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59" r:id="rId3"/>
    <p:sldId id="258" r:id="rId4"/>
    <p:sldId id="260" r:id="rId5"/>
    <p:sldId id="261" r:id="rId6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49"/>
    <p:restoredTop sz="95827"/>
  </p:normalViewPr>
  <p:slideViewPr>
    <p:cSldViewPr snapToGrid="0" snapToObjects="1">
      <p:cViewPr varScale="1">
        <p:scale>
          <a:sx n="84" d="100"/>
          <a:sy n="84" d="100"/>
        </p:scale>
        <p:origin x="303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115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134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443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269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748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897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075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325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283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0756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728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8028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68DD8DB-77B7-BD4F-9BCF-CF555D9D4419}"/>
              </a:ext>
            </a:extLst>
          </p:cNvPr>
          <p:cNvSpPr txBox="1"/>
          <p:nvPr/>
        </p:nvSpPr>
        <p:spPr>
          <a:xfrm>
            <a:off x="4602480" y="0"/>
            <a:ext cx="2255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u="sng" dirty="0">
                <a:latin typeface="Comic Sans MS" panose="030F0902030302020204" pitchFamily="66" charset="0"/>
              </a:rPr>
              <a:t>Thursday 11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AB5AB3-C6E5-8746-A0C5-3BE10A8E88DD}"/>
              </a:ext>
            </a:extLst>
          </p:cNvPr>
          <p:cNvSpPr txBox="1"/>
          <p:nvPr/>
        </p:nvSpPr>
        <p:spPr>
          <a:xfrm>
            <a:off x="0" y="-1"/>
            <a:ext cx="4251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Spelling, Punctuation and Grammar Lesson – Subordinate Clauses</a:t>
            </a:r>
          </a:p>
        </p:txBody>
      </p:sp>
      <p:pic>
        <p:nvPicPr>
          <p:cNvPr id="10" name="Picture 9" descr="A screenshot of a cell phone&#10;&#10;Description automatically generated">
            <a:extLst>
              <a:ext uri="{FF2B5EF4-FFF2-40B4-BE49-F238E27FC236}">
                <a16:creationId xmlns:a16="http://schemas.microsoft.com/office/drawing/2014/main" id="{060A4A2F-632F-8343-83C8-067E6D14D6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6788"/>
          <a:stretch/>
        </p:blipFill>
        <p:spPr>
          <a:xfrm>
            <a:off x="674875" y="701039"/>
            <a:ext cx="5508250" cy="3113785"/>
          </a:xfrm>
          <a:prstGeom prst="rect">
            <a:avLst/>
          </a:prstGeom>
        </p:spPr>
      </p:pic>
      <p:pic>
        <p:nvPicPr>
          <p:cNvPr id="14" name="Picture 13" descr="A screenshot of a cell phone&#10;&#10;Description automatically generated">
            <a:extLst>
              <a:ext uri="{FF2B5EF4-FFF2-40B4-BE49-F238E27FC236}">
                <a16:creationId xmlns:a16="http://schemas.microsoft.com/office/drawing/2014/main" id="{509305D5-0600-6A4C-9207-385C0A06CBF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56" t="8090" r="2956" b="8507"/>
          <a:stretch/>
        </p:blipFill>
        <p:spPr>
          <a:xfrm>
            <a:off x="105259" y="5529565"/>
            <a:ext cx="6647482" cy="316342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D9C3257-5B0F-724F-B52F-636999562F98}"/>
              </a:ext>
            </a:extLst>
          </p:cNvPr>
          <p:cNvSpPr txBox="1"/>
          <p:nvPr/>
        </p:nvSpPr>
        <p:spPr>
          <a:xfrm>
            <a:off x="365760" y="4313514"/>
            <a:ext cx="61264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902030302020204" pitchFamily="66" charset="0"/>
              </a:rPr>
              <a:t>Below are some examples of subordinate clauses in the text we have been using this week… the highlighted clauses do not make sense alone.</a:t>
            </a:r>
          </a:p>
        </p:txBody>
      </p:sp>
    </p:spTree>
    <p:extLst>
      <p:ext uri="{BB962C8B-B14F-4D97-AF65-F5344CB8AC3E}">
        <p14:creationId xmlns:p14="http://schemas.microsoft.com/office/powerpoint/2010/main" val="4476061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68DD8DB-77B7-BD4F-9BCF-CF555D9D4419}"/>
              </a:ext>
            </a:extLst>
          </p:cNvPr>
          <p:cNvSpPr txBox="1"/>
          <p:nvPr/>
        </p:nvSpPr>
        <p:spPr>
          <a:xfrm>
            <a:off x="4602480" y="0"/>
            <a:ext cx="2255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u="sng" dirty="0">
                <a:latin typeface="Comic Sans MS" panose="030F0902030302020204" pitchFamily="66" charset="0"/>
              </a:rPr>
              <a:t>Thursday 11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AB5AB3-C6E5-8746-A0C5-3BE10A8E88DD}"/>
              </a:ext>
            </a:extLst>
          </p:cNvPr>
          <p:cNvSpPr txBox="1"/>
          <p:nvPr/>
        </p:nvSpPr>
        <p:spPr>
          <a:xfrm>
            <a:off x="0" y="-1"/>
            <a:ext cx="4251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Spelling, Punctuation and Grammar Lesson – Subordinate Clauses</a:t>
            </a:r>
          </a:p>
        </p:txBody>
      </p:sp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21DB052F-5CC6-274B-8B5B-D43E0CBA15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636"/>
          <a:stretch/>
        </p:blipFill>
        <p:spPr>
          <a:xfrm>
            <a:off x="0" y="785360"/>
            <a:ext cx="6858000" cy="3464134"/>
          </a:xfrm>
          <a:prstGeom prst="rect">
            <a:avLst/>
          </a:prstGeom>
        </p:spPr>
      </p:pic>
      <p:pic>
        <p:nvPicPr>
          <p:cNvPr id="8" name="Picture 7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40DE9B1A-A03A-AF4F-96CD-1DD73FA3A3D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3112"/>
          <a:stretch/>
        </p:blipFill>
        <p:spPr>
          <a:xfrm>
            <a:off x="0" y="4450080"/>
            <a:ext cx="6858000" cy="3665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8761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128AF03-A5C7-FE42-BCF3-40CE6BE91039}"/>
              </a:ext>
            </a:extLst>
          </p:cNvPr>
          <p:cNvSpPr txBox="1"/>
          <p:nvPr/>
        </p:nvSpPr>
        <p:spPr>
          <a:xfrm>
            <a:off x="0" y="584774"/>
            <a:ext cx="4251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solidFill>
                  <a:srgbClr val="FF0000"/>
                </a:solidFill>
                <a:latin typeface="Comic Sans MS" panose="030F0902030302020204" pitchFamily="66" charset="0"/>
              </a:rPr>
              <a:t>ANSWER SHEET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754792E-1F5E-0549-ACB5-C44CB514E333}"/>
              </a:ext>
            </a:extLst>
          </p:cNvPr>
          <p:cNvSpPr txBox="1"/>
          <p:nvPr/>
        </p:nvSpPr>
        <p:spPr>
          <a:xfrm>
            <a:off x="4602480" y="0"/>
            <a:ext cx="2255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u="sng" dirty="0">
                <a:latin typeface="Comic Sans MS" panose="030F0902030302020204" pitchFamily="66" charset="0"/>
              </a:rPr>
              <a:t>Thursday 11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5462FF3-5E45-DC4B-86F4-86F4DF7C4287}"/>
              </a:ext>
            </a:extLst>
          </p:cNvPr>
          <p:cNvSpPr txBox="1"/>
          <p:nvPr/>
        </p:nvSpPr>
        <p:spPr>
          <a:xfrm>
            <a:off x="0" y="-1"/>
            <a:ext cx="4251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Spelling, Punctuation and Grammar Lesson</a:t>
            </a:r>
          </a:p>
          <a:p>
            <a:r>
              <a:rPr lang="en-GB" sz="1600" u="sng" dirty="0">
                <a:latin typeface="Comic Sans MS" panose="030F0902030302020204" pitchFamily="66" charset="0"/>
              </a:rPr>
              <a:t>- Subordinate Clauses</a:t>
            </a:r>
          </a:p>
        </p:txBody>
      </p:sp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0BD5B9E5-EAAD-DC4A-9C1F-37660F7E9D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132" y="6440058"/>
            <a:ext cx="4689987" cy="216781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6E9A2CBF-BE08-1D48-A41B-B79870F314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32" y="4474821"/>
            <a:ext cx="4689987" cy="196523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6" name="Picture 15" descr="A screenshot of a cell phone&#10;&#10;Description automatically generated">
            <a:extLst>
              <a:ext uri="{FF2B5EF4-FFF2-40B4-BE49-F238E27FC236}">
                <a16:creationId xmlns:a16="http://schemas.microsoft.com/office/drawing/2014/main" id="{EA36AFDA-282A-8242-BD18-2313BE5EBD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33" y="2622923"/>
            <a:ext cx="4693920" cy="185189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8" name="Picture 17" descr="A screenshot of a cell phone&#10;&#10;Description automatically generated">
            <a:extLst>
              <a:ext uri="{FF2B5EF4-FFF2-40B4-BE49-F238E27FC236}">
                <a16:creationId xmlns:a16="http://schemas.microsoft.com/office/drawing/2014/main" id="{A08B4014-5426-3B45-8987-9666AB8C5E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133" y="1146114"/>
            <a:ext cx="4689987" cy="147680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94851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128AF03-A5C7-FE42-BCF3-40CE6BE91039}"/>
              </a:ext>
            </a:extLst>
          </p:cNvPr>
          <p:cNvSpPr txBox="1"/>
          <p:nvPr/>
        </p:nvSpPr>
        <p:spPr>
          <a:xfrm>
            <a:off x="1706880" y="657686"/>
            <a:ext cx="4251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latin typeface="Comic Sans MS" panose="030F0902030302020204" pitchFamily="66" charset="0"/>
              </a:rPr>
              <a:t>Needs Water Extension Challenge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754792E-1F5E-0549-ACB5-C44CB514E333}"/>
              </a:ext>
            </a:extLst>
          </p:cNvPr>
          <p:cNvSpPr txBox="1"/>
          <p:nvPr/>
        </p:nvSpPr>
        <p:spPr>
          <a:xfrm>
            <a:off x="4602480" y="0"/>
            <a:ext cx="2255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u="sng" dirty="0">
                <a:latin typeface="Comic Sans MS" panose="030F0902030302020204" pitchFamily="66" charset="0"/>
              </a:rPr>
              <a:t>Thursday 11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5462FF3-5E45-DC4B-86F4-86F4DF7C4287}"/>
              </a:ext>
            </a:extLst>
          </p:cNvPr>
          <p:cNvSpPr txBox="1"/>
          <p:nvPr/>
        </p:nvSpPr>
        <p:spPr>
          <a:xfrm>
            <a:off x="0" y="-1"/>
            <a:ext cx="4251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Spelling, Punctuation and Grammar Lesson</a:t>
            </a:r>
          </a:p>
          <a:p>
            <a:r>
              <a:rPr lang="en-GB" sz="1600" u="sng" dirty="0">
                <a:latin typeface="Comic Sans MS" panose="030F0902030302020204" pitchFamily="66" charset="0"/>
              </a:rPr>
              <a:t>- Subordinate Clauses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EEE4028-5F07-974E-8D4A-769C5F31DF54}"/>
              </a:ext>
            </a:extLst>
          </p:cNvPr>
          <p:cNvSpPr txBox="1"/>
          <p:nvPr/>
        </p:nvSpPr>
        <p:spPr>
          <a:xfrm>
            <a:off x="457200" y="1099930"/>
            <a:ext cx="5943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>
                <a:latin typeface="Comic Sans MS" panose="030F0902030302020204" pitchFamily="66" charset="0"/>
              </a:rPr>
              <a:t>Identify the subordinate clauses in the extract below.</a:t>
            </a:r>
          </a:p>
        </p:txBody>
      </p:sp>
      <p:pic>
        <p:nvPicPr>
          <p:cNvPr id="4" name="Picture 3" descr="A screenshot of a newspaper&#10;&#10;Description automatically generated">
            <a:extLst>
              <a:ext uri="{FF2B5EF4-FFF2-40B4-BE49-F238E27FC236}">
                <a16:creationId xmlns:a16="http://schemas.microsoft.com/office/drawing/2014/main" id="{247279BA-71D6-A948-AEF7-BDCC7146A4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29" y="1769620"/>
            <a:ext cx="6858000" cy="3629527"/>
          </a:xfrm>
          <a:prstGeom prst="rect">
            <a:avLst/>
          </a:prstGeom>
        </p:spPr>
      </p:pic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7D93F695-BBC2-4949-A928-DFD10F934AB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0000"/>
          <a:stretch/>
        </p:blipFill>
        <p:spPr>
          <a:xfrm>
            <a:off x="0" y="5559615"/>
            <a:ext cx="6858000" cy="1838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8979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128AF03-A5C7-FE42-BCF3-40CE6BE91039}"/>
              </a:ext>
            </a:extLst>
          </p:cNvPr>
          <p:cNvSpPr txBox="1"/>
          <p:nvPr/>
        </p:nvSpPr>
        <p:spPr>
          <a:xfrm>
            <a:off x="822960" y="657686"/>
            <a:ext cx="5135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solidFill>
                  <a:srgbClr val="FF0000"/>
                </a:solidFill>
                <a:latin typeface="Comic Sans MS" panose="030F0902030302020204" pitchFamily="66" charset="0"/>
              </a:rPr>
              <a:t>Needs Water Extension Challenge ANSWERS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754792E-1F5E-0549-ACB5-C44CB514E333}"/>
              </a:ext>
            </a:extLst>
          </p:cNvPr>
          <p:cNvSpPr txBox="1"/>
          <p:nvPr/>
        </p:nvSpPr>
        <p:spPr>
          <a:xfrm>
            <a:off x="4602480" y="0"/>
            <a:ext cx="2255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u="sng" dirty="0">
                <a:latin typeface="Comic Sans MS" panose="030F0902030302020204" pitchFamily="66" charset="0"/>
              </a:rPr>
              <a:t>Thursday 11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5462FF3-5E45-DC4B-86F4-86F4DF7C4287}"/>
              </a:ext>
            </a:extLst>
          </p:cNvPr>
          <p:cNvSpPr txBox="1"/>
          <p:nvPr/>
        </p:nvSpPr>
        <p:spPr>
          <a:xfrm>
            <a:off x="0" y="-1"/>
            <a:ext cx="4251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Spelling, Punctuation and Grammar Lesson</a:t>
            </a:r>
          </a:p>
          <a:p>
            <a:r>
              <a:rPr lang="en-GB" sz="1600" u="sng" dirty="0">
                <a:latin typeface="Comic Sans MS" panose="030F0902030302020204" pitchFamily="66" charset="0"/>
              </a:rPr>
              <a:t>- Subordinate Clauses</a:t>
            </a:r>
          </a:p>
        </p:txBody>
      </p:sp>
      <p:pic>
        <p:nvPicPr>
          <p:cNvPr id="3" name="Picture 2" descr="A screenshot of a cell phone&#10;&#10;Description automatically generated">
            <a:extLst>
              <a:ext uri="{FF2B5EF4-FFF2-40B4-BE49-F238E27FC236}">
                <a16:creationId xmlns:a16="http://schemas.microsoft.com/office/drawing/2014/main" id="{1AFEC19E-B271-2147-A344-AC166B1547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02311"/>
            <a:ext cx="6858000" cy="3672673"/>
          </a:xfrm>
          <a:prstGeom prst="rect">
            <a:avLst/>
          </a:prstGeom>
        </p:spPr>
      </p:pic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6A2D6B78-6CB4-C44B-8465-7A3A6D3DD7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174077"/>
            <a:ext cx="6858000" cy="1907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8370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</TotalTime>
  <Words>106</Words>
  <Application>Microsoft Macintosh PowerPoint</Application>
  <PresentationFormat>On-screen Show (4:3)</PresentationFormat>
  <Paragraphs>18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Leonie O'Reilly</dc:creator>
  <cp:lastModifiedBy>Leonie O'Reilly</cp:lastModifiedBy>
  <cp:revision>17</cp:revision>
  <dcterms:created xsi:type="dcterms:W3CDTF">2020-06-02T08:06:38Z</dcterms:created>
  <dcterms:modified xsi:type="dcterms:W3CDTF">2020-06-02T09:21:23Z</dcterms:modified>
</cp:coreProperties>
</file>