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8" r:id="rId17"/>
    <p:sldId id="274" r:id="rId18"/>
    <p:sldId id="279" r:id="rId19"/>
    <p:sldId id="280" r:id="rId20"/>
    <p:sldId id="281" r:id="rId21"/>
    <p:sldId id="282" r:id="rId22"/>
    <p:sldId id="283" r:id="rId23"/>
    <p:sldId id="276" r:id="rId24"/>
    <p:sldId id="284" r:id="rId25"/>
    <p:sldId id="270" r:id="rId26"/>
    <p:sldId id="277" r:id="rId27"/>
    <p:sldId id="271" r:id="rId28"/>
  </p:sldIdLst>
  <p:sldSz cx="18288000" cy="10287000"/>
  <p:notesSz cx="6797675" cy="9926638"/>
  <p:embeddedFontLst>
    <p:embeddedFont>
      <p:font typeface="Advent Pro" panose="020B0604020202020204" charset="0"/>
      <p:regular r:id="rId30"/>
      <p:bold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Satisfy" panose="020B0604020202020204" charset="0"/>
      <p:regular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6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Year 2 and 6 provide parents with a copy of a SATs reading booklet and answer booklet to look at - have their children got this level of ability and stamina yet - other kids around the country have? what is it that is holding our kids back?</a:t>
            </a: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Aim - hope that parents support this aim too! Competitive world we live in and other local schools will have exactly the same aim - our children can achieve and we want them to be capable of any career in the future - without reading this is not possible!</a:t>
            </a: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4" name="Google Shape;12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9" name="Google Shape;14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4" name="Google Shape;17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7" name="Google Shape;18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0" name="Google Shape;20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8" name="Google Shape;2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3" name="Google Shape;24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What we do as a school…</a:t>
            </a:r>
            <a:endParaRPr dirty="0"/>
          </a:p>
        </p:txBody>
      </p:sp>
      <p:sp>
        <p:nvSpPr>
          <p:cNvPr id="256" name="Google Shape;25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Detail the approach – DSR/Hooked on books/Monster Phonics etc </a:t>
            </a:r>
            <a:endParaRPr dirty="0"/>
          </a:p>
        </p:txBody>
      </p:sp>
      <p:sp>
        <p:nvSpPr>
          <p:cNvPr id="270" name="Google Shape;27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4" name="Google Shape;28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2" name="Google Shape;31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152c01f450d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7" name="Google Shape;327;g152c01f450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220460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471261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152c01f450d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7" name="Google Shape;327;g152c01f450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87158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221711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842827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615491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927608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639476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152c01f450d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7" name="Google Shape;327;g152c01f450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684672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051257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152c01f450d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7" name="Google Shape;327;g152c01f450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618705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40" name="Google Shape;34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jp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5" name="Google Shape;85;p13"/>
          <p:cNvGrpSpPr/>
          <p:nvPr/>
        </p:nvGrpSpPr>
        <p:grpSpPr>
          <a:xfrm>
            <a:off x="2058072" y="1295137"/>
            <a:ext cx="14171857" cy="7638807"/>
            <a:chOff x="0" y="0"/>
            <a:chExt cx="18895809" cy="10185075"/>
          </a:xfrm>
        </p:grpSpPr>
        <p:pic>
          <p:nvPicPr>
            <p:cNvPr id="86" name="Google Shape;86;p13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7" name="Google Shape;87;p1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8" name="Google Shape;88;p13"/>
          <p:cNvSpPr txBox="1"/>
          <p:nvPr/>
        </p:nvSpPr>
        <p:spPr>
          <a:xfrm>
            <a:off x="3252157" y="3172347"/>
            <a:ext cx="11783700" cy="47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US" sz="10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AT ROEBUCK </a:t>
            </a:r>
            <a:endParaRPr sz="10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US" sz="10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ACADEMY</a:t>
            </a:r>
            <a:endParaRPr sz="10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4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" name="Google Shape;98;p14"/>
          <p:cNvGrpSpPr/>
          <p:nvPr/>
        </p:nvGrpSpPr>
        <p:grpSpPr>
          <a:xfrm>
            <a:off x="12248680" y="1844716"/>
            <a:ext cx="6313852" cy="7462838"/>
            <a:chOff x="0" y="1"/>
            <a:chExt cx="8418469" cy="9950451"/>
          </a:xfrm>
        </p:grpSpPr>
        <p:pic>
          <p:nvPicPr>
            <p:cNvPr id="99" name="Google Shape;99;p14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15002" y="1652597"/>
              <a:ext cx="8621346" cy="696127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0" name="Google Shape;100;p14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1" name="Google Shape;101;p14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2" name="Google Shape;102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482975" y="-117583"/>
            <a:ext cx="918025" cy="25769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3" name="Google Shape;103;p14"/>
          <p:cNvGrpSpPr/>
          <p:nvPr/>
        </p:nvGrpSpPr>
        <p:grpSpPr>
          <a:xfrm>
            <a:off x="5228356" y="1117187"/>
            <a:ext cx="7864056" cy="9295148"/>
            <a:chOff x="0" y="0"/>
            <a:chExt cx="10485409" cy="12393530"/>
          </a:xfrm>
        </p:grpSpPr>
        <p:pic>
          <p:nvPicPr>
            <p:cNvPr id="104" name="Google Shape;104;p14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5" name="Google Shape;105;p14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6" name="Google Shape;106;p14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7" name="Google Shape;107;p14"/>
          <p:cNvGrpSpPr/>
          <p:nvPr/>
        </p:nvGrpSpPr>
        <p:grpSpPr>
          <a:xfrm>
            <a:off x="-300984" y="1844716"/>
            <a:ext cx="6633021" cy="7840090"/>
            <a:chOff x="0" y="0"/>
            <a:chExt cx="8844028" cy="10453453"/>
          </a:xfrm>
        </p:grpSpPr>
        <p:pic>
          <p:nvPicPr>
            <p:cNvPr id="108" name="Google Shape;108;p14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20816" y="1736137"/>
              <a:ext cx="9057160" cy="73131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9" name="Google Shape;109;p14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4834" y="839490"/>
              <a:ext cx="2889895" cy="8821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0" name="Google Shape;110;p14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7332289" y="9365877"/>
              <a:ext cx="1464125" cy="69232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11" name="Google Shape;111;p1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658254" y="9161738"/>
            <a:ext cx="3904279" cy="2250523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4"/>
          <p:cNvSpPr txBox="1"/>
          <p:nvPr/>
        </p:nvSpPr>
        <p:spPr>
          <a:xfrm>
            <a:off x="3015526" y="-200025"/>
            <a:ext cx="11556128" cy="1661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r>
              <a:rPr lang="en-US" sz="9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WHY?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4"/>
          <p:cNvSpPr txBox="1"/>
          <p:nvPr/>
        </p:nvSpPr>
        <p:spPr>
          <a:xfrm>
            <a:off x="6072089" y="3917783"/>
            <a:ext cx="6176700" cy="57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47"/>
              <a:buFont typeface="Arial"/>
              <a:buNone/>
            </a:pPr>
            <a:r>
              <a:rPr lang="en-US" sz="39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The importance of reading for children cannot be underestimated. </a:t>
            </a:r>
            <a:endParaRPr sz="3947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47"/>
              <a:buFont typeface="Arial"/>
              <a:buNone/>
            </a:pPr>
            <a:r>
              <a:rPr lang="en-US" sz="39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for pleasure can benefit a child's education, social and cognitive development, their wellbeing &amp; mental health.</a:t>
            </a:r>
            <a:r>
              <a:rPr lang="en-US" sz="42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4"/>
          <p:cNvSpPr txBox="1"/>
          <p:nvPr/>
        </p:nvSpPr>
        <p:spPr>
          <a:xfrm>
            <a:off x="578994" y="3449235"/>
            <a:ext cx="4873200" cy="4346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5"/>
              <a:buFont typeface="Arial"/>
              <a:buNone/>
            </a:pPr>
            <a:r>
              <a:rPr lang="en-US" sz="37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Our Aim is that </a:t>
            </a:r>
            <a:r>
              <a:rPr lang="en-US" sz="3755" b="0" i="0" u="sng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all</a:t>
            </a:r>
            <a:r>
              <a:rPr lang="en-US" sz="37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children will be able to read exceptionally well by the time that they are in Year 6.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4"/>
          <p:cNvSpPr txBox="1"/>
          <p:nvPr/>
        </p:nvSpPr>
        <p:spPr>
          <a:xfrm>
            <a:off x="372661" y="2580306"/>
            <a:ext cx="4406400" cy="8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94"/>
              <a:buFont typeface="Arial"/>
              <a:buNone/>
            </a:pPr>
            <a:r>
              <a:rPr lang="en-US" sz="5394" b="1" i="0" u="none" strike="noStrike" cap="none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Aim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4"/>
          <p:cNvSpPr txBox="1"/>
          <p:nvPr/>
        </p:nvSpPr>
        <p:spPr>
          <a:xfrm>
            <a:off x="6055704" y="1738791"/>
            <a:ext cx="6176591" cy="1882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94"/>
              <a:buFont typeface="Arial"/>
              <a:buNone/>
            </a:pPr>
            <a:r>
              <a:rPr lang="en-US" sz="5394" b="1" i="0" u="none" strike="noStrike" cap="none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The Importance of Reading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4"/>
          <p:cNvSpPr txBox="1"/>
          <p:nvPr/>
        </p:nvSpPr>
        <p:spPr>
          <a:xfrm>
            <a:off x="13053504" y="2696193"/>
            <a:ext cx="4704300" cy="5967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rPr lang="en-US" sz="36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Engaging with books helps children to be transported to other places and worlds.</a:t>
            </a: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rPr lang="en-US" sz="36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We can become immersed in the lives of fictional characters or learn about the real world around us</a:t>
            </a:r>
            <a:r>
              <a:rPr lang="en-US" sz="37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8" name="Google Shape;118;p14"/>
          <p:cNvGrpSpPr/>
          <p:nvPr/>
        </p:nvGrpSpPr>
        <p:grpSpPr>
          <a:xfrm>
            <a:off x="914882" y="-200025"/>
            <a:ext cx="2100645" cy="2741802"/>
            <a:chOff x="0" y="0"/>
            <a:chExt cx="2800860" cy="3655736"/>
          </a:xfrm>
        </p:grpSpPr>
        <p:pic>
          <p:nvPicPr>
            <p:cNvPr id="119" name="Google Shape;119;p1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0" name="Google Shape;120;p1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80055" y="56984"/>
              <a:ext cx="1034265" cy="1397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1" name="Google Shape;121;p1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3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15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7" name="Google Shape;127;p15"/>
          <p:cNvGrpSpPr/>
          <p:nvPr/>
        </p:nvGrpSpPr>
        <p:grpSpPr>
          <a:xfrm>
            <a:off x="12248680" y="1844716"/>
            <a:ext cx="6313852" cy="7462838"/>
            <a:chOff x="0" y="1"/>
            <a:chExt cx="8418469" cy="9950451"/>
          </a:xfrm>
        </p:grpSpPr>
        <p:pic>
          <p:nvPicPr>
            <p:cNvPr id="128" name="Google Shape;128;p15"/>
            <p:cNvPicPr preferRelativeResize="0"/>
            <p:nvPr/>
          </p:nvPicPr>
          <p:blipFill rotWithShape="1">
            <a:blip r:embed="rId4">
              <a:alphaModFix amt="57000"/>
            </a:blip>
            <a:srcRect t="6115" r="27884" b="24686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9" name="Google Shape;129;p15"/>
            <p:cNvPicPr preferRelativeResize="0"/>
            <p:nvPr/>
          </p:nvPicPr>
          <p:blipFill rotWithShape="1">
            <a:blip r:embed="rId4">
              <a:alphaModFix amt="57000"/>
            </a:blip>
            <a:srcRect l="37619" t="29580" r="15003"/>
            <a:stretch/>
          </p:blipFill>
          <p:spPr>
            <a:xfrm rot="-2458770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0" name="Google Shape;130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800300" y="588867"/>
            <a:ext cx="918025" cy="25769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1" name="Google Shape;131;p15"/>
          <p:cNvGrpSpPr/>
          <p:nvPr/>
        </p:nvGrpSpPr>
        <p:grpSpPr>
          <a:xfrm>
            <a:off x="9395244" y="1117187"/>
            <a:ext cx="7864056" cy="9295148"/>
            <a:chOff x="0" y="0"/>
            <a:chExt cx="10485409" cy="12393530"/>
          </a:xfrm>
        </p:grpSpPr>
        <p:pic>
          <p:nvPicPr>
            <p:cNvPr id="132" name="Google Shape;132;p15"/>
            <p:cNvPicPr preferRelativeResize="0"/>
            <p:nvPr/>
          </p:nvPicPr>
          <p:blipFill rotWithShape="1">
            <a:blip r:embed="rId6">
              <a:alphaModFix/>
            </a:blip>
            <a:srcRect t="27671" r="42600" b="11642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3" name="Google Shape;133;p15"/>
            <p:cNvPicPr preferRelativeResize="0"/>
            <p:nvPr/>
          </p:nvPicPr>
          <p:blipFill rotWithShape="1">
            <a:blip r:embed="rId4">
              <a:alphaModFix amt="57000"/>
            </a:blip>
            <a:srcRect t="6115" r="27884" b="24686"/>
            <a:stretch/>
          </p:blipFill>
          <p:spPr>
            <a:xfrm rot="-2458770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4" name="Google Shape;134;p15"/>
            <p:cNvPicPr preferRelativeResize="0"/>
            <p:nvPr/>
          </p:nvPicPr>
          <p:blipFill rotWithShape="1">
            <a:blip r:embed="rId4">
              <a:alphaModFix amt="57000"/>
            </a:blip>
            <a:srcRect l="37619" t="29580" r="15003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5" name="Google Shape;135;p15"/>
          <p:cNvGrpSpPr/>
          <p:nvPr/>
        </p:nvGrpSpPr>
        <p:grpSpPr>
          <a:xfrm>
            <a:off x="1279944" y="1117187"/>
            <a:ext cx="7864056" cy="9295148"/>
            <a:chOff x="0" y="0"/>
            <a:chExt cx="10485409" cy="12393530"/>
          </a:xfrm>
        </p:grpSpPr>
        <p:pic>
          <p:nvPicPr>
            <p:cNvPr id="136" name="Google Shape;136;p15"/>
            <p:cNvPicPr preferRelativeResize="0"/>
            <p:nvPr/>
          </p:nvPicPr>
          <p:blipFill rotWithShape="1">
            <a:blip r:embed="rId6">
              <a:alphaModFix/>
            </a:blip>
            <a:srcRect t="27671" r="42600" b="11642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7" name="Google Shape;137;p15"/>
            <p:cNvPicPr preferRelativeResize="0"/>
            <p:nvPr/>
          </p:nvPicPr>
          <p:blipFill rotWithShape="1">
            <a:blip r:embed="rId4">
              <a:alphaModFix amt="57000"/>
            </a:blip>
            <a:srcRect t="6115" r="27884" b="24686"/>
            <a:stretch/>
          </p:blipFill>
          <p:spPr>
            <a:xfrm rot="-2458770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8" name="Google Shape;138;p15"/>
            <p:cNvPicPr preferRelativeResize="0"/>
            <p:nvPr/>
          </p:nvPicPr>
          <p:blipFill rotWithShape="1">
            <a:blip r:embed="rId4">
              <a:alphaModFix amt="57000"/>
            </a:blip>
            <a:srcRect l="37619" t="29580" r="15003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9" name="Google Shape;139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658254" y="9161738"/>
            <a:ext cx="3904279" cy="2250523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5"/>
          <p:cNvSpPr txBox="1"/>
          <p:nvPr/>
        </p:nvSpPr>
        <p:spPr>
          <a:xfrm>
            <a:off x="1576809" y="253400"/>
            <a:ext cx="151344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lang="en-US" sz="6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THE KEY TO SUCCESS!</a:t>
            </a:r>
            <a:endParaRPr sz="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5"/>
          <p:cNvSpPr txBox="1"/>
          <p:nvPr/>
        </p:nvSpPr>
        <p:spPr>
          <a:xfrm>
            <a:off x="10238976" y="1117176"/>
            <a:ext cx="6176700" cy="84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454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47"/>
              <a:buFont typeface="Arial"/>
              <a:buNone/>
            </a:pPr>
            <a:r>
              <a:rPr lang="en-US" sz="584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 child's Future / Current Academic Success, &amp; Job Prospects are directly related to their reading proficiency.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5"/>
          <p:cNvSpPr txBox="1"/>
          <p:nvPr/>
        </p:nvSpPr>
        <p:spPr>
          <a:xfrm>
            <a:off x="2198540" y="1923774"/>
            <a:ext cx="6132600" cy="7893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5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is a KEY Life Skill.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endParaRPr sz="4555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5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It is placed at the heart of Roebuck's Curriculum.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endParaRPr sz="4555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5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Texts have been planned and selected carefully to engage and interest our children</a:t>
            </a:r>
            <a:r>
              <a:rPr lang="en-US" sz="47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3" name="Google Shape;143;p15"/>
          <p:cNvGrpSpPr/>
          <p:nvPr/>
        </p:nvGrpSpPr>
        <p:grpSpPr>
          <a:xfrm>
            <a:off x="375035" y="90234"/>
            <a:ext cx="2100645" cy="2741802"/>
            <a:chOff x="0" y="0"/>
            <a:chExt cx="2800860" cy="3655736"/>
          </a:xfrm>
        </p:grpSpPr>
        <p:pic>
          <p:nvPicPr>
            <p:cNvPr id="144" name="Google Shape;144;p1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5" name="Google Shape;145;p1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80055" y="56984"/>
              <a:ext cx="1034265" cy="1397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6" name="Google Shape;146;p1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3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6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16"/>
          <p:cNvGrpSpPr/>
          <p:nvPr/>
        </p:nvGrpSpPr>
        <p:grpSpPr>
          <a:xfrm>
            <a:off x="12248680" y="1844716"/>
            <a:ext cx="6313852" cy="7462838"/>
            <a:chOff x="0" y="1"/>
            <a:chExt cx="8418470" cy="9950451"/>
          </a:xfrm>
        </p:grpSpPr>
        <p:pic>
          <p:nvPicPr>
            <p:cNvPr id="153" name="Google Shape;153;p16"/>
            <p:cNvPicPr preferRelativeResize="0"/>
            <p:nvPr/>
          </p:nvPicPr>
          <p:blipFill rotWithShape="1">
            <a:blip r:embed="rId4">
              <a:alphaModFix amt="57000"/>
            </a:blip>
            <a:srcRect t="6117" r="27885" b="24682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4" name="Google Shape;154;p16"/>
            <p:cNvPicPr preferRelativeResize="0"/>
            <p:nvPr/>
          </p:nvPicPr>
          <p:blipFill rotWithShape="1">
            <a:blip r:embed="rId4">
              <a:alphaModFix amt="57000"/>
            </a:blip>
            <a:srcRect l="37617" t="29582" r="15004"/>
            <a:stretch/>
          </p:blipFill>
          <p:spPr>
            <a:xfrm rot="-2458768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5" name="Google Shape;155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800300" y="588867"/>
            <a:ext cx="918025" cy="25769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6" name="Google Shape;156;p16"/>
          <p:cNvGrpSpPr/>
          <p:nvPr/>
        </p:nvGrpSpPr>
        <p:grpSpPr>
          <a:xfrm>
            <a:off x="9395244" y="1117187"/>
            <a:ext cx="7864057" cy="9295148"/>
            <a:chOff x="0" y="0"/>
            <a:chExt cx="10485409" cy="12393530"/>
          </a:xfrm>
        </p:grpSpPr>
        <p:pic>
          <p:nvPicPr>
            <p:cNvPr id="157" name="Google Shape;157;p16"/>
            <p:cNvPicPr preferRelativeResize="0"/>
            <p:nvPr/>
          </p:nvPicPr>
          <p:blipFill rotWithShape="1">
            <a:blip r:embed="rId6">
              <a:alphaModFix/>
            </a:blip>
            <a:srcRect t="27673" r="42601" b="11638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8" name="Google Shape;158;p16"/>
            <p:cNvPicPr preferRelativeResize="0"/>
            <p:nvPr/>
          </p:nvPicPr>
          <p:blipFill rotWithShape="1">
            <a:blip r:embed="rId4">
              <a:alphaModFix amt="57000"/>
            </a:blip>
            <a:srcRect t="6117" r="27885" b="24682"/>
            <a:stretch/>
          </p:blipFill>
          <p:spPr>
            <a:xfrm rot="-2458771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9" name="Google Shape;159;p16"/>
            <p:cNvPicPr preferRelativeResize="0"/>
            <p:nvPr/>
          </p:nvPicPr>
          <p:blipFill rotWithShape="1">
            <a:blip r:embed="rId4">
              <a:alphaModFix amt="57000"/>
            </a:blip>
            <a:srcRect l="37617" t="29582" r="15004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0" name="Google Shape;160;p16"/>
          <p:cNvGrpSpPr/>
          <p:nvPr/>
        </p:nvGrpSpPr>
        <p:grpSpPr>
          <a:xfrm>
            <a:off x="1279944" y="1117187"/>
            <a:ext cx="7864057" cy="9295148"/>
            <a:chOff x="0" y="0"/>
            <a:chExt cx="10485409" cy="12393530"/>
          </a:xfrm>
        </p:grpSpPr>
        <p:pic>
          <p:nvPicPr>
            <p:cNvPr id="161" name="Google Shape;161;p16"/>
            <p:cNvPicPr preferRelativeResize="0"/>
            <p:nvPr/>
          </p:nvPicPr>
          <p:blipFill rotWithShape="1">
            <a:blip r:embed="rId6">
              <a:alphaModFix/>
            </a:blip>
            <a:srcRect t="27673" r="42601" b="11638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" name="Google Shape;162;p16"/>
            <p:cNvPicPr preferRelativeResize="0"/>
            <p:nvPr/>
          </p:nvPicPr>
          <p:blipFill rotWithShape="1">
            <a:blip r:embed="rId4">
              <a:alphaModFix amt="57000"/>
            </a:blip>
            <a:srcRect t="6117" r="27885" b="24682"/>
            <a:stretch/>
          </p:blipFill>
          <p:spPr>
            <a:xfrm rot="-2458771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3" name="Google Shape;163;p16"/>
            <p:cNvPicPr preferRelativeResize="0"/>
            <p:nvPr/>
          </p:nvPicPr>
          <p:blipFill rotWithShape="1">
            <a:blip r:embed="rId4">
              <a:alphaModFix amt="57000"/>
            </a:blip>
            <a:srcRect l="37617" t="29582" r="15004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4" name="Google Shape;164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658254" y="9161738"/>
            <a:ext cx="3904278" cy="22505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6"/>
          <p:cNvSpPr txBox="1"/>
          <p:nvPr/>
        </p:nvSpPr>
        <p:spPr>
          <a:xfrm>
            <a:off x="1576809" y="253400"/>
            <a:ext cx="151344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lang="en-US" sz="6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THE KEY TO SUCCESS!</a:t>
            </a:r>
            <a:endParaRPr sz="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6"/>
          <p:cNvSpPr txBox="1"/>
          <p:nvPr/>
        </p:nvSpPr>
        <p:spPr>
          <a:xfrm>
            <a:off x="10238976" y="1117176"/>
            <a:ext cx="6176700" cy="72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454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47"/>
              <a:buFont typeface="Arial"/>
              <a:buNone/>
            </a:pPr>
            <a:r>
              <a:rPr lang="en-US" sz="48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‘Reading aloud to young children is one of the best activities to stimulate language and cognitive skills; it builds motivation, curiosity &amp; memory.’ </a:t>
            </a:r>
            <a:endParaRPr sz="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16"/>
          <p:cNvSpPr txBox="1"/>
          <p:nvPr/>
        </p:nvSpPr>
        <p:spPr>
          <a:xfrm>
            <a:off x="2198540" y="1923774"/>
            <a:ext cx="6132600" cy="7321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2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supports self-esteem.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endParaRPr sz="4255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2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It supports the development of a wide range of language and vocabulary building. 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endParaRPr sz="4255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Makes connections between the spoken and written words</a:t>
            </a:r>
            <a:r>
              <a:rPr lang="en-US" sz="44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 </a:t>
            </a:r>
            <a:endParaRPr sz="105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8" name="Google Shape;168;p16"/>
          <p:cNvGrpSpPr/>
          <p:nvPr/>
        </p:nvGrpSpPr>
        <p:grpSpPr>
          <a:xfrm>
            <a:off x="375035" y="90234"/>
            <a:ext cx="2100645" cy="2741802"/>
            <a:chOff x="0" y="0"/>
            <a:chExt cx="2800860" cy="3655737"/>
          </a:xfrm>
        </p:grpSpPr>
        <p:pic>
          <p:nvPicPr>
            <p:cNvPr id="169" name="Google Shape;169;p16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2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0" name="Google Shape;170;p16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4">
              <a:off x="80055" y="56984"/>
              <a:ext cx="1034265" cy="139712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1" name="Google Shape;171;p16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4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17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7" name="Google Shape;177;p17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178" name="Google Shape;178;p17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9" name="Google Shape;179;p1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80" name="Google Shape;180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17"/>
          <p:cNvSpPr txBox="1"/>
          <p:nvPr/>
        </p:nvSpPr>
        <p:spPr>
          <a:xfrm>
            <a:off x="2608300" y="3112600"/>
            <a:ext cx="12922800" cy="46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55"/>
              <a:buFont typeface="Arial"/>
              <a:buNone/>
            </a:pPr>
            <a:r>
              <a:rPr lang="en-US" sz="5855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Children learn by listening to family members talk. Children who do not hear a lot of talk and who are not encouraged themselves to talk often have problems learning to read. </a:t>
            </a:r>
            <a:endParaRPr sz="8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18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0" name="Google Shape;190;p18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191" name="Google Shape;191;p18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2" name="Google Shape;192;p18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93" name="Google Shape;193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8"/>
          <p:cNvSpPr txBox="1"/>
          <p:nvPr/>
        </p:nvSpPr>
        <p:spPr>
          <a:xfrm>
            <a:off x="2608300" y="3112600"/>
            <a:ext cx="12922800" cy="46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55"/>
              <a:buFont typeface="Arial"/>
              <a:buNone/>
            </a:pPr>
            <a:r>
              <a:rPr lang="en-US" sz="58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‘Research shows that the more words a parent/s uses when speaking to an 8 month old; the greater the size of the child’s vocabulary at the age of 3. This continues throughout life.’ </a:t>
            </a:r>
            <a:endParaRPr sz="8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19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3" name="Google Shape;203;p19"/>
          <p:cNvGrpSpPr/>
          <p:nvPr/>
        </p:nvGrpSpPr>
        <p:grpSpPr>
          <a:xfrm>
            <a:off x="12248680" y="1844716"/>
            <a:ext cx="6313852" cy="7462838"/>
            <a:chOff x="0" y="1"/>
            <a:chExt cx="8418469" cy="9950451"/>
          </a:xfrm>
        </p:grpSpPr>
        <p:pic>
          <p:nvPicPr>
            <p:cNvPr id="204" name="Google Shape;204;p19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15002" y="1652597"/>
              <a:ext cx="8621346" cy="696127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5" name="Google Shape;205;p19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6" name="Google Shape;206;p19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7" name="Google Shape;207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341275" y="730567"/>
            <a:ext cx="918025" cy="257691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8" name="Google Shape;208;p19"/>
          <p:cNvGrpSpPr/>
          <p:nvPr/>
        </p:nvGrpSpPr>
        <p:grpSpPr>
          <a:xfrm>
            <a:off x="5431462" y="1117187"/>
            <a:ext cx="7864056" cy="9295148"/>
            <a:chOff x="0" y="0"/>
            <a:chExt cx="10485409" cy="12393530"/>
          </a:xfrm>
        </p:grpSpPr>
        <p:pic>
          <p:nvPicPr>
            <p:cNvPr id="209" name="Google Shape;209;p19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0" name="Google Shape;210;p19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1" name="Google Shape;211;p19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12" name="Google Shape;212;p19"/>
          <p:cNvGrpSpPr/>
          <p:nvPr/>
        </p:nvGrpSpPr>
        <p:grpSpPr>
          <a:xfrm>
            <a:off x="-300984" y="1844716"/>
            <a:ext cx="6633021" cy="7840090"/>
            <a:chOff x="0" y="0"/>
            <a:chExt cx="8844028" cy="10453453"/>
          </a:xfrm>
        </p:grpSpPr>
        <p:pic>
          <p:nvPicPr>
            <p:cNvPr id="213" name="Google Shape;213;p19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20816" y="1736137"/>
              <a:ext cx="9057160" cy="73131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4" name="Google Shape;214;p19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4834" y="839490"/>
              <a:ext cx="2889895" cy="8821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5" name="Google Shape;215;p19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7332289" y="9365877"/>
              <a:ext cx="1464125" cy="69232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16" name="Google Shape;216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658254" y="9161738"/>
            <a:ext cx="3904279" cy="2250523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9"/>
          <p:cNvSpPr txBox="1"/>
          <p:nvPr/>
        </p:nvSpPr>
        <p:spPr>
          <a:xfrm>
            <a:off x="6480556" y="3695468"/>
            <a:ext cx="5544300" cy="6145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33033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47"/>
              <a:buFont typeface="Arial"/>
              <a:buNone/>
            </a:pPr>
            <a:r>
              <a:rPr lang="en-US" sz="36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helps pupils to develop empathy for those around them. </a:t>
            </a:r>
            <a:endParaRPr sz="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47"/>
              <a:buFont typeface="Arial"/>
              <a:buNone/>
            </a:pPr>
            <a:endParaRPr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47"/>
              <a:buFont typeface="Arial"/>
              <a:buNone/>
            </a:pPr>
            <a:r>
              <a:rPr lang="en-US" sz="36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Helps to make informed decisions about the world around them.</a:t>
            </a:r>
            <a:endParaRPr sz="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19"/>
          <p:cNvSpPr txBox="1"/>
          <p:nvPr/>
        </p:nvSpPr>
        <p:spPr>
          <a:xfrm>
            <a:off x="475134" y="2396473"/>
            <a:ext cx="5311200" cy="6596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2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30"/>
              <a:buFont typeface="Arial"/>
              <a:buNone/>
            </a:pPr>
            <a:r>
              <a:rPr lang="en-US" sz="363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is linked to being financially stable in adulthood. 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2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30"/>
              <a:buFont typeface="Arial"/>
              <a:buNone/>
            </a:pPr>
            <a:endParaRPr sz="3630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2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30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Children with higher reading ages at age 10 see the impact through their salaries 25 years later by a minimum of 25% more than someone with poorer reading skills</a:t>
            </a:r>
            <a:r>
              <a:rPr lang="en-US" sz="363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</a:t>
            </a:r>
            <a:r>
              <a:rPr lang="en-US" sz="373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9"/>
          <p:cNvSpPr txBox="1"/>
          <p:nvPr/>
        </p:nvSpPr>
        <p:spPr>
          <a:xfrm>
            <a:off x="6480556" y="2216852"/>
            <a:ext cx="5326887" cy="1882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94"/>
              <a:buFont typeface="Arial"/>
              <a:buNone/>
            </a:pPr>
            <a:r>
              <a:rPr lang="en-US" sz="5394" b="1" i="0" u="none" strike="noStrike" cap="none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The Importance of Reading...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9"/>
          <p:cNvSpPr txBox="1"/>
          <p:nvPr/>
        </p:nvSpPr>
        <p:spPr>
          <a:xfrm>
            <a:off x="12664661" y="4021170"/>
            <a:ext cx="5481891" cy="30242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11"/>
              <a:buFont typeface="Arial"/>
              <a:buNone/>
            </a:pPr>
            <a:r>
              <a:rPr lang="en-US" sz="4311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is fundamental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11"/>
              <a:buFont typeface="Arial"/>
              <a:buNone/>
            </a:pPr>
            <a:r>
              <a:rPr lang="en-US" sz="4311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in developing children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11"/>
              <a:buFont typeface="Arial"/>
              <a:buNone/>
            </a:pPr>
            <a:r>
              <a:rPr lang="en-US" sz="4311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as thinkers and moving learning forward.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1" name="Google Shape;221;p19"/>
          <p:cNvGrpSpPr/>
          <p:nvPr/>
        </p:nvGrpSpPr>
        <p:grpSpPr>
          <a:xfrm>
            <a:off x="-523840" y="-594159"/>
            <a:ext cx="2100645" cy="2741802"/>
            <a:chOff x="0" y="0"/>
            <a:chExt cx="2800860" cy="3655736"/>
          </a:xfrm>
        </p:grpSpPr>
        <p:pic>
          <p:nvPicPr>
            <p:cNvPr id="222" name="Google Shape;222;p19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3" name="Google Shape;223;p19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80055" y="56984"/>
              <a:ext cx="1034265" cy="1397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4" name="Google Shape;224;p19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3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5" name="Google Shape;225;p19"/>
          <p:cNvSpPr txBox="1"/>
          <p:nvPr/>
        </p:nvSpPr>
        <p:spPr>
          <a:xfrm>
            <a:off x="1576809" y="253400"/>
            <a:ext cx="151344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lang="en-US" sz="6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THE KEY TO SUCCESS!</a:t>
            </a:r>
            <a:endParaRPr sz="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0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/>
          <p:cNvPicPr preferRelativeResize="0"/>
          <p:nvPr/>
        </p:nvPicPr>
        <p:blipFill rotWithShape="1">
          <a:blip r:embed="rId4">
            <a:alphaModFix/>
          </a:blip>
          <a:srcRect t="428" r="26028" b="4616"/>
          <a:stretch/>
        </p:blipFill>
        <p:spPr>
          <a:xfrm>
            <a:off x="1412842" y="-1044310"/>
            <a:ext cx="15268241" cy="140134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5852" y="802655"/>
            <a:ext cx="548388" cy="107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17058649" y="4280287"/>
            <a:ext cx="1609185" cy="649525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0"/>
          <p:cNvSpPr txBox="1"/>
          <p:nvPr/>
        </p:nvSpPr>
        <p:spPr>
          <a:xfrm>
            <a:off x="2735188" y="-404427"/>
            <a:ext cx="12150900" cy="109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100"/>
              <a:buFont typeface="Arial"/>
              <a:buNone/>
            </a:pPr>
            <a:r>
              <a:rPr lang="en-US" sz="7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PARENTS IN PARTNERSHIP</a:t>
            </a:r>
            <a:endParaRPr sz="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5" name="Google Shape;235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16181977" y="8360898"/>
            <a:ext cx="3362512" cy="1938236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0"/>
          <p:cNvSpPr txBox="1"/>
          <p:nvPr/>
        </p:nvSpPr>
        <p:spPr>
          <a:xfrm>
            <a:off x="6706291" y="1009769"/>
            <a:ext cx="3661800" cy="6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5"/>
              <a:buFont typeface="Arial"/>
              <a:buNone/>
            </a:pPr>
            <a:r>
              <a:rPr lang="en-US" sz="4405" b="1" i="0" u="none" strike="noStrike" cap="none" dirty="0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WE NEED YOU!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2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19440" y="-480213"/>
            <a:ext cx="2867343" cy="2544115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0"/>
          <p:cNvSpPr txBox="1"/>
          <p:nvPr/>
        </p:nvSpPr>
        <p:spPr>
          <a:xfrm>
            <a:off x="1669779" y="1915231"/>
            <a:ext cx="7179900" cy="7755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Arial"/>
              <a:buNone/>
            </a:pPr>
            <a:r>
              <a:rPr lang="en-US" sz="4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It is crucial that parents and school work </a:t>
            </a:r>
            <a:r>
              <a:rPr lang="en-US" sz="4000" b="0" i="0" u="sng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together 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to actively teach children to read. We cannot do this alone.</a:t>
            </a: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Arial"/>
              <a:buNone/>
            </a:pPr>
            <a:r>
              <a:rPr lang="en-US" sz="4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Arial"/>
              <a:buNone/>
            </a:pPr>
            <a:r>
              <a:rPr lang="en-US" sz="4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We need you to create a home environment where reading is encouraged and valued as part of normal life and routine. 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20"/>
          <p:cNvSpPr txBox="1"/>
          <p:nvPr/>
        </p:nvSpPr>
        <p:spPr>
          <a:xfrm>
            <a:off x="9505752" y="2468329"/>
            <a:ext cx="7185300" cy="7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87"/>
              <a:buFont typeface="Arial"/>
              <a:buNone/>
            </a:pPr>
            <a:r>
              <a:rPr lang="en-US" sz="448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We need you to demonstrate and model to your child that reading is a pleasurable experience.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87"/>
              <a:buFont typeface="Arial"/>
              <a:buNone/>
            </a:pPr>
            <a:endParaRPr sz="4487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87"/>
              <a:buFont typeface="Arial"/>
              <a:buNone/>
            </a:pPr>
            <a:r>
              <a:rPr lang="en-US" sz="408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Spending just 10-15 mins reading with your child every day is invaluable in developing their ability and desire to read and listen well.</a:t>
            </a:r>
            <a:r>
              <a:rPr lang="en-US" sz="448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2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729281" y="-1258468"/>
            <a:ext cx="2612214" cy="33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21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6" name="Google Shape;246;p21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247" name="Google Shape;247;p21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8" name="Google Shape;248;p2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49" name="Google Shape;249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1"/>
          <p:cNvSpPr txBox="1"/>
          <p:nvPr/>
        </p:nvSpPr>
        <p:spPr>
          <a:xfrm>
            <a:off x="2608300" y="3112600"/>
            <a:ext cx="12922800" cy="371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455"/>
              <a:buFont typeface="Arial"/>
              <a:buNone/>
            </a:pPr>
            <a:r>
              <a:rPr lang="en-US" sz="11455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‘The word gap is the attainment gap!’ </a:t>
            </a:r>
            <a:endParaRPr sz="136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58;p22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22"/>
          <p:cNvPicPr preferRelativeResize="0"/>
          <p:nvPr/>
        </p:nvPicPr>
        <p:blipFill rotWithShape="1">
          <a:blip r:embed="rId4">
            <a:alphaModFix/>
          </a:blip>
          <a:srcRect t="428" r="26028" b="4616"/>
          <a:stretch/>
        </p:blipFill>
        <p:spPr>
          <a:xfrm>
            <a:off x="1384869" y="0"/>
            <a:ext cx="15268243" cy="14013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84869" y="1583689"/>
            <a:ext cx="548388" cy="107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16191161" y="4818737"/>
            <a:ext cx="1609185" cy="649525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22"/>
          <p:cNvSpPr txBox="1"/>
          <p:nvPr/>
        </p:nvSpPr>
        <p:spPr>
          <a:xfrm>
            <a:off x="2867323" y="-480213"/>
            <a:ext cx="12150900" cy="14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0"/>
              <a:buFont typeface="Arial"/>
              <a:buNone/>
            </a:pPr>
            <a:r>
              <a:rPr lang="en-US" sz="9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SCHOOL ROUTINES</a:t>
            </a:r>
            <a:endParaRPr sz="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3" name="Google Shape;263;p2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16181977" y="8360898"/>
            <a:ext cx="3362512" cy="1938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2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19440" y="-480213"/>
            <a:ext cx="2867343" cy="2544115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22"/>
          <p:cNvSpPr txBox="1"/>
          <p:nvPr/>
        </p:nvSpPr>
        <p:spPr>
          <a:xfrm>
            <a:off x="1659063" y="3791848"/>
            <a:ext cx="7179926" cy="46830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Arial"/>
              <a:buNone/>
            </a:pPr>
            <a:r>
              <a:rPr lang="en-US" sz="4428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be assessed regularly throughout the year - this will ensure that your child is provided with the correct levelled book to read in school and at home. 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2"/>
          <p:cNvSpPr txBox="1"/>
          <p:nvPr/>
        </p:nvSpPr>
        <p:spPr>
          <a:xfrm>
            <a:off x="9467884" y="2544882"/>
            <a:ext cx="7185300" cy="67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87"/>
              <a:buFont typeface="Arial"/>
              <a:buNone/>
            </a:pPr>
            <a:r>
              <a:rPr lang="en-US" sz="40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bring a reading book home everyday - this will be to improve decoding, fluency and confidence as a reader. 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87"/>
              <a:buFont typeface="Arial"/>
              <a:buNone/>
            </a:pPr>
            <a:endParaRPr sz="4087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87"/>
              <a:buFont typeface="Arial"/>
              <a:buNone/>
            </a:pPr>
            <a:r>
              <a:rPr lang="en-US" sz="40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bring home a book that will be solely for the purpose of reading for pleasure and enjoyment.   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7" name="Google Shape;267;p2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757271" y="-832090"/>
            <a:ext cx="2612214" cy="33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Google Shape;272;p23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3"/>
          <p:cNvPicPr preferRelativeResize="0"/>
          <p:nvPr/>
        </p:nvPicPr>
        <p:blipFill rotWithShape="1">
          <a:blip r:embed="rId4">
            <a:alphaModFix/>
          </a:blip>
          <a:srcRect t="428" r="26028" b="4616"/>
          <a:stretch/>
        </p:blipFill>
        <p:spPr>
          <a:xfrm>
            <a:off x="1384869" y="0"/>
            <a:ext cx="15268243" cy="14013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84869" y="1583689"/>
            <a:ext cx="548388" cy="107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11932022" y="3110693"/>
            <a:ext cx="1609185" cy="649525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23"/>
          <p:cNvSpPr txBox="1"/>
          <p:nvPr/>
        </p:nvSpPr>
        <p:spPr>
          <a:xfrm>
            <a:off x="2763539" y="-418851"/>
            <a:ext cx="12150900" cy="14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r>
              <a:rPr lang="en-US" sz="9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SCHOOL ROUTINES</a:t>
            </a:r>
            <a:endParaRPr sz="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7" name="Google Shape;277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16181977" y="8360898"/>
            <a:ext cx="3362512" cy="1938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19440" y="-480213"/>
            <a:ext cx="2867343" cy="2544115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23"/>
          <p:cNvSpPr txBox="1"/>
          <p:nvPr/>
        </p:nvSpPr>
        <p:spPr>
          <a:xfrm>
            <a:off x="1659063" y="2561797"/>
            <a:ext cx="7179926" cy="31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Arial"/>
              <a:buNone/>
            </a:pPr>
            <a:r>
              <a:rPr lang="en-US" sz="4428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be reading everyday in school using the approach appropriate for their ability and key stage.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23"/>
          <p:cNvSpPr txBox="1"/>
          <p:nvPr/>
        </p:nvSpPr>
        <p:spPr>
          <a:xfrm>
            <a:off x="9144000" y="4483496"/>
            <a:ext cx="7185300" cy="55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87"/>
              <a:buFont typeface="Arial"/>
              <a:buNone/>
            </a:pPr>
            <a:r>
              <a:rPr lang="en-US" sz="44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be exposed to a wide range of reading texts everyday - these will be in the class library, the whole school library and within their learning environment.  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1" name="Google Shape;281;p2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942919" y="6245904"/>
            <a:ext cx="2612214" cy="33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4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4"/>
          <p:cNvPicPr preferRelativeResize="0"/>
          <p:nvPr/>
        </p:nvPicPr>
        <p:blipFill rotWithShape="1">
          <a:blip r:embed="rId4">
            <a:alphaModFix/>
          </a:blip>
          <a:srcRect t="428" r="20493" b="4616"/>
          <a:stretch/>
        </p:blipFill>
        <p:spPr>
          <a:xfrm>
            <a:off x="478264" y="-921704"/>
            <a:ext cx="17384964" cy="14845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1081" y="942966"/>
            <a:ext cx="548388" cy="107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8366154" y="2743275"/>
            <a:ext cx="1609185" cy="649525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24"/>
          <p:cNvSpPr txBox="1"/>
          <p:nvPr/>
        </p:nvSpPr>
        <p:spPr>
          <a:xfrm>
            <a:off x="3068540" y="-343204"/>
            <a:ext cx="12150900" cy="10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900"/>
              <a:buFont typeface="Arial"/>
              <a:buNone/>
            </a:pPr>
            <a:r>
              <a:rPr lang="en-US" sz="6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PARENTS IN PARTNERSHIP</a:t>
            </a:r>
            <a:endParaRPr sz="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1" name="Google Shape;291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15841927" y="8105848"/>
            <a:ext cx="3362511" cy="1938236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24"/>
          <p:cNvSpPr txBox="1"/>
          <p:nvPr/>
        </p:nvSpPr>
        <p:spPr>
          <a:xfrm>
            <a:off x="5396264" y="657831"/>
            <a:ext cx="6780945" cy="754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5"/>
              <a:buFont typeface="Arial"/>
              <a:buNone/>
            </a:pPr>
            <a:r>
              <a:rPr lang="en-US" sz="4405" b="1" i="0" u="none" strike="noStrike" cap="none" dirty="0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SUPPORTING YOUR CHILD...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3" name="Google Shape;293;p2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19440" y="-480213"/>
            <a:ext cx="2867343" cy="2544115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24"/>
          <p:cNvSpPr txBox="1"/>
          <p:nvPr/>
        </p:nvSpPr>
        <p:spPr>
          <a:xfrm>
            <a:off x="803550" y="1469942"/>
            <a:ext cx="7536900" cy="8079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at home is invaluable - read at home at least five times a week. </a:t>
            </a:r>
            <a:endParaRPr sz="7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Log your child's reading in their reading diary so that they can access school rewards. </a:t>
            </a: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endParaRPr lang="en-US" sz="3200" dirty="0">
              <a:latin typeface="Satisfy"/>
              <a:sym typeface="Satisfy"/>
            </a:endParaRP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endParaRPr lang="en-US" sz="3200" b="0" i="0" u="none" strike="noStrike" cap="none" dirty="0">
              <a:solidFill>
                <a:srgbClr val="000000"/>
              </a:solidFill>
              <a:latin typeface="Satisfy"/>
              <a:ea typeface="Arial"/>
              <a:cs typeface="Arial"/>
              <a:sym typeface="Satisfy"/>
            </a:endParaRP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endParaRPr lang="en-US" sz="3200" dirty="0">
              <a:latin typeface="Satisfy"/>
              <a:sym typeface="Satisfy"/>
            </a:endParaRP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endParaRPr sz="7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Make reading time relaxed and pleasurable by finding a quiet, comfortable space and giving your child your undivided attention.,</a:t>
            </a:r>
            <a:r>
              <a:rPr lang="en-US" sz="36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(MUST TURN OFF THE TV!)</a:t>
            </a:r>
            <a:endParaRPr sz="105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24"/>
          <p:cNvSpPr txBox="1"/>
          <p:nvPr/>
        </p:nvSpPr>
        <p:spPr>
          <a:xfrm>
            <a:off x="9996650" y="1892914"/>
            <a:ext cx="7659000" cy="715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Ask your child simple questions as they read to check understanding. </a:t>
            </a: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endParaRPr lang="en-US" sz="3200" dirty="0"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endParaRPr lang="en-US" sz="3200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endParaRPr sz="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Use positive language and praise their efforts.</a:t>
            </a: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endParaRPr lang="en-US" sz="3200" dirty="0"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endParaRPr sz="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 to your child as part of their evening/bedtime routine. This builds vocabulary, feeds imagination and improves sleep patterns.  </a:t>
            </a:r>
            <a:endParaRPr sz="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6" name="Google Shape;296;p24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1045089" y="-869353"/>
            <a:ext cx="2612215" cy="33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05" name="Google Shape;305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2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2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25"/>
          <p:cNvSpPr txBox="1"/>
          <p:nvPr/>
        </p:nvSpPr>
        <p:spPr>
          <a:xfrm>
            <a:off x="2468880" y="3112600"/>
            <a:ext cx="13210812" cy="371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 typeface="Arial"/>
              <a:buNone/>
            </a:pPr>
            <a:r>
              <a:rPr lang="en-US" sz="76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‘Children who grow up in homes where reading is valued do better in school and their future career/s ’ </a:t>
            </a:r>
            <a:endParaRPr sz="9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Google Shape;314;p26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6"/>
          <p:cNvPicPr preferRelativeResize="0"/>
          <p:nvPr/>
        </p:nvPicPr>
        <p:blipFill rotWithShape="1">
          <a:blip r:embed="rId4">
            <a:alphaModFix/>
          </a:blip>
          <a:srcRect t="428" r="20493" b="4616"/>
          <a:stretch/>
        </p:blipFill>
        <p:spPr>
          <a:xfrm>
            <a:off x="478269" y="-832090"/>
            <a:ext cx="17384964" cy="14845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0312" y="708905"/>
            <a:ext cx="548388" cy="107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2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8034391" y="6265900"/>
            <a:ext cx="1609185" cy="649525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26"/>
          <p:cNvSpPr txBox="1"/>
          <p:nvPr/>
        </p:nvSpPr>
        <p:spPr>
          <a:xfrm>
            <a:off x="754506" y="-301672"/>
            <a:ext cx="12150900" cy="107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0"/>
              <a:buFont typeface="Arial"/>
              <a:buNone/>
            </a:pPr>
            <a:r>
              <a:rPr lang="en-US" sz="7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PARENTS IN PARTNERSHIP</a:t>
            </a:r>
            <a:endParaRPr sz="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9" name="Google Shape;319;p2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568713">
            <a:off x="15477077" y="9664473"/>
            <a:ext cx="3362512" cy="1938237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26"/>
          <p:cNvSpPr txBox="1"/>
          <p:nvPr/>
        </p:nvSpPr>
        <p:spPr>
          <a:xfrm>
            <a:off x="5448510" y="684237"/>
            <a:ext cx="6780945" cy="754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5"/>
              <a:buFont typeface="Arial"/>
              <a:buNone/>
            </a:pPr>
            <a:r>
              <a:rPr lang="en-US" sz="4405" b="1" i="0" u="none" strike="noStrike" cap="none" dirty="0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SUPPORTING YOUR CHILD...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1" name="Google Shape;321;p2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19448" y="-480222"/>
            <a:ext cx="2181125" cy="1935275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26"/>
          <p:cNvSpPr txBox="1"/>
          <p:nvPr/>
        </p:nvSpPr>
        <p:spPr>
          <a:xfrm>
            <a:off x="803550" y="1697838"/>
            <a:ext cx="7536900" cy="85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28"/>
              <a:buFont typeface="Arial"/>
              <a:buNone/>
            </a:pPr>
            <a:r>
              <a:rPr lang="en-US" sz="3628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Ask your child about the examples of text around them - shop signs, maps, adverts etc  </a:t>
            </a:r>
            <a:endParaRPr sz="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28"/>
              <a:buFont typeface="Arial"/>
              <a:buNone/>
            </a:pPr>
            <a:endParaRPr sz="3628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28"/>
              <a:buFont typeface="Arial"/>
              <a:buNone/>
            </a:pPr>
            <a:r>
              <a:rPr lang="en-US" sz="3628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Ensure that when reading homework is set, that this is completed throughout the holidays. </a:t>
            </a:r>
            <a:endParaRPr sz="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28"/>
              <a:buFont typeface="Arial"/>
              <a:buNone/>
            </a:pPr>
            <a:endParaRPr sz="3628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28"/>
              <a:buFont typeface="Arial"/>
              <a:buNone/>
            </a:pPr>
            <a:r>
              <a:rPr lang="en-US" sz="3628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 at home yourself. Modelling reading is crucial. Your child will learn from you how important reading is.</a:t>
            </a:r>
            <a:r>
              <a:rPr lang="en-US" sz="4428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26"/>
          <p:cNvSpPr txBox="1"/>
          <p:nvPr/>
        </p:nvSpPr>
        <p:spPr>
          <a:xfrm>
            <a:off x="9144000" y="1573459"/>
            <a:ext cx="8692500" cy="860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87"/>
              <a:buFont typeface="Arial"/>
              <a:buNone/>
            </a:pPr>
            <a:r>
              <a:rPr lang="en-US" sz="39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 a variety of texts including non-fiction.  Ex:Newspaper, comics, annuals, story books etc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87"/>
              <a:buFont typeface="Arial"/>
              <a:buNone/>
            </a:pPr>
            <a:endParaRPr sz="3987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87"/>
              <a:buFont typeface="Arial"/>
              <a:buNone/>
            </a:pPr>
            <a:r>
              <a:rPr lang="en-US" sz="39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Show an interest in what your child is reading at school. Ask them! 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87"/>
              <a:buFont typeface="Arial"/>
              <a:buNone/>
            </a:pPr>
            <a:endParaRPr sz="2587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87"/>
              <a:buFont typeface="Arial"/>
              <a:buNone/>
            </a:pPr>
            <a:endParaRPr sz="2587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87"/>
              <a:buFont typeface="Arial"/>
              <a:buNone/>
            </a:pPr>
            <a:r>
              <a:rPr lang="en-US" sz="39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Have books at home. Invest in a small library of books - charity shops are superb as well as the school and local library. 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4" name="Google Shape;324;p26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1583514" y="-1349553"/>
            <a:ext cx="2612214" cy="33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7"/>
          <p:cNvPicPr preferRelativeResize="0"/>
          <p:nvPr/>
        </p:nvPicPr>
        <p:blipFill rotWithShape="1">
          <a:blip r:embed="rId3">
            <a:alphaModFix/>
          </a:blip>
          <a:srcRect t="21876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0" name="Google Shape;330;p27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331" name="Google Shape;331;p27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2" name="Google Shape;332;p2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3" name="Google Shape;333;p27"/>
          <p:cNvSpPr txBox="1"/>
          <p:nvPr/>
        </p:nvSpPr>
        <p:spPr>
          <a:xfrm>
            <a:off x="3252157" y="3172347"/>
            <a:ext cx="11783700" cy="4847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GB" sz="10000" dirty="0"/>
              <a:t>PHONICS </a:t>
            </a:r>
          </a:p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GB" sz="10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</a:t>
            </a:r>
          </a:p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GB" sz="10000" dirty="0"/>
              <a:t>ROEBUCK</a:t>
            </a:r>
            <a:endParaRPr sz="10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4" name="Google Shape;334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1266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401444" y="245326"/>
            <a:ext cx="17886556" cy="9701561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09" name="Google Shape;309;p25"/>
          <p:cNvSpPr txBox="1"/>
          <p:nvPr/>
        </p:nvSpPr>
        <p:spPr>
          <a:xfrm>
            <a:off x="1371827" y="3409413"/>
            <a:ext cx="16916172" cy="572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 typeface="Arial"/>
              <a:buNone/>
            </a:pPr>
            <a:r>
              <a:rPr lang="en-US" sz="6000" dirty="0">
                <a:latin typeface="Satisfy"/>
                <a:ea typeface="Satisfy"/>
                <a:cs typeface="Satisfy"/>
                <a:sym typeface="Satisfy"/>
              </a:rPr>
              <a:t>-</a:t>
            </a:r>
            <a:r>
              <a:rPr lang="en-US" sz="6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Daily phonic sessions continue to take place twice a day in Year 2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 typeface="Arial"/>
              <a:buNone/>
            </a:pPr>
            <a:endParaRPr lang="en-US" sz="6000" dirty="0">
              <a:latin typeface="Satisfy"/>
              <a:ea typeface="Calibri"/>
              <a:cs typeface="Calibri"/>
              <a:sym typeface="Satisfy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 typeface="Arial"/>
              <a:buNone/>
            </a:pPr>
            <a:r>
              <a:rPr lang="en-US" sz="6000" b="0" i="0" u="none" strike="noStrike" cap="none" dirty="0">
                <a:solidFill>
                  <a:srgbClr val="000000"/>
                </a:solidFill>
                <a:latin typeface="Satisfy"/>
                <a:ea typeface="Calibri"/>
                <a:cs typeface="Calibri"/>
                <a:sym typeface="Satisfy"/>
              </a:rPr>
              <a:t>_ Any children that didn’t pass the phonics screening check at the end of year 1 are taking part in intervention groups and will be re-tested in June 2023 </a:t>
            </a:r>
            <a:endParaRPr sz="6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2A77CE-D9C4-40ED-AB95-C793DE7DDA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87471" y="340113"/>
            <a:ext cx="9899085" cy="272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4433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7"/>
          <p:cNvPicPr preferRelativeResize="0"/>
          <p:nvPr/>
        </p:nvPicPr>
        <p:blipFill rotWithShape="1">
          <a:blip r:embed="rId3">
            <a:alphaModFix/>
          </a:blip>
          <a:srcRect t="21876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0" name="Google Shape;330;p27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331" name="Google Shape;331;p27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2" name="Google Shape;332;p2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3" name="Google Shape;333;p27"/>
          <p:cNvSpPr txBox="1"/>
          <p:nvPr/>
        </p:nvSpPr>
        <p:spPr>
          <a:xfrm>
            <a:off x="3252157" y="3172347"/>
            <a:ext cx="11783700" cy="4847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GB" sz="10000" dirty="0"/>
              <a:t>KS1 SATs </a:t>
            </a:r>
          </a:p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GB" sz="10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</a:t>
            </a:r>
          </a:p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GB" sz="10000" dirty="0"/>
              <a:t>ROEBUCK</a:t>
            </a:r>
            <a:endParaRPr sz="10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4" name="Google Shape;334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93783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401444" y="245326"/>
            <a:ext cx="17886556" cy="9701561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09" name="Google Shape;309;p25"/>
          <p:cNvSpPr txBox="1"/>
          <p:nvPr/>
        </p:nvSpPr>
        <p:spPr>
          <a:xfrm>
            <a:off x="886636" y="1870136"/>
            <a:ext cx="16916172" cy="8494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857250" marR="0" lvl="0" indent="-857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Tx/>
              <a:buChar char="-"/>
            </a:pPr>
            <a:r>
              <a:rPr lang="en-US" sz="6000" dirty="0">
                <a:latin typeface="Satisfy"/>
                <a:ea typeface="Satisfy"/>
                <a:cs typeface="Satisfy"/>
                <a:sym typeface="Satisfy"/>
              </a:rPr>
              <a:t>‘Challenges’ are used throughout the year to identify any gaps in learning</a:t>
            </a:r>
          </a:p>
          <a:p>
            <a:pPr marL="857250" marR="0" lvl="0" indent="-857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Tx/>
              <a:buChar char="-"/>
            </a:pPr>
            <a:endParaRPr lang="en-US" sz="6000" dirty="0">
              <a:latin typeface="Satisfy"/>
              <a:ea typeface="Satisfy"/>
              <a:cs typeface="Satisfy"/>
              <a:sym typeface="Satisfy"/>
            </a:endParaRPr>
          </a:p>
          <a:p>
            <a:pPr marL="857250" marR="0" lvl="0" indent="-857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Tx/>
              <a:buChar char="-"/>
            </a:pPr>
            <a:r>
              <a:rPr lang="en-US" sz="6000" b="0" i="0" u="none" strike="noStrike" cap="none" dirty="0">
                <a:solidFill>
                  <a:srgbClr val="000000"/>
                </a:solidFill>
                <a:latin typeface="Satisfy"/>
                <a:ea typeface="Calibri"/>
                <a:cs typeface="Calibri"/>
                <a:sym typeface="Satisfy"/>
              </a:rPr>
              <a:t>Children’s work is Teacher </a:t>
            </a:r>
            <a:r>
              <a:rPr lang="en-US" sz="6000" dirty="0">
                <a:latin typeface="Satisfy"/>
                <a:ea typeface="Calibri"/>
                <a:cs typeface="Calibri"/>
                <a:sym typeface="Satisfy"/>
              </a:rPr>
              <a:t>assessed through the terms to ascertain an accurate level of attainment</a:t>
            </a:r>
          </a:p>
          <a:p>
            <a:pPr marL="857250" marR="0" lvl="0" indent="-857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Tx/>
              <a:buChar char="-"/>
            </a:pPr>
            <a:endParaRPr lang="en-US" sz="6000" dirty="0">
              <a:latin typeface="Satisfy"/>
              <a:ea typeface="Calibri"/>
              <a:cs typeface="Calibri"/>
              <a:sym typeface="Satisfy"/>
            </a:endParaRPr>
          </a:p>
          <a:p>
            <a:pPr marL="857250" marR="0" lvl="0" indent="-857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Tx/>
              <a:buChar char="-"/>
            </a:pPr>
            <a:r>
              <a:rPr lang="en-US" sz="6000" b="0" i="0" u="none" strike="noStrike" cap="none" dirty="0">
                <a:solidFill>
                  <a:srgbClr val="000000"/>
                </a:solidFill>
                <a:latin typeface="Satisfy"/>
                <a:ea typeface="Calibri"/>
                <a:cs typeface="Calibri"/>
                <a:sym typeface="Satisfy"/>
              </a:rPr>
              <a:t>Moderators will check all assessments and view children’s work to verify the teacher assessments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</a:pPr>
            <a:endParaRPr sz="6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85981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200721" y="292719"/>
            <a:ext cx="17886556" cy="9701561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7B031450-3215-45F9-8DA2-26EC043B94BA}"/>
              </a:ext>
            </a:extLst>
          </p:cNvPr>
          <p:cNvSpPr/>
          <p:nvPr/>
        </p:nvSpPr>
        <p:spPr>
          <a:xfrm>
            <a:off x="1024799" y="1107835"/>
            <a:ext cx="16013151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dirty="0">
                <a:latin typeface="Satisfy"/>
                <a:ea typeface="Satisfy"/>
                <a:cs typeface="Satisfy"/>
                <a:sym typeface="Satisfy"/>
              </a:rPr>
              <a:t>Reading -2 papers</a:t>
            </a:r>
          </a:p>
          <a:p>
            <a:endParaRPr lang="en-GB" sz="6000" dirty="0">
              <a:latin typeface="Satisfy"/>
              <a:ea typeface="Satisfy"/>
              <a:cs typeface="Satisfy"/>
              <a:sym typeface="Satisfy"/>
            </a:endParaRPr>
          </a:p>
          <a:p>
            <a:endParaRPr lang="en-GB" sz="6000" dirty="0">
              <a:latin typeface="Satisfy"/>
              <a:ea typeface="Satisfy"/>
              <a:cs typeface="Satisfy"/>
              <a:sym typeface="Satisfy"/>
            </a:endParaRPr>
          </a:p>
          <a:p>
            <a:r>
              <a:rPr lang="en-GB" sz="6000" dirty="0">
                <a:latin typeface="Satisfy"/>
                <a:ea typeface="Satisfy"/>
                <a:cs typeface="Satisfy"/>
                <a:sym typeface="Satisfy"/>
              </a:rPr>
              <a:t>Maths 2 papers -Arithmetic and reasoning</a:t>
            </a:r>
          </a:p>
          <a:p>
            <a:endParaRPr lang="en-GB" sz="6000" dirty="0">
              <a:latin typeface="Satisfy"/>
              <a:ea typeface="Satisfy"/>
              <a:cs typeface="Satisfy"/>
              <a:sym typeface="Satisfy"/>
            </a:endParaRPr>
          </a:p>
          <a:p>
            <a:endParaRPr lang="en-GB" sz="6000" dirty="0">
              <a:latin typeface="Satisfy"/>
              <a:ea typeface="Satisfy"/>
              <a:cs typeface="Satisfy"/>
              <a:sym typeface="Satisfy"/>
            </a:endParaRPr>
          </a:p>
          <a:p>
            <a:r>
              <a:rPr lang="en-GB" sz="6000" dirty="0">
                <a:latin typeface="Satisfy"/>
                <a:ea typeface="Satisfy"/>
                <a:cs typeface="Satisfy"/>
                <a:sym typeface="Satisfy"/>
              </a:rPr>
              <a:t>Writing task (all unaided writing looked at from across the year)</a:t>
            </a:r>
          </a:p>
        </p:txBody>
      </p:sp>
    </p:spTree>
    <p:extLst>
      <p:ext uri="{BB962C8B-B14F-4D97-AF65-F5344CB8AC3E}">
        <p14:creationId xmlns:p14="http://schemas.microsoft.com/office/powerpoint/2010/main" val="26220002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200721" y="292719"/>
            <a:ext cx="17886556" cy="9701561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7B031450-3215-45F9-8DA2-26EC043B94BA}"/>
              </a:ext>
            </a:extLst>
          </p:cNvPr>
          <p:cNvSpPr/>
          <p:nvPr/>
        </p:nvSpPr>
        <p:spPr>
          <a:xfrm>
            <a:off x="1024799" y="1107835"/>
            <a:ext cx="16013151" cy="9325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u="sng" dirty="0">
                <a:latin typeface="Satisfy"/>
                <a:ea typeface="Satisfy"/>
                <a:cs typeface="Satisfy"/>
                <a:sym typeface="Satisfy"/>
              </a:rPr>
              <a:t>How can you help?</a:t>
            </a:r>
          </a:p>
          <a:p>
            <a:pPr algn="ctr"/>
            <a:endParaRPr lang="en-GB" sz="6000" u="sng" dirty="0">
              <a:latin typeface="Satisfy"/>
              <a:ea typeface="Satisfy"/>
              <a:cs typeface="Satisfy"/>
              <a:sym typeface="Satisfy"/>
            </a:endParaRPr>
          </a:p>
          <a:p>
            <a:pPr marL="857250" indent="-857250">
              <a:buFontTx/>
              <a:buChar char="-"/>
            </a:pPr>
            <a:r>
              <a:rPr lang="en-GB" sz="6000" dirty="0">
                <a:latin typeface="Satisfy"/>
                <a:ea typeface="Satisfy"/>
                <a:cs typeface="Satisfy"/>
                <a:sym typeface="Satisfy"/>
              </a:rPr>
              <a:t>Use the SAT revision homework books</a:t>
            </a:r>
          </a:p>
          <a:p>
            <a:pPr marL="857250" indent="-857250">
              <a:buFontTx/>
              <a:buChar char="-"/>
            </a:pPr>
            <a:r>
              <a:rPr lang="en-GB" sz="6000" dirty="0">
                <a:latin typeface="Satisfy"/>
                <a:ea typeface="Satisfy"/>
                <a:cs typeface="Satisfy"/>
                <a:sym typeface="Satisfy"/>
              </a:rPr>
              <a:t>Regular attendance (one topic missed could have huge implications)</a:t>
            </a:r>
          </a:p>
          <a:p>
            <a:pPr marL="857250" indent="-857250">
              <a:buFontTx/>
              <a:buChar char="-"/>
            </a:pPr>
            <a:r>
              <a:rPr lang="en-GB" sz="6000" dirty="0">
                <a:latin typeface="Satisfy"/>
                <a:ea typeface="Satisfy"/>
                <a:cs typeface="Satisfy"/>
                <a:sym typeface="Satisfy"/>
              </a:rPr>
              <a:t>Draw pictures to help calculate (2 mark  questions)</a:t>
            </a:r>
          </a:p>
          <a:p>
            <a:pPr marL="857250" indent="-857250">
              <a:buFontTx/>
              <a:buChar char="-"/>
            </a:pPr>
            <a:r>
              <a:rPr lang="en-GB" sz="6000" dirty="0">
                <a:latin typeface="Satisfy"/>
                <a:ea typeface="Satisfy"/>
                <a:cs typeface="Satisfy"/>
                <a:sym typeface="Satisfy"/>
              </a:rPr>
              <a:t>Regular reading and ask questions</a:t>
            </a:r>
          </a:p>
          <a:p>
            <a:pPr marL="857250" indent="-857250">
              <a:buFontTx/>
              <a:buChar char="-"/>
            </a:pPr>
            <a:r>
              <a:rPr lang="en-GB" sz="6000" dirty="0">
                <a:latin typeface="Satisfy"/>
                <a:ea typeface="Satisfy"/>
                <a:cs typeface="Satisfy"/>
                <a:sym typeface="Satisfy"/>
              </a:rPr>
              <a:t>Be mindful of talking about SATs!</a:t>
            </a:r>
          </a:p>
          <a:p>
            <a:pPr marL="857250" indent="-857250">
              <a:buFontTx/>
              <a:buChar char="-"/>
            </a:pPr>
            <a:endParaRPr lang="en-GB" sz="6000" dirty="0">
              <a:latin typeface="Satisfy"/>
              <a:ea typeface="Satisfy"/>
              <a:cs typeface="Satisfy"/>
              <a:sym typeface="Satisfy"/>
            </a:endParaRPr>
          </a:p>
          <a:p>
            <a:pPr marL="857250" indent="-857250">
              <a:buFontTx/>
              <a:buChar char="-"/>
            </a:pPr>
            <a:endParaRPr lang="en-GB" sz="6000" dirty="0">
              <a:latin typeface="Satisfy"/>
              <a:ea typeface="Satisfy"/>
              <a:cs typeface="Satisfy"/>
              <a:sym typeface="Satisfy"/>
            </a:endParaRPr>
          </a:p>
        </p:txBody>
      </p:sp>
    </p:spTree>
    <p:extLst>
      <p:ext uri="{BB962C8B-B14F-4D97-AF65-F5344CB8AC3E}">
        <p14:creationId xmlns:p14="http://schemas.microsoft.com/office/powerpoint/2010/main" val="40804807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200721" y="292719"/>
            <a:ext cx="17886556" cy="9701561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7B031450-3215-45F9-8DA2-26EC043B94BA}"/>
              </a:ext>
            </a:extLst>
          </p:cNvPr>
          <p:cNvSpPr/>
          <p:nvPr/>
        </p:nvSpPr>
        <p:spPr>
          <a:xfrm>
            <a:off x="1024799" y="1107835"/>
            <a:ext cx="1601315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u="sng" dirty="0">
                <a:latin typeface="Satisfy"/>
                <a:ea typeface="Satisfy"/>
                <a:cs typeface="Satisfy"/>
                <a:sym typeface="Satisfy"/>
              </a:rPr>
              <a:t>Example of Reading text</a:t>
            </a:r>
          </a:p>
          <a:p>
            <a:pPr algn="ctr"/>
            <a:endParaRPr lang="en-GB" sz="6000" u="sng" dirty="0">
              <a:latin typeface="Satisfy"/>
              <a:ea typeface="Satisfy"/>
              <a:cs typeface="Satisfy"/>
              <a:sym typeface="Satisfy"/>
            </a:endParaRPr>
          </a:p>
          <a:p>
            <a:endParaRPr lang="en-GB" sz="6000" dirty="0">
              <a:latin typeface="Satisfy"/>
              <a:ea typeface="Satisfy"/>
              <a:cs typeface="Satisfy"/>
              <a:sym typeface="Satisfy"/>
            </a:endParaRPr>
          </a:p>
          <a:p>
            <a:pPr marL="857250" indent="-857250">
              <a:buFontTx/>
              <a:buChar char="-"/>
            </a:pPr>
            <a:endParaRPr lang="en-GB" sz="6000" dirty="0">
              <a:latin typeface="Satisfy"/>
              <a:ea typeface="Satisfy"/>
              <a:cs typeface="Satisfy"/>
              <a:sym typeface="Satisfy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A313BB-55E2-4235-A858-101F26DC2DE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0000" t="26334" r="23018" b="26410"/>
          <a:stretch/>
        </p:blipFill>
        <p:spPr>
          <a:xfrm>
            <a:off x="392289" y="2324316"/>
            <a:ext cx="5379438" cy="706621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904498-9881-4BB2-BAAC-7FEACDA553F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0000" t="35785" r="22104" b="15740"/>
          <a:stretch/>
        </p:blipFill>
        <p:spPr>
          <a:xfrm>
            <a:off x="6133170" y="2324316"/>
            <a:ext cx="5421873" cy="70662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261FCC-93DD-460A-A06E-942667E2D9D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0000" t="24810" r="23223" b="23440"/>
          <a:stretch/>
        </p:blipFill>
        <p:spPr>
          <a:xfrm>
            <a:off x="11916485" y="2324316"/>
            <a:ext cx="4810343" cy="697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3026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200721" y="292719"/>
            <a:ext cx="17886556" cy="9701561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7B031450-3215-45F9-8DA2-26EC043B94BA}"/>
              </a:ext>
            </a:extLst>
          </p:cNvPr>
          <p:cNvSpPr/>
          <p:nvPr/>
        </p:nvSpPr>
        <p:spPr>
          <a:xfrm>
            <a:off x="2358674" y="2705495"/>
            <a:ext cx="12847318" cy="840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3800" u="sng" dirty="0">
                <a:latin typeface="Satisfy"/>
                <a:ea typeface="Satisfy"/>
                <a:cs typeface="Satisfy"/>
                <a:sym typeface="Satisfy"/>
              </a:rPr>
              <a:t>All previous SAT papers are online!!</a:t>
            </a:r>
          </a:p>
          <a:p>
            <a:pPr algn="ctr"/>
            <a:endParaRPr lang="en-GB" sz="8800" u="sng" dirty="0">
              <a:latin typeface="Satisfy"/>
              <a:ea typeface="Satisfy"/>
              <a:cs typeface="Satisfy"/>
              <a:sym typeface="Satisfy"/>
            </a:endParaRPr>
          </a:p>
          <a:p>
            <a:endParaRPr lang="en-GB" sz="8800" dirty="0">
              <a:latin typeface="Satisfy"/>
              <a:ea typeface="Satisfy"/>
              <a:cs typeface="Satisfy"/>
              <a:sym typeface="Satisfy"/>
            </a:endParaRPr>
          </a:p>
          <a:p>
            <a:pPr marL="857250" indent="-857250">
              <a:buFontTx/>
              <a:buChar char="-"/>
            </a:pPr>
            <a:endParaRPr lang="en-GB" sz="8800" dirty="0">
              <a:latin typeface="Satisfy"/>
              <a:ea typeface="Satisfy"/>
              <a:cs typeface="Satisfy"/>
              <a:sym typeface="Satisfy"/>
            </a:endParaRPr>
          </a:p>
        </p:txBody>
      </p:sp>
    </p:spTree>
    <p:extLst>
      <p:ext uri="{BB962C8B-B14F-4D97-AF65-F5344CB8AC3E}">
        <p14:creationId xmlns:p14="http://schemas.microsoft.com/office/powerpoint/2010/main" val="17216462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7"/>
          <p:cNvPicPr preferRelativeResize="0"/>
          <p:nvPr/>
        </p:nvPicPr>
        <p:blipFill rotWithShape="1">
          <a:blip r:embed="rId3">
            <a:alphaModFix/>
          </a:blip>
          <a:srcRect t="21876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0" name="Google Shape;330;p27"/>
          <p:cNvGrpSpPr/>
          <p:nvPr/>
        </p:nvGrpSpPr>
        <p:grpSpPr>
          <a:xfrm>
            <a:off x="2058070" y="1639647"/>
            <a:ext cx="14171857" cy="7638806"/>
            <a:chOff x="0" y="0"/>
            <a:chExt cx="18895809" cy="10185075"/>
          </a:xfrm>
        </p:grpSpPr>
        <p:pic>
          <p:nvPicPr>
            <p:cNvPr id="331" name="Google Shape;331;p27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2" name="Google Shape;332;p2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3" name="Google Shape;333;p27"/>
          <p:cNvSpPr txBox="1"/>
          <p:nvPr/>
        </p:nvSpPr>
        <p:spPr>
          <a:xfrm>
            <a:off x="3252148" y="2197212"/>
            <a:ext cx="11783700" cy="64633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GB" sz="10000" dirty="0"/>
              <a:t>YEAR 4 </a:t>
            </a:r>
          </a:p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GB" sz="10000" dirty="0"/>
              <a:t>TABLES </a:t>
            </a:r>
          </a:p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GB" sz="10000" dirty="0"/>
              <a:t>CHECK </a:t>
            </a:r>
            <a:r>
              <a:rPr lang="en-GB" sz="10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</a:t>
            </a:r>
          </a:p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GB" sz="10000" dirty="0"/>
              <a:t>ROEBUCK</a:t>
            </a:r>
            <a:endParaRPr sz="10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4" name="Google Shape;334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16329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200721" y="292719"/>
            <a:ext cx="17886556" cy="9701561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7B031450-3215-45F9-8DA2-26EC043B94BA}"/>
              </a:ext>
            </a:extLst>
          </p:cNvPr>
          <p:cNvSpPr/>
          <p:nvPr/>
        </p:nvSpPr>
        <p:spPr>
          <a:xfrm>
            <a:off x="1024799" y="1107835"/>
            <a:ext cx="1601315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u="sng" dirty="0">
                <a:latin typeface="Satisfy"/>
                <a:ea typeface="Satisfy"/>
                <a:cs typeface="Satisfy"/>
                <a:sym typeface="Satisfy"/>
              </a:rPr>
              <a:t>Times tables coverage</a:t>
            </a:r>
          </a:p>
          <a:p>
            <a:pPr algn="ctr"/>
            <a:endParaRPr lang="en-GB" sz="6000" u="sng" dirty="0">
              <a:latin typeface="Satisfy"/>
              <a:ea typeface="Satisfy"/>
              <a:cs typeface="Satisfy"/>
              <a:sym typeface="Satisfy"/>
            </a:endParaRPr>
          </a:p>
          <a:p>
            <a:endParaRPr lang="en-GB" sz="6000" dirty="0">
              <a:latin typeface="Satisfy"/>
              <a:ea typeface="Satisfy"/>
              <a:cs typeface="Satisfy"/>
              <a:sym typeface="Satisfy"/>
            </a:endParaRPr>
          </a:p>
          <a:p>
            <a:pPr marL="857250" indent="-857250">
              <a:buFontTx/>
              <a:buChar char="-"/>
            </a:pPr>
            <a:endParaRPr lang="en-GB" sz="6000" dirty="0">
              <a:latin typeface="Satisfy"/>
              <a:ea typeface="Satisfy"/>
              <a:cs typeface="Satisfy"/>
              <a:sym typeface="Satisfy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628675-F300-4AFF-A6DB-D22CACE0D29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302" t="26639" r="18216" b="26410"/>
          <a:stretch/>
        </p:blipFill>
        <p:spPr>
          <a:xfrm>
            <a:off x="579862" y="1958939"/>
            <a:ext cx="10788372" cy="58915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5E77158-667A-48DB-A192-D1CE828EEFA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6113" t="21760" r="22634" b="24276"/>
          <a:stretch/>
        </p:blipFill>
        <p:spPr>
          <a:xfrm rot="1257936">
            <a:off x="11759999" y="2842149"/>
            <a:ext cx="4886187" cy="632755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A935EC7-9587-4005-AE78-909C84A0956A}"/>
              </a:ext>
            </a:extLst>
          </p:cNvPr>
          <p:cNvSpPr/>
          <p:nvPr/>
        </p:nvSpPr>
        <p:spPr>
          <a:xfrm>
            <a:off x="1871032" y="8526804"/>
            <a:ext cx="455445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400" dirty="0">
                <a:latin typeface="Satisfy"/>
                <a:ea typeface="Satisfy"/>
                <a:cs typeface="Satisfy"/>
                <a:sym typeface="Satisfy"/>
              </a:rPr>
              <a:t>Timestable.me.uk</a:t>
            </a:r>
          </a:p>
        </p:txBody>
      </p:sp>
    </p:spTree>
    <p:extLst>
      <p:ext uri="{BB962C8B-B14F-4D97-AF65-F5344CB8AC3E}">
        <p14:creationId xmlns:p14="http://schemas.microsoft.com/office/powerpoint/2010/main" val="41012304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7"/>
          <p:cNvPicPr preferRelativeResize="0"/>
          <p:nvPr/>
        </p:nvPicPr>
        <p:blipFill rotWithShape="1">
          <a:blip r:embed="rId3">
            <a:alphaModFix/>
          </a:blip>
          <a:srcRect t="21876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0" name="Google Shape;330;p27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331" name="Google Shape;331;p27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2" name="Google Shape;332;p2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3" name="Google Shape;333;p27"/>
          <p:cNvSpPr txBox="1"/>
          <p:nvPr/>
        </p:nvSpPr>
        <p:spPr>
          <a:xfrm>
            <a:off x="3252157" y="3172347"/>
            <a:ext cx="11783700" cy="47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US" sz="10000"/>
              <a:t>TTRockstars</a:t>
            </a:r>
            <a:r>
              <a:rPr lang="en-US" sz="10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AT ROEBUCK </a:t>
            </a:r>
            <a:endParaRPr sz="10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US" sz="10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ACADEMY</a:t>
            </a:r>
            <a:endParaRPr sz="10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4" name="Google Shape;334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401444" y="245326"/>
            <a:ext cx="17886556" cy="9701561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09" name="Google Shape;309;p25"/>
          <p:cNvSpPr txBox="1"/>
          <p:nvPr/>
        </p:nvSpPr>
        <p:spPr>
          <a:xfrm>
            <a:off x="970384" y="620061"/>
            <a:ext cx="16916172" cy="9417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 typeface="Arial"/>
              <a:buNone/>
            </a:pPr>
            <a:r>
              <a:rPr lang="en-US" sz="6000" dirty="0">
                <a:latin typeface="Satisfy"/>
                <a:ea typeface="Satisfy"/>
                <a:cs typeface="Satisfy"/>
                <a:sym typeface="Satisfy"/>
              </a:rPr>
              <a:t>-</a:t>
            </a:r>
            <a:r>
              <a:rPr lang="en-US" sz="6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Each child has a log-in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 typeface="Arial"/>
              <a:buNone/>
            </a:pPr>
            <a:endParaRPr lang="en-US" sz="6000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 typeface="Arial"/>
              <a:buNone/>
            </a:pPr>
            <a:r>
              <a:rPr lang="en-US" sz="6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-Currently in Year 2 children are learning x2, x5 and x10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 typeface="Arial"/>
              <a:buNone/>
            </a:pPr>
            <a:r>
              <a:rPr lang="en-US" sz="6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</a:pPr>
            <a:r>
              <a:rPr lang="en-US" sz="6000" b="0" i="0" u="none" strike="noStrike" cap="none" dirty="0">
                <a:solidFill>
                  <a:srgbClr val="000000"/>
                </a:solidFill>
                <a:latin typeface="Satisfy"/>
                <a:ea typeface="Calibri"/>
                <a:cs typeface="Calibri"/>
                <a:sym typeface="Satisfy"/>
              </a:rPr>
              <a:t>- Coins are accrued by the amount of games played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</a:pPr>
            <a:endParaRPr lang="en-US" sz="6000" b="0" i="0" u="none" strike="noStrike" cap="none" dirty="0">
              <a:solidFill>
                <a:srgbClr val="000000"/>
              </a:solidFill>
              <a:latin typeface="Satisfy"/>
              <a:ea typeface="Calibri"/>
              <a:cs typeface="Calibri"/>
              <a:sym typeface="Satisfy"/>
            </a:endParaRPr>
          </a:p>
          <a:p>
            <a:pPr marL="857250" marR="0" lvl="0" indent="-857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Tx/>
              <a:buChar char="-"/>
            </a:pPr>
            <a:r>
              <a:rPr lang="en-US" sz="6000" dirty="0">
                <a:latin typeface="Satisfy"/>
                <a:ea typeface="Calibri"/>
                <a:cs typeface="Calibri"/>
                <a:sym typeface="Satisfy"/>
              </a:rPr>
              <a:t>Weekly leaderboard, prizes and certificates for top 3 three spots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</a:pPr>
            <a:endParaRPr lang="en-US" sz="6000" dirty="0">
              <a:latin typeface="Satisfy"/>
              <a:ea typeface="Calibri"/>
              <a:cs typeface="Calibri"/>
              <a:sym typeface="Satisfy"/>
            </a:endParaRP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</a:pPr>
            <a:r>
              <a:rPr lang="en-US" sz="6000" dirty="0">
                <a:latin typeface="Satisfy"/>
                <a:ea typeface="Calibri"/>
                <a:cs typeface="Calibri"/>
                <a:sym typeface="Satisfy"/>
              </a:rPr>
              <a:t>-</a:t>
            </a:r>
            <a:r>
              <a:rPr lang="en-US" sz="6000" b="0" i="0" u="none" strike="noStrike" cap="none" dirty="0">
                <a:solidFill>
                  <a:srgbClr val="000000"/>
                </a:solidFill>
                <a:latin typeface="Satisfy"/>
                <a:ea typeface="Calibri"/>
                <a:cs typeface="Calibri"/>
                <a:sym typeface="Satisfy"/>
              </a:rPr>
              <a:t> Teachers check progress of each child weekly</a:t>
            </a:r>
            <a:endParaRPr sz="6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0652120-4ACB-4A78-9C19-90E8A895DDF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9299" t="14138" r="7469" b="61776"/>
          <a:stretch/>
        </p:blipFill>
        <p:spPr>
          <a:xfrm>
            <a:off x="8876371" y="321417"/>
            <a:ext cx="9010185" cy="195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992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" name="Google Shape;342;p28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43" name="Google Shape;343;p28"/>
          <p:cNvGrpSpPr/>
          <p:nvPr/>
        </p:nvGrpSpPr>
        <p:grpSpPr>
          <a:xfrm>
            <a:off x="2112963" y="1887925"/>
            <a:ext cx="14062076" cy="6887299"/>
            <a:chOff x="0" y="0"/>
            <a:chExt cx="18749434" cy="9183065"/>
          </a:xfrm>
        </p:grpSpPr>
        <p:pic>
          <p:nvPicPr>
            <p:cNvPr id="344" name="Google Shape;344;p28"/>
            <p:cNvPicPr preferRelativeResize="0"/>
            <p:nvPr/>
          </p:nvPicPr>
          <p:blipFill rotWithShape="1">
            <a:blip r:embed="rId4">
              <a:alphaModFix/>
            </a:blip>
            <a:srcRect t="14673" r="7950" b="32971"/>
            <a:stretch/>
          </p:blipFill>
          <p:spPr>
            <a:xfrm rot="-78066">
              <a:off x="968257" y="961703"/>
              <a:ext cx="16705887" cy="725703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5" name="Google Shape;345;p28"/>
            <p:cNvPicPr preferRelativeResize="0"/>
            <p:nvPr/>
          </p:nvPicPr>
          <p:blipFill rotWithShape="1">
            <a:blip r:embed="rId5">
              <a:alphaModFix amt="57000"/>
            </a:blip>
            <a:srcRect t="6115" r="3279"/>
            <a:stretch/>
          </p:blipFill>
          <p:spPr>
            <a:xfrm rot="-2572215">
              <a:off x="-115252" y="1208538"/>
              <a:ext cx="4042889" cy="1248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6" name="Google Shape;346;p28"/>
            <p:cNvPicPr preferRelativeResize="0"/>
            <p:nvPr/>
          </p:nvPicPr>
          <p:blipFill rotWithShape="1">
            <a:blip r:embed="rId5">
              <a:alphaModFix amt="57000"/>
            </a:blip>
            <a:srcRect t="6115" r="3279"/>
            <a:stretch/>
          </p:blipFill>
          <p:spPr>
            <a:xfrm rot="-2572215">
              <a:off x="14821796" y="6726082"/>
              <a:ext cx="4042889" cy="124844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47" name="Google Shape;347;p2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2951973">
            <a:off x="-1335923" y="-256851"/>
            <a:ext cx="3799654" cy="2051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2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477715" y="7601692"/>
            <a:ext cx="2277206" cy="2020503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28"/>
          <p:cNvSpPr txBox="1"/>
          <p:nvPr/>
        </p:nvSpPr>
        <p:spPr>
          <a:xfrm>
            <a:off x="1895267" y="2835680"/>
            <a:ext cx="14497466" cy="4449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99"/>
              <a:buFont typeface="Arial"/>
              <a:buNone/>
            </a:pPr>
            <a:r>
              <a:rPr lang="en-US" sz="12699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Any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99"/>
              <a:buFont typeface="Arial"/>
              <a:buNone/>
            </a:pPr>
            <a:r>
              <a:rPr lang="en-US" sz="12699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questions?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1232</Words>
  <Application>Microsoft Office PowerPoint</Application>
  <PresentationFormat>Custom</PresentationFormat>
  <Paragraphs>146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Satisfy</vt:lpstr>
      <vt:lpstr>Advent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YoungL</dc:creator>
  <cp:lastModifiedBy>Jenny Townley</cp:lastModifiedBy>
  <cp:revision>16</cp:revision>
  <dcterms:modified xsi:type="dcterms:W3CDTF">2022-09-14T16:10:18Z</dcterms:modified>
</cp:coreProperties>
</file>