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19"/>
  </p:notesMasterIdLst>
  <p:handoutMasterIdLst>
    <p:handoutMasterId r:id="rId20"/>
  </p:handoutMasterIdLst>
  <p:sldIdLst>
    <p:sldId id="256" r:id="rId2"/>
    <p:sldId id="257" r:id="rId3"/>
    <p:sldId id="258" r:id="rId4"/>
    <p:sldId id="273" r:id="rId5"/>
    <p:sldId id="259" r:id="rId6"/>
    <p:sldId id="260" r:id="rId7"/>
    <p:sldId id="264" r:id="rId8"/>
    <p:sldId id="269" r:id="rId9"/>
    <p:sldId id="261" r:id="rId10"/>
    <p:sldId id="274" r:id="rId11"/>
    <p:sldId id="265" r:id="rId12"/>
    <p:sldId id="262" r:id="rId13"/>
    <p:sldId id="266" r:id="rId14"/>
    <p:sldId id="267" r:id="rId15"/>
    <p:sldId id="268" r:id="rId16"/>
    <p:sldId id="271" r:id="rId17"/>
    <p:sldId id="263" r:id="rId18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1" autoAdjust="0"/>
    <p:restoredTop sz="94660"/>
  </p:normalViewPr>
  <p:slideViewPr>
    <p:cSldViewPr snapToObjects="1">
      <p:cViewPr>
        <p:scale>
          <a:sx n="76" d="100"/>
          <a:sy n="76" d="100"/>
        </p:scale>
        <p:origin x="-1008" y="-6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5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80A9AB-8E50-4275-8201-5601A2987296}" type="datetimeFigureOut">
              <a:rPr lang="en-GB" smtClean="0"/>
              <a:t>02/10/2018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5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065510-4CDC-437B-82EC-38B9CA468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4095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836427-92B2-9B48-8DDD-46F7C5B06D7E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E4CD2C-67DC-BB41-90CE-A96F33E610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925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55FAE-2575-BF43-84EC-98E76B00F0A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D28D1-25D5-0044-A755-E7B72FDCCA70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3648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55FAE-2575-BF43-84EC-98E76B00F0A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D28D1-25D5-0044-A755-E7B72FDCCA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362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55FAE-2575-BF43-84EC-98E76B00F0A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D28D1-25D5-0044-A755-E7B72FDCCA70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0458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55FAE-2575-BF43-84EC-98E76B00F0A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D28D1-25D5-0044-A755-E7B72FDCCA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031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55FAE-2575-BF43-84EC-98E76B00F0A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D28D1-25D5-0044-A755-E7B72FDCCA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05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55FAE-2575-BF43-84EC-98E76B00F0A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D28D1-25D5-0044-A755-E7B72FDCCA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999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55FAE-2575-BF43-84EC-98E76B00F0A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D28D1-25D5-0044-A755-E7B72FDCCA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554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89455FAE-2575-BF43-84EC-98E76B00F0A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2D28D1-25D5-0044-A755-E7B72FDCCA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645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55FAE-2575-BF43-84EC-98E76B00F0A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D28D1-25D5-0044-A755-E7B72FDCCA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955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55FAE-2575-BF43-84EC-98E76B00F0A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D28D1-25D5-0044-A755-E7B72FDCCA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436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55FAE-2575-BF43-84EC-98E76B00F0A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D28D1-25D5-0044-A755-E7B72FDCCA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368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9455FAE-2575-BF43-84EC-98E76B00F0A0}" type="datetimeFigureOut">
              <a:rPr lang="en-US" smtClean="0"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B12D28D1-25D5-0044-A755-E7B72FDCCA70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591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OJdn6sbbsk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youtube.com/watch?v=vMEvxTGvi4c&amp;list=PLqh11DN6jmbCsIPschffPaxvCdS9d6qPN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43001"/>
            <a:ext cx="7772400" cy="2457450"/>
          </a:xfrm>
        </p:spPr>
        <p:txBody>
          <a:bodyPr>
            <a:normAutofit/>
          </a:bodyPr>
          <a:lstStyle/>
          <a:p>
            <a:r>
              <a:rPr lang="en-US" sz="6600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Phun</a:t>
            </a:r>
            <a:r>
              <a:rPr lang="en-US" sz="6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with Phonics</a:t>
            </a:r>
            <a:r>
              <a:rPr lang="en-US" sz="6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!</a:t>
            </a:r>
            <a:endParaRPr lang="en-US" sz="66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Picture 3" descr="jolly-phonic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5700" y="3810000"/>
            <a:ext cx="1752600" cy="1828800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Comic Sans MS" panose="030F0702030302020204" pitchFamily="66" charset="0"/>
              </a:rPr>
              <a:t>What is a phoneme?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mic Sans MS" panose="030F0702030302020204" pitchFamily="66" charset="0"/>
              </a:rPr>
              <a:t>It’s a unit of sound.</a:t>
            </a:r>
          </a:p>
          <a:p>
            <a:pPr>
              <a:buNone/>
            </a:pPr>
            <a:endParaRPr lang="en-US" dirty="0" smtClean="0"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US" dirty="0" smtClean="0">
                <a:latin typeface="Comic Sans MS" panose="030F0702030302020204" pitchFamily="66" charset="0"/>
              </a:rPr>
              <a:t>How many sounds in cat? </a:t>
            </a:r>
          </a:p>
          <a:p>
            <a:pPr>
              <a:buNone/>
            </a:pPr>
            <a:endParaRPr lang="en-US" dirty="0" smtClean="0"/>
          </a:p>
          <a:p>
            <a:pPr algn="just">
              <a:buNone/>
            </a:pPr>
            <a:r>
              <a:rPr lang="en-US" dirty="0" smtClean="0">
                <a:latin typeface="Comic Sans MS" panose="030F0702030302020204" pitchFamily="66" charset="0"/>
              </a:rPr>
              <a:t>         </a:t>
            </a:r>
            <a:r>
              <a:rPr lang="en-US" sz="4800" dirty="0">
                <a:latin typeface="Comic Sans MS" panose="030F0702030302020204" pitchFamily="66" charset="0"/>
              </a:rPr>
              <a:t>c</a:t>
            </a:r>
            <a:r>
              <a:rPr lang="en-US" sz="4800" dirty="0" smtClean="0">
                <a:latin typeface="Comic Sans MS" panose="030F0702030302020204" pitchFamily="66" charset="0"/>
                <a:ea typeface="Wingdings"/>
                <a:cs typeface="Wingdings"/>
              </a:rPr>
              <a:t>  </a:t>
            </a:r>
            <a:r>
              <a:rPr lang="en-US" sz="4800" dirty="0" smtClean="0">
                <a:latin typeface="Comic Sans MS" panose="030F0702030302020204" pitchFamily="66" charset="0"/>
              </a:rPr>
              <a:t>a  t  </a:t>
            </a:r>
            <a:endParaRPr lang="en-US" sz="4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cat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3940" y="2276872"/>
            <a:ext cx="3810000" cy="3810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86030" y="4411270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Wingdings"/>
                <a:ea typeface="Wingdings"/>
                <a:cs typeface="Wingdings"/>
              </a:rPr>
              <a:t> 	</a:t>
            </a:r>
            <a:endParaRPr lang="en-US" sz="2400" dirty="0"/>
          </a:p>
        </p:txBody>
      </p:sp>
      <p:sp>
        <p:nvSpPr>
          <p:cNvPr id="4" name="Rectangle 3"/>
          <p:cNvSpPr/>
          <p:nvPr/>
        </p:nvSpPr>
        <p:spPr>
          <a:xfrm>
            <a:off x="2195736" y="4411270"/>
            <a:ext cx="2904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Wingdings"/>
                <a:ea typeface="Wingdings"/>
                <a:cs typeface="Wingdings"/>
              </a:rPr>
              <a:t>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2825771" y="4411270"/>
            <a:ext cx="2904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Wingdings"/>
                <a:ea typeface="Wingdings"/>
                <a:cs typeface="Wingdings"/>
              </a:rPr>
              <a:t>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552596" y="4411270"/>
            <a:ext cx="2904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Wingdings"/>
                <a:ea typeface="Wingdings"/>
                <a:cs typeface="Wingdings"/>
              </a:rPr>
              <a:t>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How often do we teach it?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Comic Sans MS" panose="030F0702030302020204" pitchFamily="66" charset="0"/>
              </a:rPr>
              <a:t>We teach phonics EVERY DAY!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 smtClean="0">
                <a:latin typeface="Comic Sans MS" panose="030F0702030302020204" pitchFamily="66" charset="0"/>
              </a:rPr>
              <a:t>We enjoy phase 1 activities throughout the year – rhyming, I spy, listening game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 smtClean="0">
                <a:latin typeface="Comic Sans MS" panose="030F0702030302020204" pitchFamily="66" charset="0"/>
              </a:rPr>
              <a:t>Phase 2 – 6 weeks (19 phonemes) then assess</a:t>
            </a:r>
          </a:p>
          <a:p>
            <a:r>
              <a:rPr lang="en-US" dirty="0" smtClean="0">
                <a:latin typeface="Comic Sans MS" panose="030F0702030302020204" pitchFamily="66" charset="0"/>
              </a:rPr>
              <a:t>Phase 3 – 11 weeks (26 phonemes) then assess</a:t>
            </a:r>
          </a:p>
          <a:p>
            <a:r>
              <a:rPr lang="en-US" dirty="0" smtClean="0">
                <a:latin typeface="Comic Sans MS" panose="030F0702030302020204" pitchFamily="66" charset="0"/>
              </a:rPr>
              <a:t>Phase 4 – 5 weeks (</a:t>
            </a:r>
            <a:r>
              <a:rPr lang="en-US" dirty="0" err="1" smtClean="0">
                <a:latin typeface="Comic Sans MS" panose="030F0702030302020204" pitchFamily="66" charset="0"/>
              </a:rPr>
              <a:t>ccvc</a:t>
            </a:r>
            <a:r>
              <a:rPr lang="en-US" dirty="0" smtClean="0">
                <a:latin typeface="Comic Sans MS" panose="030F0702030302020204" pitchFamily="66" charset="0"/>
              </a:rPr>
              <a:t> and </a:t>
            </a:r>
            <a:r>
              <a:rPr lang="en-US" dirty="0" err="1" smtClean="0">
                <a:latin typeface="Comic Sans MS" panose="030F0702030302020204" pitchFamily="66" charset="0"/>
              </a:rPr>
              <a:t>cvcc</a:t>
            </a:r>
            <a:r>
              <a:rPr lang="en-US" dirty="0" smtClean="0">
                <a:latin typeface="Comic Sans MS" panose="030F0702030302020204" pitchFamily="66" charset="0"/>
              </a:rPr>
              <a:t> words) then assess</a:t>
            </a:r>
          </a:p>
          <a:p>
            <a:r>
              <a:rPr lang="en-US" dirty="0" smtClean="0">
                <a:latin typeface="Comic Sans MS" panose="030F0702030302020204" pitchFamily="66" charset="0"/>
              </a:rPr>
              <a:t>Phase 5a – 4 weeks (16 phonemes)</a:t>
            </a:r>
            <a:endParaRPr 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How do we teach it?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>
                <a:latin typeface="Comic Sans MS" panose="030F0702030302020204" pitchFamily="66" charset="0"/>
              </a:rPr>
              <a:t>Learning through actions, pictures, stories and sounds.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JollyPhonics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2247900"/>
            <a:ext cx="3190522" cy="12954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3147" y="1880740"/>
            <a:ext cx="1844394" cy="2431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876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The first sounds…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Comic Sans MS" panose="030F0702030302020204" pitchFamily="66" charset="0"/>
              </a:rPr>
              <a:t>We teach the sounds not the letter names.</a:t>
            </a:r>
          </a:p>
          <a:p>
            <a:endParaRPr lang="en-US" dirty="0" smtClean="0"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US" dirty="0" smtClean="0">
                <a:latin typeface="Comic Sans MS" panose="030F0702030302020204" pitchFamily="66" charset="0"/>
              </a:rPr>
              <a:t>The first set of sounds we teach are:</a:t>
            </a:r>
          </a:p>
          <a:p>
            <a:pPr>
              <a:buNone/>
            </a:pPr>
            <a:endParaRPr lang="en-US" dirty="0" smtClean="0"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US" dirty="0">
                <a:latin typeface="Comic Sans MS" panose="030F0702030302020204" pitchFamily="66" charset="0"/>
              </a:rPr>
              <a:t>s</a:t>
            </a:r>
            <a:r>
              <a:rPr lang="en-US" dirty="0" smtClean="0">
                <a:latin typeface="Comic Sans MS" panose="030F0702030302020204" pitchFamily="66" charset="0"/>
              </a:rPr>
              <a:t>	a	t	p	</a:t>
            </a:r>
            <a:r>
              <a:rPr lang="en-US" dirty="0" err="1" smtClean="0">
                <a:latin typeface="Comic Sans MS" panose="030F0702030302020204" pitchFamily="66" charset="0"/>
              </a:rPr>
              <a:t>i</a:t>
            </a:r>
            <a:r>
              <a:rPr lang="en-US" dirty="0" smtClean="0">
                <a:latin typeface="Comic Sans MS" panose="030F0702030302020204" pitchFamily="66" charset="0"/>
              </a:rPr>
              <a:t>	n</a:t>
            </a:r>
          </a:p>
          <a:p>
            <a:pPr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>
              <a:buNone/>
            </a:pPr>
            <a:endParaRPr lang="en-US" dirty="0" smtClean="0">
              <a:latin typeface="Comic Sans MS" panose="030F0702030302020204" pitchFamily="66" charset="0"/>
            </a:endParaRPr>
          </a:p>
          <a:p>
            <a:pPr>
              <a:buNone/>
            </a:pPr>
            <a:endParaRPr lang="en-US" dirty="0" smtClean="0">
              <a:latin typeface="Comic Sans MS" panose="030F0702030302020204" pitchFamily="66" charset="0"/>
            </a:endParaRP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Making words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>
                <a:latin typeface="Comic Sans MS" panose="030F0702030302020204" pitchFamily="66" charset="0"/>
              </a:rPr>
              <a:t>Once children know these sounds we can start making words.</a:t>
            </a:r>
          </a:p>
          <a:p>
            <a:endParaRPr lang="en-US" dirty="0" smtClean="0"/>
          </a:p>
          <a:p>
            <a:r>
              <a:rPr lang="en-US" dirty="0">
                <a:latin typeface="Comic Sans MS" panose="030F0702030302020204" pitchFamily="66" charset="0"/>
              </a:rPr>
              <a:t>s</a:t>
            </a:r>
            <a:r>
              <a:rPr lang="en-US" dirty="0" smtClean="0">
                <a:latin typeface="Comic Sans MS" panose="030F0702030302020204" pitchFamily="66" charset="0"/>
              </a:rPr>
              <a:t>at</a:t>
            </a:r>
          </a:p>
          <a:p>
            <a:r>
              <a:rPr lang="en-US" dirty="0">
                <a:latin typeface="Comic Sans MS" panose="030F0702030302020204" pitchFamily="66" charset="0"/>
              </a:rPr>
              <a:t>p</a:t>
            </a:r>
            <a:r>
              <a:rPr lang="en-US" dirty="0" smtClean="0">
                <a:latin typeface="Comic Sans MS" panose="030F0702030302020204" pitchFamily="66" charset="0"/>
              </a:rPr>
              <a:t>in</a:t>
            </a:r>
          </a:p>
          <a:p>
            <a:r>
              <a:rPr lang="en-US" dirty="0">
                <a:latin typeface="Comic Sans MS" panose="030F0702030302020204" pitchFamily="66" charset="0"/>
              </a:rPr>
              <a:t>n</a:t>
            </a:r>
            <a:r>
              <a:rPr lang="en-US" dirty="0" smtClean="0">
                <a:latin typeface="Comic Sans MS" panose="030F0702030302020204" pitchFamily="66" charset="0"/>
              </a:rPr>
              <a:t>ip</a:t>
            </a:r>
          </a:p>
          <a:p>
            <a:r>
              <a:rPr lang="en-US" dirty="0">
                <a:latin typeface="Comic Sans MS" panose="030F0702030302020204" pitchFamily="66" charset="0"/>
              </a:rPr>
              <a:t>s</a:t>
            </a:r>
            <a:r>
              <a:rPr lang="en-US" dirty="0" smtClean="0">
                <a:latin typeface="Comic Sans MS" panose="030F0702030302020204" pitchFamily="66" charset="0"/>
              </a:rPr>
              <a:t>it</a:t>
            </a:r>
          </a:p>
          <a:p>
            <a:r>
              <a:rPr lang="en-US" dirty="0">
                <a:latin typeface="Comic Sans MS" panose="030F0702030302020204" pitchFamily="66" charset="0"/>
              </a:rPr>
              <a:t>p</a:t>
            </a:r>
            <a:r>
              <a:rPr lang="en-US" dirty="0" smtClean="0">
                <a:latin typeface="Comic Sans MS" panose="030F0702030302020204" pitchFamily="66" charset="0"/>
              </a:rPr>
              <a:t>it</a:t>
            </a:r>
          </a:p>
          <a:p>
            <a:r>
              <a:rPr lang="en-US" dirty="0">
                <a:latin typeface="Comic Sans MS" panose="030F0702030302020204" pitchFamily="66" charset="0"/>
              </a:rPr>
              <a:t>p</a:t>
            </a:r>
            <a:r>
              <a:rPr lang="en-US" dirty="0" smtClean="0">
                <a:latin typeface="Comic Sans MS" panose="030F0702030302020204" pitchFamily="66" charset="0"/>
              </a:rPr>
              <a:t>at</a:t>
            </a:r>
          </a:p>
          <a:p>
            <a:r>
              <a:rPr lang="en-US" dirty="0">
                <a:latin typeface="Comic Sans MS" panose="030F0702030302020204" pitchFamily="66" charset="0"/>
              </a:rPr>
              <a:t>p</a:t>
            </a:r>
            <a:r>
              <a:rPr lang="en-US" dirty="0" smtClean="0">
                <a:latin typeface="Comic Sans MS" panose="030F0702030302020204" pitchFamily="66" charset="0"/>
              </a:rPr>
              <a:t>ip</a:t>
            </a:r>
          </a:p>
          <a:p>
            <a:r>
              <a:rPr lang="en-US" dirty="0">
                <a:latin typeface="Comic Sans MS" panose="030F0702030302020204" pitchFamily="66" charset="0"/>
              </a:rPr>
              <a:t>s</a:t>
            </a:r>
            <a:r>
              <a:rPr lang="en-US" dirty="0" smtClean="0">
                <a:latin typeface="Comic Sans MS" panose="030F0702030302020204" pitchFamily="66" charset="0"/>
              </a:rPr>
              <a:t>ip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4" name="Picture 3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1800" y="4495800"/>
            <a:ext cx="993693" cy="1447800"/>
          </a:xfrm>
          <a:prstGeom prst="rect">
            <a:avLst/>
          </a:prstGeom>
        </p:spPr>
      </p:pic>
      <p:pic>
        <p:nvPicPr>
          <p:cNvPr id="5" name="Picture 4" descr="postman-pat-8-plush-collectable--pat-w-satche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2800" y="2385561"/>
            <a:ext cx="2749508" cy="35580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692696"/>
            <a:ext cx="6840760" cy="4855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908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731841"/>
            <a:ext cx="3024336" cy="302433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60068" y="75982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Comic Sans MS" panose="030F0702030302020204" pitchFamily="66" charset="0"/>
              </a:rPr>
              <a:t>Phonic apps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283968" y="1320679"/>
            <a:ext cx="3888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www.youtube.com/watch?v=COJdn6sbbsk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2052" name="Picture 4" descr="Interactive phonics games, printable resources, ideas for teachers, advice for parents, assessment ideas, inspiration, planning, fu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365104"/>
            <a:ext cx="8858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6773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latin typeface="Comic Sans MS" panose="030F0702030302020204" pitchFamily="66" charset="0"/>
              </a:rPr>
              <a:t>Mr</a:t>
            </a:r>
            <a:r>
              <a:rPr lang="en-US" dirty="0" smtClean="0">
                <a:latin typeface="Comic Sans MS" panose="030F0702030302020204" pitchFamily="66" charset="0"/>
              </a:rPr>
              <a:t> Thorne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omic Sans MS" panose="030F0702030302020204" pitchFamily="66" charset="0"/>
                <a:hlinkClick r:id="rId2"/>
              </a:rPr>
              <a:t>https://</a:t>
            </a:r>
            <a:r>
              <a:rPr lang="en-US" dirty="0" smtClean="0">
                <a:latin typeface="Comic Sans MS" panose="030F0702030302020204" pitchFamily="66" charset="0"/>
                <a:hlinkClick r:id="rId2"/>
              </a:rPr>
              <a:t>www.youtube.com/watch?v=vMEvxTGvi4c&amp;list=PLqh11DN6jmbCsIPschffPaxvCdS9d6qPN</a:t>
            </a:r>
            <a:endParaRPr lang="en-US" dirty="0" smtClean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924944"/>
            <a:ext cx="3024336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Where it gets a bit tricky… 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There are 42 phonemes to teach in total.</a:t>
            </a:r>
          </a:p>
          <a:p>
            <a:r>
              <a:rPr lang="en-US" dirty="0" smtClean="0">
                <a:latin typeface="Comic Sans MS" panose="030F0702030302020204" pitchFamily="66" charset="0"/>
              </a:rPr>
              <a:t>Some of these phonemes are made up of more than one letter including…</a:t>
            </a:r>
          </a:p>
          <a:p>
            <a:endParaRPr lang="en-US" dirty="0" smtClean="0">
              <a:latin typeface="Comic Sans MS" panose="030F0702030302020204" pitchFamily="66" charset="0"/>
            </a:endParaRPr>
          </a:p>
          <a:p>
            <a:r>
              <a:rPr lang="en-US" dirty="0" err="1" smtClean="0">
                <a:latin typeface="Comic Sans MS" panose="030F0702030302020204" pitchFamily="66" charset="0"/>
              </a:rPr>
              <a:t>ai</a:t>
            </a:r>
            <a:r>
              <a:rPr lang="en-US" dirty="0" smtClean="0">
                <a:latin typeface="Comic Sans MS" panose="030F0702030302020204" pitchFamily="66" charset="0"/>
              </a:rPr>
              <a:t> as in rain       </a:t>
            </a:r>
          </a:p>
          <a:p>
            <a:r>
              <a:rPr lang="en-US" dirty="0" err="1" smtClean="0">
                <a:latin typeface="Comic Sans MS" panose="030F0702030302020204" pitchFamily="66" charset="0"/>
              </a:rPr>
              <a:t>oa</a:t>
            </a:r>
            <a:r>
              <a:rPr lang="en-US" dirty="0" smtClean="0">
                <a:latin typeface="Comic Sans MS" panose="030F0702030302020204" pitchFamily="66" charset="0"/>
              </a:rPr>
              <a:t> as in boat</a:t>
            </a:r>
          </a:p>
          <a:p>
            <a:r>
              <a:rPr lang="en-US" dirty="0" err="1" smtClean="0">
                <a:latin typeface="Comic Sans MS" panose="030F0702030302020204" pitchFamily="66" charset="0"/>
              </a:rPr>
              <a:t>sh</a:t>
            </a:r>
            <a:r>
              <a:rPr lang="en-US" dirty="0" smtClean="0">
                <a:latin typeface="Comic Sans MS" panose="030F0702030302020204" pitchFamily="66" charset="0"/>
              </a:rPr>
              <a:t> as in shop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 smtClean="0">
                <a:latin typeface="Comic Sans MS" panose="030F0702030302020204" pitchFamily="66" charset="0"/>
              </a:rPr>
              <a:t>These are called diagraphs – 2 letters that make 1 sound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rain-drop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040" y="2852936"/>
            <a:ext cx="2151360" cy="2134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55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692696"/>
            <a:ext cx="6869013" cy="4982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8965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Comic Sans MS" panose="030F0702030302020204" pitchFamily="66" charset="0"/>
              </a:rPr>
              <a:t>Robot talk…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Content Placeholder 3" descr="robot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52800" y="1417638"/>
            <a:ext cx="2438400" cy="4064000"/>
          </a:xfrm>
        </p:spPr>
      </p:pic>
      <p:sp>
        <p:nvSpPr>
          <p:cNvPr id="5" name="TextBox 4"/>
          <p:cNvSpPr txBox="1"/>
          <p:nvPr/>
        </p:nvSpPr>
        <p:spPr>
          <a:xfrm>
            <a:off x="1066800" y="5715000"/>
            <a:ext cx="655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                              </a:t>
            </a:r>
            <a:endParaRPr lang="en-US" sz="44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Now it gets even trickier… 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Comic Sans MS" panose="030F0702030302020204" pitchFamily="66" charset="0"/>
              </a:rPr>
              <a:t>Tricky words are words that can’t be sounded out – we just have to remember them!</a:t>
            </a:r>
          </a:p>
          <a:p>
            <a:endParaRPr lang="en-US" dirty="0" smtClean="0">
              <a:latin typeface="Comic Sans MS" panose="030F0702030302020204" pitchFamily="66" charset="0"/>
            </a:endParaRPr>
          </a:p>
          <a:p>
            <a:r>
              <a:rPr lang="en-US" dirty="0">
                <a:solidFill>
                  <a:srgbClr val="00B050"/>
                </a:solidFill>
                <a:latin typeface="Comic Sans MS" panose="030F0702030302020204" pitchFamily="66" charset="0"/>
              </a:rPr>
              <a:t>t</a:t>
            </a:r>
            <a:r>
              <a:rPr lang="en-US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he	go	no	I	he	me	she	we	</a:t>
            </a:r>
          </a:p>
          <a:p>
            <a:endParaRPr lang="en-US" dirty="0" smtClean="0">
              <a:latin typeface="Comic Sans MS" panose="030F0702030302020204" pitchFamily="66" charset="0"/>
            </a:endParaRPr>
          </a:p>
          <a:p>
            <a:r>
              <a:rPr lang="en-US" dirty="0" smtClean="0">
                <a:latin typeface="Comic Sans MS" panose="030F0702030302020204" pitchFamily="66" charset="0"/>
              </a:rPr>
              <a:t>We will be sending home </a:t>
            </a:r>
            <a:r>
              <a:rPr lang="en-US" dirty="0" smtClean="0">
                <a:latin typeface="Comic Sans MS" panose="030F0702030302020204" pitchFamily="66" charset="0"/>
              </a:rPr>
              <a:t>reception word in your child’s reading record book. </a:t>
            </a:r>
            <a:r>
              <a:rPr lang="en-US" dirty="0" smtClean="0">
                <a:latin typeface="Comic Sans MS" panose="030F0702030302020204" pitchFamily="66" charset="0"/>
              </a:rPr>
              <a:t>Please look at them with your child. The more that they are exposed to </a:t>
            </a:r>
            <a:r>
              <a:rPr lang="en-US" dirty="0" smtClean="0">
                <a:latin typeface="Comic Sans MS" panose="030F0702030302020204" pitchFamily="66" charset="0"/>
              </a:rPr>
              <a:t>these </a:t>
            </a:r>
            <a:r>
              <a:rPr lang="en-US" dirty="0" smtClean="0">
                <a:latin typeface="Comic Sans MS" panose="030F0702030302020204" pitchFamily="66" charset="0"/>
              </a:rPr>
              <a:t>words, the </a:t>
            </a:r>
            <a:r>
              <a:rPr lang="en-US" dirty="0" smtClean="0">
                <a:latin typeface="Comic Sans MS" panose="030F0702030302020204" pitchFamily="66" charset="0"/>
              </a:rPr>
              <a:t>easier </a:t>
            </a:r>
            <a:r>
              <a:rPr lang="en-US" dirty="0" smtClean="0">
                <a:latin typeface="Comic Sans MS" panose="030F0702030302020204" pitchFamily="66" charset="0"/>
              </a:rPr>
              <a:t>they will find it to read and write them.</a:t>
            </a: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626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Reading is not just about the words…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4685145" cy="402336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n-US" dirty="0" smtClean="0">
                <a:latin typeface="Comic Sans MS" panose="030F0702030302020204" pitchFamily="66" charset="0"/>
              </a:rPr>
              <a:t>- before opening the book, talk about what the book might be about</a:t>
            </a:r>
          </a:p>
          <a:p>
            <a:endParaRPr lang="en-US" dirty="0" smtClean="0">
              <a:latin typeface="Comic Sans MS" panose="030F0702030302020204" pitchFamily="66" charset="0"/>
            </a:endParaRPr>
          </a:p>
          <a:p>
            <a:r>
              <a:rPr lang="en-US" dirty="0" smtClean="0">
                <a:latin typeface="Comic Sans MS" panose="030F0702030302020204" pitchFamily="66" charset="0"/>
              </a:rPr>
              <a:t>- practice the sounds on the inside cover</a:t>
            </a:r>
          </a:p>
          <a:p>
            <a:endParaRPr lang="en-US" dirty="0" smtClean="0">
              <a:latin typeface="Comic Sans MS" panose="030F0702030302020204" pitchFamily="66" charset="0"/>
            </a:endParaRPr>
          </a:p>
          <a:p>
            <a:r>
              <a:rPr lang="en-US" dirty="0" smtClean="0">
                <a:latin typeface="Comic Sans MS" panose="030F0702030302020204" pitchFamily="66" charset="0"/>
              </a:rPr>
              <a:t>- If you only try a page or 2, that’s OK. The key is little and often.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0151" y="2276872"/>
            <a:ext cx="2309867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283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Stages of reading..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845734"/>
            <a:ext cx="5112567" cy="4247562"/>
          </a:xfrm>
        </p:spPr>
        <p:txBody>
          <a:bodyPr>
            <a:normAutofit lnSpcReduction="10000"/>
          </a:bodyPr>
          <a:lstStyle/>
          <a:p>
            <a:endParaRPr lang="en-US" dirty="0" smtClean="0">
              <a:latin typeface="Comic Sans MS" panose="030F0702030302020204" pitchFamily="66" charset="0"/>
            </a:endParaRPr>
          </a:p>
          <a:p>
            <a:r>
              <a:rPr lang="en-US" dirty="0" smtClean="0">
                <a:latin typeface="Comic Sans MS" panose="030F0702030302020204" pitchFamily="66" charset="0"/>
              </a:rPr>
              <a:t>- </a:t>
            </a:r>
            <a:r>
              <a:rPr lang="en-US" dirty="0">
                <a:latin typeface="Comic Sans MS" panose="030F0702030302020204" pitchFamily="66" charset="0"/>
              </a:rPr>
              <a:t>If your child </a:t>
            </a:r>
            <a:r>
              <a:rPr lang="en-US" dirty="0" err="1" smtClean="0">
                <a:latin typeface="Comic Sans MS" panose="030F0702030302020204" pitchFamily="66" charset="0"/>
              </a:rPr>
              <a:t>memorises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>
                <a:latin typeface="Comic Sans MS" panose="030F0702030302020204" pitchFamily="66" charset="0"/>
              </a:rPr>
              <a:t>the words, </a:t>
            </a:r>
            <a:r>
              <a:rPr lang="en-US" dirty="0" smtClean="0">
                <a:latin typeface="Comic Sans MS" panose="030F0702030302020204" pitchFamily="66" charset="0"/>
              </a:rPr>
              <a:t>don’t worry this is normal as children have a </a:t>
            </a:r>
            <a:r>
              <a:rPr lang="en-US" dirty="0" smtClean="0">
                <a:latin typeface="Comic Sans MS" panose="030F0702030302020204" pitchFamily="66" charset="0"/>
              </a:rPr>
              <a:t>very good memory for things like this. To give your child a little bit of a challenge see if they can point to any sounds they recognise. You can also ask them questions about the pictures and the story.</a:t>
            </a:r>
          </a:p>
          <a:p>
            <a:pPr marL="0" indent="0">
              <a:buNone/>
            </a:pPr>
            <a:r>
              <a:rPr lang="en-US" dirty="0" smtClean="0">
                <a:latin typeface="Comic Sans MS" panose="030F0702030302020204" pitchFamily="66" charset="0"/>
              </a:rPr>
              <a:t>Our </a:t>
            </a:r>
            <a:r>
              <a:rPr lang="en-US" dirty="0" smtClean="0">
                <a:latin typeface="Comic Sans MS" panose="030F0702030302020204" pitchFamily="66" charset="0"/>
              </a:rPr>
              <a:t>school policy is that you </a:t>
            </a:r>
            <a:r>
              <a:rPr lang="en-US" dirty="0" smtClean="0">
                <a:latin typeface="Comic Sans MS" panose="030F0702030302020204" pitchFamily="66" charset="0"/>
              </a:rPr>
              <a:t>read </a:t>
            </a:r>
            <a:r>
              <a:rPr lang="en-US" dirty="0">
                <a:latin typeface="Comic Sans MS" panose="030F0702030302020204" pitchFamily="66" charset="0"/>
              </a:rPr>
              <a:t>with your child at least 5 times a week but this could be any book including you reading to them</a:t>
            </a:r>
            <a:r>
              <a:rPr lang="en-US" dirty="0" smtClean="0">
                <a:latin typeface="Comic Sans MS" panose="030F0702030302020204" pitchFamily="66" charset="0"/>
              </a:rPr>
              <a:t>. Please log this in their reading record. </a:t>
            </a:r>
            <a:endParaRPr lang="en-US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8144" y="2420888"/>
            <a:ext cx="2562019" cy="1944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114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Writing phonetically…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4757153" cy="4023360"/>
          </a:xfrm>
        </p:spPr>
        <p:txBody>
          <a:bodyPr/>
          <a:lstStyle/>
          <a:p>
            <a:endParaRPr lang="en-US" dirty="0" smtClean="0">
              <a:latin typeface="Comic Sans MS" panose="030F0702030302020204" pitchFamily="66" charset="0"/>
            </a:endParaRPr>
          </a:p>
          <a:p>
            <a:r>
              <a:rPr lang="en-US" dirty="0" smtClean="0">
                <a:latin typeface="Comic Sans MS" panose="030F0702030302020204" pitchFamily="66" charset="0"/>
              </a:rPr>
              <a:t>The </a:t>
            </a:r>
            <a:r>
              <a:rPr lang="en-US" dirty="0" err="1" smtClean="0">
                <a:latin typeface="Comic Sans MS" panose="030F0702030302020204" pitchFamily="66" charset="0"/>
              </a:rPr>
              <a:t>teecha</a:t>
            </a:r>
            <a:r>
              <a:rPr lang="en-US" dirty="0" smtClean="0">
                <a:latin typeface="Comic Sans MS" panose="030F0702030302020204" pitchFamily="66" charset="0"/>
              </a:rPr>
              <a:t> can </a:t>
            </a:r>
            <a:r>
              <a:rPr lang="en-US" dirty="0" err="1" smtClean="0">
                <a:latin typeface="Comic Sans MS" panose="030F0702030302020204" pitchFamily="66" charset="0"/>
              </a:rPr>
              <a:t>hlp</a:t>
            </a:r>
            <a:r>
              <a:rPr lang="en-US" dirty="0" smtClean="0">
                <a:latin typeface="Comic Sans MS" panose="030F0702030302020204" pitchFamily="66" charset="0"/>
              </a:rPr>
              <a:t> the </a:t>
            </a:r>
            <a:r>
              <a:rPr lang="en-US" dirty="0" err="1" smtClean="0">
                <a:latin typeface="Comic Sans MS" panose="030F0702030302020204" pitchFamily="66" charset="0"/>
              </a:rPr>
              <a:t>childurn</a:t>
            </a:r>
            <a:r>
              <a:rPr lang="en-US" dirty="0" smtClean="0">
                <a:latin typeface="Comic Sans MS" panose="030F0702030302020204" pitchFamily="66" charset="0"/>
              </a:rPr>
              <a:t> to </a:t>
            </a:r>
            <a:r>
              <a:rPr lang="en-US" dirty="0" err="1" smtClean="0">
                <a:latin typeface="Comic Sans MS" panose="030F0702030302020204" pitchFamily="66" charset="0"/>
              </a:rPr>
              <a:t>rIt.</a:t>
            </a:r>
            <a:endParaRPr lang="en-US" dirty="0" smtClean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 err="1" smtClean="0">
                <a:latin typeface="Comic Sans MS" panose="030F0702030302020204" pitchFamily="66" charset="0"/>
              </a:rPr>
              <a:t>Yoo</a:t>
            </a:r>
            <a:r>
              <a:rPr lang="en-US" dirty="0" smtClean="0">
                <a:latin typeface="Comic Sans MS" panose="030F0702030302020204" pitchFamily="66" charset="0"/>
              </a:rPr>
              <a:t> can </a:t>
            </a:r>
            <a:r>
              <a:rPr lang="en-US" dirty="0" err="1" smtClean="0">
                <a:latin typeface="Comic Sans MS" panose="030F0702030302020204" pitchFamily="66" charset="0"/>
              </a:rPr>
              <a:t>hellp</a:t>
            </a:r>
            <a:r>
              <a:rPr lang="en-US" dirty="0" smtClean="0">
                <a:latin typeface="Comic Sans MS" panose="030F0702030302020204" pitchFamily="66" charset="0"/>
              </a:rPr>
              <a:t> too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 err="1" smtClean="0">
                <a:latin typeface="Comic Sans MS" panose="030F0702030302020204" pitchFamily="66" charset="0"/>
              </a:rPr>
              <a:t>Fank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yoo</a:t>
            </a:r>
            <a:r>
              <a:rPr lang="en-US" dirty="0" smtClean="0">
                <a:latin typeface="Comic Sans MS" panose="030F0702030302020204" pitchFamily="66" charset="0"/>
              </a:rPr>
              <a:t> for </a:t>
            </a:r>
            <a:r>
              <a:rPr lang="en-US" dirty="0" err="1" smtClean="0">
                <a:latin typeface="Comic Sans MS" panose="030F0702030302020204" pitchFamily="66" charset="0"/>
              </a:rPr>
              <a:t>cumng</a:t>
            </a:r>
            <a:r>
              <a:rPr lang="en-US" dirty="0" smtClean="0">
                <a:latin typeface="Comic Sans MS" panose="030F0702030302020204" pitchFamily="66" charset="0"/>
              </a:rPr>
              <a:t> hear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0151" y="2420888"/>
            <a:ext cx="2833381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595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Thank you!!!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>
              <a:latin typeface="Comic Sans MS" panose="030F0702030302020204" pitchFamily="66" charset="0"/>
            </a:endParaRPr>
          </a:p>
          <a:p>
            <a:r>
              <a:rPr lang="en-US" dirty="0" smtClean="0">
                <a:latin typeface="Comic Sans MS" panose="030F0702030302020204" pitchFamily="66" charset="0"/>
              </a:rPr>
              <a:t>Thank you for </a:t>
            </a:r>
            <a:r>
              <a:rPr lang="en-US" dirty="0" smtClean="0">
                <a:latin typeface="Comic Sans MS" panose="030F0702030302020204" pitchFamily="66" charset="0"/>
              </a:rPr>
              <a:t>coming </a:t>
            </a:r>
            <a:r>
              <a:rPr lang="en-US" dirty="0" smtClean="0">
                <a:latin typeface="Comic Sans MS" panose="030F0702030302020204" pitchFamily="66" charset="0"/>
              </a:rPr>
              <a:t>to this workshop</a:t>
            </a:r>
          </a:p>
          <a:p>
            <a:endParaRPr lang="en-US" dirty="0" smtClean="0">
              <a:latin typeface="Comic Sans MS" panose="030F0702030302020204" pitchFamily="66" charset="0"/>
            </a:endParaRPr>
          </a:p>
          <a:p>
            <a:r>
              <a:rPr lang="en-US" dirty="0" smtClean="0">
                <a:latin typeface="Comic Sans MS" panose="030F0702030302020204" pitchFamily="66" charset="0"/>
              </a:rPr>
              <a:t>We want to work together to provide the best learning for your </a:t>
            </a:r>
            <a:r>
              <a:rPr lang="en-US" dirty="0" smtClean="0">
                <a:latin typeface="Comic Sans MS" panose="030F0702030302020204" pitchFamily="66" charset="0"/>
              </a:rPr>
              <a:t>child.</a:t>
            </a:r>
            <a:endParaRPr lang="en-US" dirty="0" smtClean="0">
              <a:latin typeface="Comic Sans MS" panose="030F0702030302020204" pitchFamily="66" charset="0"/>
            </a:endParaRPr>
          </a:p>
          <a:p>
            <a:endParaRPr lang="en-US" dirty="0" smtClean="0">
              <a:latin typeface="Comic Sans MS" panose="030F0702030302020204" pitchFamily="66" charset="0"/>
            </a:endParaRPr>
          </a:p>
          <a:p>
            <a:endParaRPr lang="en-US" dirty="0" smtClean="0">
              <a:latin typeface="Comic Sans MS" panose="030F0702030302020204" pitchFamily="66" charset="0"/>
            </a:endParaRPr>
          </a:p>
          <a:p>
            <a:pPr algn="ctr"/>
            <a:r>
              <a:rPr lang="en-US" sz="4000" dirty="0" smtClean="0">
                <a:latin typeface="Comic Sans MS" panose="030F0702030302020204" pitchFamily="66" charset="0"/>
              </a:rPr>
              <a:t>Questions?</a:t>
            </a:r>
            <a:endParaRPr lang="en-US" sz="4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349</TotalTime>
  <Words>450</Words>
  <Application>Microsoft Office PowerPoint</Application>
  <PresentationFormat>On-screen Show (4:3)</PresentationFormat>
  <Paragraphs>94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Retrospect</vt:lpstr>
      <vt:lpstr>Phun with Phonics!</vt:lpstr>
      <vt:lpstr>What is a phoneme? </vt:lpstr>
      <vt:lpstr>How often do we teach it?</vt:lpstr>
      <vt:lpstr>How do we teach it?</vt:lpstr>
      <vt:lpstr>The first sounds…</vt:lpstr>
      <vt:lpstr>Making words</vt:lpstr>
      <vt:lpstr>PowerPoint Presentation</vt:lpstr>
      <vt:lpstr>PowerPoint Presentation</vt:lpstr>
      <vt:lpstr>Mr Thorne</vt:lpstr>
      <vt:lpstr>Where it gets a bit tricky… </vt:lpstr>
      <vt:lpstr>PowerPoint Presentation</vt:lpstr>
      <vt:lpstr>Robot talk… </vt:lpstr>
      <vt:lpstr>Now it gets even trickier… </vt:lpstr>
      <vt:lpstr>Reading is not just about the words…</vt:lpstr>
      <vt:lpstr>Stages of reading..</vt:lpstr>
      <vt:lpstr>Writing phonetically…</vt:lpstr>
      <vt:lpstr>Thank you!!!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Phun with Phonics!</dc:title>
  <dc:creator>Adam Palmer</dc:creator>
  <cp:lastModifiedBy>SolomonL</cp:lastModifiedBy>
  <cp:revision>27</cp:revision>
  <cp:lastPrinted>2018-10-02T09:56:33Z</cp:lastPrinted>
  <dcterms:created xsi:type="dcterms:W3CDTF">2011-07-08T22:40:45Z</dcterms:created>
  <dcterms:modified xsi:type="dcterms:W3CDTF">2018-10-02T11:11:46Z</dcterms:modified>
</cp:coreProperties>
</file>