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5"/>
  </p:handoutMasterIdLst>
  <p:sldIdLst>
    <p:sldId id="258" r:id="rId2"/>
    <p:sldId id="263" r:id="rId3"/>
    <p:sldId id="280" r:id="rId4"/>
    <p:sldId id="281" r:id="rId5"/>
    <p:sldId id="268" r:id="rId6"/>
    <p:sldId id="290" r:id="rId7"/>
    <p:sldId id="291" r:id="rId8"/>
    <p:sldId id="270" r:id="rId9"/>
    <p:sldId id="282" r:id="rId10"/>
    <p:sldId id="292" r:id="rId11"/>
    <p:sldId id="293" r:id="rId12"/>
    <p:sldId id="294" r:id="rId13"/>
    <p:sldId id="295" r:id="rId14"/>
    <p:sldId id="297" r:id="rId15"/>
    <p:sldId id="296" r:id="rId16"/>
    <p:sldId id="276" r:id="rId17"/>
    <p:sldId id="288" r:id="rId18"/>
    <p:sldId id="299" r:id="rId19"/>
    <p:sldId id="298" r:id="rId20"/>
    <p:sldId id="300" r:id="rId21"/>
    <p:sldId id="301" r:id="rId22"/>
    <p:sldId id="302" r:id="rId23"/>
    <p:sldId id="303" r:id="rId24"/>
  </p:sldIdLst>
  <p:sldSz cx="9144000" cy="6858000" type="screen4x3"/>
  <p:notesSz cx="6858000" cy="9144000"/>
  <p:embeddedFontLst>
    <p:embeddedFont>
      <p:font typeface="BPreplay" panose="020005030000000200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Sassoon Infant Md" panose="02000603050000020003" charset="0"/>
      <p:regular r:id="rId34"/>
    </p:embeddedFont>
    <p:embeddedFont>
      <p:font typeface="Sassoon Infant Rg" panose="02000503030000020003" charset="0"/>
      <p:regular r:id="rId35"/>
      <p:bold r:id="rId3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F668"/>
    <a:srgbClr val="FDFDFD"/>
    <a:srgbClr val="6F9A4B"/>
    <a:srgbClr val="ACDDFD"/>
    <a:srgbClr val="D8E3AB"/>
    <a:srgbClr val="896123"/>
    <a:srgbClr val="800000"/>
    <a:srgbClr val="98B4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3" d="100"/>
          <a:sy n="53" d="100"/>
        </p:scale>
        <p:origin x="1179" y="27"/>
      </p:cViewPr>
      <p:guideLst>
        <p:guide orient="horz" pos="2160"/>
        <p:guide pos="2880"/>
        <p:guide pos="317"/>
        <p:guide orient="horz" pos="3997"/>
        <p:guide pos="5397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A2BB73-C33A-4AFA-A588-714BA6B74C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B31827-E8AB-4D58-AF9B-1A5AB3468D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D2AEBD-2ACD-46B0-8079-686F9EEF4A33}" type="datetimeFigureOut">
              <a:rPr lang="en-GB"/>
              <a:pPr>
                <a:defRPr/>
              </a:pPr>
              <a:t>28/06/2020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C3A840-9F70-406B-A685-0D584010579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9DA29D-BB31-4AE4-8613-F71F414238A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877ABF-C891-4920-84B0-74381EF175F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A3A66D2-FF37-4E42-B28B-870A92FF5AD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3C9CA78-4B51-467B-885B-05BB8D2136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5506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9F66C18-B772-4C82-A296-0F3546E2DD7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12712E8-4670-4F3A-B571-26F84419F4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0403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5BAFE4ED-DC2C-4D13-8AB3-6D3EDCCF6C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4914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8572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4109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8A29CB77-EC3A-48A5-9A63-65FF1D5B2D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478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9C39C6C-FC64-4838-9399-31B1CE6BD30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EF9127E-0E50-40F7-9EC3-8940478F83D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bbc.co.uk/education/clips/zyvs34j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hyperlink" Target="http://commons.wikimedia.org/wiki/File:Mimosa_Pudica.gif#/media/File:Mimosa_Pudica.g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BE21E51-D70A-4002-A28F-DEEBAF7D94BF}"/>
              </a:ext>
            </a:extLst>
          </p:cNvPr>
          <p:cNvSpPr/>
          <p:nvPr/>
        </p:nvSpPr>
        <p:spPr>
          <a:xfrm>
            <a:off x="4352925" y="5826125"/>
            <a:ext cx="412750" cy="146050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5" name="Picture 4">
            <a:extLst>
              <a:ext uri="{FF2B5EF4-FFF2-40B4-BE49-F238E27FC236}">
                <a16:creationId xmlns:a16="http://schemas.microsoft.com/office/drawing/2014/main" id="{7B72FA99-E77E-4538-AB85-4039D0F95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6588"/>
            <a:ext cx="5889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E3A3705-FD05-45A4-A920-291B7695A026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3B6C27A-0956-4A8D-9CB7-FDED0037D1F9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28E94FEE-0200-4C26-A650-CF6F05FFDEB6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45869371-7C92-4A1B-99D0-C790B3FF5120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F1F5AB60-2762-452D-B27A-8C85D46D7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I can explain the life cycle of plants.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I can suggest a way we can tell that plants are living things.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cs typeface="+mn-cs"/>
            </a:endParaRP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CEDF0F86-F4C0-4A6F-B87D-BF8AFEBEEEEE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dirty="0"/>
              <a:t>I can describe stages in the life cycle of a plant. </a:t>
            </a:r>
          </a:p>
          <a:p>
            <a:pPr eaLnBrk="1" hangingPunct="1"/>
            <a:r>
              <a:rPr lang="en-GB" altLang="en-US" dirty="0"/>
              <a:t>I can order the life cycle of a plant. </a:t>
            </a:r>
          </a:p>
          <a:p>
            <a:pPr eaLnBrk="1" hangingPunct="1"/>
            <a:r>
              <a:rPr lang="en-GB" altLang="en-US" dirty="0"/>
              <a:t>I can explain that plants are living things.  </a:t>
            </a:r>
          </a:p>
          <a:p>
            <a:pPr eaLnBrk="1" hangingPunct="1"/>
            <a:r>
              <a:rPr lang="en-GB" altLang="en-US" dirty="0"/>
              <a:t>I can explain something plants do that shows us that plants are living things.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7A7369F-8490-41E9-BE61-183EAD576E23}"/>
              </a:ext>
            </a:extLst>
          </p:cNvPr>
          <p:cNvSpPr/>
          <p:nvPr/>
        </p:nvSpPr>
        <p:spPr>
          <a:xfrm>
            <a:off x="755650" y="1601788"/>
            <a:ext cx="2251075" cy="4491037"/>
          </a:xfrm>
          <a:prstGeom prst="roundRect">
            <a:avLst>
              <a:gd name="adj" fmla="val 942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5">
            <a:extLst>
              <a:ext uri="{FF2B5EF4-FFF2-40B4-BE49-F238E27FC236}">
                <a16:creationId xmlns:a16="http://schemas.microsoft.com/office/drawing/2014/main" id="{7E96E845-6274-42CB-B848-614665085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12750"/>
            <a:ext cx="8220075" cy="1176338"/>
          </a:xfrm>
        </p:spPr>
        <p:txBody>
          <a:bodyPr/>
          <a:lstStyle/>
          <a:p>
            <a:pPr eaLnBrk="1" hangingPunct="1"/>
            <a:r>
              <a:rPr lang="en-GB" altLang="en-US"/>
              <a:t>Plants Are Living Things</a:t>
            </a:r>
          </a:p>
        </p:txBody>
      </p:sp>
      <p:sp>
        <p:nvSpPr>
          <p:cNvPr id="13316" name="Content Placeholder 4">
            <a:extLst>
              <a:ext uri="{FF2B5EF4-FFF2-40B4-BE49-F238E27FC236}">
                <a16:creationId xmlns:a16="http://schemas.microsoft.com/office/drawing/2014/main" id="{FA7FFFC5-FEAA-44A4-8D4A-57F40ABCE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01788"/>
            <a:ext cx="2251075" cy="4491037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Plants and trees are alive like humans and other animals.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How can we tell that plants are living things? </a:t>
            </a:r>
          </a:p>
        </p:txBody>
      </p:sp>
      <p:pic>
        <p:nvPicPr>
          <p:cNvPr id="13317" name="Picture 10">
            <a:extLst>
              <a:ext uri="{FF2B5EF4-FFF2-40B4-BE49-F238E27FC236}">
                <a16:creationId xmlns:a16="http://schemas.microsoft.com/office/drawing/2014/main" id="{44D9910A-8081-474F-A369-0214A047D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938" y="1498600"/>
            <a:ext cx="1266825" cy="45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9">
            <a:extLst>
              <a:ext uri="{FF2B5EF4-FFF2-40B4-BE49-F238E27FC236}">
                <a16:creationId xmlns:a16="http://schemas.microsoft.com/office/drawing/2014/main" id="{D2A5C6BB-C45B-46DF-81F8-BF11A5364A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1589088"/>
            <a:ext cx="138906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6">
            <a:extLst>
              <a:ext uri="{FF2B5EF4-FFF2-40B4-BE49-F238E27FC236}">
                <a16:creationId xmlns:a16="http://schemas.microsoft.com/office/drawing/2014/main" id="{20D53D0A-C22F-417F-89E1-8287A24F37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3787775"/>
            <a:ext cx="25527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7">
            <a:extLst>
              <a:ext uri="{FF2B5EF4-FFF2-40B4-BE49-F238E27FC236}">
                <a16:creationId xmlns:a16="http://schemas.microsoft.com/office/drawing/2014/main" id="{354C8894-62B1-448A-A367-4BFA216D78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5188" y="4264025"/>
            <a:ext cx="2528887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">
            <a:extLst>
              <a:ext uri="{FF2B5EF4-FFF2-40B4-BE49-F238E27FC236}">
                <a16:creationId xmlns:a16="http://schemas.microsoft.com/office/drawing/2014/main" id="{96E9425B-1C32-4E21-9D55-C561E67E21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42735">
            <a:off x="6827838" y="1365250"/>
            <a:ext cx="158908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>
            <a:extLst>
              <a:ext uri="{FF2B5EF4-FFF2-40B4-BE49-F238E27FC236}">
                <a16:creationId xmlns:a16="http://schemas.microsoft.com/office/drawing/2014/main" id="{044CCBF3-9ED9-4BFB-A080-544384E5A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/>
              <a:t>Life Processes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A2A1D4F-F876-4622-88BD-20D3D2EA7FB0}"/>
              </a:ext>
            </a:extLst>
          </p:cNvPr>
          <p:cNvSpPr/>
          <p:nvPr/>
        </p:nvSpPr>
        <p:spPr>
          <a:xfrm>
            <a:off x="755650" y="1601788"/>
            <a:ext cx="7632700" cy="4491037"/>
          </a:xfrm>
          <a:prstGeom prst="roundRect">
            <a:avLst>
              <a:gd name="adj" fmla="val 942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Content Placeholder 4">
            <a:extLst>
              <a:ext uri="{FF2B5EF4-FFF2-40B4-BE49-F238E27FC236}">
                <a16:creationId xmlns:a16="http://schemas.microsoft.com/office/drawing/2014/main" id="{D65A473C-B257-4B96-81FB-1028963A2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01788"/>
            <a:ext cx="5386388" cy="4491037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How can we tell that plants are living things?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All living things do certain things to stay alive. These are called life processes.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Animals, including humans, do these things. Plants do too, although they do them in different ways.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A763B83-FE08-42B6-A3F6-E8417B2D4A3E}"/>
              </a:ext>
            </a:extLst>
          </p:cNvPr>
          <p:cNvSpPr/>
          <p:nvPr/>
        </p:nvSpPr>
        <p:spPr>
          <a:xfrm>
            <a:off x="2365375" y="3694113"/>
            <a:ext cx="2166938" cy="2166937"/>
          </a:xfrm>
          <a:prstGeom prst="ellipse">
            <a:avLst/>
          </a:prstGeom>
          <a:solidFill>
            <a:srgbClr val="7FB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the button below to find out more.</a:t>
            </a:r>
          </a:p>
        </p:txBody>
      </p:sp>
      <p:pic>
        <p:nvPicPr>
          <p:cNvPr id="14342" name="Picture 20">
            <a:hlinkClick r:id="rId2"/>
            <a:extLst>
              <a:ext uri="{FF2B5EF4-FFF2-40B4-BE49-F238E27FC236}">
                <a16:creationId xmlns:a16="http://schemas.microsoft.com/office/drawing/2014/main" id="{EB03B42E-98E5-482B-9A3B-E7A34BC6F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4910138"/>
            <a:ext cx="763588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3">
            <a:extLst>
              <a:ext uri="{FF2B5EF4-FFF2-40B4-BE49-F238E27FC236}">
                <a16:creationId xmlns:a16="http://schemas.microsoft.com/office/drawing/2014/main" id="{E9697D66-FC79-40CA-8643-91A0146BD9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1739900"/>
            <a:ext cx="235267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20BA863-6A28-4F4B-BB62-5265E6494472}"/>
              </a:ext>
            </a:extLst>
          </p:cNvPr>
          <p:cNvSpPr/>
          <p:nvPr/>
        </p:nvSpPr>
        <p:spPr>
          <a:xfrm>
            <a:off x="755650" y="1738313"/>
            <a:ext cx="3743325" cy="21129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85D74CB-75AE-47B8-8917-19CCA1DB1B66}"/>
              </a:ext>
            </a:extLst>
          </p:cNvPr>
          <p:cNvSpPr/>
          <p:nvPr/>
        </p:nvSpPr>
        <p:spPr>
          <a:xfrm>
            <a:off x="750888" y="3978275"/>
            <a:ext cx="3743325" cy="21145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C3C023C-60E7-4331-8CF4-F4181CD0129E}"/>
              </a:ext>
            </a:extLst>
          </p:cNvPr>
          <p:cNvSpPr/>
          <p:nvPr/>
        </p:nvSpPr>
        <p:spPr>
          <a:xfrm>
            <a:off x="4645025" y="1738313"/>
            <a:ext cx="3743325" cy="21129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25286B5-6CBE-480D-9097-4C3BA302D760}"/>
              </a:ext>
            </a:extLst>
          </p:cNvPr>
          <p:cNvSpPr/>
          <p:nvPr/>
        </p:nvSpPr>
        <p:spPr>
          <a:xfrm>
            <a:off x="4640263" y="3978275"/>
            <a:ext cx="3743325" cy="21145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6" name="Title 5">
            <a:extLst>
              <a:ext uri="{FF2B5EF4-FFF2-40B4-BE49-F238E27FC236}">
                <a16:creationId xmlns:a16="http://schemas.microsoft.com/office/drawing/2014/main" id="{ED558E6D-6905-4F55-ABF8-2915B12F9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Life Processes</a:t>
            </a:r>
          </a:p>
        </p:txBody>
      </p:sp>
      <p:sp>
        <p:nvSpPr>
          <p:cNvPr id="15367" name="TextBox 21">
            <a:extLst>
              <a:ext uri="{FF2B5EF4-FFF2-40B4-BE49-F238E27FC236}">
                <a16:creationId xmlns:a16="http://schemas.microsoft.com/office/drawing/2014/main" id="{4D0C28EC-AAB4-4DFD-B318-2BE8EDEB7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Francisco Anzola, Scott Hudson (@flickr.com) and Hrushikesh (Wikimedia Commons) - granted under creative commons licence – attribution</a:t>
            </a:r>
          </a:p>
        </p:txBody>
      </p:sp>
      <p:sp>
        <p:nvSpPr>
          <p:cNvPr id="15368" name="Content Placeholder 4">
            <a:extLst>
              <a:ext uri="{FF2B5EF4-FFF2-40B4-BE49-F238E27FC236}">
                <a16:creationId xmlns:a16="http://schemas.microsoft.com/office/drawing/2014/main" id="{5B8CFC9E-551E-49A8-9D80-8FD45FEB2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38563" cy="211931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Plants can </a:t>
            </a:r>
            <a:r>
              <a:rPr lang="en-GB" altLang="en-US" sz="1700" b="1"/>
              <a:t>move</a:t>
            </a:r>
            <a:r>
              <a:rPr lang="en-GB" altLang="en-US" sz="1700"/>
              <a:t> and </a:t>
            </a:r>
            <a:r>
              <a:rPr lang="en-GB" altLang="en-US" sz="1700" b="1"/>
              <a:t>grow</a:t>
            </a:r>
            <a:r>
              <a:rPr lang="en-GB" altLang="en-US" sz="1700"/>
              <a:t>, and they </a:t>
            </a:r>
            <a:r>
              <a:rPr lang="en-GB" altLang="en-US" sz="1700" b="1"/>
              <a:t>sense</a:t>
            </a:r>
            <a:r>
              <a:rPr lang="en-GB" altLang="en-US" sz="1700"/>
              <a:t> changes in their environment.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How is this similar to what humans and other animals do?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5B1DCC-9CB8-4823-8C2E-5CF16B86C5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0299" y="1731695"/>
            <a:ext cx="3748051" cy="1697305"/>
          </a:xfrm>
          <a:prstGeom prst="round2Same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468E7C-3A35-41E2-8256-D8945255CE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6356" y="3978561"/>
            <a:ext cx="3747814" cy="1697305"/>
          </a:xfrm>
          <a:prstGeom prst="round2SameRect">
            <a:avLst/>
          </a:prstGeom>
        </p:spPr>
      </p:pic>
      <p:sp>
        <p:nvSpPr>
          <p:cNvPr id="15371" name="Content Placeholder 4">
            <a:extLst>
              <a:ext uri="{FF2B5EF4-FFF2-40B4-BE49-F238E27FC236}">
                <a16:creationId xmlns:a16="http://schemas.microsoft.com/office/drawing/2014/main" id="{0D968A14-6952-436B-9537-783AB4B91519}"/>
              </a:ext>
            </a:extLst>
          </p:cNvPr>
          <p:cNvSpPr>
            <a:spLocks/>
          </p:cNvSpPr>
          <p:nvPr/>
        </p:nvSpPr>
        <p:spPr bwMode="auto">
          <a:xfrm>
            <a:off x="4640263" y="3978275"/>
            <a:ext cx="3743325" cy="21891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The mimosa plant curls up when you touch it! Click the button below to see the mimosa plant in action.</a:t>
            </a:r>
          </a:p>
        </p:txBody>
      </p:sp>
      <p:pic>
        <p:nvPicPr>
          <p:cNvPr id="15372" name="Picture 23">
            <a:hlinkClick r:id="rId4"/>
            <a:extLst>
              <a:ext uri="{FF2B5EF4-FFF2-40B4-BE49-F238E27FC236}">
                <a16:creationId xmlns:a16="http://schemas.microsoft.com/office/drawing/2014/main" id="{88EA961E-54AD-405B-A787-C49C7F2BE8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338" y="5160963"/>
            <a:ext cx="765175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Content Placeholder 4">
            <a:extLst>
              <a:ext uri="{FF2B5EF4-FFF2-40B4-BE49-F238E27FC236}">
                <a16:creationId xmlns:a16="http://schemas.microsoft.com/office/drawing/2014/main" id="{048798D7-82BB-4851-B5D8-AD9483117A95}"/>
              </a:ext>
            </a:extLst>
          </p:cNvPr>
          <p:cNvSpPr>
            <a:spLocks/>
          </p:cNvSpPr>
          <p:nvPr/>
        </p:nvSpPr>
        <p:spPr bwMode="auto">
          <a:xfrm>
            <a:off x="755650" y="5675313"/>
            <a:ext cx="3738563" cy="4175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A sunflower moves to turn its face towards the sun. </a:t>
            </a:r>
          </a:p>
        </p:txBody>
      </p:sp>
      <p:sp>
        <p:nvSpPr>
          <p:cNvPr id="15374" name="Content Placeholder 4">
            <a:extLst>
              <a:ext uri="{FF2B5EF4-FFF2-40B4-BE49-F238E27FC236}">
                <a16:creationId xmlns:a16="http://schemas.microsoft.com/office/drawing/2014/main" id="{3C4BD12D-6461-4884-9FF1-C271C027C65D}"/>
              </a:ext>
            </a:extLst>
          </p:cNvPr>
          <p:cNvSpPr>
            <a:spLocks/>
          </p:cNvSpPr>
          <p:nvPr/>
        </p:nvSpPr>
        <p:spPr bwMode="auto">
          <a:xfrm>
            <a:off x="4640263" y="3429000"/>
            <a:ext cx="3743325" cy="4222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Roots grow in all directions to find soil and water.</a:t>
            </a:r>
          </a:p>
        </p:txBody>
      </p:sp>
      <p:pic>
        <p:nvPicPr>
          <p:cNvPr id="15375" name="Whole Class">
            <a:extLst>
              <a:ext uri="{FF2B5EF4-FFF2-40B4-BE49-F238E27FC236}">
                <a16:creationId xmlns:a16="http://schemas.microsoft.com/office/drawing/2014/main" id="{2172EB70-C672-4936-89E0-4F1E5B0F72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D2A8149-0546-4235-890D-A5BA14C2950D}"/>
              </a:ext>
            </a:extLst>
          </p:cNvPr>
          <p:cNvSpPr/>
          <p:nvPr/>
        </p:nvSpPr>
        <p:spPr>
          <a:xfrm>
            <a:off x="4640263" y="3978275"/>
            <a:ext cx="3743325" cy="21145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D8B21B-6912-41C3-963B-265AC0D7DF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0298" y="3978560"/>
            <a:ext cx="3743285" cy="1697303"/>
          </a:xfrm>
          <a:prstGeom prst="round2SameRect">
            <a:avLst/>
          </a:prstGeom>
        </p:spPr>
      </p:pic>
      <p:sp>
        <p:nvSpPr>
          <p:cNvPr id="16388" name="Content Placeholder 4">
            <a:extLst>
              <a:ext uri="{FF2B5EF4-FFF2-40B4-BE49-F238E27FC236}">
                <a16:creationId xmlns:a16="http://schemas.microsoft.com/office/drawing/2014/main" id="{23A327DD-5071-45E1-8CD6-9DA281A3B932}"/>
              </a:ext>
            </a:extLst>
          </p:cNvPr>
          <p:cNvSpPr>
            <a:spLocks/>
          </p:cNvSpPr>
          <p:nvPr/>
        </p:nvSpPr>
        <p:spPr bwMode="auto">
          <a:xfrm>
            <a:off x="4405313" y="5675313"/>
            <a:ext cx="4222750" cy="4175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Left over gases and water leave the plant from the leaves. 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63D7D7D-9E30-414C-BEFD-B8A341BD240E}"/>
              </a:ext>
            </a:extLst>
          </p:cNvPr>
          <p:cNvSpPr/>
          <p:nvPr/>
        </p:nvSpPr>
        <p:spPr>
          <a:xfrm>
            <a:off x="755650" y="1738313"/>
            <a:ext cx="3743325" cy="21129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39D4C39-DD28-4271-95B4-7AAB23BB1FA4}"/>
              </a:ext>
            </a:extLst>
          </p:cNvPr>
          <p:cNvSpPr/>
          <p:nvPr/>
        </p:nvSpPr>
        <p:spPr>
          <a:xfrm>
            <a:off x="750888" y="3978275"/>
            <a:ext cx="3743325" cy="21145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1CE97F58-E6C7-45BD-AD75-E388A2AC513D}"/>
              </a:ext>
            </a:extLst>
          </p:cNvPr>
          <p:cNvSpPr/>
          <p:nvPr/>
        </p:nvSpPr>
        <p:spPr>
          <a:xfrm>
            <a:off x="4645025" y="1738313"/>
            <a:ext cx="3743325" cy="21129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92" name="Title 5">
            <a:extLst>
              <a:ext uri="{FF2B5EF4-FFF2-40B4-BE49-F238E27FC236}">
                <a16:creationId xmlns:a16="http://schemas.microsoft.com/office/drawing/2014/main" id="{5EC14196-3375-439C-90FF-32B85504C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Life Processes</a:t>
            </a:r>
          </a:p>
        </p:txBody>
      </p:sp>
      <p:sp>
        <p:nvSpPr>
          <p:cNvPr id="16393" name="TextBox 21">
            <a:extLst>
              <a:ext uri="{FF2B5EF4-FFF2-40B4-BE49-F238E27FC236}">
                <a16:creationId xmlns:a16="http://schemas.microsoft.com/office/drawing/2014/main" id="{780F9511-7859-4BB4-8338-F37EFCC76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Quito sometimes Marcos, waledro, { pranav } (@flickr.com) - granted under creative commons licence – attribution</a:t>
            </a:r>
          </a:p>
        </p:txBody>
      </p:sp>
      <p:sp>
        <p:nvSpPr>
          <p:cNvPr id="16394" name="Content Placeholder 4">
            <a:extLst>
              <a:ext uri="{FF2B5EF4-FFF2-40B4-BE49-F238E27FC236}">
                <a16:creationId xmlns:a16="http://schemas.microsoft.com/office/drawing/2014/main" id="{93C79293-3191-49C6-92AD-FA66442D80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38563" cy="211931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Plants need to take in </a:t>
            </a:r>
            <a:r>
              <a:rPr lang="en-GB" altLang="en-US" sz="1700" b="1"/>
              <a:t>nutrition</a:t>
            </a:r>
            <a:r>
              <a:rPr lang="en-GB" altLang="en-US" sz="1700"/>
              <a:t> and </a:t>
            </a:r>
            <a:r>
              <a:rPr lang="en-GB" altLang="en-US" sz="1700" b="1"/>
              <a:t>air</a:t>
            </a:r>
            <a:r>
              <a:rPr lang="en-GB" altLang="en-US" sz="1700"/>
              <a:t> to survive. They also need to get rid of </a:t>
            </a:r>
            <a:r>
              <a:rPr lang="en-GB" altLang="en-US" sz="1700" b="1"/>
              <a:t>waste</a:t>
            </a:r>
            <a:r>
              <a:rPr lang="en-GB" altLang="en-US" sz="1700"/>
              <a:t>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How do animals, including humans, get what they need to stay alive? How do they get rid of waste?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AF0A6-95F4-49C0-83F7-B762DD0E84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5769" y="1731694"/>
            <a:ext cx="3752582" cy="1697306"/>
          </a:xfrm>
          <a:prstGeom prst="round2Same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EA6037-F516-48CC-908C-C3CFC085EB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3978560"/>
            <a:ext cx="3738520" cy="1697303"/>
          </a:xfrm>
          <a:prstGeom prst="round2SameRect">
            <a:avLst/>
          </a:prstGeom>
        </p:spPr>
      </p:pic>
      <p:sp>
        <p:nvSpPr>
          <p:cNvPr id="16397" name="Content Placeholder 4">
            <a:extLst>
              <a:ext uri="{FF2B5EF4-FFF2-40B4-BE49-F238E27FC236}">
                <a16:creationId xmlns:a16="http://schemas.microsoft.com/office/drawing/2014/main" id="{FA8909BA-C71D-469C-A896-9AA3756D27E7}"/>
              </a:ext>
            </a:extLst>
          </p:cNvPr>
          <p:cNvSpPr>
            <a:spLocks/>
          </p:cNvSpPr>
          <p:nvPr/>
        </p:nvSpPr>
        <p:spPr bwMode="auto">
          <a:xfrm>
            <a:off x="755650" y="5675313"/>
            <a:ext cx="3738563" cy="4175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Through their leaves, they take in light from the sun and carbon dioxide from the air. </a:t>
            </a:r>
          </a:p>
        </p:txBody>
      </p:sp>
      <p:sp>
        <p:nvSpPr>
          <p:cNvPr id="16398" name="Content Placeholder 4">
            <a:extLst>
              <a:ext uri="{FF2B5EF4-FFF2-40B4-BE49-F238E27FC236}">
                <a16:creationId xmlns:a16="http://schemas.microsoft.com/office/drawing/2014/main" id="{AE062E75-7748-4CCE-A60E-5A4122360F84}"/>
              </a:ext>
            </a:extLst>
          </p:cNvPr>
          <p:cNvSpPr>
            <a:spLocks/>
          </p:cNvSpPr>
          <p:nvPr/>
        </p:nvSpPr>
        <p:spPr bwMode="auto">
          <a:xfrm>
            <a:off x="4579938" y="3429000"/>
            <a:ext cx="3873500" cy="4222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Plants absorb water and nutrients through their roots. </a:t>
            </a:r>
          </a:p>
        </p:txBody>
      </p:sp>
      <p:pic>
        <p:nvPicPr>
          <p:cNvPr id="16399" name="Whole Class">
            <a:extLst>
              <a:ext uri="{FF2B5EF4-FFF2-40B4-BE49-F238E27FC236}">
                <a16:creationId xmlns:a16="http://schemas.microsoft.com/office/drawing/2014/main" id="{93EF1015-02C7-45B0-9127-7DC2DF03B9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93FFA97-EBE9-4687-98B0-860D7CAD3A87}"/>
              </a:ext>
            </a:extLst>
          </p:cNvPr>
          <p:cNvSpPr/>
          <p:nvPr/>
        </p:nvSpPr>
        <p:spPr>
          <a:xfrm>
            <a:off x="755650" y="1738313"/>
            <a:ext cx="3743325" cy="1462087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7308238-671D-4DDB-98CA-7D01280B061C}"/>
              </a:ext>
            </a:extLst>
          </p:cNvPr>
          <p:cNvSpPr/>
          <p:nvPr/>
        </p:nvSpPr>
        <p:spPr>
          <a:xfrm>
            <a:off x="750888" y="3349625"/>
            <a:ext cx="3743325" cy="274320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9C75EB5C-7BD1-4968-90C9-E0D8BB1591F5}"/>
              </a:ext>
            </a:extLst>
          </p:cNvPr>
          <p:cNvSpPr/>
          <p:nvPr/>
        </p:nvSpPr>
        <p:spPr>
          <a:xfrm>
            <a:off x="4645025" y="1738313"/>
            <a:ext cx="3743325" cy="274320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3" name="Title 5">
            <a:extLst>
              <a:ext uri="{FF2B5EF4-FFF2-40B4-BE49-F238E27FC236}">
                <a16:creationId xmlns:a16="http://schemas.microsoft.com/office/drawing/2014/main" id="{928EE766-91F3-44B8-AA2A-C674CB62E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Life Processes</a:t>
            </a:r>
          </a:p>
        </p:txBody>
      </p:sp>
      <p:sp>
        <p:nvSpPr>
          <p:cNvPr id="17414" name="TextBox 21">
            <a:extLst>
              <a:ext uri="{FF2B5EF4-FFF2-40B4-BE49-F238E27FC236}">
                <a16:creationId xmlns:a16="http://schemas.microsoft.com/office/drawing/2014/main" id="{AAE8246F-FFA4-4178-A52F-D6A42DC3D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 tonrulkens, tinyfroglet (@flickr.com) - granted under creative commons licence – attribution</a:t>
            </a:r>
          </a:p>
        </p:txBody>
      </p:sp>
      <p:sp>
        <p:nvSpPr>
          <p:cNvPr id="17415" name="Content Placeholder 4">
            <a:extLst>
              <a:ext uri="{FF2B5EF4-FFF2-40B4-BE49-F238E27FC236}">
                <a16:creationId xmlns:a16="http://schemas.microsoft.com/office/drawing/2014/main" id="{EE534D1F-6F41-4648-9176-92550BF47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38563" cy="1468437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Plants can </a:t>
            </a:r>
            <a:r>
              <a:rPr lang="en-GB" altLang="en-US" b="1"/>
              <a:t>reproduce</a:t>
            </a:r>
            <a:r>
              <a:rPr lang="en-GB" altLang="en-US"/>
              <a:t> to make new plants. </a:t>
            </a:r>
          </a:p>
        </p:txBody>
      </p:sp>
      <p:sp>
        <p:nvSpPr>
          <p:cNvPr id="17416" name="Content Placeholder 4">
            <a:extLst>
              <a:ext uri="{FF2B5EF4-FFF2-40B4-BE49-F238E27FC236}">
                <a16:creationId xmlns:a16="http://schemas.microsoft.com/office/drawing/2014/main" id="{EEE926AB-A3FE-4412-89C5-A6539361E996}"/>
              </a:ext>
            </a:extLst>
          </p:cNvPr>
          <p:cNvSpPr>
            <a:spLocks/>
          </p:cNvSpPr>
          <p:nvPr/>
        </p:nvSpPr>
        <p:spPr bwMode="auto">
          <a:xfrm>
            <a:off x="755650" y="5675313"/>
            <a:ext cx="3738563" cy="4175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Some plants make seeds that grow into new plants. </a:t>
            </a:r>
          </a:p>
        </p:txBody>
      </p:sp>
      <p:sp>
        <p:nvSpPr>
          <p:cNvPr id="17417" name="Content Placeholder 4">
            <a:extLst>
              <a:ext uri="{FF2B5EF4-FFF2-40B4-BE49-F238E27FC236}">
                <a16:creationId xmlns:a16="http://schemas.microsoft.com/office/drawing/2014/main" id="{FB12D2E1-F5B2-45F5-B52B-F940AF4D9A9F}"/>
              </a:ext>
            </a:extLst>
          </p:cNvPr>
          <p:cNvSpPr>
            <a:spLocks/>
          </p:cNvSpPr>
          <p:nvPr/>
        </p:nvSpPr>
        <p:spPr bwMode="auto">
          <a:xfrm>
            <a:off x="4664075" y="4059238"/>
            <a:ext cx="3743325" cy="4222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Some plants make baby plants.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4E4922-AC20-4627-9188-3F79010476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0298" y="1731693"/>
            <a:ext cx="3752582" cy="2321120"/>
          </a:xfrm>
          <a:prstGeom prst="round2SameRect">
            <a:avLst/>
          </a:prstGeom>
        </p:spPr>
      </p:pic>
      <p:pic>
        <p:nvPicPr>
          <p:cNvPr id="17419" name="Whole Class">
            <a:extLst>
              <a:ext uri="{FF2B5EF4-FFF2-40B4-BE49-F238E27FC236}">
                <a16:creationId xmlns:a16="http://schemas.microsoft.com/office/drawing/2014/main" id="{EEBD1A72-681E-41BB-B13E-A515788993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3792A4-94B7-4E2C-B0C9-7DBD411D19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3348898"/>
            <a:ext cx="3738520" cy="2326967"/>
          </a:xfrm>
          <a:prstGeom prst="round2SameRect">
            <a:avLst/>
          </a:prstGeom>
        </p:spPr>
      </p:pic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42345D8B-774D-4CA8-AB5A-AE26AA251F98}"/>
              </a:ext>
            </a:extLst>
          </p:cNvPr>
          <p:cNvSpPr/>
          <p:nvPr/>
        </p:nvSpPr>
        <p:spPr>
          <a:xfrm>
            <a:off x="4664075" y="4630738"/>
            <a:ext cx="3743325" cy="1462087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22" name="Content Placeholder 4">
            <a:extLst>
              <a:ext uri="{FF2B5EF4-FFF2-40B4-BE49-F238E27FC236}">
                <a16:creationId xmlns:a16="http://schemas.microsoft.com/office/drawing/2014/main" id="{B2376398-378E-410C-928E-DFE8FFB469A4}"/>
              </a:ext>
            </a:extLst>
          </p:cNvPr>
          <p:cNvSpPr>
            <a:spLocks/>
          </p:cNvSpPr>
          <p:nvPr/>
        </p:nvSpPr>
        <p:spPr bwMode="auto">
          <a:xfrm>
            <a:off x="4664075" y="4630738"/>
            <a:ext cx="3743325" cy="14620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How do humans and other animals reproduce?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601209E2-49FD-4B4F-BCC4-B30442E812CE}"/>
              </a:ext>
            </a:extLst>
          </p:cNvPr>
          <p:cNvSpPr/>
          <p:nvPr/>
        </p:nvSpPr>
        <p:spPr>
          <a:xfrm>
            <a:off x="755650" y="1601788"/>
            <a:ext cx="3022600" cy="4491037"/>
          </a:xfrm>
          <a:prstGeom prst="roundRect">
            <a:avLst>
              <a:gd name="adj" fmla="val 13829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Content Placeholder 4">
            <a:extLst>
              <a:ext uri="{FF2B5EF4-FFF2-40B4-BE49-F238E27FC236}">
                <a16:creationId xmlns:a16="http://schemas.microsoft.com/office/drawing/2014/main" id="{2A3737BC-C456-4C79-8D94-D8BDA905B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01788"/>
            <a:ext cx="3022600" cy="449103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Humans, other animals, plants and all living things have a life cycle.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This is the life cycle of a hen. </a:t>
            </a:r>
          </a:p>
        </p:txBody>
      </p:sp>
      <p:sp>
        <p:nvSpPr>
          <p:cNvPr id="18436" name="Title 5">
            <a:extLst>
              <a:ext uri="{FF2B5EF4-FFF2-40B4-BE49-F238E27FC236}">
                <a16:creationId xmlns:a16="http://schemas.microsoft.com/office/drawing/2014/main" id="{C8A46EA7-CE92-476B-9AB4-BAAFB6DC3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Life Cycles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18E6F70-7A26-4765-9AA4-26020C737045}"/>
              </a:ext>
            </a:extLst>
          </p:cNvPr>
          <p:cNvSpPr/>
          <p:nvPr/>
        </p:nvSpPr>
        <p:spPr>
          <a:xfrm>
            <a:off x="3897313" y="1601788"/>
            <a:ext cx="4491037" cy="4491037"/>
          </a:xfrm>
          <a:prstGeom prst="roundRect">
            <a:avLst>
              <a:gd name="adj" fmla="val 837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38" name="Picture 2">
            <a:extLst>
              <a:ext uri="{FF2B5EF4-FFF2-40B4-BE49-F238E27FC236}">
                <a16:creationId xmlns:a16="http://schemas.microsoft.com/office/drawing/2014/main" id="{B37D4CD0-866D-4E35-8297-AD308E756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4548188"/>
            <a:ext cx="730250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3">
            <a:extLst>
              <a:ext uri="{FF2B5EF4-FFF2-40B4-BE49-F238E27FC236}">
                <a16:creationId xmlns:a16="http://schemas.microsoft.com/office/drawing/2014/main" id="{A5B8C95C-2305-480E-991F-667D4CBD71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13" y="1724025"/>
            <a:ext cx="135572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6">
            <a:extLst>
              <a:ext uri="{FF2B5EF4-FFF2-40B4-BE49-F238E27FC236}">
                <a16:creationId xmlns:a16="http://schemas.microsoft.com/office/drawing/2014/main" id="{8D57B419-D240-49A2-8DA9-E122E41867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4430713"/>
            <a:ext cx="1062038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Bent Arrow 7">
            <a:extLst>
              <a:ext uri="{FF2B5EF4-FFF2-40B4-BE49-F238E27FC236}">
                <a16:creationId xmlns:a16="http://schemas.microsoft.com/office/drawing/2014/main" id="{70E747BB-068D-43B9-84B5-C7D57D0E6EE5}"/>
              </a:ext>
            </a:extLst>
          </p:cNvPr>
          <p:cNvSpPr/>
          <p:nvPr/>
        </p:nvSpPr>
        <p:spPr>
          <a:xfrm rot="5400000">
            <a:off x="6647656" y="3305969"/>
            <a:ext cx="1400175" cy="661988"/>
          </a:xfrm>
          <a:prstGeom prst="bentArrow">
            <a:avLst>
              <a:gd name="adj1" fmla="val 25000"/>
              <a:gd name="adj2" fmla="val 23701"/>
              <a:gd name="adj3" fmla="val 25000"/>
              <a:gd name="adj4" fmla="val 43750"/>
            </a:avLst>
          </a:prstGeom>
          <a:solidFill>
            <a:srgbClr val="FDFDFD"/>
          </a:solidFill>
          <a:ln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Bent Arrow 20">
            <a:extLst>
              <a:ext uri="{FF2B5EF4-FFF2-40B4-BE49-F238E27FC236}">
                <a16:creationId xmlns:a16="http://schemas.microsoft.com/office/drawing/2014/main" id="{FB33390A-FE1B-486D-A9A8-0DA6CFD2D7C7}"/>
              </a:ext>
            </a:extLst>
          </p:cNvPr>
          <p:cNvSpPr/>
          <p:nvPr/>
        </p:nvSpPr>
        <p:spPr>
          <a:xfrm>
            <a:off x="4738688" y="2847975"/>
            <a:ext cx="671512" cy="1419225"/>
          </a:xfrm>
          <a:prstGeom prst="bentArrow">
            <a:avLst>
              <a:gd name="adj1" fmla="val 25000"/>
              <a:gd name="adj2" fmla="val 23701"/>
              <a:gd name="adj3" fmla="val 25000"/>
              <a:gd name="adj4" fmla="val 43750"/>
            </a:avLst>
          </a:prstGeom>
          <a:solidFill>
            <a:srgbClr val="FDFDFD"/>
          </a:solidFill>
          <a:ln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358205B5-0F3F-466B-876F-351B80F168BB}"/>
              </a:ext>
            </a:extLst>
          </p:cNvPr>
          <p:cNvSpPr/>
          <p:nvPr/>
        </p:nvSpPr>
        <p:spPr>
          <a:xfrm flipH="1">
            <a:off x="5759450" y="4922838"/>
            <a:ext cx="1214438" cy="331787"/>
          </a:xfrm>
          <a:prstGeom prst="rightArrow">
            <a:avLst/>
          </a:prstGeom>
          <a:solidFill>
            <a:srgbClr val="FDFDFD"/>
          </a:solidFill>
          <a:ln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1C41F11-2E9B-43FF-9650-591595A07491}"/>
              </a:ext>
            </a:extLst>
          </p:cNvPr>
          <p:cNvSpPr/>
          <p:nvPr/>
        </p:nvSpPr>
        <p:spPr>
          <a:xfrm>
            <a:off x="755650" y="1731963"/>
            <a:ext cx="75707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5">
            <a:extLst>
              <a:ext uri="{FF2B5EF4-FFF2-40B4-BE49-F238E27FC236}">
                <a16:creationId xmlns:a16="http://schemas.microsoft.com/office/drawing/2014/main" id="{BA9FDBC0-7A48-489C-851A-D2B9E6684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sp>
        <p:nvSpPr>
          <p:cNvPr id="19460" name="Content Placeholder 3">
            <a:extLst>
              <a:ext uri="{FF2B5EF4-FFF2-40B4-BE49-F238E27FC236}">
                <a16:creationId xmlns:a16="http://schemas.microsoft.com/office/drawing/2014/main" id="{B0192F18-7AFE-402E-88D3-441D9877B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The bean plant life cycle begins with a bean that has fallen or been picked from a bean plant.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The bean is a seed of the bean plant.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4175252-ABA6-4D05-8D9A-7C09C5FF2C08}"/>
              </a:ext>
            </a:extLst>
          </p:cNvPr>
          <p:cNvSpPr/>
          <p:nvPr/>
        </p:nvSpPr>
        <p:spPr>
          <a:xfrm>
            <a:off x="3673475" y="1978025"/>
            <a:ext cx="3868738" cy="38687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2" name="Picture 2">
            <a:extLst>
              <a:ext uri="{FF2B5EF4-FFF2-40B4-BE49-F238E27FC236}">
                <a16:creationId xmlns:a16="http://schemas.microsoft.com/office/drawing/2014/main" id="{0B10A558-61C3-486D-997E-1B878D701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824163"/>
            <a:ext cx="2833688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DCB6ADF-F0D5-40C2-A55F-DE64AD03C410}"/>
              </a:ext>
            </a:extLst>
          </p:cNvPr>
          <p:cNvSpPr/>
          <p:nvPr/>
        </p:nvSpPr>
        <p:spPr>
          <a:xfrm>
            <a:off x="755650" y="1731963"/>
            <a:ext cx="75707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3" name="Title 5">
            <a:extLst>
              <a:ext uri="{FF2B5EF4-FFF2-40B4-BE49-F238E27FC236}">
                <a16:creationId xmlns:a16="http://schemas.microsoft.com/office/drawing/2014/main" id="{8326F548-5E46-4E66-9DA9-2B112EC2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sp>
        <p:nvSpPr>
          <p:cNvPr id="20484" name="Content Placeholder 3">
            <a:extLst>
              <a:ext uri="{FF2B5EF4-FFF2-40B4-BE49-F238E27FC236}">
                <a16:creationId xmlns:a16="http://schemas.microsoft.com/office/drawing/2014/main" id="{0DEA08E1-EC8E-4390-BA94-3CDC868C1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A planted bean seed germinates and, after 2-3 days, a shoot appears.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05815BB-3617-4E57-9BCE-C1E05E5AC279}"/>
              </a:ext>
            </a:extLst>
          </p:cNvPr>
          <p:cNvSpPr/>
          <p:nvPr/>
        </p:nvSpPr>
        <p:spPr>
          <a:xfrm>
            <a:off x="3673475" y="1978025"/>
            <a:ext cx="3868738" cy="3868738"/>
          </a:xfrm>
          <a:prstGeom prst="ellipse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90FAF3-8D32-4023-83CC-CFE1BA009D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" t="-9294" r="-5471" b="39360"/>
          <a:stretch/>
        </p:blipFill>
        <p:spPr>
          <a:xfrm>
            <a:off x="3673783" y="1978264"/>
            <a:ext cx="3867993" cy="3867993"/>
          </a:xfrm>
          <a:prstGeom prst="ellipse">
            <a:avLst/>
          </a:prstGeom>
          <a:ln w="28575">
            <a:solidFill>
              <a:srgbClr val="6F9A4B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B3953B5-1487-4785-B6E5-F71D28186719}"/>
              </a:ext>
            </a:extLst>
          </p:cNvPr>
          <p:cNvSpPr/>
          <p:nvPr/>
        </p:nvSpPr>
        <p:spPr>
          <a:xfrm>
            <a:off x="755650" y="1731963"/>
            <a:ext cx="75707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Title 5">
            <a:extLst>
              <a:ext uri="{FF2B5EF4-FFF2-40B4-BE49-F238E27FC236}">
                <a16:creationId xmlns:a16="http://schemas.microsoft.com/office/drawing/2014/main" id="{5A01CE28-2EE9-4AFA-9F40-55E266823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sp>
        <p:nvSpPr>
          <p:cNvPr id="21508" name="Content Placeholder 3">
            <a:extLst>
              <a:ext uri="{FF2B5EF4-FFF2-40B4-BE49-F238E27FC236}">
                <a16:creationId xmlns:a16="http://schemas.microsoft.com/office/drawing/2014/main" id="{CB451CFF-F20C-49AD-BC9F-30C764A44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The bean seed will start to take root and a stem will appear.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The bean uses the food in the seed to grow taller.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A40B70A-C2EF-44A6-B67D-E2A54B75C387}"/>
              </a:ext>
            </a:extLst>
          </p:cNvPr>
          <p:cNvSpPr/>
          <p:nvPr/>
        </p:nvSpPr>
        <p:spPr>
          <a:xfrm>
            <a:off x="2801938" y="1978025"/>
            <a:ext cx="5338762" cy="3868738"/>
          </a:xfrm>
          <a:prstGeom prst="ellipse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D9BE5D-EE4C-44E8-BF56-9F546354BA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40" t="-3196" r="-9040" b="-11341"/>
          <a:stretch/>
        </p:blipFill>
        <p:spPr>
          <a:xfrm>
            <a:off x="2802466" y="1978263"/>
            <a:ext cx="5338121" cy="3867993"/>
          </a:xfrm>
          <a:prstGeom prst="ellipse">
            <a:avLst/>
          </a:prstGeom>
          <a:ln w="28575">
            <a:solidFill>
              <a:srgbClr val="6F9A4B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2E00DC4-23A9-494C-9999-5350ABBEEBF6}"/>
              </a:ext>
            </a:extLst>
          </p:cNvPr>
          <p:cNvSpPr/>
          <p:nvPr/>
        </p:nvSpPr>
        <p:spPr>
          <a:xfrm>
            <a:off x="755650" y="1731963"/>
            <a:ext cx="75707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5">
            <a:extLst>
              <a:ext uri="{FF2B5EF4-FFF2-40B4-BE49-F238E27FC236}">
                <a16:creationId xmlns:a16="http://schemas.microsoft.com/office/drawing/2014/main" id="{77F860B5-C856-49D9-ADD7-E841C61F8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sp>
        <p:nvSpPr>
          <p:cNvPr id="22532" name="Content Placeholder 3">
            <a:extLst>
              <a:ext uri="{FF2B5EF4-FFF2-40B4-BE49-F238E27FC236}">
                <a16:creationId xmlns:a16="http://schemas.microsoft.com/office/drawing/2014/main" id="{99875AB9-DA79-42E1-809C-6C51BEC36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If the bean plant has water and sunlight, it will grow tall and then it will flower.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100BBEC-CFF1-4063-BE7F-161C8328CA40}"/>
              </a:ext>
            </a:extLst>
          </p:cNvPr>
          <p:cNvSpPr/>
          <p:nvPr/>
        </p:nvSpPr>
        <p:spPr>
          <a:xfrm>
            <a:off x="3673475" y="1978025"/>
            <a:ext cx="3868738" cy="3868738"/>
          </a:xfrm>
          <a:prstGeom prst="ellipse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FFBA2D-4F63-4EA9-AA16-8CC8BC83FF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55" t="-16001" r="-2653"/>
          <a:stretch/>
        </p:blipFill>
        <p:spPr>
          <a:xfrm>
            <a:off x="3673782" y="1978264"/>
            <a:ext cx="3867993" cy="3867993"/>
          </a:xfrm>
          <a:prstGeom prst="ellipse">
            <a:avLst/>
          </a:prstGeom>
          <a:ln w="28575">
            <a:solidFill>
              <a:srgbClr val="6F9A4B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9F626E9-BDA5-4F70-94EE-AC7023CE7EBE}"/>
              </a:ext>
            </a:extLst>
          </p:cNvPr>
          <p:cNvSpPr/>
          <p:nvPr/>
        </p:nvSpPr>
        <p:spPr>
          <a:xfrm>
            <a:off x="755650" y="1731963"/>
            <a:ext cx="75961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itle 5">
            <a:extLst>
              <a:ext uri="{FF2B5EF4-FFF2-40B4-BE49-F238E27FC236}">
                <a16:creationId xmlns:a16="http://schemas.microsoft.com/office/drawing/2014/main" id="{81544724-F4A4-4EAE-88BE-8D24DA4FE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sp>
        <p:nvSpPr>
          <p:cNvPr id="23556" name="Content Placeholder 3">
            <a:extLst>
              <a:ext uri="{FF2B5EF4-FFF2-40B4-BE49-F238E27FC236}">
                <a16:creationId xmlns:a16="http://schemas.microsoft.com/office/drawing/2014/main" id="{0EA8C103-F705-451C-8F69-770E0D4C1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Eventually pods of beans will grow on the bean plant. Each one of these is a seed.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2CB7DCA-B09C-4CB5-B7C8-B97C4D7F13EF}"/>
              </a:ext>
            </a:extLst>
          </p:cNvPr>
          <p:cNvSpPr/>
          <p:nvPr/>
        </p:nvSpPr>
        <p:spPr>
          <a:xfrm>
            <a:off x="3673475" y="1978025"/>
            <a:ext cx="3868738" cy="3868738"/>
          </a:xfrm>
          <a:prstGeom prst="ellipse">
            <a:avLst/>
          </a:prstGeom>
          <a:solidFill>
            <a:srgbClr val="FDFDF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Snip Single Corner Rectangle 7">
            <a:extLst>
              <a:ext uri="{FF2B5EF4-FFF2-40B4-BE49-F238E27FC236}">
                <a16:creationId xmlns:a16="http://schemas.microsoft.com/office/drawing/2014/main" id="{0317FB03-170E-4176-B1A3-CE730020BA0A}"/>
              </a:ext>
            </a:extLst>
          </p:cNvPr>
          <p:cNvSpPr/>
          <p:nvPr/>
        </p:nvSpPr>
        <p:spPr>
          <a:xfrm flipV="1">
            <a:off x="6392863" y="4749800"/>
            <a:ext cx="695325" cy="485775"/>
          </a:xfrm>
          <a:prstGeom prst="snip1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304493-C29D-457C-B6B2-0DED544A6F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291" r="-15432"/>
          <a:stretch/>
        </p:blipFill>
        <p:spPr>
          <a:xfrm>
            <a:off x="3673784" y="1978263"/>
            <a:ext cx="3867993" cy="3867993"/>
          </a:xfrm>
          <a:prstGeom prst="ellipse">
            <a:avLst/>
          </a:prstGeom>
          <a:ln w="28575">
            <a:solidFill>
              <a:srgbClr val="6F9A4B"/>
            </a:solidFill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68889A1-D3FA-421C-9020-BF2015866F45}"/>
              </a:ext>
            </a:extLst>
          </p:cNvPr>
          <p:cNvSpPr/>
          <p:nvPr/>
        </p:nvSpPr>
        <p:spPr>
          <a:xfrm>
            <a:off x="755650" y="1731963"/>
            <a:ext cx="75707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Title 5">
            <a:extLst>
              <a:ext uri="{FF2B5EF4-FFF2-40B4-BE49-F238E27FC236}">
                <a16:creationId xmlns:a16="http://schemas.microsoft.com/office/drawing/2014/main" id="{F9DF05DD-8D5A-4D04-9526-E6B784865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sp>
        <p:nvSpPr>
          <p:cNvPr id="24580" name="Content Placeholder 3">
            <a:extLst>
              <a:ext uri="{FF2B5EF4-FFF2-40B4-BE49-F238E27FC236}">
                <a16:creationId xmlns:a16="http://schemas.microsoft.com/office/drawing/2014/main" id="{EE9BC67A-A0F8-4043-A388-128315667F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Each seed can fall into the soil and become a new seedling, ready to grow into a whole new bean plant. 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4B0D0CA-CC1B-49E6-84EB-D5E480C1B7C8}"/>
              </a:ext>
            </a:extLst>
          </p:cNvPr>
          <p:cNvSpPr/>
          <p:nvPr/>
        </p:nvSpPr>
        <p:spPr>
          <a:xfrm>
            <a:off x="3673475" y="1978025"/>
            <a:ext cx="3868738" cy="3868738"/>
          </a:xfrm>
          <a:prstGeom prst="ellipse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BEA60A-90C4-4591-8FE0-7F750C74CC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3" r="-2875"/>
          <a:stretch/>
        </p:blipFill>
        <p:spPr>
          <a:xfrm>
            <a:off x="3673782" y="1978264"/>
            <a:ext cx="3867993" cy="3867993"/>
          </a:xfrm>
          <a:prstGeom prst="ellipse">
            <a:avLst/>
          </a:prstGeom>
          <a:ln w="28575">
            <a:solidFill>
              <a:srgbClr val="6F9A4B"/>
            </a:solidFill>
          </a:ln>
        </p:spPr>
      </p:pic>
      <p:sp>
        <p:nvSpPr>
          <p:cNvPr id="8" name="Snip Single Corner Rectangle 7">
            <a:extLst>
              <a:ext uri="{FF2B5EF4-FFF2-40B4-BE49-F238E27FC236}">
                <a16:creationId xmlns:a16="http://schemas.microsoft.com/office/drawing/2014/main" id="{BAF4FD5F-C4CC-4393-A8B8-19D03FC070DF}"/>
              </a:ext>
            </a:extLst>
          </p:cNvPr>
          <p:cNvSpPr/>
          <p:nvPr/>
        </p:nvSpPr>
        <p:spPr>
          <a:xfrm flipV="1">
            <a:off x="6392863" y="4767263"/>
            <a:ext cx="695325" cy="485775"/>
          </a:xfrm>
          <a:prstGeom prst="snip1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40A1CA3-2FFE-4375-9122-277CEC8F684F}"/>
              </a:ext>
            </a:extLst>
          </p:cNvPr>
          <p:cNvSpPr/>
          <p:nvPr/>
        </p:nvSpPr>
        <p:spPr>
          <a:xfrm>
            <a:off x="755650" y="1731963"/>
            <a:ext cx="7596188" cy="4360862"/>
          </a:xfrm>
          <a:prstGeom prst="roundRect">
            <a:avLst>
              <a:gd name="adj" fmla="val 8707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3" name="Title 5">
            <a:extLst>
              <a:ext uri="{FF2B5EF4-FFF2-40B4-BE49-F238E27FC236}">
                <a16:creationId xmlns:a16="http://schemas.microsoft.com/office/drawing/2014/main" id="{DFA864C9-E64F-404F-A75F-1C552EB1F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algn="ctr" eaLnBrk="1" hangingPunct="1"/>
            <a:r>
              <a:rPr lang="en-GB" altLang="en-US"/>
              <a:t>Bean Plant Life Cycle</a:t>
            </a:r>
          </a:p>
        </p:txBody>
      </p:sp>
      <p:pic>
        <p:nvPicPr>
          <p:cNvPr id="25604" name="Picture 12">
            <a:extLst>
              <a:ext uri="{FF2B5EF4-FFF2-40B4-BE49-F238E27FC236}">
                <a16:creationId xmlns:a16="http://schemas.microsoft.com/office/drawing/2014/main" id="{A4C85A14-478A-4156-A892-B2FDD8D24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825625"/>
            <a:ext cx="20447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19">
            <a:extLst>
              <a:ext uri="{FF2B5EF4-FFF2-40B4-BE49-F238E27FC236}">
                <a16:creationId xmlns:a16="http://schemas.microsoft.com/office/drawing/2014/main" id="{3DCB3CB6-D99F-4DF1-9D32-98A463F4A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3944938"/>
            <a:ext cx="2063750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20">
            <a:extLst>
              <a:ext uri="{FF2B5EF4-FFF2-40B4-BE49-F238E27FC236}">
                <a16:creationId xmlns:a16="http://schemas.microsoft.com/office/drawing/2014/main" id="{1F2DC432-78C6-41BF-871E-D9DD7701F0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00" y="3944938"/>
            <a:ext cx="2063750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26">
            <a:extLst>
              <a:ext uri="{FF2B5EF4-FFF2-40B4-BE49-F238E27FC236}">
                <a16:creationId xmlns:a16="http://schemas.microsoft.com/office/drawing/2014/main" id="{400FFDB2-CDBB-4A2A-936D-9A20C23014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00" y="1816100"/>
            <a:ext cx="2063750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8" name="Group 32">
            <a:extLst>
              <a:ext uri="{FF2B5EF4-FFF2-40B4-BE49-F238E27FC236}">
                <a16:creationId xmlns:a16="http://schemas.microsoft.com/office/drawing/2014/main" id="{27919689-4263-4461-AE3C-67244FDD22C2}"/>
              </a:ext>
            </a:extLst>
          </p:cNvPr>
          <p:cNvGrpSpPr>
            <a:grpSpLocks/>
          </p:cNvGrpSpPr>
          <p:nvPr/>
        </p:nvGrpSpPr>
        <p:grpSpPr bwMode="auto">
          <a:xfrm>
            <a:off x="4232275" y="2746375"/>
            <a:ext cx="663575" cy="2330450"/>
            <a:chOff x="4232135" y="2747007"/>
            <a:chExt cx="663546" cy="2330506"/>
          </a:xfrm>
        </p:grpSpPr>
        <p:sp>
          <p:nvSpPr>
            <p:cNvPr id="29" name="Right Arrow 28">
              <a:extLst>
                <a:ext uri="{FF2B5EF4-FFF2-40B4-BE49-F238E27FC236}">
                  <a16:creationId xmlns:a16="http://schemas.microsoft.com/office/drawing/2014/main" id="{C288B490-4E92-4BDA-8A06-0C182E81FB2C}"/>
                </a:ext>
              </a:extLst>
            </p:cNvPr>
            <p:cNvSpPr/>
            <p:nvPr/>
          </p:nvSpPr>
          <p:spPr>
            <a:xfrm>
              <a:off x="4232135" y="2747007"/>
              <a:ext cx="663546" cy="201618"/>
            </a:xfrm>
            <a:prstGeom prst="rightArrow">
              <a:avLst/>
            </a:prstGeom>
            <a:solidFill>
              <a:srgbClr val="6F9A4B"/>
            </a:solidFill>
            <a:ln>
              <a:solidFill>
                <a:srgbClr val="FDFDF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" name="Right Arrow 31">
              <a:extLst>
                <a:ext uri="{FF2B5EF4-FFF2-40B4-BE49-F238E27FC236}">
                  <a16:creationId xmlns:a16="http://schemas.microsoft.com/office/drawing/2014/main" id="{5A13DEB9-6918-4D30-89DA-892030DDC11C}"/>
                </a:ext>
              </a:extLst>
            </p:cNvPr>
            <p:cNvSpPr/>
            <p:nvPr/>
          </p:nvSpPr>
          <p:spPr>
            <a:xfrm flipH="1">
              <a:off x="4232135" y="4875896"/>
              <a:ext cx="663546" cy="201617"/>
            </a:xfrm>
            <a:prstGeom prst="rightArrow">
              <a:avLst/>
            </a:prstGeom>
            <a:solidFill>
              <a:srgbClr val="6F9A4B"/>
            </a:solidFill>
            <a:ln>
              <a:solidFill>
                <a:srgbClr val="FDFDF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5" name="Right Arrow 34">
            <a:extLst>
              <a:ext uri="{FF2B5EF4-FFF2-40B4-BE49-F238E27FC236}">
                <a16:creationId xmlns:a16="http://schemas.microsoft.com/office/drawing/2014/main" id="{6664927B-8E72-437F-8C46-ED2B378A32B0}"/>
              </a:ext>
            </a:extLst>
          </p:cNvPr>
          <p:cNvSpPr/>
          <p:nvPr/>
        </p:nvSpPr>
        <p:spPr>
          <a:xfrm rot="16200000">
            <a:off x="3043237" y="3805238"/>
            <a:ext cx="663575" cy="203200"/>
          </a:xfrm>
          <a:prstGeom prst="rightArrow">
            <a:avLst/>
          </a:prstGeom>
          <a:solidFill>
            <a:srgbClr val="6F9A4B"/>
          </a:solidFill>
          <a:ln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ight Arrow 35">
            <a:extLst>
              <a:ext uri="{FF2B5EF4-FFF2-40B4-BE49-F238E27FC236}">
                <a16:creationId xmlns:a16="http://schemas.microsoft.com/office/drawing/2014/main" id="{C8E8591F-5718-41DA-A1D9-EA11F653C037}"/>
              </a:ext>
            </a:extLst>
          </p:cNvPr>
          <p:cNvSpPr/>
          <p:nvPr/>
        </p:nvSpPr>
        <p:spPr>
          <a:xfrm rot="16200000" flipH="1">
            <a:off x="5437187" y="3810001"/>
            <a:ext cx="663575" cy="203200"/>
          </a:xfrm>
          <a:prstGeom prst="rightArrow">
            <a:avLst/>
          </a:prstGeom>
          <a:solidFill>
            <a:srgbClr val="6F9A4B"/>
          </a:solidFill>
          <a:ln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11" name="Content Placeholder 3">
            <a:extLst>
              <a:ext uri="{FF2B5EF4-FFF2-40B4-BE49-F238E27FC236}">
                <a16:creationId xmlns:a16="http://schemas.microsoft.com/office/drawing/2014/main" id="{E7C9802E-68EE-4A77-BD97-8E9CC9EFA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2339975"/>
            <a:ext cx="1597025" cy="101600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Bean</a:t>
            </a:r>
          </a:p>
        </p:txBody>
      </p:sp>
      <p:sp>
        <p:nvSpPr>
          <p:cNvPr id="25612" name="Content Placeholder 3">
            <a:extLst>
              <a:ext uri="{FF2B5EF4-FFF2-40B4-BE49-F238E27FC236}">
                <a16:creationId xmlns:a16="http://schemas.microsoft.com/office/drawing/2014/main" id="{F0E5A584-14D2-42CB-95E9-639DDE735582}"/>
              </a:ext>
            </a:extLst>
          </p:cNvPr>
          <p:cNvSpPr>
            <a:spLocks/>
          </p:cNvSpPr>
          <p:nvPr/>
        </p:nvSpPr>
        <p:spPr bwMode="auto">
          <a:xfrm>
            <a:off x="6775450" y="2339975"/>
            <a:ext cx="1597025" cy="10160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Seedling</a:t>
            </a:r>
          </a:p>
        </p:txBody>
      </p:sp>
      <p:sp>
        <p:nvSpPr>
          <p:cNvPr id="25613" name="Content Placeholder 3">
            <a:extLst>
              <a:ext uri="{FF2B5EF4-FFF2-40B4-BE49-F238E27FC236}">
                <a16:creationId xmlns:a16="http://schemas.microsoft.com/office/drawing/2014/main" id="{6F64FB79-23DA-4BCE-9E63-6DD223B6F8BB}"/>
              </a:ext>
            </a:extLst>
          </p:cNvPr>
          <p:cNvSpPr>
            <a:spLocks/>
          </p:cNvSpPr>
          <p:nvPr/>
        </p:nvSpPr>
        <p:spPr bwMode="auto">
          <a:xfrm>
            <a:off x="6800850" y="4468813"/>
            <a:ext cx="1597025" cy="10144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Flowering Plant</a:t>
            </a:r>
          </a:p>
        </p:txBody>
      </p:sp>
      <p:sp>
        <p:nvSpPr>
          <p:cNvPr id="25614" name="Content Placeholder 3">
            <a:extLst>
              <a:ext uri="{FF2B5EF4-FFF2-40B4-BE49-F238E27FC236}">
                <a16:creationId xmlns:a16="http://schemas.microsoft.com/office/drawing/2014/main" id="{417C15EB-6F75-4467-8FE2-9B608F6A3682}"/>
              </a:ext>
            </a:extLst>
          </p:cNvPr>
          <p:cNvSpPr>
            <a:spLocks/>
          </p:cNvSpPr>
          <p:nvPr/>
        </p:nvSpPr>
        <p:spPr bwMode="auto">
          <a:xfrm>
            <a:off x="755650" y="4468813"/>
            <a:ext cx="1597025" cy="10144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Bean Pods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D2244F3-943E-49E5-A124-4AE689D65675}"/>
              </a:ext>
            </a:extLst>
          </p:cNvPr>
          <p:cNvSpPr/>
          <p:nvPr/>
        </p:nvSpPr>
        <p:spPr>
          <a:xfrm>
            <a:off x="750888" y="1816100"/>
            <a:ext cx="7637462" cy="4038600"/>
          </a:xfrm>
          <a:prstGeom prst="roundRect">
            <a:avLst>
              <a:gd name="adj" fmla="val 1051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627" name="Title 4">
            <a:extLst>
              <a:ext uri="{FF2B5EF4-FFF2-40B4-BE49-F238E27FC236}">
                <a16:creationId xmlns:a16="http://schemas.microsoft.com/office/drawing/2014/main" id="{BC605E42-21FD-41EE-B72E-0046CAC0F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/>
              <a:t>Sunflower Life Cycle</a:t>
            </a:r>
          </a:p>
        </p:txBody>
      </p:sp>
      <p:pic>
        <p:nvPicPr>
          <p:cNvPr id="26628" name="Individual Work">
            <a:extLst>
              <a:ext uri="{FF2B5EF4-FFF2-40B4-BE49-F238E27FC236}">
                <a16:creationId xmlns:a16="http://schemas.microsoft.com/office/drawing/2014/main" id="{B9A768E3-54C4-46C6-9DB2-7888D316E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">
            <a:extLst>
              <a:ext uri="{FF2B5EF4-FFF2-40B4-BE49-F238E27FC236}">
                <a16:creationId xmlns:a16="http://schemas.microsoft.com/office/drawing/2014/main" id="{B8FF2D5D-E832-4FCE-AE22-A633B97432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577975"/>
            <a:ext cx="3190875" cy="4514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Content Placeholder 3">
            <a:extLst>
              <a:ext uri="{FF2B5EF4-FFF2-40B4-BE49-F238E27FC236}">
                <a16:creationId xmlns:a16="http://schemas.microsoft.com/office/drawing/2014/main" id="{D363320A-17B7-4EBB-ADC0-9F853E6FE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816100"/>
            <a:ext cx="2076450" cy="403860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order the life cycle of a sunflower? </a:t>
            </a:r>
          </a:p>
        </p:txBody>
      </p:sp>
      <p:pic>
        <p:nvPicPr>
          <p:cNvPr id="26631" name="Picture 8">
            <a:extLst>
              <a:ext uri="{FF2B5EF4-FFF2-40B4-BE49-F238E27FC236}">
                <a16:creationId xmlns:a16="http://schemas.microsoft.com/office/drawing/2014/main" id="{A06D3203-4422-476B-B5D6-10A2CCEBF01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C1F668"/>
              </a:clrFrom>
              <a:clrTo>
                <a:srgbClr val="C1F66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2270125"/>
            <a:ext cx="1670050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D7873EB3-D3E5-43D1-80A3-56F92AA4BFF5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651" name="Content Placeholder 4">
            <a:extLst>
              <a:ext uri="{FF2B5EF4-FFF2-40B4-BE49-F238E27FC236}">
                <a16:creationId xmlns:a16="http://schemas.microsoft.com/office/drawing/2014/main" id="{E7C8F967-2EFF-4966-8910-2365E4D2E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Everybody find a space.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are going to pretend to be tiny seeds, snug and warm in the ground.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Can you curl up tight like a seed in the soil? </a:t>
            </a:r>
          </a:p>
        </p:txBody>
      </p:sp>
      <p:sp>
        <p:nvSpPr>
          <p:cNvPr id="27652" name="Title 5">
            <a:extLst>
              <a:ext uri="{FF2B5EF4-FFF2-40B4-BE49-F238E27FC236}">
                <a16:creationId xmlns:a16="http://schemas.microsoft.com/office/drawing/2014/main" id="{E7952089-C823-4F37-BB88-D8A479AF9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D5D3E9A-7638-4B28-B116-162E70261013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929FF81-7680-4B25-BCE2-255D408584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5947" y="1731695"/>
            <a:ext cx="3775891" cy="4361129"/>
          </a:xfrm>
          <a:prstGeom prst="roundRect">
            <a:avLst/>
          </a:prstGeom>
        </p:spPr>
      </p:pic>
      <p:pic>
        <p:nvPicPr>
          <p:cNvPr id="27655" name="Whole Class">
            <a:extLst>
              <a:ext uri="{FF2B5EF4-FFF2-40B4-BE49-F238E27FC236}">
                <a16:creationId xmlns:a16="http://schemas.microsoft.com/office/drawing/2014/main" id="{6C0FE461-C4E3-4E50-B322-E4E92BF79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B9163309-76C4-49D1-BAE6-85164972EF8B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675" name="Content Placeholder 4">
            <a:extLst>
              <a:ext uri="{FF2B5EF4-FFF2-40B4-BE49-F238E27FC236}">
                <a16:creationId xmlns:a16="http://schemas.microsoft.com/office/drawing/2014/main" id="{CFC918D5-4DAD-41EC-BFC2-A1D02C62B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 rain is falling on the ground.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It’s lovely and warm in the ground.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Now is a good time to sprout!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Can you wiggle like seeds getting ready to burst?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When you’re ready, make a tiny little sprout!  </a:t>
            </a:r>
          </a:p>
        </p:txBody>
      </p:sp>
      <p:sp>
        <p:nvSpPr>
          <p:cNvPr id="28676" name="Title 5">
            <a:extLst>
              <a:ext uri="{FF2B5EF4-FFF2-40B4-BE49-F238E27FC236}">
                <a16:creationId xmlns:a16="http://schemas.microsoft.com/office/drawing/2014/main" id="{5760304D-6BF6-4BAC-B875-52931EB85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667C8BA-235E-472D-96E1-2F8CFEA7D915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CEC310-E4BA-48E7-9D6A-1B911B9D7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1226"/>
          <a:stretch/>
        </p:blipFill>
        <p:spPr>
          <a:xfrm>
            <a:off x="4575947" y="1731696"/>
            <a:ext cx="3775891" cy="4361129"/>
          </a:xfrm>
          <a:prstGeom prst="round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DE46215-3EAA-4CD9-BEAA-D01001C07534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699" name="Content Placeholder 4">
            <a:extLst>
              <a:ext uri="{FF2B5EF4-FFF2-40B4-BE49-F238E27FC236}">
                <a16:creationId xmlns:a16="http://schemas.microsoft.com/office/drawing/2014/main" id="{E89B40A6-A89E-48FA-9170-8CA004080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 warm sun is shining and the cool rain is falling.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want to be outside!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Grow a little bit more and poke your head out of the earth.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Now you are a seedling!</a:t>
            </a:r>
          </a:p>
        </p:txBody>
      </p:sp>
      <p:sp>
        <p:nvSpPr>
          <p:cNvPr id="29700" name="Title 5">
            <a:extLst>
              <a:ext uri="{FF2B5EF4-FFF2-40B4-BE49-F238E27FC236}">
                <a16:creationId xmlns:a16="http://schemas.microsoft.com/office/drawing/2014/main" id="{18B4D07C-21C5-42BE-A1AA-0A34FABC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42C5354-724C-4A75-AA40-13DADCA61274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47A5C0-5626-4CE8-AF5E-D92B507CAF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6903"/>
          <a:stretch/>
        </p:blipFill>
        <p:spPr>
          <a:xfrm>
            <a:off x="4575947" y="1731696"/>
            <a:ext cx="3775891" cy="4361129"/>
          </a:xfrm>
          <a:prstGeom prst="round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D9910D0-4B55-46AF-877C-16D77FA467D2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723" name="Content Placeholder 4">
            <a:extLst>
              <a:ext uri="{FF2B5EF4-FFF2-40B4-BE49-F238E27FC236}">
                <a16:creationId xmlns:a16="http://schemas.microsoft.com/office/drawing/2014/main" id="{35800749-BE1B-4CFF-83D5-8AF260E29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a beautiful day!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Time to grow some big green leaves. Stretch those leaves out towards the sun. 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 wind is blowing! Your stem and your leaves are blowing in the wind!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Make sure you keep your roots in the ground!</a:t>
            </a:r>
          </a:p>
        </p:txBody>
      </p:sp>
      <p:sp>
        <p:nvSpPr>
          <p:cNvPr id="30724" name="Title 5">
            <a:extLst>
              <a:ext uri="{FF2B5EF4-FFF2-40B4-BE49-F238E27FC236}">
                <a16:creationId xmlns:a16="http://schemas.microsoft.com/office/drawing/2014/main" id="{E048B08D-3303-498C-9726-83A126A87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02E8B83-38D0-4F65-A0A1-D6BB7D0F534D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CF4E47-0A7A-480C-AF75-BECC9F5C40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209"/>
          <a:stretch/>
        </p:blipFill>
        <p:spPr>
          <a:xfrm>
            <a:off x="4575947" y="1731696"/>
            <a:ext cx="3775891" cy="4361129"/>
          </a:xfrm>
          <a:prstGeom prst="round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927AB418-60E9-48D8-89EB-8B6AAD596E02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47" name="Content Placeholder 4">
            <a:extLst>
              <a:ext uri="{FF2B5EF4-FFF2-40B4-BE49-F238E27FC236}">
                <a16:creationId xmlns:a16="http://schemas.microsoft.com/office/drawing/2014/main" id="{6A5110FB-F7B2-422D-833E-0EE9CD88F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It’s time to grow a flower!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Can you use your hands to make a flower bud?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Can you make the flower open towards the sun?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Look at all those big, bright flowers! </a:t>
            </a:r>
          </a:p>
        </p:txBody>
      </p:sp>
      <p:sp>
        <p:nvSpPr>
          <p:cNvPr id="31748" name="Title 5">
            <a:extLst>
              <a:ext uri="{FF2B5EF4-FFF2-40B4-BE49-F238E27FC236}">
                <a16:creationId xmlns:a16="http://schemas.microsoft.com/office/drawing/2014/main" id="{723071EE-C758-446F-A561-8A89D548F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80CAD40-562F-4FAA-A848-4AF4BAABFFB8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D2AC2E-6E3E-441B-AA62-A768B7224B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84"/>
          <a:stretch/>
        </p:blipFill>
        <p:spPr>
          <a:xfrm>
            <a:off x="4575947" y="1731696"/>
            <a:ext cx="3775891" cy="4361129"/>
          </a:xfrm>
          <a:prstGeom prst="round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32CA411-BBF6-4EDD-9482-CBF6165673F8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771" name="Content Placeholder 4">
            <a:extLst>
              <a:ext uri="{FF2B5EF4-FFF2-40B4-BE49-F238E27FC236}">
                <a16:creationId xmlns:a16="http://schemas.microsoft.com/office/drawing/2014/main" id="{80B89E48-D601-4155-BB23-0C1201C0B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Your seeds are ready to fall.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Bend your flower towards the ground.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Can you use your fingers to show the seeds falling? </a:t>
            </a:r>
          </a:p>
        </p:txBody>
      </p:sp>
      <p:sp>
        <p:nvSpPr>
          <p:cNvPr id="32772" name="Title 5">
            <a:extLst>
              <a:ext uri="{FF2B5EF4-FFF2-40B4-BE49-F238E27FC236}">
                <a16:creationId xmlns:a16="http://schemas.microsoft.com/office/drawing/2014/main" id="{91317F15-0225-44AF-8734-367070669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553308F-0FD2-4016-989A-5497FBA6947F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C53A6F-0D0E-410F-B437-F13F72FCEE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36"/>
          <a:stretch/>
        </p:blipFill>
        <p:spPr>
          <a:xfrm>
            <a:off x="4575947" y="1731696"/>
            <a:ext cx="3775892" cy="4361129"/>
          </a:xfrm>
          <a:prstGeom prst="round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4BBEEA58-C753-4418-BA44-06AF7A958129}"/>
              </a:ext>
            </a:extLst>
          </p:cNvPr>
          <p:cNvSpPr/>
          <p:nvPr/>
        </p:nvSpPr>
        <p:spPr>
          <a:xfrm>
            <a:off x="755650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795" name="Content Placeholder 4">
            <a:extLst>
              <a:ext uri="{FF2B5EF4-FFF2-40B4-BE49-F238E27FC236}">
                <a16:creationId xmlns:a16="http://schemas.microsoft.com/office/drawing/2014/main" id="{ACCBF52A-54DE-4526-A23A-F18746B6C9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3776663" cy="436086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are a tiny seed again, snug and warm in the ground. Curl up tight, and wait for the sun and the rain.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Do you know what will happen next? </a:t>
            </a:r>
          </a:p>
        </p:txBody>
      </p:sp>
      <p:sp>
        <p:nvSpPr>
          <p:cNvPr id="33796" name="Title 5">
            <a:extLst>
              <a:ext uri="{FF2B5EF4-FFF2-40B4-BE49-F238E27FC236}">
                <a16:creationId xmlns:a16="http://schemas.microsoft.com/office/drawing/2014/main" id="{9E291CA2-7A8E-4D21-9894-097DCCB02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/>
              <a:t>Let’s Pretend…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3A3F0D9-E6FA-431D-B9CF-9F90ECD6538D}"/>
              </a:ext>
            </a:extLst>
          </p:cNvPr>
          <p:cNvSpPr/>
          <p:nvPr/>
        </p:nvSpPr>
        <p:spPr>
          <a:xfrm>
            <a:off x="4575175" y="1731963"/>
            <a:ext cx="3776663" cy="4360862"/>
          </a:xfrm>
          <a:prstGeom prst="roundRect">
            <a:avLst>
              <a:gd name="adj" fmla="val 1636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3798" name="Picture 1">
            <a:extLst>
              <a:ext uri="{FF2B5EF4-FFF2-40B4-BE49-F238E27FC236}">
                <a16:creationId xmlns:a16="http://schemas.microsoft.com/office/drawing/2014/main" id="{BFC0E992-5376-40DA-8C52-4B587ABD4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038" y="2533650"/>
            <a:ext cx="3438525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1688</TotalTime>
  <Words>904</Words>
  <Application>Microsoft Office PowerPoint</Application>
  <PresentationFormat>On-screen Show (4:3)</PresentationFormat>
  <Paragraphs>94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Calibri</vt:lpstr>
      <vt:lpstr>Arial</vt:lpstr>
      <vt:lpstr>Sassoon Infant Rg</vt:lpstr>
      <vt:lpstr>Sassoon Infant Md</vt:lpstr>
      <vt:lpstr>BPreplay</vt:lpstr>
      <vt:lpstr>Office Theme</vt:lpstr>
      <vt:lpstr>PowerPoint Presentation</vt:lpstr>
      <vt:lpstr>PowerPoint Presentation</vt:lpstr>
      <vt:lpstr>Plants Are Living Things</vt:lpstr>
      <vt:lpstr>Life Processes</vt:lpstr>
      <vt:lpstr>Life Processes</vt:lpstr>
      <vt:lpstr>Life Processes</vt:lpstr>
      <vt:lpstr>Life Processes</vt:lpstr>
      <vt:lpstr>Life Cycles</vt:lpstr>
      <vt:lpstr>Bean Plant Life Cycle</vt:lpstr>
      <vt:lpstr>Bean Plant Life Cycle</vt:lpstr>
      <vt:lpstr>Bean Plant Life Cycle</vt:lpstr>
      <vt:lpstr>Bean Plant Life Cycle</vt:lpstr>
      <vt:lpstr>Bean Plant Life Cycle</vt:lpstr>
      <vt:lpstr>Bean Plant Life Cycle</vt:lpstr>
      <vt:lpstr>Bean Plant Life Cycle</vt:lpstr>
      <vt:lpstr>Sunflower Life Cycle</vt:lpstr>
      <vt:lpstr>Let’s Pretend…</vt:lpstr>
      <vt:lpstr>Let’s Pretend…</vt:lpstr>
      <vt:lpstr>Let’s Pretend…</vt:lpstr>
      <vt:lpstr>Let’s Pretend…</vt:lpstr>
      <vt:lpstr>Let’s Pretend…</vt:lpstr>
      <vt:lpstr>Let’s Pretend…</vt:lpstr>
      <vt:lpstr>Let’s Pretend…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Shaun Downie</cp:lastModifiedBy>
  <cp:revision>150</cp:revision>
  <dcterms:created xsi:type="dcterms:W3CDTF">2014-10-01T16:09:27Z</dcterms:created>
  <dcterms:modified xsi:type="dcterms:W3CDTF">2020-06-28T14:20:44Z</dcterms:modified>
</cp:coreProperties>
</file>