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311" r:id="rId2"/>
    <p:sldId id="342" r:id="rId3"/>
    <p:sldId id="431" r:id="rId4"/>
    <p:sldId id="432" r:id="rId5"/>
    <p:sldId id="433" r:id="rId6"/>
    <p:sldId id="319" r:id="rId7"/>
    <p:sldId id="346" r:id="rId8"/>
    <p:sldId id="430" r:id="rId9"/>
    <p:sldId id="429" r:id="rId10"/>
    <p:sldId id="434" r:id="rId11"/>
    <p:sldId id="435" r:id="rId12"/>
    <p:sldId id="436" r:id="rId13"/>
    <p:sldId id="437" r:id="rId14"/>
    <p:sldId id="438" r:id="rId15"/>
    <p:sldId id="439" r:id="rId16"/>
    <p:sldId id="440" r:id="rId17"/>
    <p:sldId id="355" r:id="rId1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pos="476">
          <p15:clr>
            <a:srgbClr val="A4A3A4"/>
          </p15:clr>
        </p15:guide>
        <p15:guide id="5" pos="5284">
          <p15:clr>
            <a:srgbClr val="A4A3A4"/>
          </p15:clr>
        </p15:guide>
        <p15:guide id="6" pos="5443">
          <p15:clr>
            <a:srgbClr val="A4A3A4"/>
          </p15:clr>
        </p15:guide>
        <p15:guide id="7" orient="horz" pos="323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997">
          <p15:clr>
            <a:srgbClr val="A4A3A4"/>
          </p15:clr>
        </p15:guide>
        <p15:guide id="10" orient="horz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FF6600"/>
    <a:srgbClr val="FF6161"/>
    <a:srgbClr val="CC3300"/>
    <a:srgbClr val="579460"/>
    <a:srgbClr val="68A4F6"/>
    <a:srgbClr val="FFFF99"/>
    <a:srgbClr val="9EC6A4"/>
    <a:srgbClr val="D3EEFD"/>
    <a:srgbClr val="EDF8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82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372" y="102"/>
      </p:cViewPr>
      <p:guideLst>
        <p:guide orient="horz" pos="2160"/>
        <p:guide pos="2880"/>
        <p:guide pos="317"/>
        <p:guide pos="476"/>
        <p:guide pos="5284"/>
        <p:guide pos="5443"/>
        <p:guide orient="horz" pos="323"/>
        <p:guide orient="horz" pos="482"/>
        <p:guide orient="horz" pos="3997"/>
        <p:guide orient="horz" pos="38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E33051AD-21B3-4586-AFB6-38826B8C598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5657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5F529189-15E1-41B2-AEF2-55BE74239CE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83886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7F1A108E-F45F-4CE1-9E6D-6B1D88E1EBA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Whole Class">
            <a:extLst>
              <a:ext uri="{FF2B5EF4-FFF2-40B4-BE49-F238E27FC236}">
                <a16:creationId xmlns:a16="http://schemas.microsoft.com/office/drawing/2014/main" id="{A1B409CA-C9D3-49F9-8187-2BCDFB8B93C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4903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DD50837F-7DE5-4C64-8DC8-51780035848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Individual Work">
            <a:extLst>
              <a:ext uri="{FF2B5EF4-FFF2-40B4-BE49-F238E27FC236}">
                <a16:creationId xmlns:a16="http://schemas.microsoft.com/office/drawing/2014/main" id="{9FB7ADF0-2426-4932-B1CC-636F8F4B230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7885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06BD1DAA-302D-4A60-AAD4-6CF910E964B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airs">
            <a:extLst>
              <a:ext uri="{FF2B5EF4-FFF2-40B4-BE49-F238E27FC236}">
                <a16:creationId xmlns:a16="http://schemas.microsoft.com/office/drawing/2014/main" id="{4A121A6A-5FBE-47AB-BB2E-0B8B90584F2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3129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9FA1804B-9B72-4AC0-B29E-E5EB3A60B2D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Talking Partners">
            <a:extLst>
              <a:ext uri="{FF2B5EF4-FFF2-40B4-BE49-F238E27FC236}">
                <a16:creationId xmlns:a16="http://schemas.microsoft.com/office/drawing/2014/main" id="{A30E2A83-4520-494D-A0C1-FEBF0415EDD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9155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585896CA-9DA7-467E-BDAB-95BF23045E6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Group Work">
            <a:extLst>
              <a:ext uri="{FF2B5EF4-FFF2-40B4-BE49-F238E27FC236}">
                <a16:creationId xmlns:a16="http://schemas.microsoft.com/office/drawing/2014/main" id="{A7C78F8A-97A3-418B-A490-8557A8CD355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1212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33BB2041-9DCE-4062-8DB0-2BDEC3CF0D7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2">
            <a:extLst>
              <a:ext uri="{FF2B5EF4-FFF2-40B4-BE49-F238E27FC236}">
                <a16:creationId xmlns:a16="http://schemas.microsoft.com/office/drawing/2014/main" id="{D7DF5CE2-DBAC-437B-89E1-A1230324139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7366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26F835F5-D1CB-4672-BE3E-CCE6C143568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5CEB3F5-C49F-4710-A794-9FE42143C65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142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4186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835046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3A4DC1C0-2AB3-48CF-946E-A57F6F139E7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10565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0EA2F6E-D54D-467C-A78A-89660D8F3D4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0367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AFE2B61-EF53-47C0-AE46-828032B825C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ECD94641-46D3-4512-B108-BF795C01972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5" r:id="rId1"/>
    <p:sldLayoutId id="2147484036" r:id="rId2"/>
    <p:sldLayoutId id="2147484037" r:id="rId3"/>
    <p:sldLayoutId id="2147484038" r:id="rId4"/>
    <p:sldLayoutId id="2147484039" r:id="rId5"/>
    <p:sldLayoutId id="2147484040" r:id="rId6"/>
    <p:sldLayoutId id="2147484041" r:id="rId7"/>
    <p:sldLayoutId id="2147484042" r:id="rId8"/>
    <p:sldLayoutId id="2147484043" r:id="rId9"/>
    <p:sldLayoutId id="2147484033" r:id="rId10"/>
    <p:sldLayoutId id="2147484034" r:id="rId11"/>
    <p:sldLayoutId id="2147484044" r:id="rId12"/>
    <p:sldLayoutId id="2147484045" r:id="rId1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emf"/><Relationship Id="rId4" Type="http://schemas.openxmlformats.org/officeDocument/2006/relationships/image" Target="../media/image14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opmarks.co.uk/maths-games/measuring-in-cm" TargetMode="Externa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7BCB0DF1-C576-490D-A45E-70C37F3E61A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GB" altLang="en-US" b="1" u="sng" dirty="0">
                <a:solidFill>
                  <a:schemeClr val="tx1"/>
                </a:solidFill>
              </a:rPr>
              <a:t>Monday 13</a:t>
            </a:r>
            <a:r>
              <a:rPr lang="en-GB" altLang="en-US" b="1" u="sng" baseline="30000" dirty="0">
                <a:solidFill>
                  <a:schemeClr val="tx1"/>
                </a:solidFill>
              </a:rPr>
              <a:t>th</a:t>
            </a:r>
            <a:r>
              <a:rPr lang="en-GB" altLang="en-US" b="1" u="sng" dirty="0">
                <a:solidFill>
                  <a:schemeClr val="tx1"/>
                </a:solidFill>
              </a:rPr>
              <a:t> July 2020</a:t>
            </a:r>
            <a:br>
              <a:rPr lang="en-GB" altLang="en-US" b="1" u="sng" dirty="0"/>
            </a:br>
            <a:br>
              <a:rPr lang="en-GB" altLang="en-US" b="1" u="sng" dirty="0"/>
            </a:br>
            <a:r>
              <a:rPr lang="en-GB" altLang="en-US" b="1" u="sng" dirty="0"/>
              <a:t>L.O: To measure in metres</a:t>
            </a:r>
            <a:endParaRPr lang="en-GB" altLang="en-US" dirty="0"/>
          </a:p>
        </p:txBody>
      </p:sp>
      <p:sp>
        <p:nvSpPr>
          <p:cNvPr id="13315" name="Subtitle 2">
            <a:extLst>
              <a:ext uri="{FF2B5EF4-FFF2-40B4-BE49-F238E27FC236}">
                <a16:creationId xmlns:a16="http://schemas.microsoft.com/office/drawing/2014/main" id="{F6485A64-5423-426C-948D-F8779681281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I can identify what a metre is</a:t>
            </a:r>
          </a:p>
          <a:p>
            <a:pPr eaLnBrk="1" hangingPunct="1"/>
            <a:r>
              <a:rPr lang="en-GB" altLang="en-US" dirty="0"/>
              <a:t>I can use metres to measure different items</a:t>
            </a:r>
          </a:p>
          <a:p>
            <a:pPr eaLnBrk="1" hangingPunct="1"/>
            <a:r>
              <a:rPr lang="en-GB" altLang="en-US" dirty="0"/>
              <a:t>I can estimate measures before measuring</a:t>
            </a:r>
          </a:p>
          <a:p>
            <a:pPr eaLnBrk="1" hangingPunct="1"/>
            <a:endParaRPr lang="en-GB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82DDBE9-6B6E-41F4-B9E8-EE0FC18431AE}"/>
              </a:ext>
            </a:extLst>
          </p:cNvPr>
          <p:cNvSpPr/>
          <p:nvPr/>
        </p:nvSpPr>
        <p:spPr>
          <a:xfrm>
            <a:off x="3769938" y="335336"/>
            <a:ext cx="53740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3600" b="1" u="sng" dirty="0"/>
              <a:t>Monday 13</a:t>
            </a:r>
            <a:r>
              <a:rPr lang="en-GB" altLang="en-US" sz="3600" b="1" u="sng" baseline="30000" dirty="0"/>
              <a:t>th</a:t>
            </a:r>
            <a:r>
              <a:rPr lang="en-GB" altLang="en-US" sz="3600" b="1" u="sng" dirty="0"/>
              <a:t> July 2020</a:t>
            </a:r>
            <a:endParaRPr lang="en-GB" sz="16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19BC838-6047-45A6-920A-6E4BE9B2B0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847" y="1043222"/>
            <a:ext cx="5604181" cy="189841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E5134D0-FF63-4AA6-B1CC-1840BF81B0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187" y="3070872"/>
            <a:ext cx="6098045" cy="307891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983127D-7A40-4B3F-9450-074D9A3C5A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0555" y="1172456"/>
            <a:ext cx="2330044" cy="141572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0B8097C-A961-4843-B7DA-0182EE14D5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09324" y="3927379"/>
            <a:ext cx="2792506" cy="13659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82DDBE9-6B6E-41F4-B9E8-EE0FC18431AE}"/>
              </a:ext>
            </a:extLst>
          </p:cNvPr>
          <p:cNvSpPr/>
          <p:nvPr/>
        </p:nvSpPr>
        <p:spPr>
          <a:xfrm>
            <a:off x="3769938" y="335336"/>
            <a:ext cx="53740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3600" b="1" u="sng" dirty="0"/>
              <a:t>Monday 13</a:t>
            </a:r>
            <a:r>
              <a:rPr lang="en-GB" altLang="en-US" sz="3600" b="1" u="sng" baseline="30000" dirty="0"/>
              <a:t>th</a:t>
            </a:r>
            <a:r>
              <a:rPr lang="en-GB" altLang="en-US" sz="3600" b="1" u="sng" dirty="0"/>
              <a:t> July 2020</a:t>
            </a:r>
            <a:endParaRPr lang="en-GB" sz="1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11FAE0-5B9E-4CE0-B2DE-AED512BD41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4892" y="1204587"/>
            <a:ext cx="7574011" cy="2865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1299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82DDBE9-6B6E-41F4-B9E8-EE0FC18431AE}"/>
              </a:ext>
            </a:extLst>
          </p:cNvPr>
          <p:cNvSpPr/>
          <p:nvPr/>
        </p:nvSpPr>
        <p:spPr>
          <a:xfrm>
            <a:off x="3492536" y="355884"/>
            <a:ext cx="53740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3600" b="1" u="sng" dirty="0"/>
              <a:t>Monday 13</a:t>
            </a:r>
            <a:r>
              <a:rPr lang="en-GB" altLang="en-US" sz="3600" b="1" u="sng" baseline="30000" dirty="0"/>
              <a:t>th</a:t>
            </a:r>
            <a:r>
              <a:rPr lang="en-GB" altLang="en-US" sz="3600" b="1" u="sng" dirty="0"/>
              <a:t> July 2020</a:t>
            </a:r>
            <a:endParaRPr lang="en-GB" sz="16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02BCB34-514F-402A-955D-D37CB150FB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0529" y="1161768"/>
            <a:ext cx="5919142" cy="5104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9921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82DDBE9-6B6E-41F4-B9E8-EE0FC18431AE}"/>
              </a:ext>
            </a:extLst>
          </p:cNvPr>
          <p:cNvSpPr/>
          <p:nvPr/>
        </p:nvSpPr>
        <p:spPr>
          <a:xfrm>
            <a:off x="3769938" y="335336"/>
            <a:ext cx="53740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3600" b="1" u="sng" dirty="0"/>
              <a:t>Monday 13</a:t>
            </a:r>
            <a:r>
              <a:rPr lang="en-GB" altLang="en-US" sz="3600" b="1" u="sng" baseline="30000" dirty="0"/>
              <a:t>th</a:t>
            </a:r>
            <a:r>
              <a:rPr lang="en-GB" altLang="en-US" sz="3600" b="1" u="sng" dirty="0"/>
              <a:t> July 2020</a:t>
            </a:r>
            <a:endParaRPr lang="en-GB" sz="16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02BCB34-514F-402A-955D-D37CB150FB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178" y="1051869"/>
            <a:ext cx="4253753" cy="366837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64969E1-8973-404C-A628-97D5CAFF00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968" y="4684339"/>
            <a:ext cx="7162800" cy="1838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8344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>
            <a:extLst>
              <a:ext uri="{FF2B5EF4-FFF2-40B4-BE49-F238E27FC236}">
                <a16:creationId xmlns:a16="http://schemas.microsoft.com/office/drawing/2014/main" id="{F6BC5D46-CD1F-4600-A3E8-204B933675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4050" y="459640"/>
            <a:ext cx="802378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 dirty="0">
                <a:solidFill>
                  <a:schemeClr val="tx1"/>
                </a:solidFill>
              </a:rPr>
              <a:t>			     </a:t>
            </a:r>
            <a:r>
              <a:rPr lang="en-GB" altLang="en-US" sz="3200" b="1" u="sng" dirty="0">
                <a:solidFill>
                  <a:schemeClr val="tx1"/>
                </a:solidFill>
              </a:rPr>
              <a:t>Monday 13</a:t>
            </a:r>
            <a:r>
              <a:rPr lang="en-GB" altLang="en-US" sz="3200" b="1" u="sng" baseline="30000" dirty="0">
                <a:solidFill>
                  <a:schemeClr val="tx1"/>
                </a:solidFill>
              </a:rPr>
              <a:t>th</a:t>
            </a:r>
            <a:r>
              <a:rPr lang="en-GB" altLang="en-US" sz="3200" b="1" u="sng" dirty="0">
                <a:solidFill>
                  <a:schemeClr val="tx1"/>
                </a:solidFill>
              </a:rPr>
              <a:t> July 2020</a:t>
            </a:r>
            <a:br>
              <a:rPr lang="en-GB" altLang="en-US" sz="3200" b="1" u="sng" dirty="0"/>
            </a:br>
            <a:r>
              <a:rPr lang="en-GB" altLang="en-US" sz="3200" b="1" u="sng" dirty="0"/>
              <a:t>L.O: To measure in metres</a:t>
            </a:r>
            <a:endParaRPr lang="en-GB" altLang="en-US" sz="3200" dirty="0">
              <a:solidFill>
                <a:schemeClr val="tx1"/>
              </a:solidFill>
            </a:endParaRPr>
          </a:p>
        </p:txBody>
      </p:sp>
      <p:pic>
        <p:nvPicPr>
          <p:cNvPr id="18435" name="Picture 2">
            <a:extLst>
              <a:ext uri="{FF2B5EF4-FFF2-40B4-BE49-F238E27FC236}">
                <a16:creationId xmlns:a16="http://schemas.microsoft.com/office/drawing/2014/main" id="{FE62F517-70C0-4E52-AAED-BDA14F056B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795" y="1785452"/>
            <a:ext cx="762954" cy="675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3">
            <a:extLst>
              <a:ext uri="{FF2B5EF4-FFF2-40B4-BE49-F238E27FC236}">
                <a16:creationId xmlns:a16="http://schemas.microsoft.com/office/drawing/2014/main" id="{E5B8BED7-6365-4D0D-8A80-AB4418459E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462" y="3239804"/>
            <a:ext cx="787346" cy="774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4">
            <a:extLst>
              <a:ext uri="{FF2B5EF4-FFF2-40B4-BE49-F238E27FC236}">
                <a16:creationId xmlns:a16="http://schemas.microsoft.com/office/drawing/2014/main" id="{1A84EAE0-6126-4583-A5F9-7BF0F8CAFE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340" y="4551045"/>
            <a:ext cx="807468" cy="77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A1D6746-DF53-4D04-8C11-FA867C7A49AB}"/>
              </a:ext>
            </a:extLst>
          </p:cNvPr>
          <p:cNvSpPr txBox="1"/>
          <p:nvPr/>
        </p:nvSpPr>
        <p:spPr>
          <a:xfrm>
            <a:off x="1680442" y="1785452"/>
            <a:ext cx="647305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Look at the table. You will need a string/ruler that is 1m tall.</a:t>
            </a:r>
          </a:p>
          <a:p>
            <a:r>
              <a:rPr lang="en-GB" dirty="0"/>
              <a:t>For each item, predict/estimate whether it is more or less than 2m.</a:t>
            </a:r>
          </a:p>
          <a:p>
            <a:r>
              <a:rPr lang="en-GB" dirty="0"/>
              <a:t>Then, using your string/ruler, measure each object.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7D2E350-66C5-47DF-902B-21E307941DF7}"/>
              </a:ext>
            </a:extLst>
          </p:cNvPr>
          <p:cNvSpPr txBox="1"/>
          <p:nvPr/>
        </p:nvSpPr>
        <p:spPr>
          <a:xfrm>
            <a:off x="1594606" y="4551045"/>
            <a:ext cx="695299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Look at the table. </a:t>
            </a:r>
          </a:p>
          <a:p>
            <a:r>
              <a:rPr lang="en-GB" dirty="0"/>
              <a:t>For each item, can you estimate the actual measurement in metres?</a:t>
            </a:r>
          </a:p>
          <a:p>
            <a:r>
              <a:rPr lang="en-GB" dirty="0"/>
              <a:t>Then, see if you can measure accurately using the rulers/tape measures.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3EF0EAC-A5E2-43D3-8700-3233D127117C}"/>
              </a:ext>
            </a:extLst>
          </p:cNvPr>
          <p:cNvSpPr/>
          <p:nvPr/>
        </p:nvSpPr>
        <p:spPr>
          <a:xfrm>
            <a:off x="1594606" y="3117081"/>
            <a:ext cx="639183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Look at the table. You will need a string/ruler that is 1m tall.</a:t>
            </a:r>
          </a:p>
          <a:p>
            <a:r>
              <a:rPr lang="en-GB" dirty="0"/>
              <a:t>For each item, predict/estimate whether it is more or less than 2m.</a:t>
            </a:r>
          </a:p>
          <a:p>
            <a:r>
              <a:rPr lang="en-GB" dirty="0"/>
              <a:t>Then, using your string/ruler, measure each object.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E1B0F466-4930-4E36-B8D1-16E141942A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GB" altLang="en-US" b="1" u="sng" dirty="0">
                <a:solidFill>
                  <a:schemeClr val="tx1"/>
                </a:solidFill>
              </a:rPr>
              <a:t>Tuesday 14</a:t>
            </a:r>
            <a:r>
              <a:rPr lang="en-GB" altLang="en-US" b="1" u="sng" baseline="30000" dirty="0">
                <a:solidFill>
                  <a:schemeClr val="tx1"/>
                </a:solidFill>
              </a:rPr>
              <a:t>th</a:t>
            </a:r>
            <a:r>
              <a:rPr lang="en-GB" altLang="en-US" b="1" u="sng" dirty="0">
                <a:solidFill>
                  <a:schemeClr val="tx1"/>
                </a:solidFill>
              </a:rPr>
              <a:t> July 2020</a:t>
            </a:r>
            <a:br>
              <a:rPr lang="en-GB" altLang="en-US" b="1" u="sng" dirty="0"/>
            </a:br>
            <a:br>
              <a:rPr lang="en-GB" altLang="en-US" b="1" u="sng" dirty="0"/>
            </a:br>
            <a:r>
              <a:rPr lang="en-GB" altLang="en-US" b="1" u="sng" dirty="0"/>
              <a:t>L.O: To measure in centimetres</a:t>
            </a:r>
            <a:endParaRPr lang="en-GB" altLang="en-US" dirty="0"/>
          </a:p>
        </p:txBody>
      </p:sp>
      <p:sp>
        <p:nvSpPr>
          <p:cNvPr id="19459" name="Subtitle 2">
            <a:extLst>
              <a:ext uri="{FF2B5EF4-FFF2-40B4-BE49-F238E27FC236}">
                <a16:creationId xmlns:a16="http://schemas.microsoft.com/office/drawing/2014/main" id="{54DBDDA9-5F4F-4791-B5A4-CE5D73BDBFD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I can identify what a centimetre is and how many are in a metre</a:t>
            </a:r>
          </a:p>
          <a:p>
            <a:pPr eaLnBrk="1" hangingPunct="1"/>
            <a:r>
              <a:rPr lang="en-GB" altLang="en-US" dirty="0"/>
              <a:t>I can use centimetres to measure different items accurately</a:t>
            </a:r>
          </a:p>
          <a:p>
            <a:pPr eaLnBrk="1" hangingPunct="1"/>
            <a:r>
              <a:rPr lang="en-GB" altLang="en-US" dirty="0"/>
              <a:t>I can compare different lengths using longer and shorter</a:t>
            </a:r>
          </a:p>
          <a:p>
            <a:pPr eaLnBrk="1" hangingPunct="1"/>
            <a:endParaRPr lang="en-GB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E1B0F466-4930-4E36-B8D1-16E141942A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b="1" u="sng" dirty="0">
                <a:solidFill>
                  <a:schemeClr val="tx1"/>
                </a:solidFill>
              </a:rPr>
              <a:t>Tuesday 14</a:t>
            </a:r>
            <a:r>
              <a:rPr lang="en-GB" altLang="en-US" b="1" u="sng" baseline="30000" dirty="0">
                <a:solidFill>
                  <a:schemeClr val="tx1"/>
                </a:solidFill>
              </a:rPr>
              <a:t>th</a:t>
            </a:r>
            <a:r>
              <a:rPr lang="en-GB" altLang="en-US" b="1" u="sng" dirty="0">
                <a:solidFill>
                  <a:schemeClr val="tx1"/>
                </a:solidFill>
              </a:rPr>
              <a:t> July 2020</a:t>
            </a:r>
            <a:br>
              <a:rPr lang="en-GB" altLang="en-US" b="1" u="sng" dirty="0"/>
            </a:br>
            <a:br>
              <a:rPr lang="en-GB" altLang="en-US" b="1" u="sng" dirty="0"/>
            </a:br>
            <a:r>
              <a:rPr lang="en-GB" altLang="en-US" b="1" u="sng" dirty="0">
                <a:solidFill>
                  <a:srgbClr val="0070C0"/>
                </a:solidFill>
              </a:rPr>
              <a:t>Warm up: Reading Scales (rulers in cm)</a:t>
            </a:r>
            <a:endParaRPr lang="en-GB" altLang="en-US" dirty="0">
              <a:solidFill>
                <a:srgbClr val="0070C0"/>
              </a:solidFill>
            </a:endParaRPr>
          </a:p>
        </p:txBody>
      </p:sp>
      <p:sp>
        <p:nvSpPr>
          <p:cNvPr id="19459" name="Subtitle 2">
            <a:extLst>
              <a:ext uri="{FF2B5EF4-FFF2-40B4-BE49-F238E27FC236}">
                <a16:creationId xmlns:a16="http://schemas.microsoft.com/office/drawing/2014/main" id="{54DBDDA9-5F4F-4791-B5A4-CE5D73BDBFD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GB" dirty="0">
                <a:hlinkClick r:id="rId2"/>
              </a:rPr>
              <a:t>https://www.topmarks.co.uk/maths-games/measuring-in-cm</a:t>
            </a:r>
            <a:endParaRPr lang="en-GB" altLang="en-US" b="1" dirty="0"/>
          </a:p>
        </p:txBody>
      </p:sp>
    </p:spTree>
    <p:extLst>
      <p:ext uri="{BB962C8B-B14F-4D97-AF65-F5344CB8AC3E}">
        <p14:creationId xmlns:p14="http://schemas.microsoft.com/office/powerpoint/2010/main" val="13006355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737CD5F-84DD-45F9-8172-56FB405EE185}"/>
              </a:ext>
            </a:extLst>
          </p:cNvPr>
          <p:cNvSpPr/>
          <p:nvPr/>
        </p:nvSpPr>
        <p:spPr>
          <a:xfrm>
            <a:off x="3772919" y="389819"/>
            <a:ext cx="54133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36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Tuesday 14</a:t>
            </a:r>
            <a:r>
              <a:rPr lang="en-GB" altLang="en-US" sz="3600" b="1" u="sng" baseline="30000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th</a:t>
            </a:r>
            <a:r>
              <a:rPr lang="en-GB" altLang="en-US" sz="36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 July 2020</a:t>
            </a:r>
            <a:endParaRPr lang="en-GB" sz="1600" dirty="0"/>
          </a:p>
        </p:txBody>
      </p:sp>
      <p:sp>
        <p:nvSpPr>
          <p:cNvPr id="21507" name="TextBox 1">
            <a:extLst>
              <a:ext uri="{FF2B5EF4-FFF2-40B4-BE49-F238E27FC236}">
                <a16:creationId xmlns:a16="http://schemas.microsoft.com/office/drawing/2014/main" id="{0B11C12F-5218-415B-8954-34048812EE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1606550"/>
            <a:ext cx="1857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endParaRPr lang="en-GB" altLang="en-US" sz="2800" b="1" u="sng"/>
          </a:p>
        </p:txBody>
      </p:sp>
      <p:sp>
        <p:nvSpPr>
          <p:cNvPr id="21508" name="Rectangle 2">
            <a:extLst>
              <a:ext uri="{FF2B5EF4-FFF2-40B4-BE49-F238E27FC236}">
                <a16:creationId xmlns:a16="http://schemas.microsoft.com/office/drawing/2014/main" id="{3E04C258-7095-4C75-872B-7F754BDD0C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264" y="1077770"/>
            <a:ext cx="609731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3600" b="1" u="sng" dirty="0"/>
              <a:t>L.O: To measure in centimetres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FA5E704-2D01-46DA-B9F2-B753634FA9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185" y="1799102"/>
            <a:ext cx="7634567" cy="281229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D06552C-A1D5-4019-A6FC-D42379FF6E5C}"/>
              </a:ext>
            </a:extLst>
          </p:cNvPr>
          <p:cNvSpPr txBox="1"/>
          <p:nvPr/>
        </p:nvSpPr>
        <p:spPr>
          <a:xfrm>
            <a:off x="810185" y="4712625"/>
            <a:ext cx="76345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Look at your ruler closely. The large numbers go up in </a:t>
            </a:r>
            <a:r>
              <a:rPr lang="en-GB" b="1" i="1" dirty="0"/>
              <a:t>centimetres</a:t>
            </a:r>
            <a:r>
              <a:rPr lang="en-GB" dirty="0"/>
              <a:t>.</a:t>
            </a:r>
          </a:p>
          <a:p>
            <a:r>
              <a:rPr lang="en-GB" dirty="0"/>
              <a:t>The really small marks are called millimetres.</a:t>
            </a:r>
          </a:p>
          <a:p>
            <a:endParaRPr lang="en-GB" dirty="0"/>
          </a:p>
          <a:p>
            <a:r>
              <a:rPr lang="en-GB" b="1" dirty="0">
                <a:solidFill>
                  <a:srgbClr val="FF0000"/>
                </a:solidFill>
              </a:rPr>
              <a:t>How many centimetres does your ruler go up to?</a:t>
            </a:r>
          </a:p>
        </p:txBody>
      </p:sp>
    </p:spTree>
    <p:extLst>
      <p:ext uri="{BB962C8B-B14F-4D97-AF65-F5344CB8AC3E}">
        <p14:creationId xmlns:p14="http://schemas.microsoft.com/office/powerpoint/2010/main" val="42431437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737CD5F-84DD-45F9-8172-56FB405EE185}"/>
              </a:ext>
            </a:extLst>
          </p:cNvPr>
          <p:cNvSpPr/>
          <p:nvPr/>
        </p:nvSpPr>
        <p:spPr>
          <a:xfrm>
            <a:off x="3772919" y="389819"/>
            <a:ext cx="54133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36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Tuesday 14</a:t>
            </a:r>
            <a:r>
              <a:rPr lang="en-GB" altLang="en-US" sz="3600" b="1" u="sng" baseline="30000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th</a:t>
            </a:r>
            <a:r>
              <a:rPr lang="en-GB" altLang="en-US" sz="36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 July 2020</a:t>
            </a:r>
            <a:endParaRPr lang="en-GB" sz="1600" dirty="0"/>
          </a:p>
        </p:txBody>
      </p:sp>
      <p:sp>
        <p:nvSpPr>
          <p:cNvPr id="21507" name="TextBox 1">
            <a:extLst>
              <a:ext uri="{FF2B5EF4-FFF2-40B4-BE49-F238E27FC236}">
                <a16:creationId xmlns:a16="http://schemas.microsoft.com/office/drawing/2014/main" id="{0B11C12F-5218-415B-8954-34048812EE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1606550"/>
            <a:ext cx="1857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endParaRPr lang="en-GB" altLang="en-US" sz="2800" b="1" u="sng"/>
          </a:p>
        </p:txBody>
      </p:sp>
      <p:sp>
        <p:nvSpPr>
          <p:cNvPr id="21508" name="Rectangle 2">
            <a:extLst>
              <a:ext uri="{FF2B5EF4-FFF2-40B4-BE49-F238E27FC236}">
                <a16:creationId xmlns:a16="http://schemas.microsoft.com/office/drawing/2014/main" id="{3E04C258-7095-4C75-872B-7F754BDD0C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264" y="1077770"/>
            <a:ext cx="609731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3600" b="1" u="sng" dirty="0"/>
              <a:t>L.O: To measure in centimetres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D6108F-7703-40FC-85E4-4B920DBAB0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550" y="3999112"/>
            <a:ext cx="6850912" cy="226957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D1E9041-8EFF-4B6F-93F6-D4CF3CCE8C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0570" y="1904914"/>
            <a:ext cx="5349392" cy="196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5633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737CD5F-84DD-45F9-8172-56FB405EE185}"/>
              </a:ext>
            </a:extLst>
          </p:cNvPr>
          <p:cNvSpPr/>
          <p:nvPr/>
        </p:nvSpPr>
        <p:spPr>
          <a:xfrm>
            <a:off x="3772919" y="389819"/>
            <a:ext cx="54133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36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Tuesday 14</a:t>
            </a:r>
            <a:r>
              <a:rPr lang="en-GB" altLang="en-US" sz="3600" b="1" u="sng" baseline="30000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th</a:t>
            </a:r>
            <a:r>
              <a:rPr lang="en-GB" altLang="en-US" sz="36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 July 2020</a:t>
            </a:r>
            <a:endParaRPr lang="en-GB" sz="1600" dirty="0"/>
          </a:p>
        </p:txBody>
      </p:sp>
      <p:sp>
        <p:nvSpPr>
          <p:cNvPr id="21507" name="TextBox 1">
            <a:extLst>
              <a:ext uri="{FF2B5EF4-FFF2-40B4-BE49-F238E27FC236}">
                <a16:creationId xmlns:a16="http://schemas.microsoft.com/office/drawing/2014/main" id="{0B11C12F-5218-415B-8954-34048812EE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1606550"/>
            <a:ext cx="1857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endParaRPr lang="en-GB" altLang="en-US" sz="2800" b="1" u="sng"/>
          </a:p>
        </p:txBody>
      </p:sp>
      <p:sp>
        <p:nvSpPr>
          <p:cNvPr id="21508" name="Rectangle 2">
            <a:extLst>
              <a:ext uri="{FF2B5EF4-FFF2-40B4-BE49-F238E27FC236}">
                <a16:creationId xmlns:a16="http://schemas.microsoft.com/office/drawing/2014/main" id="{3E04C258-7095-4C75-872B-7F754BDD0C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264" y="1077770"/>
            <a:ext cx="609731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3600" b="1" u="sng" dirty="0"/>
              <a:t>L.O: To measure in centimetres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58C6BE8-1468-45FF-B9BC-1FAA4542D7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303" y="1785656"/>
            <a:ext cx="4000500" cy="35147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BA74AA4-A0EF-4B05-A10B-2F69690F92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7527" y="1888353"/>
            <a:ext cx="3113170" cy="3473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7570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737CD5F-84DD-45F9-8172-56FB405EE185}"/>
              </a:ext>
            </a:extLst>
          </p:cNvPr>
          <p:cNvSpPr/>
          <p:nvPr/>
        </p:nvSpPr>
        <p:spPr>
          <a:xfrm>
            <a:off x="3772919" y="389819"/>
            <a:ext cx="54133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36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Tuesday 14</a:t>
            </a:r>
            <a:r>
              <a:rPr lang="en-GB" altLang="en-US" sz="3600" b="1" u="sng" baseline="30000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th</a:t>
            </a:r>
            <a:r>
              <a:rPr lang="en-GB" altLang="en-US" sz="36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 July 2020</a:t>
            </a:r>
            <a:endParaRPr lang="en-GB" sz="1600" dirty="0"/>
          </a:p>
        </p:txBody>
      </p:sp>
      <p:sp>
        <p:nvSpPr>
          <p:cNvPr id="21507" name="TextBox 1">
            <a:extLst>
              <a:ext uri="{FF2B5EF4-FFF2-40B4-BE49-F238E27FC236}">
                <a16:creationId xmlns:a16="http://schemas.microsoft.com/office/drawing/2014/main" id="{0B11C12F-5218-415B-8954-34048812EE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1606550"/>
            <a:ext cx="1857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endParaRPr lang="en-GB" altLang="en-US" sz="2800" b="1" u="sng"/>
          </a:p>
        </p:txBody>
      </p:sp>
      <p:sp>
        <p:nvSpPr>
          <p:cNvPr id="21508" name="Rectangle 2">
            <a:extLst>
              <a:ext uri="{FF2B5EF4-FFF2-40B4-BE49-F238E27FC236}">
                <a16:creationId xmlns:a16="http://schemas.microsoft.com/office/drawing/2014/main" id="{3E04C258-7095-4C75-872B-7F754BDD0C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264" y="1077770"/>
            <a:ext cx="609731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3600" b="1" u="sng" dirty="0"/>
              <a:t>L.O: To measure in centimetres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EC24195-132F-40A2-8AB6-1CAEBC063C4C}"/>
              </a:ext>
            </a:extLst>
          </p:cNvPr>
          <p:cNvSpPr txBox="1"/>
          <p:nvPr/>
        </p:nvSpPr>
        <p:spPr>
          <a:xfrm>
            <a:off x="525556" y="4882118"/>
            <a:ext cx="807721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Gather these items. Can you measure the length and width of each item?</a:t>
            </a:r>
          </a:p>
          <a:p>
            <a:endParaRPr lang="en-GB" sz="2000" dirty="0"/>
          </a:p>
          <a:p>
            <a:r>
              <a:rPr lang="en-GB" sz="2000" dirty="0"/>
              <a:t>Get your adult to show you how to do the first one, then have a go yourself!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12C2C5F-8491-4558-B108-B0BB4F2CE8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222" y="1730819"/>
            <a:ext cx="2697256" cy="269725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AE3AEAC-05DC-43A0-9478-16C1359D9F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7364" y="1771337"/>
            <a:ext cx="2684134" cy="268413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C5AED9E-EA2E-4658-8A00-339656707B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0949" y="1975882"/>
            <a:ext cx="2381250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0680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737CD5F-84DD-45F9-8172-56FB405EE185}"/>
              </a:ext>
            </a:extLst>
          </p:cNvPr>
          <p:cNvSpPr/>
          <p:nvPr/>
        </p:nvSpPr>
        <p:spPr>
          <a:xfrm>
            <a:off x="3772919" y="389819"/>
            <a:ext cx="54133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36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Tuesday 14</a:t>
            </a:r>
            <a:r>
              <a:rPr lang="en-GB" altLang="en-US" sz="3600" b="1" u="sng" baseline="30000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th</a:t>
            </a:r>
            <a:r>
              <a:rPr lang="en-GB" altLang="en-US" sz="36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 July 2020</a:t>
            </a:r>
            <a:endParaRPr lang="en-GB" sz="1600" dirty="0"/>
          </a:p>
        </p:txBody>
      </p:sp>
      <p:sp>
        <p:nvSpPr>
          <p:cNvPr id="21507" name="TextBox 1">
            <a:extLst>
              <a:ext uri="{FF2B5EF4-FFF2-40B4-BE49-F238E27FC236}">
                <a16:creationId xmlns:a16="http://schemas.microsoft.com/office/drawing/2014/main" id="{0B11C12F-5218-415B-8954-34048812EE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1606550"/>
            <a:ext cx="1857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endParaRPr lang="en-GB" altLang="en-US" sz="2800" b="1" u="sng"/>
          </a:p>
        </p:txBody>
      </p:sp>
      <p:sp>
        <p:nvSpPr>
          <p:cNvPr id="21508" name="Rectangle 2">
            <a:extLst>
              <a:ext uri="{FF2B5EF4-FFF2-40B4-BE49-F238E27FC236}">
                <a16:creationId xmlns:a16="http://schemas.microsoft.com/office/drawing/2014/main" id="{3E04C258-7095-4C75-872B-7F754BDD0C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264" y="1077770"/>
            <a:ext cx="609731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3600" b="1" u="sng" dirty="0"/>
              <a:t>L.O: To measure in centimetres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EC24195-132F-40A2-8AB6-1CAEBC063C4C}"/>
              </a:ext>
            </a:extLst>
          </p:cNvPr>
          <p:cNvSpPr txBox="1"/>
          <p:nvPr/>
        </p:nvSpPr>
        <p:spPr>
          <a:xfrm>
            <a:off x="608950" y="4986646"/>
            <a:ext cx="80811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We write our measurements like this!</a:t>
            </a:r>
          </a:p>
          <a:p>
            <a:endParaRPr lang="en-GB" sz="2000" dirty="0"/>
          </a:p>
          <a:p>
            <a:r>
              <a:rPr lang="en-GB" sz="2000" dirty="0"/>
              <a:t>I have written </a:t>
            </a:r>
            <a:r>
              <a:rPr lang="en-GB" sz="2000" b="1" dirty="0"/>
              <a:t>.5</a:t>
            </a:r>
            <a:r>
              <a:rPr lang="en-GB" sz="2000" dirty="0"/>
              <a:t> on some measurements. That means half a centimetre! If it is between two numbers, we use </a:t>
            </a:r>
            <a:r>
              <a:rPr lang="en-GB" sz="2000" b="1" dirty="0"/>
              <a:t>.5</a:t>
            </a:r>
            <a:r>
              <a:rPr lang="en-GB" sz="2000" dirty="0"/>
              <a:t> to show this.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12C2C5F-8491-4558-B108-B0BB4F2CE8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214" y="1779095"/>
            <a:ext cx="2697256" cy="269725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AE3AEAC-05DC-43A0-9478-16C1359D9F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095" y="1861317"/>
            <a:ext cx="2684134" cy="268413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9BE7A25-4396-431E-904A-B133E8ABFA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3977" y="1972506"/>
            <a:ext cx="2381250" cy="238125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F06A690-B447-4BDE-A540-51CCAE268D86}"/>
              </a:ext>
            </a:extLst>
          </p:cNvPr>
          <p:cNvSpPr txBox="1"/>
          <p:nvPr/>
        </p:nvSpPr>
        <p:spPr>
          <a:xfrm>
            <a:off x="3072086" y="2793799"/>
            <a:ext cx="7008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30cm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6D784D8-B811-4241-8C6F-7AF65F219D9C}"/>
              </a:ext>
            </a:extLst>
          </p:cNvPr>
          <p:cNvSpPr/>
          <p:nvPr/>
        </p:nvSpPr>
        <p:spPr>
          <a:xfrm>
            <a:off x="4066135" y="4545451"/>
            <a:ext cx="8755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20.5cm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F6465B7-67CB-4ED6-9133-A8CE2716661F}"/>
              </a:ext>
            </a:extLst>
          </p:cNvPr>
          <p:cNvSpPr/>
          <p:nvPr/>
        </p:nvSpPr>
        <p:spPr>
          <a:xfrm>
            <a:off x="759339" y="2922332"/>
            <a:ext cx="7008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11cm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9B2B36C-6FA2-4B25-B66E-A994173577D8}"/>
              </a:ext>
            </a:extLst>
          </p:cNvPr>
          <p:cNvSpPr/>
          <p:nvPr/>
        </p:nvSpPr>
        <p:spPr>
          <a:xfrm>
            <a:off x="1404571" y="4433343"/>
            <a:ext cx="7585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2.5cm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85D90A8-91D3-41E1-A571-0AB187DB85B1}"/>
              </a:ext>
            </a:extLst>
          </p:cNvPr>
          <p:cNvSpPr/>
          <p:nvPr/>
        </p:nvSpPr>
        <p:spPr>
          <a:xfrm>
            <a:off x="6365398" y="2127124"/>
            <a:ext cx="5838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5cm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C34EF06-E16F-4EA7-A856-60E7A31B23D5}"/>
              </a:ext>
            </a:extLst>
          </p:cNvPr>
          <p:cNvSpPr/>
          <p:nvPr/>
        </p:nvSpPr>
        <p:spPr>
          <a:xfrm>
            <a:off x="5863977" y="3889337"/>
            <a:ext cx="7585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3.5cm</a:t>
            </a:r>
          </a:p>
        </p:txBody>
      </p:sp>
    </p:spTree>
    <p:extLst>
      <p:ext uri="{BB962C8B-B14F-4D97-AF65-F5344CB8AC3E}">
        <p14:creationId xmlns:p14="http://schemas.microsoft.com/office/powerpoint/2010/main" val="8195228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737CD5F-84DD-45F9-8172-56FB405EE185}"/>
              </a:ext>
            </a:extLst>
          </p:cNvPr>
          <p:cNvSpPr/>
          <p:nvPr/>
        </p:nvSpPr>
        <p:spPr>
          <a:xfrm>
            <a:off x="5952566" y="389819"/>
            <a:ext cx="25728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36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14.07.2020</a:t>
            </a:r>
            <a:endParaRPr lang="en-GB" sz="1600" dirty="0"/>
          </a:p>
        </p:txBody>
      </p:sp>
      <p:sp>
        <p:nvSpPr>
          <p:cNvPr id="21507" name="TextBox 1">
            <a:extLst>
              <a:ext uri="{FF2B5EF4-FFF2-40B4-BE49-F238E27FC236}">
                <a16:creationId xmlns:a16="http://schemas.microsoft.com/office/drawing/2014/main" id="{0B11C12F-5218-415B-8954-34048812EE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1606550"/>
            <a:ext cx="1857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endParaRPr lang="en-GB" altLang="en-US" sz="2800" b="1" u="sng"/>
          </a:p>
        </p:txBody>
      </p:sp>
      <p:sp>
        <p:nvSpPr>
          <p:cNvPr id="21508" name="Rectangle 2">
            <a:extLst>
              <a:ext uri="{FF2B5EF4-FFF2-40B4-BE49-F238E27FC236}">
                <a16:creationId xmlns:a16="http://schemas.microsoft.com/office/drawing/2014/main" id="{3E04C258-7095-4C75-872B-7F754BDD0C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264" y="1077770"/>
            <a:ext cx="609731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3600" b="1" u="sng" dirty="0"/>
              <a:t>L.O: To measure in centimetres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EC24195-132F-40A2-8AB6-1CAEBC063C4C}"/>
              </a:ext>
            </a:extLst>
          </p:cNvPr>
          <p:cNvSpPr txBox="1"/>
          <p:nvPr/>
        </p:nvSpPr>
        <p:spPr>
          <a:xfrm>
            <a:off x="724264" y="1724101"/>
            <a:ext cx="808112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Measuring task!</a:t>
            </a:r>
          </a:p>
          <a:p>
            <a:endParaRPr lang="en-GB" sz="2000" dirty="0"/>
          </a:p>
          <a:p>
            <a:r>
              <a:rPr lang="en-GB" sz="2000" dirty="0"/>
              <a:t>You have been provided with some strips of paper of different size (you can cut these at home too!)</a:t>
            </a:r>
          </a:p>
          <a:p>
            <a:endParaRPr lang="en-GB" sz="2000" dirty="0"/>
          </a:p>
          <a:p>
            <a:r>
              <a:rPr lang="en-GB" sz="2000" dirty="0"/>
              <a:t>Measure each one, stick it in your book and write the measurements onto each strip.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CD928A3-DE0E-4965-8286-E8CF74A460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1414" y="3762700"/>
            <a:ext cx="3826002" cy="2548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7142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737CD5F-84DD-45F9-8172-56FB405EE185}"/>
              </a:ext>
            </a:extLst>
          </p:cNvPr>
          <p:cNvSpPr/>
          <p:nvPr/>
        </p:nvSpPr>
        <p:spPr>
          <a:xfrm>
            <a:off x="3772919" y="389819"/>
            <a:ext cx="54133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36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Tuesday 14</a:t>
            </a:r>
            <a:r>
              <a:rPr lang="en-GB" altLang="en-US" sz="3600" b="1" u="sng" baseline="30000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th</a:t>
            </a:r>
            <a:r>
              <a:rPr lang="en-GB" altLang="en-US" sz="36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 July 2020</a:t>
            </a:r>
            <a:endParaRPr lang="en-GB" sz="1600" dirty="0"/>
          </a:p>
        </p:txBody>
      </p:sp>
      <p:sp>
        <p:nvSpPr>
          <p:cNvPr id="21507" name="TextBox 1">
            <a:extLst>
              <a:ext uri="{FF2B5EF4-FFF2-40B4-BE49-F238E27FC236}">
                <a16:creationId xmlns:a16="http://schemas.microsoft.com/office/drawing/2014/main" id="{0B11C12F-5218-415B-8954-34048812EE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1606550"/>
            <a:ext cx="1857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endParaRPr lang="en-GB" altLang="en-US" sz="2800" b="1" u="sng"/>
          </a:p>
        </p:txBody>
      </p:sp>
      <p:sp>
        <p:nvSpPr>
          <p:cNvPr id="21508" name="Rectangle 2">
            <a:extLst>
              <a:ext uri="{FF2B5EF4-FFF2-40B4-BE49-F238E27FC236}">
                <a16:creationId xmlns:a16="http://schemas.microsoft.com/office/drawing/2014/main" id="{3E04C258-7095-4C75-872B-7F754BDD0C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264" y="1077770"/>
            <a:ext cx="609731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3600" b="1" u="sng" dirty="0"/>
              <a:t>L.O: To measure in centimetres</a:t>
            </a:r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A8DB473F-B3C2-4896-B1E5-F29013989D14}"/>
              </a:ext>
            </a:extLst>
          </p:cNvPr>
          <p:cNvSpPr/>
          <p:nvPr/>
        </p:nvSpPr>
        <p:spPr>
          <a:xfrm>
            <a:off x="1792941" y="2128838"/>
            <a:ext cx="4150659" cy="1848921"/>
          </a:xfrm>
          <a:custGeom>
            <a:avLst/>
            <a:gdLst>
              <a:gd name="connsiteX0" fmla="*/ 0 w 4150659"/>
              <a:gd name="connsiteY0" fmla="*/ 0 h 1848921"/>
              <a:gd name="connsiteX1" fmla="*/ 1972236 w 4150659"/>
              <a:gd name="connsiteY1" fmla="*/ 331695 h 1848921"/>
              <a:gd name="connsiteX2" fmla="*/ 1595718 w 4150659"/>
              <a:gd name="connsiteY2" fmla="*/ 1837765 h 1848921"/>
              <a:gd name="connsiteX3" fmla="*/ 4150659 w 4150659"/>
              <a:gd name="connsiteY3" fmla="*/ 896471 h 1848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50659" h="1848921">
                <a:moveTo>
                  <a:pt x="0" y="0"/>
                </a:moveTo>
                <a:cubicBezTo>
                  <a:pt x="853141" y="12700"/>
                  <a:pt x="1706283" y="25401"/>
                  <a:pt x="1972236" y="331695"/>
                </a:cubicBezTo>
                <a:cubicBezTo>
                  <a:pt x="2238189" y="637989"/>
                  <a:pt x="1232648" y="1743636"/>
                  <a:pt x="1595718" y="1837765"/>
                </a:cubicBezTo>
                <a:cubicBezTo>
                  <a:pt x="1958788" y="1931894"/>
                  <a:pt x="3054723" y="1414182"/>
                  <a:pt x="4150659" y="89647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60F88B5-D399-4484-8BE0-CB50D47F3C8A}"/>
              </a:ext>
            </a:extLst>
          </p:cNvPr>
          <p:cNvSpPr txBox="1"/>
          <p:nvPr/>
        </p:nvSpPr>
        <p:spPr>
          <a:xfrm>
            <a:off x="824753" y="4168588"/>
            <a:ext cx="623260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/>
              <a:t>Can you use a ruler to measure this line?</a:t>
            </a:r>
            <a:br>
              <a:rPr lang="en-GB" sz="2800" b="1" dirty="0"/>
            </a:br>
            <a:endParaRPr lang="en-GB" sz="2800" b="1" dirty="0"/>
          </a:p>
          <a:p>
            <a:r>
              <a:rPr lang="en-GB" sz="2800" b="1" dirty="0"/>
              <a:t>What would you use to measure this?</a:t>
            </a:r>
          </a:p>
        </p:txBody>
      </p:sp>
    </p:spTree>
    <p:extLst>
      <p:ext uri="{BB962C8B-B14F-4D97-AF65-F5344CB8AC3E}">
        <p14:creationId xmlns:p14="http://schemas.microsoft.com/office/powerpoint/2010/main" val="18946229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737CD5F-84DD-45F9-8172-56FB405EE185}"/>
              </a:ext>
            </a:extLst>
          </p:cNvPr>
          <p:cNvSpPr/>
          <p:nvPr/>
        </p:nvSpPr>
        <p:spPr>
          <a:xfrm>
            <a:off x="3772919" y="389819"/>
            <a:ext cx="54133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36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Tuesday 14</a:t>
            </a:r>
            <a:r>
              <a:rPr lang="en-GB" altLang="en-US" sz="3600" b="1" u="sng" baseline="30000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th</a:t>
            </a:r>
            <a:r>
              <a:rPr lang="en-GB" altLang="en-US" sz="36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 July 2020</a:t>
            </a:r>
            <a:endParaRPr lang="en-GB" sz="1600" dirty="0"/>
          </a:p>
        </p:txBody>
      </p:sp>
      <p:sp>
        <p:nvSpPr>
          <p:cNvPr id="21507" name="TextBox 1">
            <a:extLst>
              <a:ext uri="{FF2B5EF4-FFF2-40B4-BE49-F238E27FC236}">
                <a16:creationId xmlns:a16="http://schemas.microsoft.com/office/drawing/2014/main" id="{0B11C12F-5218-415B-8954-34048812EE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1606550"/>
            <a:ext cx="1857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endParaRPr lang="en-GB" altLang="en-US" sz="2800" b="1" u="sng"/>
          </a:p>
        </p:txBody>
      </p:sp>
      <p:sp>
        <p:nvSpPr>
          <p:cNvPr id="21508" name="Rectangle 2">
            <a:extLst>
              <a:ext uri="{FF2B5EF4-FFF2-40B4-BE49-F238E27FC236}">
                <a16:creationId xmlns:a16="http://schemas.microsoft.com/office/drawing/2014/main" id="{3E04C258-7095-4C75-872B-7F754BDD0C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264" y="1077770"/>
            <a:ext cx="609731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3600" b="1" u="sng" dirty="0"/>
              <a:t>L.O: To measure in centimetres</a:t>
            </a:r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A8DB473F-B3C2-4896-B1E5-F29013989D14}"/>
              </a:ext>
            </a:extLst>
          </p:cNvPr>
          <p:cNvSpPr/>
          <p:nvPr/>
        </p:nvSpPr>
        <p:spPr>
          <a:xfrm>
            <a:off x="1792941" y="2128838"/>
            <a:ext cx="4150659" cy="1848921"/>
          </a:xfrm>
          <a:custGeom>
            <a:avLst/>
            <a:gdLst>
              <a:gd name="connsiteX0" fmla="*/ 0 w 4150659"/>
              <a:gd name="connsiteY0" fmla="*/ 0 h 1848921"/>
              <a:gd name="connsiteX1" fmla="*/ 1972236 w 4150659"/>
              <a:gd name="connsiteY1" fmla="*/ 331695 h 1848921"/>
              <a:gd name="connsiteX2" fmla="*/ 1595718 w 4150659"/>
              <a:gd name="connsiteY2" fmla="*/ 1837765 h 1848921"/>
              <a:gd name="connsiteX3" fmla="*/ 4150659 w 4150659"/>
              <a:gd name="connsiteY3" fmla="*/ 896471 h 1848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50659" h="1848921">
                <a:moveTo>
                  <a:pt x="0" y="0"/>
                </a:moveTo>
                <a:cubicBezTo>
                  <a:pt x="853141" y="12700"/>
                  <a:pt x="1706283" y="25401"/>
                  <a:pt x="1972236" y="331695"/>
                </a:cubicBezTo>
                <a:cubicBezTo>
                  <a:pt x="2238189" y="637989"/>
                  <a:pt x="1232648" y="1743636"/>
                  <a:pt x="1595718" y="1837765"/>
                </a:cubicBezTo>
                <a:cubicBezTo>
                  <a:pt x="1958788" y="1931894"/>
                  <a:pt x="3054723" y="1414182"/>
                  <a:pt x="4150659" y="89647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60F88B5-D399-4484-8BE0-CB50D47F3C8A}"/>
              </a:ext>
            </a:extLst>
          </p:cNvPr>
          <p:cNvSpPr txBox="1"/>
          <p:nvPr/>
        </p:nvSpPr>
        <p:spPr>
          <a:xfrm>
            <a:off x="724264" y="4826123"/>
            <a:ext cx="79875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Tip: Use string, measure the string needed and cut it. Then, measure one final time in a straight line.</a:t>
            </a:r>
          </a:p>
        </p:txBody>
      </p:sp>
    </p:spTree>
    <p:extLst>
      <p:ext uri="{BB962C8B-B14F-4D97-AF65-F5344CB8AC3E}">
        <p14:creationId xmlns:p14="http://schemas.microsoft.com/office/powerpoint/2010/main" val="8306760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>
            <a:extLst>
              <a:ext uri="{FF2B5EF4-FFF2-40B4-BE49-F238E27FC236}">
                <a16:creationId xmlns:a16="http://schemas.microsoft.com/office/drawing/2014/main" id="{1B8147AE-2A05-412A-A9AE-032BE4495A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4050" y="509588"/>
            <a:ext cx="783431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sz="3200" dirty="0">
                <a:latin typeface="Twinkl SemiBold" pitchFamily="2" charset="0"/>
              </a:rPr>
              <a:t>						</a:t>
            </a:r>
            <a:r>
              <a:rPr lang="en-GB" sz="3200" b="1" u="sng" dirty="0">
                <a:latin typeface="Twinkl SemiBold" pitchFamily="2" charset="0"/>
              </a:rPr>
              <a:t>14.07.2020</a:t>
            </a:r>
            <a:br>
              <a:rPr lang="en-GB" altLang="en-US" sz="3200" b="1" u="sng" dirty="0"/>
            </a:br>
            <a:r>
              <a:rPr lang="en-GB" altLang="en-US" sz="3200" b="1" u="sng" dirty="0"/>
              <a:t>L.O: To measure in centimetres</a:t>
            </a: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sz="3200" b="1" u="sng" dirty="0"/>
          </a:p>
        </p:txBody>
      </p:sp>
      <p:pic>
        <p:nvPicPr>
          <p:cNvPr id="22531" name="Picture 2">
            <a:extLst>
              <a:ext uri="{FF2B5EF4-FFF2-40B4-BE49-F238E27FC236}">
                <a16:creationId xmlns:a16="http://schemas.microsoft.com/office/drawing/2014/main" id="{731EDDDA-E616-46E0-8639-3441F93684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117" y="2118151"/>
            <a:ext cx="1049338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3">
            <a:extLst>
              <a:ext uri="{FF2B5EF4-FFF2-40B4-BE49-F238E27FC236}">
                <a16:creationId xmlns:a16="http://schemas.microsoft.com/office/drawing/2014/main" id="{EF5D50AB-CEF8-426C-A89D-390EE6B187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13" y="3483769"/>
            <a:ext cx="998538" cy="98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4">
            <a:extLst>
              <a:ext uri="{FF2B5EF4-FFF2-40B4-BE49-F238E27FC236}">
                <a16:creationId xmlns:a16="http://schemas.microsoft.com/office/drawing/2014/main" id="{EC9C4AAD-8AB4-4E85-AB7C-77929A8817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13" y="4881563"/>
            <a:ext cx="1060450" cy="101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4" name="TextBox 1">
            <a:extLst>
              <a:ext uri="{FF2B5EF4-FFF2-40B4-BE49-F238E27FC236}">
                <a16:creationId xmlns:a16="http://schemas.microsoft.com/office/drawing/2014/main" id="{48A673FF-A80F-47E4-A4D3-32A9836879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5113" y="1909604"/>
            <a:ext cx="734853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chemeClr val="tx1"/>
                </a:solidFill>
              </a:rPr>
              <a:t>Practice Page 65.</a:t>
            </a:r>
          </a:p>
        </p:txBody>
      </p:sp>
      <p:sp>
        <p:nvSpPr>
          <p:cNvPr id="22535" name="Rectangle 2">
            <a:extLst>
              <a:ext uri="{FF2B5EF4-FFF2-40B4-BE49-F238E27FC236}">
                <a16:creationId xmlns:a16="http://schemas.microsoft.com/office/drawing/2014/main" id="{11BA3FB1-4E2A-404E-B63E-12BB56EDBB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5463" y="3266103"/>
            <a:ext cx="682783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3600" dirty="0">
                <a:solidFill>
                  <a:schemeClr val="tx1"/>
                </a:solidFill>
              </a:rPr>
              <a:t>Practice Pages 65 and 66.</a:t>
            </a:r>
          </a:p>
        </p:txBody>
      </p:sp>
      <p:sp>
        <p:nvSpPr>
          <p:cNvPr id="22536" name="Rectangle 3">
            <a:extLst>
              <a:ext uri="{FF2B5EF4-FFF2-40B4-BE49-F238E27FC236}">
                <a16:creationId xmlns:a16="http://schemas.microsoft.com/office/drawing/2014/main" id="{65E5A528-AF68-4EE8-8046-91EB030F4A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4838" y="4797611"/>
            <a:ext cx="682783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chemeClr val="tx1"/>
                </a:solidFill>
              </a:rPr>
              <a:t> Measuring length challenges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sson Presentation Template" id="{3C4AA890-A98A-49CB-9789-37C2142E8ECB}" vid="{D329D7C4-AF03-437F-A4FE-F7A8B98817C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4921</TotalTime>
  <Words>582</Words>
  <Application>Microsoft Office PowerPoint</Application>
  <PresentationFormat>On-screen Show (4:3)</PresentationFormat>
  <Paragraphs>68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Sassoon Infant Md</vt:lpstr>
      <vt:lpstr>Sassoon Infant Rg</vt:lpstr>
      <vt:lpstr>Tuffy</vt:lpstr>
      <vt:lpstr>Twinkl</vt:lpstr>
      <vt:lpstr>Twinkl SemiBold</vt:lpstr>
      <vt:lpstr>1_Office Theme</vt:lpstr>
      <vt:lpstr>Monday 13th July 2020  L.O: To measure in metres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Tuesday 14th July 2020  L.O: To measure in centimetres</vt:lpstr>
      <vt:lpstr>Tuesday 14th July 2020  Warm up: Reading Scales (rulers in cm)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Shaun Downie</cp:lastModifiedBy>
  <cp:revision>217</cp:revision>
  <dcterms:created xsi:type="dcterms:W3CDTF">2017-07-12T10:51:34Z</dcterms:created>
  <dcterms:modified xsi:type="dcterms:W3CDTF">2020-07-14T15:03:06Z</dcterms:modified>
</cp:coreProperties>
</file>