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0"/>
  </p:notesMasterIdLst>
  <p:sldIdLst>
    <p:sldId id="256" r:id="rId2"/>
    <p:sldId id="257" r:id="rId3"/>
    <p:sldId id="318" r:id="rId4"/>
    <p:sldId id="258" r:id="rId5"/>
    <p:sldId id="261" r:id="rId6"/>
    <p:sldId id="260" r:id="rId7"/>
    <p:sldId id="268" r:id="rId8"/>
    <p:sldId id="310" r:id="rId9"/>
    <p:sldId id="269" r:id="rId10"/>
    <p:sldId id="270" r:id="rId11"/>
    <p:sldId id="303" r:id="rId12"/>
    <p:sldId id="304" r:id="rId13"/>
    <p:sldId id="305" r:id="rId14"/>
    <p:sldId id="271" r:id="rId15"/>
    <p:sldId id="273" r:id="rId16"/>
    <p:sldId id="297" r:id="rId17"/>
    <p:sldId id="274" r:id="rId18"/>
    <p:sldId id="275" r:id="rId19"/>
    <p:sldId id="282" r:id="rId20"/>
    <p:sldId id="306" r:id="rId21"/>
    <p:sldId id="280" r:id="rId22"/>
    <p:sldId id="284" r:id="rId23"/>
    <p:sldId id="279" r:id="rId24"/>
    <p:sldId id="311" r:id="rId25"/>
    <p:sldId id="317" r:id="rId26"/>
    <p:sldId id="307" r:id="rId27"/>
    <p:sldId id="319" r:id="rId28"/>
    <p:sldId id="312" r:id="rId29"/>
    <p:sldId id="313" r:id="rId30"/>
    <p:sldId id="315" r:id="rId31"/>
    <p:sldId id="314" r:id="rId32"/>
    <p:sldId id="288" r:id="rId33"/>
    <p:sldId id="289" r:id="rId34"/>
    <p:sldId id="308" r:id="rId35"/>
    <p:sldId id="291" r:id="rId36"/>
    <p:sldId id="290" r:id="rId37"/>
    <p:sldId id="292" r:id="rId38"/>
    <p:sldId id="294" r:id="rId39"/>
    <p:sldId id="295" r:id="rId40"/>
    <p:sldId id="301" r:id="rId41"/>
    <p:sldId id="309" r:id="rId42"/>
    <p:sldId id="298" r:id="rId43"/>
    <p:sldId id="302" r:id="rId44"/>
    <p:sldId id="300" r:id="rId45"/>
    <p:sldId id="299" r:id="rId46"/>
    <p:sldId id="316" r:id="rId47"/>
    <p:sldId id="276" r:id="rId48"/>
    <p:sldId id="277"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29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3244A7-3DB8-4921-A7D4-3659D79FA55C}" type="datetimeFigureOut">
              <a:rPr lang="en-GB" smtClean="0"/>
              <a:t>16/06/2022</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dirty="0"/>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txBox="1">
            <a:spLocks noGrp="1"/>
          </p:cNvSpPr>
          <p:nvPr>
            <p:ph type="body" sz="quarter" idx="1"/>
          </p:nvPr>
        </p:nvSpPr>
        <p:spPr/>
        <p:txBody>
          <a:bodyPr/>
          <a:lstStyle/>
          <a:p>
            <a:endParaRPr lang="en-GB" dirty="0"/>
          </a:p>
        </p:txBody>
      </p:sp>
      <p:sp>
        <p:nvSpPr>
          <p:cNvPr id="4" name="Slide Number Placeholder 3"/>
          <p:cNvSpPr txBox="1"/>
          <p:nvPr/>
        </p:nvSpPr>
        <p:spPr>
          <a:xfrm>
            <a:off x="3884608" y="8685210"/>
            <a:ext cx="2971798" cy="458787"/>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E65A79-3FC9-4751-B0F0-6F7F1E5ED907}" type="slidenum">
              <a:t>13</a:t>
            </a:fld>
            <a:endParaRPr lang="en-GB" sz="1200" b="0" i="0" u="none" strike="noStrike" kern="1200" cap="none" spc="0" baseline="0" dirty="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dirty="0"/>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dirty="0"/>
              <a:t>Click icon to add picture</a:t>
            </a:r>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16/06/2022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16/06/2022</a:t>
            </a:fld>
            <a:endParaRPr lang="en-GB" dirty="0"/>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dirty="0"/>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roebuck.herts.sch.uk/page/?title=Accelerated+Reader&amp;pid=99"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qw8mcx9ziAhUnAmMBHdGABpUQjRx6BAgBEAU&amp;url=https://community.mathletics.com/signin/&amp;psig=AOvVaw0pr3C9UwdWHC166bsjZOFj&amp;ust=1560175077212319"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42.jpeg"/><Relationship Id="rId5" Type="http://schemas.microsoft.com/office/2007/relationships/hdphoto" Target="../media/hdphoto1.wdp"/><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mailto:Y3@roebuck.herts.sch.uk"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46.jpeg"/><Relationship Id="rId5" Type="http://schemas.microsoft.com/office/2007/relationships/hdphoto" Target="../media/hdphoto2.wdp"/><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a:t>Miss TAYLOR AND MISS O’REILLY</a:t>
            </a:r>
          </a:p>
        </p:txBody>
      </p:sp>
      <p:pic>
        <p:nvPicPr>
          <p:cNvPr id="102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2 to year 3 transition Meeting for parents </a:t>
            </a:r>
          </a:p>
        </p:txBody>
      </p:sp>
    </p:spTree>
    <p:extLst>
      <p:ext uri="{BB962C8B-B14F-4D97-AF65-F5344CB8AC3E}">
        <p14:creationId xmlns:p14="http://schemas.microsoft.com/office/powerpoint/2010/main" val="193002868"/>
      </p:ext>
    </p:extLst>
  </p:cSld>
  <p:clrMapOvr>
    <a:masterClrMapping/>
  </p:clrMapOvr>
  <mc:AlternateContent xmlns:mc="http://schemas.openxmlformats.org/markup-compatibility/2006" xmlns:p14="http://schemas.microsoft.com/office/powerpoint/2010/main">
    <mc:Choice Requires="p14">
      <p:transition spd="slow" p14:dur="2000" advTm="9615"/>
    </mc:Choice>
    <mc:Fallback xmlns="">
      <p:transition spd="slow" advTm="96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7" y="491741"/>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Teaching staff</a:t>
            </a:r>
          </a:p>
        </p:txBody>
      </p:sp>
      <p:sp>
        <p:nvSpPr>
          <p:cNvPr id="3" name="Content Placeholder 2"/>
          <p:cNvSpPr>
            <a:spLocks noGrp="1"/>
          </p:cNvSpPr>
          <p:nvPr>
            <p:ph idx="1"/>
          </p:nvPr>
        </p:nvSpPr>
        <p:spPr>
          <a:xfrm>
            <a:off x="141468" y="1412776"/>
            <a:ext cx="8241020" cy="3579849"/>
          </a:xfrm>
        </p:spPr>
        <p:txBody>
          <a:bodyPr>
            <a:normAutofit/>
          </a:bodyPr>
          <a:lstStyle/>
          <a:p>
            <a:r>
              <a:rPr lang="en-GB" sz="3600" u="sng" dirty="0">
                <a:latin typeface="Letter-join No-Lead 37" pitchFamily="50" charset="0"/>
              </a:rPr>
              <a:t>Pear</a:t>
            </a:r>
          </a:p>
          <a:p>
            <a:r>
              <a:rPr lang="en-GB" sz="3600" dirty="0">
                <a:latin typeface="Letter-join No-Lead 37" pitchFamily="50" charset="0"/>
              </a:rPr>
              <a:t>Miss Taylor </a:t>
            </a:r>
          </a:p>
          <a:p>
            <a:endParaRPr lang="en-GB" sz="3600" dirty="0">
              <a:latin typeface="Letter-join No-Lead 37" pitchFamily="50" charset="0"/>
            </a:endParaRPr>
          </a:p>
          <a:p>
            <a:r>
              <a:rPr lang="en-GB" sz="3600" u="sng" dirty="0">
                <a:latin typeface="Letter-join No-Lead 37" pitchFamily="50" charset="0"/>
              </a:rPr>
              <a:t>Cherry</a:t>
            </a:r>
          </a:p>
          <a:p>
            <a:r>
              <a:rPr lang="en-GB" sz="3600" dirty="0">
                <a:latin typeface="Letter-join No-Lead 37" pitchFamily="50" charset="0"/>
              </a:rPr>
              <a:t>Miss O’Reilly</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mc:AlternateContent xmlns:mc="http://schemas.openxmlformats.org/markup-compatibility/2006" xmlns:p14="http://schemas.microsoft.com/office/powerpoint/2010/main">
    <mc:Choice Requires="p14">
      <p:transition spd="slow" p14:dur="2000" advTm="16903"/>
    </mc:Choice>
    <mc:Fallback xmlns="">
      <p:transition spd="slow" advTm="1690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YOUR CHILD’S NEW ENVIRONMENT</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93B0606-45D8-4784-B9FE-83DC3210F57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308"/>
          <a:stretch/>
        </p:blipFill>
        <p:spPr>
          <a:xfrm rot="5400000">
            <a:off x="3987297" y="1386375"/>
            <a:ext cx="4775130" cy="4926744"/>
          </a:xfrm>
          <a:prstGeom prst="rect">
            <a:avLst/>
          </a:prstGeom>
        </p:spPr>
      </p:pic>
      <p:pic>
        <p:nvPicPr>
          <p:cNvPr id="10" name="Picture 9">
            <a:extLst>
              <a:ext uri="{FF2B5EF4-FFF2-40B4-BE49-F238E27FC236}">
                <a16:creationId xmlns:a16="http://schemas.microsoft.com/office/drawing/2014/main" id="{8076F4A8-73C7-4DFC-8872-78AE278DCF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505" y="2132856"/>
            <a:ext cx="4139952" cy="3104964"/>
          </a:xfrm>
          <a:prstGeom prst="rect">
            <a:avLst/>
          </a:prstGeom>
        </p:spPr>
      </p:pic>
    </p:spTree>
    <p:extLst>
      <p:ext uri="{BB962C8B-B14F-4D97-AF65-F5344CB8AC3E}">
        <p14:creationId xmlns:p14="http://schemas.microsoft.com/office/powerpoint/2010/main" val="490842343"/>
      </p:ext>
    </p:extLst>
  </p:cSld>
  <p:clrMapOvr>
    <a:masterClrMapping/>
  </p:clrMapOvr>
  <mc:AlternateContent xmlns:mc="http://schemas.openxmlformats.org/markup-compatibility/2006" xmlns:p14="http://schemas.microsoft.com/office/powerpoint/2010/main">
    <mc:Choice Requires="p14">
      <p:transition spd="slow" p14:dur="2000" advTm="16903"/>
    </mc:Choice>
    <mc:Fallback xmlns="">
      <p:transition spd="slow" advTm="169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794842"/>
            <a:ext cx="7844135" cy="548640"/>
          </a:xfrm>
        </p:spPr>
        <p:txBody>
          <a:bodyPr/>
          <a:lstStyle/>
          <a:p>
            <a:r>
              <a:rPr lang="en-GB"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0" y="1960699"/>
            <a:ext cx="7164288" cy="5640740"/>
          </a:xfrm>
        </p:spPr>
        <p:txBody>
          <a:bodyPr>
            <a:normAutofit/>
          </a:bodyPr>
          <a:lstStyle/>
          <a:p>
            <a:pPr>
              <a:buFont typeface="Arial" panose="020B0604020202020204" pitchFamily="34" charset="0"/>
              <a:buChar char="•"/>
            </a:pPr>
            <a:r>
              <a:rPr lang="en-GB" sz="2400" dirty="0">
                <a:latin typeface="Letter-join No-Lead 37" pitchFamily="50" charset="0"/>
              </a:rPr>
              <a:t>Hand over meetings will take place from one class teacher to the next.</a:t>
            </a:r>
          </a:p>
          <a:p>
            <a:pPr>
              <a:buFont typeface="Arial" panose="020B0604020202020204" pitchFamily="34" charset="0"/>
              <a:buChar char="•"/>
            </a:pPr>
            <a:r>
              <a:rPr lang="en-GB" sz="2400" dirty="0">
                <a:latin typeface="Letter-join No-Lead 37" pitchFamily="50" charset="0"/>
              </a:rPr>
              <a:t>Transition morning will take place before the end of term to help your child settle in.</a:t>
            </a:r>
          </a:p>
          <a:p>
            <a:pPr>
              <a:buFont typeface="Arial" panose="020B0604020202020204" pitchFamily="34" charset="0"/>
              <a:buChar char="•"/>
            </a:pPr>
            <a:r>
              <a:rPr lang="en-GB" sz="2400" dirty="0">
                <a:latin typeface="Letter-join No-Lead 37" pitchFamily="50" charset="0"/>
              </a:rPr>
              <a:t>A transition book will be focused on towards the end of Y2 to Y3 to give the children something familiar to refer to in September.</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5F7540F-E3BB-472E-B438-78726C8B2E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59887" y="2204864"/>
            <a:ext cx="1785076" cy="1785076"/>
          </a:xfrm>
          <a:prstGeom prst="rect">
            <a:avLst/>
          </a:prstGeom>
        </p:spPr>
      </p:pic>
    </p:spTree>
    <p:extLst>
      <p:ext uri="{BB962C8B-B14F-4D97-AF65-F5344CB8AC3E}">
        <p14:creationId xmlns:p14="http://schemas.microsoft.com/office/powerpoint/2010/main" val="732615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Essentials for Year 3…</a:t>
            </a:r>
          </a:p>
        </p:txBody>
      </p:sp>
      <p:sp>
        <p:nvSpPr>
          <p:cNvPr id="3" name="Content Placeholder 2"/>
          <p:cNvSpPr>
            <a:spLocks noGrp="1"/>
          </p:cNvSpPr>
          <p:nvPr>
            <p:ph idx="1"/>
          </p:nvPr>
        </p:nvSpPr>
        <p:spPr>
          <a:xfrm>
            <a:off x="0" y="1100628"/>
            <a:ext cx="8343900" cy="5640740"/>
          </a:xfrm>
        </p:spPr>
        <p:txBody>
          <a:bodyPr>
            <a:normAutofit/>
          </a:bodyPr>
          <a:lstStyle/>
          <a:p>
            <a:r>
              <a:rPr lang="en-GB" sz="2000" dirty="0">
                <a:latin typeface="Letter-join No-Lead 37" pitchFamily="50" charset="0"/>
              </a:rPr>
              <a:t>KS2 Playtime starts at 10:45am</a:t>
            </a:r>
          </a:p>
          <a:p>
            <a:r>
              <a:rPr lang="en-GB" sz="2000" dirty="0">
                <a:latin typeface="Letter-join No-Lead 37" pitchFamily="50" charset="0"/>
              </a:rPr>
              <a:t>KS2 Lunchtime starts at 12:30 pm. </a:t>
            </a:r>
          </a:p>
          <a:p>
            <a:r>
              <a:rPr lang="en-GB" sz="2000" dirty="0">
                <a:latin typeface="Letter-join No-Lead 37" pitchFamily="50" charset="0"/>
              </a:rPr>
              <a:t>Children have to bring their own fruit snack.</a:t>
            </a:r>
          </a:p>
          <a:p>
            <a:r>
              <a:rPr lang="en-GB" sz="2000" dirty="0">
                <a:latin typeface="Letter-join No-Lead 37" pitchFamily="50" charset="0"/>
              </a:rPr>
              <a:t>School dinners have to be paid for – send money in a clearly labelled envelope or use Gateway on the school website.</a:t>
            </a:r>
          </a:p>
          <a:p>
            <a:endParaRPr lang="en-GB" sz="2000" dirty="0">
              <a:latin typeface="Letter-join No-Lead 37" pitchFamily="50" charset="0"/>
            </a:endParaRPr>
          </a:p>
          <a:p>
            <a:r>
              <a:rPr lang="en-GB" sz="2000" dirty="0">
                <a:latin typeface="Letter-join No-Lead 37" pitchFamily="50" charset="0"/>
              </a:rPr>
              <a:t>Children are expected to have their reading journal signed and</a:t>
            </a:r>
          </a:p>
          <a:p>
            <a:r>
              <a:rPr lang="en-GB" sz="2000" dirty="0">
                <a:latin typeface="Letter-join No-Lead 37" pitchFamily="50" charset="0"/>
              </a:rPr>
              <a:t>checked by parents / carers 5 times a week. </a:t>
            </a: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DE6C923-DFD6-4336-A89A-15CD9C3F3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0741" y="4005064"/>
            <a:ext cx="2339752" cy="2339752"/>
          </a:xfrm>
          <a:prstGeom prst="rect">
            <a:avLst/>
          </a:prstGeom>
        </p:spPr>
      </p:pic>
    </p:spTree>
    <p:extLst>
      <p:ext uri="{BB962C8B-B14F-4D97-AF65-F5344CB8AC3E}">
        <p14:creationId xmlns:p14="http://schemas.microsoft.com/office/powerpoint/2010/main" val="2991580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national Curriculum</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789973"/>
            <a:ext cx="5954723" cy="4007179"/>
          </a:xfrm>
          <a:prstGeom prst="rect">
            <a:avLst/>
          </a:prstGeom>
          <a:noFill/>
          <a:ln>
            <a:noFill/>
          </a:ln>
          <a:effectLst>
            <a:glow rad="127000">
              <a:schemeClr val="bg1"/>
            </a:glow>
            <a:outerShdw blurRad="50800" dist="50800" dir="54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Hexagon 2"/>
          <p:cNvSpPr/>
          <p:nvPr/>
        </p:nvSpPr>
        <p:spPr>
          <a:xfrm>
            <a:off x="4787331" y="3636603"/>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13957"/>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7" name="Hexagon 6"/>
          <p:cNvSpPr/>
          <p:nvPr/>
        </p:nvSpPr>
        <p:spPr>
          <a:xfrm>
            <a:off x="5711341" y="3133798"/>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5893989" y="3416570"/>
            <a:ext cx="936104" cy="276999"/>
          </a:xfrm>
          <a:prstGeom prst="rect">
            <a:avLst/>
          </a:prstGeom>
          <a:noFill/>
        </p:spPr>
        <p:txBody>
          <a:bodyPr wrap="square" rtlCol="0">
            <a:spAutoFit/>
          </a:bodyPr>
          <a:lstStyle/>
          <a:p>
            <a:r>
              <a:rPr lang="en-GB" sz="1200" b="1" dirty="0">
                <a:solidFill>
                  <a:schemeClr val="bg1"/>
                </a:solidFill>
              </a:rPr>
              <a:t>Computing</a:t>
            </a:r>
          </a:p>
        </p:txBody>
      </p:sp>
    </p:spTree>
    <p:extLst>
      <p:ext uri="{BB962C8B-B14F-4D97-AF65-F5344CB8AC3E}">
        <p14:creationId xmlns:p14="http://schemas.microsoft.com/office/powerpoint/2010/main" val="1696116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 10"/>
          <p:cNvSpPr/>
          <p:nvPr/>
        </p:nvSpPr>
        <p:spPr>
          <a:xfrm>
            <a:off x="3274724" y="2037314"/>
            <a:ext cx="2232248" cy="1872208"/>
          </a:xfrm>
          <a:prstGeom prst="hexagon">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History</a:t>
            </a:r>
          </a:p>
        </p:txBody>
      </p:sp>
      <p:sp>
        <p:nvSpPr>
          <p:cNvPr id="3" name="Hexagon 2"/>
          <p:cNvSpPr/>
          <p:nvPr/>
        </p:nvSpPr>
        <p:spPr>
          <a:xfrm>
            <a:off x="1492824" y="1059948"/>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1780856" y="1092385"/>
            <a:ext cx="1656184" cy="1754326"/>
          </a:xfrm>
          <a:prstGeom prst="rect">
            <a:avLst/>
          </a:prstGeom>
          <a:noFill/>
        </p:spPr>
        <p:txBody>
          <a:bodyPr wrap="square" rtlCol="0">
            <a:spAutoFit/>
          </a:bodyPr>
          <a:lstStyle/>
          <a:p>
            <a:pPr algn="ctr"/>
            <a:r>
              <a:rPr lang="en-GB" dirty="0">
                <a:latin typeface="Letter-join No-Lead 37" pitchFamily="50" charset="0"/>
              </a:rPr>
              <a:t>Sticks, Stones and Ancient Bones</a:t>
            </a:r>
          </a:p>
          <a:p>
            <a:pPr algn="ctr"/>
            <a:endParaRPr lang="en-GB" dirty="0">
              <a:latin typeface="Letter-join No-Lead 37" pitchFamily="50" charset="0"/>
            </a:endParaRPr>
          </a:p>
          <a:p>
            <a:pPr algn="ctr"/>
            <a:r>
              <a:rPr lang="en-GB" dirty="0">
                <a:latin typeface="Letter-join No-Lead 37" pitchFamily="50" charset="0"/>
              </a:rPr>
              <a:t>Stone age to Iron age</a:t>
            </a:r>
          </a:p>
        </p:txBody>
      </p:sp>
      <p:sp>
        <p:nvSpPr>
          <p:cNvPr id="14" name="Hexagon 13"/>
          <p:cNvSpPr/>
          <p:nvPr/>
        </p:nvSpPr>
        <p:spPr>
          <a:xfrm>
            <a:off x="3274724" y="3961276"/>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3425975" y="2192861"/>
            <a:ext cx="1656184" cy="1631216"/>
          </a:xfrm>
          <a:prstGeom prst="rect">
            <a:avLst/>
          </a:prstGeom>
          <a:noFill/>
        </p:spPr>
        <p:txBody>
          <a:bodyPr wrap="square" rtlCol="0">
            <a:spAutoFit/>
          </a:bodyPr>
          <a:lstStyle/>
          <a:p>
            <a:pPr algn="ctr"/>
            <a:r>
              <a:rPr lang="en-GB" sz="2000" dirty="0">
                <a:latin typeface="Letter-join No-Lead 37" pitchFamily="50" charset="0"/>
              </a:rPr>
              <a:t>Ruthless Romans</a:t>
            </a:r>
          </a:p>
          <a:p>
            <a:pPr algn="ctr"/>
            <a:endParaRPr lang="en-GB" sz="2000" dirty="0">
              <a:latin typeface="Letter-join No-Lead 37" pitchFamily="50" charset="0"/>
            </a:endParaRPr>
          </a:p>
          <a:p>
            <a:pPr algn="ctr"/>
            <a:r>
              <a:rPr lang="en-GB" sz="2000" dirty="0">
                <a:latin typeface="Letter-join No-Lead 37" pitchFamily="50" charset="0"/>
              </a:rPr>
              <a:t>Roman Empire</a:t>
            </a:r>
            <a:endParaRPr lang="en-GB" sz="3200" dirty="0">
              <a:latin typeface="Letter-join No-Lead 37" pitchFamily="50" charset="0"/>
            </a:endParaRPr>
          </a:p>
        </p:txBody>
      </p:sp>
      <p:pic>
        <p:nvPicPr>
          <p:cNvPr id="2050" name="Picture 2" descr="C:\Users\williamsa.ROEBUCK129\Local Settings\Temporary Internet Files\Content.IE5\5Z23A1B8\Cavemen-iran-640x44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09168" y="1229321"/>
            <a:ext cx="2571100" cy="1767631"/>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williamsa.ROEBUCK129\Local Settings\Temporary Internet Files\Content.IE5\E627V884\220px-NSRW_Armor_(Roman_Cuirass)[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111" y="3254825"/>
            <a:ext cx="2284433" cy="360317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6380CF04-0B6B-4169-AA62-89AEFFBD2FB6}"/>
              </a:ext>
            </a:extLst>
          </p:cNvPr>
          <p:cNvSpPr txBox="1"/>
          <p:nvPr/>
        </p:nvSpPr>
        <p:spPr>
          <a:xfrm>
            <a:off x="3533272" y="4081771"/>
            <a:ext cx="1656184" cy="1323439"/>
          </a:xfrm>
          <a:prstGeom prst="rect">
            <a:avLst/>
          </a:prstGeom>
          <a:noFill/>
        </p:spPr>
        <p:txBody>
          <a:bodyPr wrap="square" rtlCol="0">
            <a:spAutoFit/>
          </a:bodyPr>
          <a:lstStyle/>
          <a:p>
            <a:pPr algn="ctr"/>
            <a:r>
              <a:rPr lang="en-GB" sz="2000" dirty="0">
                <a:latin typeface="Letter-join No-Lead 37" pitchFamily="50" charset="0"/>
              </a:rPr>
              <a:t>Off with her head!</a:t>
            </a:r>
          </a:p>
          <a:p>
            <a:pPr algn="ctr"/>
            <a:endParaRPr lang="en-GB" sz="2000" dirty="0">
              <a:latin typeface="Letter-join No-Lead 37" pitchFamily="50" charset="0"/>
            </a:endParaRPr>
          </a:p>
          <a:p>
            <a:pPr algn="ctr"/>
            <a:r>
              <a:rPr lang="en-GB" sz="2000" dirty="0">
                <a:latin typeface="Letter-join No-Lead 37" pitchFamily="50" charset="0"/>
              </a:rPr>
              <a:t>Tudors</a:t>
            </a:r>
            <a:endParaRPr lang="en-GB" sz="3200" dirty="0">
              <a:latin typeface="Letter-join No-Lead 37" pitchFamily="50" charset="0"/>
            </a:endParaRPr>
          </a:p>
        </p:txBody>
      </p:sp>
      <p:pic>
        <p:nvPicPr>
          <p:cNvPr id="5" name="Picture 4">
            <a:extLst>
              <a:ext uri="{FF2B5EF4-FFF2-40B4-BE49-F238E27FC236}">
                <a16:creationId xmlns:a16="http://schemas.microsoft.com/office/drawing/2014/main" id="{09EB7A6C-659C-4AC2-99A1-77B5816F4C0B}"/>
              </a:ext>
            </a:extLst>
          </p:cNvPr>
          <p:cNvPicPr>
            <a:picLocks noChangeAspect="1"/>
          </p:cNvPicPr>
          <p:nvPr/>
        </p:nvPicPr>
        <p:blipFill>
          <a:blip r:embed="rId5"/>
          <a:stretch>
            <a:fillRect/>
          </a:stretch>
        </p:blipFill>
        <p:spPr>
          <a:xfrm>
            <a:off x="5711089" y="4148045"/>
            <a:ext cx="3332036" cy="1872208"/>
          </a:xfrm>
          <a:prstGeom prst="rect">
            <a:avLst/>
          </a:prstGeom>
        </p:spPr>
      </p:pic>
    </p:spTree>
    <p:extLst>
      <p:ext uri="{BB962C8B-B14F-4D97-AF65-F5344CB8AC3E}">
        <p14:creationId xmlns:p14="http://schemas.microsoft.com/office/powerpoint/2010/main" val="3313159529"/>
      </p:ext>
    </p:extLst>
  </p:cSld>
  <p:clrMapOvr>
    <a:masterClrMapping/>
  </p:clrMapOvr>
  <mc:AlternateContent xmlns:mc="http://schemas.openxmlformats.org/markup-compatibility/2006" xmlns:p14="http://schemas.microsoft.com/office/powerpoint/2010/main">
    <mc:Choice Requires="p14">
      <p:transition spd="slow" p14:dur="2000" advTm="17311"/>
    </mc:Choice>
    <mc:Fallback xmlns="">
      <p:transition spd="slow" advTm="173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 10"/>
          <p:cNvSpPr/>
          <p:nvPr/>
        </p:nvSpPr>
        <p:spPr>
          <a:xfrm>
            <a:off x="3274724" y="2037314"/>
            <a:ext cx="2232248" cy="1872208"/>
          </a:xfrm>
          <a:prstGeom prst="hexagon">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Geography</a:t>
            </a:r>
          </a:p>
        </p:txBody>
      </p:sp>
      <p:sp>
        <p:nvSpPr>
          <p:cNvPr id="3" name="Hexagon 2"/>
          <p:cNvSpPr/>
          <p:nvPr/>
        </p:nvSpPr>
        <p:spPr>
          <a:xfrm>
            <a:off x="1492824" y="1059948"/>
            <a:ext cx="2232248" cy="1872208"/>
          </a:xfrm>
          <a:prstGeom prst="hexagon">
            <a:avLst>
              <a:gd name="adj" fmla="val 58069"/>
              <a:gd name="vf" fmla="val 115470"/>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1780856" y="1760256"/>
            <a:ext cx="1656184" cy="369332"/>
          </a:xfrm>
          <a:prstGeom prst="rect">
            <a:avLst/>
          </a:prstGeom>
          <a:noFill/>
        </p:spPr>
        <p:txBody>
          <a:bodyPr wrap="square" rtlCol="0">
            <a:spAutoFit/>
          </a:bodyPr>
          <a:lstStyle/>
          <a:p>
            <a:pPr algn="ctr"/>
            <a:r>
              <a:rPr lang="en-GB" dirty="0">
                <a:latin typeface="Letter-join No-Lead 37" pitchFamily="50" charset="0"/>
              </a:rPr>
              <a:t>Local study</a:t>
            </a:r>
          </a:p>
        </p:txBody>
      </p:sp>
      <p:sp>
        <p:nvSpPr>
          <p:cNvPr id="14" name="Hexagon 13"/>
          <p:cNvSpPr/>
          <p:nvPr/>
        </p:nvSpPr>
        <p:spPr>
          <a:xfrm>
            <a:off x="3274724" y="3961276"/>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3562756" y="2298599"/>
            <a:ext cx="1656184" cy="1477328"/>
          </a:xfrm>
          <a:prstGeom prst="rect">
            <a:avLst/>
          </a:prstGeom>
          <a:noFill/>
        </p:spPr>
        <p:txBody>
          <a:bodyPr wrap="square" rtlCol="0">
            <a:spAutoFit/>
          </a:bodyPr>
          <a:lstStyle/>
          <a:p>
            <a:pPr algn="ctr"/>
            <a:r>
              <a:rPr lang="en-GB" dirty="0">
                <a:latin typeface="Letter-join No-Lead 37" pitchFamily="50" charset="0"/>
              </a:rPr>
              <a:t>Shakes, shocks and hotspots</a:t>
            </a:r>
          </a:p>
          <a:p>
            <a:pPr algn="ctr"/>
            <a:endParaRPr lang="en-GB" dirty="0">
              <a:latin typeface="Letter-join No-Lead 37" pitchFamily="50" charset="0"/>
            </a:endParaRPr>
          </a:p>
          <a:p>
            <a:pPr algn="ctr"/>
            <a:r>
              <a:rPr lang="en-GB" dirty="0">
                <a:latin typeface="Letter-join No-Lead 37" pitchFamily="50" charset="0"/>
              </a:rPr>
              <a:t>Volcanoes and Earthquakes</a:t>
            </a:r>
            <a:endParaRPr lang="en-GB" sz="2800" dirty="0">
              <a:latin typeface="Letter-join No-Lead 37" pitchFamily="50" charset="0"/>
            </a:endParaRPr>
          </a:p>
        </p:txBody>
      </p:sp>
      <p:sp>
        <p:nvSpPr>
          <p:cNvPr id="18" name="TextBox 17">
            <a:extLst>
              <a:ext uri="{FF2B5EF4-FFF2-40B4-BE49-F238E27FC236}">
                <a16:creationId xmlns:a16="http://schemas.microsoft.com/office/drawing/2014/main" id="{6380CF04-0B6B-4169-AA62-89AEFFBD2FB6}"/>
              </a:ext>
            </a:extLst>
          </p:cNvPr>
          <p:cNvSpPr txBox="1"/>
          <p:nvPr/>
        </p:nvSpPr>
        <p:spPr>
          <a:xfrm>
            <a:off x="3562756" y="4543437"/>
            <a:ext cx="1656184" cy="707886"/>
          </a:xfrm>
          <a:prstGeom prst="rect">
            <a:avLst/>
          </a:prstGeom>
          <a:noFill/>
        </p:spPr>
        <p:txBody>
          <a:bodyPr wrap="square" rtlCol="0">
            <a:spAutoFit/>
          </a:bodyPr>
          <a:lstStyle/>
          <a:p>
            <a:pPr algn="ctr"/>
            <a:r>
              <a:rPr lang="en-GB" sz="2000" dirty="0">
                <a:latin typeface="Letter-join No-Lead 37" pitchFamily="50" charset="0"/>
              </a:rPr>
              <a:t>You're in Europe!</a:t>
            </a:r>
          </a:p>
        </p:txBody>
      </p:sp>
      <p:pic>
        <p:nvPicPr>
          <p:cNvPr id="7" name="Picture 6">
            <a:extLst>
              <a:ext uri="{FF2B5EF4-FFF2-40B4-BE49-F238E27FC236}">
                <a16:creationId xmlns:a16="http://schemas.microsoft.com/office/drawing/2014/main" id="{9A514B2A-7E34-419B-BF28-44C5737EE9AD}"/>
              </a:ext>
            </a:extLst>
          </p:cNvPr>
          <p:cNvPicPr>
            <a:picLocks noChangeAspect="1"/>
          </p:cNvPicPr>
          <p:nvPr/>
        </p:nvPicPr>
        <p:blipFill>
          <a:blip r:embed="rId3"/>
          <a:stretch>
            <a:fillRect/>
          </a:stretch>
        </p:blipFill>
        <p:spPr>
          <a:xfrm>
            <a:off x="6078082" y="4332711"/>
            <a:ext cx="2224101" cy="2254005"/>
          </a:xfrm>
          <a:prstGeom prst="rect">
            <a:avLst/>
          </a:prstGeom>
        </p:spPr>
      </p:pic>
      <p:pic>
        <p:nvPicPr>
          <p:cNvPr id="10" name="Picture 9">
            <a:extLst>
              <a:ext uri="{FF2B5EF4-FFF2-40B4-BE49-F238E27FC236}">
                <a16:creationId xmlns:a16="http://schemas.microsoft.com/office/drawing/2014/main" id="{6708DCC2-1300-4049-AC1F-D22BDAAEEB5C}"/>
              </a:ext>
            </a:extLst>
          </p:cNvPr>
          <p:cNvPicPr>
            <a:picLocks noChangeAspect="1"/>
          </p:cNvPicPr>
          <p:nvPr/>
        </p:nvPicPr>
        <p:blipFill>
          <a:blip r:embed="rId4"/>
          <a:stretch>
            <a:fillRect/>
          </a:stretch>
        </p:blipFill>
        <p:spPr>
          <a:xfrm>
            <a:off x="176302" y="3002878"/>
            <a:ext cx="2726583" cy="1813288"/>
          </a:xfrm>
          <a:prstGeom prst="rect">
            <a:avLst/>
          </a:prstGeom>
        </p:spPr>
      </p:pic>
      <p:pic>
        <p:nvPicPr>
          <p:cNvPr id="12" name="Picture 11">
            <a:extLst>
              <a:ext uri="{FF2B5EF4-FFF2-40B4-BE49-F238E27FC236}">
                <a16:creationId xmlns:a16="http://schemas.microsoft.com/office/drawing/2014/main" id="{766E942C-BC3A-4BE9-B548-5D315B948C34}"/>
              </a:ext>
            </a:extLst>
          </p:cNvPr>
          <p:cNvPicPr>
            <a:picLocks noChangeAspect="1"/>
          </p:cNvPicPr>
          <p:nvPr/>
        </p:nvPicPr>
        <p:blipFill>
          <a:blip r:embed="rId5"/>
          <a:stretch>
            <a:fillRect/>
          </a:stretch>
        </p:blipFill>
        <p:spPr>
          <a:xfrm>
            <a:off x="5795004" y="896204"/>
            <a:ext cx="2809444" cy="2809444"/>
          </a:xfrm>
          <a:prstGeom prst="rect">
            <a:avLst/>
          </a:prstGeom>
        </p:spPr>
      </p:pic>
    </p:spTree>
    <p:extLst>
      <p:ext uri="{BB962C8B-B14F-4D97-AF65-F5344CB8AC3E}">
        <p14:creationId xmlns:p14="http://schemas.microsoft.com/office/powerpoint/2010/main" val="1411859038"/>
      </p:ext>
    </p:extLst>
  </p:cSld>
  <p:clrMapOvr>
    <a:masterClrMapping/>
  </p:clrMapOvr>
  <mc:AlternateContent xmlns:mc="http://schemas.openxmlformats.org/markup-compatibility/2006" xmlns:p14="http://schemas.microsoft.com/office/powerpoint/2010/main">
    <mc:Choice Requires="p14">
      <p:transition spd="slow" p14:dur="2000" advTm="17311"/>
    </mc:Choice>
    <mc:Fallback xmlns="">
      <p:transition spd="slow" advTm="1731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SCIENCE</a:t>
            </a:r>
          </a:p>
        </p:txBody>
      </p:sp>
      <p:sp>
        <p:nvSpPr>
          <p:cNvPr id="3" name="Hexagon 2"/>
          <p:cNvSpPr/>
          <p:nvPr/>
        </p:nvSpPr>
        <p:spPr>
          <a:xfrm>
            <a:off x="2051720" y="1124744"/>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2339752" y="1700808"/>
            <a:ext cx="1656184" cy="584775"/>
          </a:xfrm>
          <a:prstGeom prst="rect">
            <a:avLst/>
          </a:prstGeom>
          <a:noFill/>
        </p:spPr>
        <p:txBody>
          <a:bodyPr wrap="square" rtlCol="0">
            <a:spAutoFit/>
          </a:bodyPr>
          <a:lstStyle/>
          <a:p>
            <a:pPr algn="ctr"/>
            <a:r>
              <a:rPr lang="en-GB" sz="3200" dirty="0">
                <a:latin typeface="Letter-join No-Lead 37" pitchFamily="50" charset="0"/>
              </a:rPr>
              <a:t>Light</a:t>
            </a:r>
          </a:p>
        </p:txBody>
      </p:sp>
      <p:sp>
        <p:nvSpPr>
          <p:cNvPr id="11" name="Hexagon 10"/>
          <p:cNvSpPr/>
          <p:nvPr/>
        </p:nvSpPr>
        <p:spPr>
          <a:xfrm>
            <a:off x="3841761" y="143868"/>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Hexagon 11"/>
          <p:cNvSpPr/>
          <p:nvPr/>
        </p:nvSpPr>
        <p:spPr>
          <a:xfrm>
            <a:off x="3841761"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Hexagon 12"/>
          <p:cNvSpPr/>
          <p:nvPr/>
        </p:nvSpPr>
        <p:spPr>
          <a:xfrm>
            <a:off x="5652120" y="1124744"/>
            <a:ext cx="2232248" cy="1872208"/>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Hexagon 14"/>
          <p:cNvSpPr/>
          <p:nvPr/>
        </p:nvSpPr>
        <p:spPr>
          <a:xfrm>
            <a:off x="5652120" y="3014834"/>
            <a:ext cx="2232248" cy="1872208"/>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4129793" y="849139"/>
            <a:ext cx="1656184" cy="461665"/>
          </a:xfrm>
          <a:prstGeom prst="rect">
            <a:avLst/>
          </a:prstGeom>
          <a:noFill/>
        </p:spPr>
        <p:txBody>
          <a:bodyPr wrap="square" rtlCol="0">
            <a:spAutoFit/>
          </a:bodyPr>
          <a:lstStyle/>
          <a:p>
            <a:pPr algn="ctr"/>
            <a:r>
              <a:rPr lang="en-GB" sz="2400" dirty="0">
                <a:latin typeface="Letter-join No-Lead 37" pitchFamily="50" charset="0"/>
              </a:rPr>
              <a:t>Plants</a:t>
            </a:r>
          </a:p>
        </p:txBody>
      </p:sp>
      <p:sp>
        <p:nvSpPr>
          <p:cNvPr id="18" name="TextBox 17"/>
          <p:cNvSpPr txBox="1"/>
          <p:nvPr/>
        </p:nvSpPr>
        <p:spPr>
          <a:xfrm>
            <a:off x="4124748" y="2662817"/>
            <a:ext cx="1656184" cy="584775"/>
          </a:xfrm>
          <a:prstGeom prst="rect">
            <a:avLst/>
          </a:prstGeom>
          <a:noFill/>
        </p:spPr>
        <p:txBody>
          <a:bodyPr wrap="square" rtlCol="0">
            <a:spAutoFit/>
          </a:bodyPr>
          <a:lstStyle/>
          <a:p>
            <a:pPr algn="ctr"/>
            <a:r>
              <a:rPr lang="en-GB" sz="3200" dirty="0">
                <a:latin typeface="Letter-join No-Lead 37" pitchFamily="50" charset="0"/>
              </a:rPr>
              <a:t>Rocks</a:t>
            </a:r>
          </a:p>
        </p:txBody>
      </p:sp>
      <p:sp>
        <p:nvSpPr>
          <p:cNvPr id="19" name="TextBox 18"/>
          <p:cNvSpPr txBox="1"/>
          <p:nvPr/>
        </p:nvSpPr>
        <p:spPr>
          <a:xfrm>
            <a:off x="5837482" y="1300697"/>
            <a:ext cx="1800200" cy="1384995"/>
          </a:xfrm>
          <a:prstGeom prst="rect">
            <a:avLst/>
          </a:prstGeom>
          <a:noFill/>
        </p:spPr>
        <p:txBody>
          <a:bodyPr wrap="square" rtlCol="0">
            <a:spAutoFit/>
          </a:bodyPr>
          <a:lstStyle/>
          <a:p>
            <a:pPr algn="ctr"/>
            <a:r>
              <a:rPr lang="en-GB" sz="2800" dirty="0">
                <a:latin typeface="Letter-join No-Lead 37" pitchFamily="50" charset="0"/>
              </a:rPr>
              <a:t>Animals including Humans </a:t>
            </a:r>
          </a:p>
        </p:txBody>
      </p:sp>
      <p:sp>
        <p:nvSpPr>
          <p:cNvPr id="20" name="TextBox 19"/>
          <p:cNvSpPr txBox="1"/>
          <p:nvPr/>
        </p:nvSpPr>
        <p:spPr>
          <a:xfrm>
            <a:off x="5905566" y="3456001"/>
            <a:ext cx="1800200" cy="954107"/>
          </a:xfrm>
          <a:prstGeom prst="rect">
            <a:avLst/>
          </a:prstGeom>
          <a:noFill/>
        </p:spPr>
        <p:txBody>
          <a:bodyPr wrap="square" rtlCol="0">
            <a:spAutoFit/>
          </a:bodyPr>
          <a:lstStyle/>
          <a:p>
            <a:pPr algn="ctr"/>
            <a:r>
              <a:rPr lang="en-GB" sz="2800" dirty="0">
                <a:latin typeface="Letter-join No-Lead 37" pitchFamily="50" charset="0"/>
              </a:rPr>
              <a:t>Forces and Magnets</a:t>
            </a:r>
          </a:p>
        </p:txBody>
      </p:sp>
      <p:pic>
        <p:nvPicPr>
          <p:cNvPr id="7" name="Picture 6">
            <a:extLst>
              <a:ext uri="{FF2B5EF4-FFF2-40B4-BE49-F238E27FC236}">
                <a16:creationId xmlns:a16="http://schemas.microsoft.com/office/drawing/2014/main" id="{16EE5E1A-E2E2-445C-9171-1B758D5546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63" y="1365261"/>
            <a:ext cx="1963851" cy="2322121"/>
          </a:xfrm>
          <a:prstGeom prst="rect">
            <a:avLst/>
          </a:prstGeom>
        </p:spPr>
      </p:pic>
      <p:pic>
        <p:nvPicPr>
          <p:cNvPr id="23" name="Picture 22">
            <a:extLst>
              <a:ext uri="{FF2B5EF4-FFF2-40B4-BE49-F238E27FC236}">
                <a16:creationId xmlns:a16="http://schemas.microsoft.com/office/drawing/2014/main" id="{5DD2FA9E-5E70-45A4-8C47-669D4703ED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84222" y="5169291"/>
            <a:ext cx="3230808" cy="1619463"/>
          </a:xfrm>
          <a:prstGeom prst="rect">
            <a:avLst/>
          </a:prstGeom>
        </p:spPr>
      </p:pic>
    </p:spTree>
    <p:extLst>
      <p:ext uri="{BB962C8B-B14F-4D97-AF65-F5344CB8AC3E}">
        <p14:creationId xmlns:p14="http://schemas.microsoft.com/office/powerpoint/2010/main" val="101749006"/>
      </p:ext>
    </p:extLst>
  </p:cSld>
  <p:clrMapOvr>
    <a:masterClrMapping/>
  </p:clrMapOvr>
  <mc:AlternateContent xmlns:mc="http://schemas.openxmlformats.org/markup-compatibility/2006" xmlns:p14="http://schemas.microsoft.com/office/powerpoint/2010/main">
    <mc:Choice Requires="p14">
      <p:transition spd="slow" p14:dur="2000" advTm="14707"/>
    </mc:Choice>
    <mc:Fallback xmlns="">
      <p:transition spd="slow" advTm="1470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Growth Mindset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84288" y="1472519"/>
            <a:ext cx="5688632" cy="4272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a:stretch>
            <a:fillRect/>
          </a:stretch>
        </p:blipFill>
        <p:spPr>
          <a:xfrm>
            <a:off x="5191068" y="1052736"/>
            <a:ext cx="3616615" cy="4824536"/>
          </a:xfrm>
          <a:prstGeom prst="rect">
            <a:avLst/>
          </a:prstGeom>
        </p:spPr>
      </p:pic>
    </p:spTree>
    <p:extLst>
      <p:ext uri="{BB962C8B-B14F-4D97-AF65-F5344CB8AC3E}">
        <p14:creationId xmlns:p14="http://schemas.microsoft.com/office/powerpoint/2010/main" val="715749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clipartbest.com/cliparts/bcy/aak/bcyaakqcL.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980" y="958469"/>
            <a:ext cx="2428875" cy="2571751"/>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3792528" y="366041"/>
            <a:ext cx="5037147" cy="1413257"/>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latin typeface="Letter-join No-Lead 37" pitchFamily="50" charset="0"/>
              </a:rPr>
              <a:t>Be like Superman: Use your imagination. Be Curious</a:t>
            </a:r>
            <a:r>
              <a:rPr lang="en-GB" sz="2800" b="1" dirty="0">
                <a:solidFill>
                  <a:schemeClr val="tx1"/>
                </a:solidFill>
                <a:latin typeface="AR CENA" panose="02000000000000000000" pitchFamily="2" charset="0"/>
              </a:rPr>
              <a:t>. </a:t>
            </a:r>
          </a:p>
        </p:txBody>
      </p:sp>
      <p:sp>
        <p:nvSpPr>
          <p:cNvPr id="4" name="Rounded Rectangle 3"/>
          <p:cNvSpPr/>
          <p:nvPr/>
        </p:nvSpPr>
        <p:spPr>
          <a:xfrm>
            <a:off x="184091" y="334852"/>
            <a:ext cx="3608438" cy="6297769"/>
          </a:xfrm>
          <a:prstGeom prst="roundRect">
            <a:avLst/>
          </a:prstGeom>
          <a:solidFill>
            <a:srgbClr val="A7E8FF"/>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3792528" y="2114449"/>
            <a:ext cx="5037147" cy="4318624"/>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36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r>
              <a:rPr lang="en-GB" sz="2800" b="1" dirty="0">
                <a:solidFill>
                  <a:schemeClr val="tx1"/>
                </a:solidFill>
                <a:latin typeface="Letter-join No-Lead 37" pitchFamily="50" charset="0"/>
              </a:rPr>
              <a:t>Ask questions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Notice things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Look for patterns and connections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Ask, ‘What if..?’</a:t>
            </a:r>
          </a:p>
          <a:p>
            <a:pPr marL="457200" indent="-457200" algn="ctr">
              <a:buFont typeface="Arial" panose="020B0604020202020204" pitchFamily="34" charset="0"/>
              <a:buChar char="•"/>
            </a:pPr>
            <a:r>
              <a:rPr lang="en-GB" sz="2800" b="1" dirty="0">
                <a:solidFill>
                  <a:schemeClr val="tx1"/>
                </a:solidFill>
                <a:latin typeface="Letter-join No-Lead 37" pitchFamily="50" charset="0"/>
              </a:rPr>
              <a:t>Think of possible reasons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Conduct your own research and find out more  </a:t>
            </a:r>
          </a:p>
          <a:p>
            <a:pPr marL="457200" indent="-457200" algn="ctr">
              <a:buFont typeface="Arial" panose="020B0604020202020204" pitchFamily="34" charset="0"/>
              <a:buChar char="•"/>
            </a:pPr>
            <a:endParaRPr lang="en-GB" sz="3200" b="1" dirty="0">
              <a:solidFill>
                <a:schemeClr val="tx1"/>
              </a:solidFill>
              <a:latin typeface="AR CENA" panose="02000000000000000000" pitchFamily="2" charset="0"/>
            </a:endParaRPr>
          </a:p>
          <a:p>
            <a:pPr algn="ctr"/>
            <a:endParaRPr lang="en-GB" sz="5400" b="1" dirty="0">
              <a:solidFill>
                <a:schemeClr val="tx1"/>
              </a:solidFill>
              <a:latin typeface="AR CENA" panose="02000000000000000000" pitchFamily="2" charset="0"/>
            </a:endParaRPr>
          </a:p>
        </p:txBody>
      </p:sp>
      <p:pic>
        <p:nvPicPr>
          <p:cNvPr id="9" name="Picture 2" descr="http://images.clipartpanda.com/super-hero-words-clip-art-RTddKrRT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4310280"/>
            <a:ext cx="1883281" cy="191283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644" y="620688"/>
            <a:ext cx="3427331" cy="5061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806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media-cache-ak0.pinimg.com/736x/7b/85/fb/7b85fb61c0feaa86cd13599b9e19e4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0321" y="476672"/>
            <a:ext cx="5301941" cy="5596272"/>
          </a:xfrm>
          <a:prstGeom prst="rect">
            <a:avLst/>
          </a:prstGeom>
          <a:noFill/>
          <a:ln w="8572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25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p:nvPr/>
        </p:nvSpPr>
        <p:spPr>
          <a:xfrm>
            <a:off x="875163" y="109180"/>
            <a:ext cx="7241842" cy="6678677"/>
          </a:xfrm>
          <a:prstGeom prst="rect">
            <a:avLst/>
          </a:prstGeom>
          <a:solidFill>
            <a:srgbClr val="95B3D7"/>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sp>
        <p:nvSpPr>
          <p:cNvPr id="3" name="Rectangle 3"/>
          <p:cNvSpPr/>
          <p:nvPr/>
        </p:nvSpPr>
        <p:spPr>
          <a:xfrm>
            <a:off x="0" y="0"/>
            <a:ext cx="9144000" cy="6858000"/>
          </a:xfrm>
          <a:prstGeom prst="rect">
            <a:avLst/>
          </a:prstGeom>
          <a:solidFill>
            <a:schemeClr val="accent3">
              <a:lumMod val="75000"/>
            </a:schemeClr>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pic>
        <p:nvPicPr>
          <p:cNvPr id="4" name="Picture 2" descr="Related image"/>
          <p:cNvPicPr>
            <a:picLocks noChangeAspect="1"/>
          </p:cNvPicPr>
          <p:nvPr/>
        </p:nvPicPr>
        <p:blipFill>
          <a:blip r:embed="rId3"/>
          <a:srcRect/>
          <a:stretch>
            <a:fillRect/>
          </a:stretch>
        </p:blipFill>
        <p:spPr>
          <a:xfrm>
            <a:off x="2822849" y="1896836"/>
            <a:ext cx="3300412" cy="3796304"/>
          </a:xfrm>
          <a:prstGeom prst="rect">
            <a:avLst/>
          </a:prstGeom>
          <a:noFill/>
          <a:ln>
            <a:noFill/>
          </a:ln>
        </p:spPr>
      </p:pic>
      <p:sp>
        <p:nvSpPr>
          <p:cNvPr id="5" name="Rectangle 4"/>
          <p:cNvSpPr/>
          <p:nvPr/>
        </p:nvSpPr>
        <p:spPr>
          <a:xfrm>
            <a:off x="-61341" y="1"/>
            <a:ext cx="9135707" cy="923330"/>
          </a:xfrm>
          <a:prstGeom prst="rect">
            <a:avLst/>
          </a:prstGeom>
          <a:noFill/>
          <a:ln>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0" u="none" strike="noStrike" kern="1200" cap="none" spc="0" baseline="0" dirty="0">
                <a:solidFill>
                  <a:srgbClr val="FFFFFF"/>
                </a:solidFill>
                <a:effectLst>
                  <a:outerShdw dist="19048" dir="2700000">
                    <a:srgbClr val="000000"/>
                  </a:outerShdw>
                </a:effectLst>
                <a:uFillTx/>
                <a:latin typeface="Letter join"/>
              </a:rPr>
              <a:t>Talk Partners at Roebuck…</a:t>
            </a:r>
          </a:p>
        </p:txBody>
      </p:sp>
      <p:sp>
        <p:nvSpPr>
          <p:cNvPr id="6" name="Rectangle 6"/>
          <p:cNvSpPr/>
          <p:nvPr/>
        </p:nvSpPr>
        <p:spPr>
          <a:xfrm>
            <a:off x="683568" y="1143439"/>
            <a:ext cx="263283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Face each other</a:t>
            </a:r>
          </a:p>
        </p:txBody>
      </p:sp>
      <p:sp>
        <p:nvSpPr>
          <p:cNvPr id="7" name="Rectangle 7"/>
          <p:cNvSpPr/>
          <p:nvPr/>
        </p:nvSpPr>
        <p:spPr>
          <a:xfrm>
            <a:off x="-61341" y="4036848"/>
            <a:ext cx="2884190"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Talk about the question</a:t>
            </a:r>
          </a:p>
        </p:txBody>
      </p:sp>
      <p:sp>
        <p:nvSpPr>
          <p:cNvPr id="8" name="Rectangle 8"/>
          <p:cNvSpPr/>
          <p:nvPr/>
        </p:nvSpPr>
        <p:spPr>
          <a:xfrm>
            <a:off x="1057407" y="5663703"/>
            <a:ext cx="2235406"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Share ideas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together</a:t>
            </a:r>
          </a:p>
        </p:txBody>
      </p:sp>
      <p:sp>
        <p:nvSpPr>
          <p:cNvPr id="9" name="Rectangle 9"/>
          <p:cNvSpPr/>
          <p:nvPr/>
        </p:nvSpPr>
        <p:spPr>
          <a:xfrm>
            <a:off x="5614027" y="1194966"/>
            <a:ext cx="250297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Look at each other</a:t>
            </a:r>
          </a:p>
        </p:txBody>
      </p:sp>
      <p:sp>
        <p:nvSpPr>
          <p:cNvPr id="10" name="Rectangle 10"/>
          <p:cNvSpPr/>
          <p:nvPr/>
        </p:nvSpPr>
        <p:spPr>
          <a:xfrm>
            <a:off x="5984716" y="2409993"/>
            <a:ext cx="2907764"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Challenge and support each other</a:t>
            </a:r>
          </a:p>
        </p:txBody>
      </p:sp>
      <p:sp>
        <p:nvSpPr>
          <p:cNvPr id="11" name="Rectangle 11"/>
          <p:cNvSpPr/>
          <p:nvPr/>
        </p:nvSpPr>
        <p:spPr>
          <a:xfrm>
            <a:off x="5754492" y="4036848"/>
            <a:ext cx="2993971"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Take turns to speak </a:t>
            </a:r>
          </a:p>
        </p:txBody>
      </p:sp>
      <p:sp>
        <p:nvSpPr>
          <p:cNvPr id="12" name="Rectangle 12"/>
          <p:cNvSpPr/>
          <p:nvPr/>
        </p:nvSpPr>
        <p:spPr>
          <a:xfrm>
            <a:off x="323528" y="2409993"/>
            <a:ext cx="2581205"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Listen to one another </a:t>
            </a:r>
          </a:p>
        </p:txBody>
      </p:sp>
      <p:sp>
        <p:nvSpPr>
          <p:cNvPr id="13" name="Rectangle 13"/>
          <p:cNvSpPr/>
          <p:nvPr/>
        </p:nvSpPr>
        <p:spPr>
          <a:xfrm>
            <a:off x="5614026" y="5663703"/>
            <a:ext cx="3278453" cy="523220"/>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Prepare an answer</a:t>
            </a:r>
          </a:p>
        </p:txBody>
      </p:sp>
    </p:spTree>
    <p:extLst>
      <p:ext uri="{BB962C8B-B14F-4D97-AF65-F5344CB8AC3E}">
        <p14:creationId xmlns:p14="http://schemas.microsoft.com/office/powerpoint/2010/main" val="1612233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1268760"/>
            <a:ext cx="7776864" cy="3693319"/>
          </a:xfrm>
          <a:prstGeom prst="rect">
            <a:avLst/>
          </a:prstGeom>
          <a:noFill/>
        </p:spPr>
        <p:txBody>
          <a:bodyPr wrap="square" rtlCol="0">
            <a:spAutoFit/>
          </a:bodyPr>
          <a:lstStyle/>
          <a:p>
            <a:r>
              <a:rPr lang="en-GB" sz="2400" dirty="0">
                <a:latin typeface="Letter-join No-Lead 37" pitchFamily="50" charset="0"/>
              </a:rPr>
              <a:t>We have high expectations of attendance and punctuality at Roebuck. We follow up on all absences as well as lateness to school. </a:t>
            </a:r>
          </a:p>
          <a:p>
            <a:r>
              <a:rPr lang="en-GB" sz="2400" dirty="0">
                <a:latin typeface="Letter-join No-Lead 37" pitchFamily="50" charset="0"/>
              </a:rPr>
              <a:t>As standard NO holidays are permitted to be taken in school time. All unauthorised absences will be accrued. </a:t>
            </a:r>
          </a:p>
          <a:p>
            <a:r>
              <a:rPr lang="en-GB" sz="2400" dirty="0">
                <a:latin typeface="Letter-join No-Lead 37" pitchFamily="50" charset="0"/>
              </a:rPr>
              <a:t>Any absence below 96%percent will trigger intervention with the pastoral and attendance lead - Mrs Johnson. </a:t>
            </a:r>
          </a:p>
          <a:p>
            <a:r>
              <a:rPr lang="en-GB" sz="2400" dirty="0">
                <a:latin typeface="Letter-join No-Lead 37" pitchFamily="50" charset="0"/>
              </a:rPr>
              <a:t>As a school, we do follow our school policy and will issue fines when benchmarks are 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29288066"/>
              </p:ext>
            </p:extLst>
          </p:nvPr>
        </p:nvGraphicFramePr>
        <p:xfrm>
          <a:off x="2195736" y="5085184"/>
          <a:ext cx="4812030" cy="1560576"/>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0">
                <a:tc>
                  <a:txBody>
                    <a:bodyPr/>
                    <a:lstStyle/>
                    <a:p>
                      <a:pPr algn="ctr" fontAlgn="base">
                        <a:lnSpc>
                          <a:spcPct val="107000"/>
                        </a:lnSpc>
                        <a:spcAft>
                          <a:spcPts val="800"/>
                        </a:spcAft>
                      </a:pPr>
                      <a:r>
                        <a:rPr lang="en-GB" sz="1000" dirty="0">
                          <a:effectLst/>
                          <a:latin typeface="Verdana"/>
                          <a:ea typeface="Calibri"/>
                          <a:cs typeface="Calibri"/>
                        </a:rPr>
                        <a:t>Descriptor</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Attendance Level</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Actual Attendance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Whole Days Absence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Hours of learning lost</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dirty="0">
                          <a:effectLst/>
                          <a:latin typeface="Verdana"/>
                          <a:ea typeface="Calibri"/>
                          <a:cs typeface="Calibri"/>
                        </a:rPr>
                        <a:t>Excellent</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100%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190 days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0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dirty="0">
                          <a:effectLst/>
                          <a:latin typeface="Verdana"/>
                          <a:ea typeface="Calibri"/>
                          <a:cs typeface="Calibri"/>
                        </a:rPr>
                        <a:t>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99%</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188 days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2</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dirty="0">
                          <a:effectLst/>
                          <a:latin typeface="Verdana"/>
                          <a:ea typeface="Calibri"/>
                          <a:cs typeface="Calibri"/>
                        </a:rPr>
                        <a:t>Good</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98%</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186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4</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20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0">
                <a:tc>
                  <a:txBody>
                    <a:bodyPr/>
                    <a:lstStyle/>
                    <a:p>
                      <a:pPr algn="ctr" fontAlgn="base">
                        <a:lnSpc>
                          <a:spcPct val="107000"/>
                        </a:lnSpc>
                        <a:spcAft>
                          <a:spcPts val="800"/>
                        </a:spcAft>
                      </a:pPr>
                      <a:r>
                        <a:rPr lang="en-GB" sz="1000" dirty="0">
                          <a:effectLst/>
                          <a:latin typeface="Verdana"/>
                          <a:ea typeface="Calibri"/>
                          <a:cs typeface="Calibri"/>
                        </a:rPr>
                        <a:t>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97%</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184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6</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30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dirty="0">
                          <a:effectLst/>
                          <a:latin typeface="Verdana"/>
                          <a:ea typeface="Calibri"/>
                          <a:cs typeface="Calibri"/>
                        </a:rPr>
                        <a:t>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96%</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182.5 days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7.5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37.5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dirty="0">
                          <a:effectLst/>
                          <a:latin typeface="Verdana"/>
                          <a:ea typeface="Calibri"/>
                          <a:cs typeface="Calibri"/>
                        </a:rPr>
                        <a:t>Satisfactory</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180.5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47.5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dirty="0">
                          <a:effectLst/>
                          <a:latin typeface="Verdana"/>
                          <a:ea typeface="Calibri"/>
                          <a:cs typeface="Calibri"/>
                        </a:rPr>
                        <a:t>Cause for Concern</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171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19</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13977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sp>
        <p:nvSpPr>
          <p:cNvPr id="3" name="Content Placeholder 2"/>
          <p:cNvSpPr>
            <a:spLocks noGrp="1"/>
          </p:cNvSpPr>
          <p:nvPr>
            <p:ph idx="1"/>
          </p:nvPr>
        </p:nvSpPr>
        <p:spPr>
          <a:xfrm>
            <a:off x="215516" y="1601416"/>
            <a:ext cx="8712968" cy="2952328"/>
          </a:xfrm>
          <a:solidFill>
            <a:srgbClr val="00B0F0"/>
          </a:solidFill>
        </p:spPr>
        <p:txBody>
          <a:bodyPr numCol="1">
            <a:normAutofit fontScale="92500" lnSpcReduction="20000"/>
          </a:bodyPr>
          <a:lstStyle/>
          <a:p>
            <a:pPr>
              <a:buFont typeface="Arial" panose="020B0604020202020204" pitchFamily="34" charset="0"/>
              <a:buChar char="•"/>
            </a:pPr>
            <a:endParaRPr lang="en-GB" sz="1900" u="sng" dirty="0">
              <a:latin typeface="Letter-join No-Lead 37" pitchFamily="50" charset="0"/>
            </a:endParaRPr>
          </a:p>
          <a:p>
            <a:pPr fontAlgn="t">
              <a:buFont typeface="Arial" panose="020B0604020202020204" pitchFamily="34" charset="0"/>
              <a:buChar char="•"/>
            </a:pPr>
            <a:r>
              <a:rPr lang="en-GB" sz="1900" dirty="0">
                <a:latin typeface="Letter-join No-Lead 37" pitchFamily="50" charset="0"/>
              </a:rPr>
              <a:t>Roebuck Academy logo polo shirt, white or royal blue (or plain white or royal blue without logo). </a:t>
            </a:r>
          </a:p>
          <a:p>
            <a:pPr fontAlgn="t">
              <a:buFont typeface="Arial" panose="020B0604020202020204" pitchFamily="34" charset="0"/>
              <a:buChar char="•"/>
            </a:pPr>
            <a:r>
              <a:rPr lang="en-GB" sz="1900" dirty="0">
                <a:latin typeface="Letter-join No-Lead 37" pitchFamily="50" charset="0"/>
              </a:rPr>
              <a:t>Blue and white checked or striped summer dresses</a:t>
            </a:r>
          </a:p>
          <a:p>
            <a:pPr fontAlgn="t">
              <a:buFont typeface="Arial" panose="020B0604020202020204" pitchFamily="34" charset="0"/>
              <a:buChar char="•"/>
            </a:pPr>
            <a:r>
              <a:rPr lang="en-GB" sz="1900" dirty="0">
                <a:latin typeface="Letter-join No-Lead 37" pitchFamily="50" charset="0"/>
              </a:rPr>
              <a:t>Plain grey or black school trousers/shorts/skirt./pinafore dress</a:t>
            </a:r>
          </a:p>
          <a:p>
            <a:pPr fontAlgn="t">
              <a:buFont typeface="Arial" panose="020B0604020202020204" pitchFamily="34" charset="0"/>
              <a:buChar char="•"/>
            </a:pPr>
            <a:r>
              <a:rPr lang="en-GB" sz="1900" dirty="0">
                <a:latin typeface="Letter-join No-Lead 37" pitchFamily="50" charset="0"/>
              </a:rPr>
              <a:t>Roebuck Academy sweatshirt or cardigan (logo optional)</a:t>
            </a:r>
          </a:p>
          <a:p>
            <a:pPr fontAlgn="t">
              <a:buFont typeface="Arial" panose="020B0604020202020204" pitchFamily="34" charset="0"/>
              <a:buChar char="•"/>
            </a:pPr>
            <a:r>
              <a:rPr lang="en-GB" sz="1900" dirty="0">
                <a:latin typeface="Letter-join No-Lead 37" pitchFamily="50" charset="0"/>
              </a:rPr>
              <a:t>Roebuck Academy logo fleece</a:t>
            </a:r>
          </a:p>
          <a:p>
            <a:pPr fontAlgn="t">
              <a:buFont typeface="Arial" panose="020B0604020202020204" pitchFamily="34" charset="0"/>
              <a:buChar char="•"/>
            </a:pPr>
            <a:r>
              <a:rPr lang="en-GB" sz="1900" dirty="0">
                <a:latin typeface="Letter-join No-Lead 37" pitchFamily="50" charset="0"/>
              </a:rPr>
              <a:t>Black flat school shoes or plain black trainers – no open toes </a:t>
            </a:r>
          </a:p>
          <a:p>
            <a:pPr fontAlgn="t">
              <a:buFont typeface="Arial" panose="020B0604020202020204" pitchFamily="34" charset="0"/>
              <a:buChar char="•"/>
            </a:pPr>
            <a:r>
              <a:rPr lang="en-GB" sz="1900" dirty="0">
                <a:latin typeface="Letter-join No-Lead 37" pitchFamily="50" charset="0"/>
              </a:rPr>
              <a:t>Hats with a brim for summer.</a:t>
            </a: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500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822960" y="1916832"/>
            <a:ext cx="7520940" cy="2763645"/>
          </a:xfrm>
        </p:spPr>
        <p:txBody>
          <a:bodyPr>
            <a:noAutofit/>
          </a:bodyPr>
          <a:lstStyle/>
          <a:p>
            <a:pPr>
              <a:buFont typeface="Arial" panose="020B0604020202020204" pitchFamily="34" charset="0"/>
              <a:buChar char="•"/>
            </a:pPr>
            <a:r>
              <a:rPr lang="en-GB" sz="2400" dirty="0">
                <a:latin typeface="Letter-join No-Lead 37" pitchFamily="50" charset="0"/>
              </a:rPr>
              <a:t>Please tie hair back at all times </a:t>
            </a:r>
          </a:p>
          <a:p>
            <a:pPr>
              <a:buFont typeface="Arial" panose="020B0604020202020204" pitchFamily="34" charset="0"/>
              <a:buChar char="•"/>
            </a:pPr>
            <a:r>
              <a:rPr lang="en-GB" sz="2400" dirty="0">
                <a:latin typeface="Letter-join No-Lead 37" pitchFamily="50" charset="0"/>
              </a:rPr>
              <a:t>No large bows – any hairbands or bows are to be either white, blue or black. </a:t>
            </a:r>
          </a:p>
          <a:p>
            <a:pPr>
              <a:buFont typeface="Arial" panose="020B0604020202020204" pitchFamily="34" charset="0"/>
              <a:buChar char="•"/>
            </a:pPr>
            <a:r>
              <a:rPr lang="en-GB" sz="2400" dirty="0">
                <a:latin typeface="Letter-join No-Lead 37" pitchFamily="50" charset="0"/>
              </a:rPr>
              <a:t>Simple studs to be worn – no other earrings permitted </a:t>
            </a:r>
          </a:p>
          <a:p>
            <a:pPr>
              <a:buFont typeface="Arial" panose="020B0604020202020204" pitchFamily="34" charset="0"/>
              <a:buChar char="•"/>
            </a:pPr>
            <a:r>
              <a:rPr lang="en-GB" sz="2400" dirty="0">
                <a:latin typeface="Letter-join No-Lead 37" pitchFamily="50" charset="0"/>
              </a:rPr>
              <a:t>Book bag needed every day </a:t>
            </a:r>
          </a:p>
          <a:p>
            <a:pPr>
              <a:buFont typeface="Arial" panose="020B0604020202020204" pitchFamily="34" charset="0"/>
              <a:buChar char="•"/>
            </a:pPr>
            <a:r>
              <a:rPr lang="en-GB" sz="2400" dirty="0">
                <a:latin typeface="Letter-join No-Lead 37" pitchFamily="50" charset="0"/>
              </a:rPr>
              <a:t>Flat shoes – no heels or AstroTurf boots / shoes </a:t>
            </a:r>
          </a:p>
        </p:txBody>
      </p:sp>
    </p:spTree>
    <p:extLst>
      <p:ext uri="{BB962C8B-B14F-4D97-AF65-F5344CB8AC3E}">
        <p14:creationId xmlns:p14="http://schemas.microsoft.com/office/powerpoint/2010/main" val="1963813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PE Kit</a:t>
            </a:r>
          </a:p>
        </p:txBody>
      </p:sp>
      <p:sp>
        <p:nvSpPr>
          <p:cNvPr id="3" name="Content Placeholder 2"/>
          <p:cNvSpPr>
            <a:spLocks noGrp="1"/>
          </p:cNvSpPr>
          <p:nvPr>
            <p:ph idx="1"/>
          </p:nvPr>
        </p:nvSpPr>
        <p:spPr>
          <a:solidFill>
            <a:schemeClr val="accent3">
              <a:lumMod val="60000"/>
              <a:lumOff val="40000"/>
            </a:schemeClr>
          </a:solidFill>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White t-shirt with Roebuck Academy logo (or plain white t-shirt).</a:t>
            </a:r>
          </a:p>
          <a:p>
            <a:pPr marL="571500" indent="-571500">
              <a:buFont typeface="Arial" panose="020B0604020202020204" pitchFamily="34" charset="0"/>
              <a:buChar char="•"/>
            </a:pPr>
            <a:r>
              <a:rPr lang="en-GB" sz="3600" dirty="0">
                <a:latin typeface="Letter-join No-Lead 37" pitchFamily="50" charset="0"/>
              </a:rPr>
              <a:t>Royal blue shorts.</a:t>
            </a:r>
          </a:p>
          <a:p>
            <a:pPr marL="571500" indent="-571500">
              <a:buFont typeface="Arial" panose="020B0604020202020204" pitchFamily="34" charset="0"/>
              <a:buChar char="•"/>
            </a:pPr>
            <a:r>
              <a:rPr lang="en-GB" sz="3600" dirty="0">
                <a:latin typeface="Letter-join No-Lead 37" pitchFamily="50" charset="0"/>
              </a:rPr>
              <a:t>Plimsolls or trainers for outside games</a:t>
            </a:r>
            <a:r>
              <a:rPr lang="en-GB" sz="3600" dirty="0"/>
              <a:t>.</a:t>
            </a:r>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187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88640"/>
            <a:ext cx="7520940" cy="725760"/>
          </a:xfrm>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equipment</a:t>
            </a:r>
            <a:endParaRPr lang="en-GB"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827584" y="980728"/>
            <a:ext cx="7520940" cy="3579849"/>
          </a:xfrm>
        </p:spPr>
        <p:txBody>
          <a:bodyPr>
            <a:noAutofit/>
          </a:bodyPr>
          <a:lstStyle/>
          <a:p>
            <a:r>
              <a:rPr lang="en-GB" sz="2400" b="0" dirty="0">
                <a:latin typeface="Letter-join No-Lead 37" pitchFamily="50" charset="0"/>
              </a:rPr>
              <a:t>Your child will be provided with a pen, pencil and ruler</a:t>
            </a:r>
          </a:p>
          <a:p>
            <a:r>
              <a:rPr lang="en-GB" sz="2400" b="0" dirty="0">
                <a:latin typeface="Letter-join No-Lead 37" pitchFamily="50" charset="0"/>
              </a:rPr>
              <a:t>at the beginning of the year. You are welcome to add to</a:t>
            </a:r>
          </a:p>
          <a:p>
            <a:r>
              <a:rPr lang="en-GB" sz="2400" b="0" dirty="0">
                <a:latin typeface="Letter-join No-Lead 37" pitchFamily="50" charset="0"/>
              </a:rPr>
              <a:t>this and provide a sensible pencil case for your child to</a:t>
            </a:r>
          </a:p>
          <a:p>
            <a:r>
              <a:rPr lang="en-GB" sz="2400" b="0" dirty="0">
                <a:latin typeface="Letter-join No-Lead 37" pitchFamily="50" charset="0"/>
              </a:rPr>
              <a:t>store their equipment in their draw.</a:t>
            </a:r>
          </a:p>
          <a:p>
            <a:endParaRPr lang="en-GB" sz="2400" b="0" dirty="0">
              <a:latin typeface="Letter-join No-Lead 37" pitchFamily="50" charset="0"/>
            </a:endParaRPr>
          </a:p>
          <a:p>
            <a:r>
              <a:rPr lang="en-GB" sz="2400" b="0" dirty="0">
                <a:latin typeface="Letter-join No-Lead 37" pitchFamily="50" charset="0"/>
              </a:rPr>
              <a:t>Your child will be participating in various Art, Design</a:t>
            </a:r>
          </a:p>
          <a:p>
            <a:r>
              <a:rPr lang="en-GB" sz="2400" b="0" dirty="0">
                <a:latin typeface="Letter-join No-Lead 37" pitchFamily="50" charset="0"/>
              </a:rPr>
              <a:t>and Technology projects throughout the year.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1A670B2-DDA0-427C-A8AF-13A36210A5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0139" y="4895626"/>
            <a:ext cx="2693861" cy="1962374"/>
          </a:xfrm>
          <a:prstGeom prst="rect">
            <a:avLst/>
          </a:prstGeom>
        </p:spPr>
      </p:pic>
    </p:spTree>
    <p:extLst>
      <p:ext uri="{BB962C8B-B14F-4D97-AF65-F5344CB8AC3E}">
        <p14:creationId xmlns:p14="http://schemas.microsoft.com/office/powerpoint/2010/main" val="1678772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sp>
        <p:nvSpPr>
          <p:cNvPr id="3" name="Content Placeholder 2"/>
          <p:cNvSpPr>
            <a:spLocks noGrp="1"/>
          </p:cNvSpPr>
          <p:nvPr>
            <p:ph idx="1"/>
          </p:nvPr>
        </p:nvSpPr>
        <p:spPr/>
        <p:txBody>
          <a:bodyPr>
            <a:noAutofit/>
          </a:bodyPr>
          <a:lstStyle/>
          <a:p>
            <a:pPr>
              <a:buFont typeface="Arial" panose="020B0604020202020204" pitchFamily="34" charset="0"/>
              <a:buChar char="•"/>
            </a:pPr>
            <a:r>
              <a:rPr lang="en-GB" sz="2400" dirty="0">
                <a:latin typeface="Letter-join No-Lead 37" pitchFamily="50" charset="0"/>
              </a:rPr>
              <a:t>Working walls are there to support children with key vocabulary, steps to success and a sequence to learning. </a:t>
            </a:r>
          </a:p>
          <a:p>
            <a:pPr>
              <a:buFont typeface="Arial" panose="020B0604020202020204" pitchFamily="34" charset="0"/>
              <a:buChar char="•"/>
            </a:pPr>
            <a:r>
              <a:rPr lang="en-GB" sz="2400" dirty="0">
                <a:latin typeface="Letter-join No-Lead 37" pitchFamily="50" charset="0"/>
              </a:rPr>
              <a:t>WAPOLL and WAGOLL are used </a:t>
            </a:r>
          </a:p>
          <a:p>
            <a:pPr marL="0" indent="0"/>
            <a:r>
              <a:rPr lang="en-GB" sz="2400" dirty="0">
                <a:latin typeface="Letter-join No-Lead 37" pitchFamily="50" charset="0"/>
              </a:rPr>
              <a:t>-What a poor one looks like</a:t>
            </a:r>
          </a:p>
          <a:p>
            <a:pPr marL="0" indent="0"/>
            <a:r>
              <a:rPr lang="en-GB" sz="2400" dirty="0">
                <a:latin typeface="Letter-join No-Lead 37" pitchFamily="50" charset="0"/>
              </a:rPr>
              <a:t>-What a good one looks like</a:t>
            </a:r>
          </a:p>
          <a:p>
            <a:pPr>
              <a:buFont typeface="Arial" panose="020B0604020202020204" pitchFamily="34" charset="0"/>
              <a:buChar char="•"/>
            </a:pPr>
            <a:r>
              <a:rPr lang="en-GB" sz="2400" dirty="0">
                <a:latin typeface="Letter-join No-Lead 37" pitchFamily="50" charset="0"/>
              </a:rPr>
              <a:t>Year 3 is about developing independence in their own learning from KS1, so the use of the working walls will be a key focus.</a:t>
            </a:r>
          </a:p>
          <a:p>
            <a:pPr>
              <a:buFont typeface="Arial" panose="020B0604020202020204" pitchFamily="34" charset="0"/>
              <a:buChar char="•"/>
            </a:pPr>
            <a:r>
              <a:rPr lang="en-GB" sz="2400" dirty="0">
                <a:latin typeface="Letter-join No-Lead 37" pitchFamily="50" charset="0"/>
              </a:rPr>
              <a:t>Reading corners aim to inspire children to want to read.</a:t>
            </a:r>
          </a:p>
          <a:p>
            <a:pPr>
              <a:buFont typeface="Arial" panose="020B0604020202020204" pitchFamily="34" charset="0"/>
              <a:buChar char="•"/>
            </a:pPr>
            <a:r>
              <a:rPr lang="en-GB" sz="2400" dirty="0">
                <a:latin typeface="Letter-join No-Lead 37" pitchFamily="50" charset="0"/>
              </a:rPr>
              <a:t>Celebratory display –children’s work is displayed.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486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Letter-join No-Lead 37" pitchFamily="50" charset="0"/>
              </a:rPr>
              <a:t>Physical environment </a:t>
            </a:r>
            <a:endParaRPr lang="en-GB" dirty="0"/>
          </a:p>
        </p:txBody>
      </p:sp>
      <p:sp>
        <p:nvSpPr>
          <p:cNvPr id="3" name="Content Placeholder 2"/>
          <p:cNvSpPr>
            <a:spLocks noGrp="1"/>
          </p:cNvSpPr>
          <p:nvPr>
            <p:ph idx="1"/>
          </p:nvPr>
        </p:nvSpPr>
        <p:spPr/>
        <p:txBody>
          <a:bodyPr>
            <a:normAutofit fontScale="92500" lnSpcReduction="20000"/>
          </a:bodyPr>
          <a:lstStyle/>
          <a:p>
            <a:pPr>
              <a:buFont typeface="Arial" panose="020B0604020202020204" pitchFamily="34" charset="0"/>
              <a:buChar char="•"/>
            </a:pPr>
            <a:r>
              <a:rPr lang="en-GB" sz="3200" dirty="0">
                <a:latin typeface="Letter-join No-Lead 37" pitchFamily="50" charset="0"/>
              </a:rPr>
              <a:t>Year 3 is about developing independence in their own learning from KS1, so the use of the working walls will be a key focus.</a:t>
            </a:r>
          </a:p>
          <a:p>
            <a:pPr>
              <a:buFont typeface="Arial" panose="020B0604020202020204" pitchFamily="34" charset="0"/>
              <a:buChar char="•"/>
            </a:pPr>
            <a:r>
              <a:rPr lang="en-GB" sz="3200" dirty="0">
                <a:latin typeface="Letter-join No-Lead 37" pitchFamily="50" charset="0"/>
              </a:rPr>
              <a:t>Reading corners aim to inspire children to want to read.</a:t>
            </a:r>
          </a:p>
          <a:p>
            <a:pPr>
              <a:buFont typeface="Arial" panose="020B0604020202020204" pitchFamily="34" charset="0"/>
              <a:buChar char="•"/>
            </a:pPr>
            <a:r>
              <a:rPr lang="en-GB" sz="3200" dirty="0">
                <a:latin typeface="Letter-join No-Lead 37" pitchFamily="50" charset="0"/>
              </a:rPr>
              <a:t>Celebratory display –children’s work is displayed.</a:t>
            </a:r>
          </a:p>
          <a:p>
            <a:endParaRPr lang="en-GB" dirty="0"/>
          </a:p>
        </p:txBody>
      </p:sp>
    </p:spTree>
    <p:extLst>
      <p:ext uri="{BB962C8B-B14F-4D97-AF65-F5344CB8AC3E}">
        <p14:creationId xmlns:p14="http://schemas.microsoft.com/office/powerpoint/2010/main" val="3571704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p:txBody>
          <a:bodyPr>
            <a:normAutofit/>
          </a:bodyPr>
          <a:lstStyle/>
          <a:p>
            <a:pPr marL="457200" indent="-457200">
              <a:buFont typeface="Arial" panose="020B0604020202020204" pitchFamily="34" charset="0"/>
              <a:buChar char="•"/>
            </a:pPr>
            <a:r>
              <a:rPr lang="en-GB" sz="2800" dirty="0">
                <a:latin typeface="Letter-join No-Lead 37" pitchFamily="50" charset="0"/>
              </a:rPr>
              <a:t>PSHE lessons.</a:t>
            </a:r>
          </a:p>
          <a:p>
            <a:pPr marL="457200" indent="-457200">
              <a:buFont typeface="Arial" panose="020B0604020202020204" pitchFamily="34" charset="0"/>
              <a:buChar char="•"/>
            </a:pPr>
            <a:r>
              <a:rPr lang="en-GB" sz="2800" dirty="0">
                <a:latin typeface="Letter-join No-Lead 37" pitchFamily="50" charset="0"/>
              </a:rPr>
              <a:t>Whole school assemblies e.g. growth mindset</a:t>
            </a:r>
          </a:p>
          <a:p>
            <a:pPr marL="457200" indent="-457200">
              <a:buFont typeface="Arial" panose="020B0604020202020204" pitchFamily="34" charset="0"/>
              <a:buChar char="•"/>
            </a:pPr>
            <a:r>
              <a:rPr lang="en-GB" sz="2800" dirty="0">
                <a:latin typeface="Letter-join No-Lead 37" pitchFamily="50" charset="0"/>
              </a:rPr>
              <a:t>Meeting with  Year 2 teachers to discuss each child individually and their needs as well as strengths.</a:t>
            </a:r>
          </a:p>
          <a:p>
            <a:pPr marL="457200" indent="-457200">
              <a:buFont typeface="Arial" panose="020B0604020202020204" pitchFamily="34" charset="0"/>
              <a:buChar char="•"/>
            </a:pPr>
            <a:r>
              <a:rPr lang="en-GB" sz="2800" dirty="0">
                <a:latin typeface="Letter-join No-Lead 37" pitchFamily="50" charset="0"/>
              </a:rPr>
              <a:t>Open door policy.</a:t>
            </a:r>
          </a:p>
          <a:p>
            <a:pPr marL="0" indent="0"/>
            <a:endParaRPr lang="en-GB" sz="2800" dirty="0">
              <a:latin typeface="Letter-join No-Lead 37" pitchFamily="50" charset="0"/>
            </a:endParaRP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E4EB883-A694-4DAF-9C64-A273891D32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2973" y="4546928"/>
            <a:ext cx="2420888" cy="2420888"/>
          </a:xfrm>
          <a:prstGeom prst="rect">
            <a:avLst/>
          </a:prstGeom>
        </p:spPr>
      </p:pic>
    </p:spTree>
    <p:extLst>
      <p:ext uri="{BB962C8B-B14F-4D97-AF65-F5344CB8AC3E}">
        <p14:creationId xmlns:p14="http://schemas.microsoft.com/office/powerpoint/2010/main" val="41163610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mage result for everyone is a reader some just haven't found their favorite book y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1805" y="3702968"/>
            <a:ext cx="3342195" cy="31550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252242" y="692696"/>
            <a:ext cx="5364088" cy="4443772"/>
          </a:xfrm>
        </p:spPr>
        <p:txBody>
          <a:bodyPr>
            <a:normAutofit fontScale="77500" lnSpcReduction="20000"/>
          </a:bodyPr>
          <a:lstStyle/>
          <a:p>
            <a:r>
              <a:rPr lang="en-GB" sz="2900" b="0" dirty="0">
                <a:latin typeface="Letter-join No-Lead 37" pitchFamily="50" charset="0"/>
              </a:rPr>
              <a:t>We actively encourage reading throughout the school. </a:t>
            </a:r>
          </a:p>
          <a:p>
            <a:endParaRPr lang="en-GB" sz="2900" b="0" dirty="0">
              <a:latin typeface="Letter-join No-Lead 37" pitchFamily="50" charset="0"/>
            </a:endParaRPr>
          </a:p>
          <a:p>
            <a:r>
              <a:rPr lang="en-GB" sz="2900" b="0" dirty="0">
                <a:latin typeface="Letter-join No-Lead 37" pitchFamily="50" charset="0"/>
              </a:rPr>
              <a:t>Reading buddies will continue each week where they are given the opportunity to nurture the enjoyment of reading in the younger generations.</a:t>
            </a:r>
          </a:p>
          <a:p>
            <a:endParaRPr lang="en-GB" sz="2900" b="0" dirty="0">
              <a:latin typeface="Letter-join No-Lead 37" pitchFamily="50" charset="0"/>
            </a:endParaRPr>
          </a:p>
          <a:p>
            <a:r>
              <a:rPr lang="en-GB" sz="2900" b="0" dirty="0">
                <a:latin typeface="Letter-join No-Lead 37" pitchFamily="50" charset="0"/>
              </a:rPr>
              <a:t>Please can you continue to support your child’s enjoyment of reading at home by ensuring they continue to read at least 5 times a week for at least 20 minutes.</a:t>
            </a:r>
          </a:p>
          <a:p>
            <a:endParaRPr lang="en-GB" sz="2900" b="0" dirty="0">
              <a:latin typeface="Letter-join No-Lead 37" pitchFamily="50" charset="0"/>
            </a:endParaRPr>
          </a:p>
          <a:p>
            <a:endParaRPr lang="en-GB" b="0" dirty="0"/>
          </a:p>
          <a:p>
            <a:pPr marL="0" indent="0"/>
            <a:endParaRPr lang="en-GB" b="0" dirty="0"/>
          </a:p>
          <a:p>
            <a:endParaRPr lang="en-GB" b="0" dirty="0"/>
          </a:p>
        </p:txBody>
      </p:sp>
      <p:pic>
        <p:nvPicPr>
          <p:cNvPr id="5122" name="Picture 2" descr="Image result for reading quotes for kid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51569" y="412889"/>
            <a:ext cx="231483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490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064BC72-3A6A-49CE-9CCF-7AC7ED1A2696}"/>
              </a:ext>
            </a:extLst>
          </p:cNvPr>
          <p:cNvPicPr>
            <a:picLocks noChangeAspect="1"/>
          </p:cNvPicPr>
          <p:nvPr/>
        </p:nvPicPr>
        <p:blipFill rotWithShape="1">
          <a:blip r:embed="rId3"/>
          <a:srcRect l="27951" t="29670" r="27163" b="16532"/>
          <a:stretch/>
        </p:blipFill>
        <p:spPr>
          <a:xfrm>
            <a:off x="240476" y="914400"/>
            <a:ext cx="8663047" cy="5863309"/>
          </a:xfrm>
          <a:prstGeom prst="rect">
            <a:avLst/>
          </a:prstGeom>
        </p:spPr>
      </p:pic>
    </p:spTree>
    <p:extLst>
      <p:ext uri="{BB962C8B-B14F-4D97-AF65-F5344CB8AC3E}">
        <p14:creationId xmlns:p14="http://schemas.microsoft.com/office/powerpoint/2010/main" val="4149569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p:txBody>
          <a:bodyPr/>
          <a:lstStyle/>
          <a:p>
            <a:r>
              <a:rPr lang="en-GB" dirty="0"/>
              <a:t>Reading</a:t>
            </a:r>
          </a:p>
        </p:txBody>
      </p:sp>
      <p:pic>
        <p:nvPicPr>
          <p:cNvPr id="4" name="Picture 3">
            <a:extLst>
              <a:ext uri="{FF2B5EF4-FFF2-40B4-BE49-F238E27FC236}">
                <a16:creationId xmlns:a16="http://schemas.microsoft.com/office/drawing/2014/main" id="{66A38C2F-83A1-4789-9F55-D2E9B95F99F1}"/>
              </a:ext>
            </a:extLst>
          </p:cNvPr>
          <p:cNvPicPr>
            <a:picLocks noChangeAspect="1"/>
          </p:cNvPicPr>
          <p:nvPr/>
        </p:nvPicPr>
        <p:blipFill>
          <a:blip r:embed="rId2"/>
          <a:stretch>
            <a:fillRect/>
          </a:stretch>
        </p:blipFill>
        <p:spPr>
          <a:xfrm>
            <a:off x="755576" y="914400"/>
            <a:ext cx="7305923" cy="5482297"/>
          </a:xfrm>
          <a:prstGeom prst="rect">
            <a:avLst/>
          </a:prstGeom>
        </p:spPr>
      </p:pic>
    </p:spTree>
    <p:extLst>
      <p:ext uri="{BB962C8B-B14F-4D97-AF65-F5344CB8AC3E}">
        <p14:creationId xmlns:p14="http://schemas.microsoft.com/office/powerpoint/2010/main" val="38688953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a:xfrm>
            <a:off x="134405" y="144056"/>
            <a:ext cx="7520940" cy="548640"/>
          </a:xfrm>
        </p:spPr>
        <p:txBody>
          <a:bodyPr/>
          <a:lstStyle/>
          <a:p>
            <a:r>
              <a:rPr lang="en-GB" b="1" u="sng" dirty="0">
                <a:latin typeface="Letter-join No-Lead 37" panose="02000503000000020003" pitchFamily="50" charset="0"/>
              </a:rPr>
              <a:t>Reading</a:t>
            </a:r>
          </a:p>
        </p:txBody>
      </p:sp>
      <p:pic>
        <p:nvPicPr>
          <p:cNvPr id="4" name="Picture 3">
            <a:extLst>
              <a:ext uri="{FF2B5EF4-FFF2-40B4-BE49-F238E27FC236}">
                <a16:creationId xmlns:a16="http://schemas.microsoft.com/office/drawing/2014/main" id="{66A38C2F-83A1-4789-9F55-D2E9B95F99F1}"/>
              </a:ext>
            </a:extLst>
          </p:cNvPr>
          <p:cNvPicPr>
            <a:picLocks noChangeAspect="1"/>
          </p:cNvPicPr>
          <p:nvPr/>
        </p:nvPicPr>
        <p:blipFill>
          <a:blip r:embed="rId2"/>
          <a:stretch>
            <a:fillRect/>
          </a:stretch>
        </p:blipFill>
        <p:spPr>
          <a:xfrm>
            <a:off x="5364088" y="4465666"/>
            <a:ext cx="3121784" cy="2342558"/>
          </a:xfrm>
          <a:prstGeom prst="rect">
            <a:avLst/>
          </a:prstGeom>
        </p:spPr>
      </p:pic>
      <p:sp>
        <p:nvSpPr>
          <p:cNvPr id="5" name="Title 1">
            <a:extLst>
              <a:ext uri="{FF2B5EF4-FFF2-40B4-BE49-F238E27FC236}">
                <a16:creationId xmlns:a16="http://schemas.microsoft.com/office/drawing/2014/main" id="{DC90BB3A-EEA1-4CBA-86B4-2E72FAB380D6}"/>
              </a:ext>
            </a:extLst>
          </p:cNvPr>
          <p:cNvSpPr txBox="1">
            <a:spLocks/>
          </p:cNvSpPr>
          <p:nvPr/>
        </p:nvSpPr>
        <p:spPr>
          <a:xfrm>
            <a:off x="667376" y="1549477"/>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endParaRPr lang="en-GB" b="1" u="sng" dirty="0">
              <a:latin typeface="Letter-join No-Lead 37" panose="02000503000000020003" pitchFamily="50" charset="0"/>
            </a:endParaRPr>
          </a:p>
        </p:txBody>
      </p:sp>
      <p:sp>
        <p:nvSpPr>
          <p:cNvPr id="3" name="TextBox 2">
            <a:extLst>
              <a:ext uri="{FF2B5EF4-FFF2-40B4-BE49-F238E27FC236}">
                <a16:creationId xmlns:a16="http://schemas.microsoft.com/office/drawing/2014/main" id="{A104A8AD-1773-4DD7-8F32-47E6D6DECBD5}"/>
              </a:ext>
            </a:extLst>
          </p:cNvPr>
          <p:cNvSpPr txBox="1"/>
          <p:nvPr/>
        </p:nvSpPr>
        <p:spPr>
          <a:xfrm>
            <a:off x="151594" y="692696"/>
            <a:ext cx="8775452" cy="3139321"/>
          </a:xfrm>
          <a:prstGeom prst="rect">
            <a:avLst/>
          </a:prstGeom>
          <a:noFill/>
        </p:spPr>
        <p:txBody>
          <a:bodyPr wrap="square" rtlCol="0">
            <a:spAutoFit/>
          </a:bodyPr>
          <a:lstStyle/>
          <a:p>
            <a:r>
              <a:rPr lang="en-GB" sz="2000" dirty="0">
                <a:latin typeface="Letter-join No-Lead 37" panose="02000503000000020003" pitchFamily="50" charset="0"/>
              </a:rPr>
              <a:t>To promote children’s reading capabilities, we use the reading rainbow during daily sessions called ‘Book Talk’. The scheme ties in with The National Curriculum reading outcomes for each year group.</a:t>
            </a:r>
          </a:p>
          <a:p>
            <a:endParaRPr lang="en-GB" sz="2000" dirty="0">
              <a:latin typeface="Letter-join No-Lead 37" panose="02000503000000020003" pitchFamily="50" charset="0"/>
            </a:endParaRPr>
          </a:p>
          <a:p>
            <a:r>
              <a:rPr lang="en-GB" sz="2000" dirty="0">
                <a:latin typeface="Letter-join No-Lead 37" panose="02000503000000020003" pitchFamily="50" charset="0"/>
              </a:rPr>
              <a:t>‘Book Talk’ in an engaging scheme of work that develops children’s understanding of the book and encourages children to discuss out loud different style sentence frames about what they have read. It is important the children have opportunities to form opinions on the text and discuss these collaboratively with a group.</a:t>
            </a:r>
          </a:p>
          <a:p>
            <a:endParaRPr lang="en-GB" dirty="0"/>
          </a:p>
        </p:txBody>
      </p:sp>
      <p:pic>
        <p:nvPicPr>
          <p:cNvPr id="2050" name="Picture 2" descr="761 Two Boys Talking Illustrations &amp; Clip Art - iStock">
            <a:extLst>
              <a:ext uri="{FF2B5EF4-FFF2-40B4-BE49-F238E27FC236}">
                <a16:creationId xmlns:a16="http://schemas.microsoft.com/office/drawing/2014/main" id="{D0020F8B-F639-4F76-9DEC-6B4F7F72F2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9795" b="4580"/>
          <a:stretch/>
        </p:blipFill>
        <p:spPr bwMode="auto">
          <a:xfrm>
            <a:off x="1115616" y="4959796"/>
            <a:ext cx="3042732" cy="1631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4856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effectLst>
                  <a:outerShdw blurRad="38100" dist="38100" dir="2700000" algn="tl">
                    <a:srgbClr val="000000">
                      <a:alpha val="43137"/>
                    </a:srgbClr>
                  </a:outerShdw>
                </a:effectLst>
                <a:latin typeface="Letter-join No-Lead 37" pitchFamily="50" charset="0"/>
              </a:rPr>
              <a:t>Reading</a:t>
            </a:r>
            <a:endParaRPr lang="en-GB" dirty="0"/>
          </a:p>
        </p:txBody>
      </p:sp>
      <p:sp>
        <p:nvSpPr>
          <p:cNvPr id="3" name="Content Placeholder 2"/>
          <p:cNvSpPr>
            <a:spLocks noGrp="1"/>
          </p:cNvSpPr>
          <p:nvPr>
            <p:ph idx="1"/>
          </p:nvPr>
        </p:nvSpPr>
        <p:spPr/>
        <p:txBody>
          <a:bodyPr/>
          <a:lstStyle/>
          <a:p>
            <a:r>
              <a:rPr lang="en-GB" sz="2000" b="0" dirty="0">
                <a:latin typeface="Letter-join No-Lead 37" pitchFamily="50" charset="0"/>
              </a:rPr>
              <a:t>Reading record books are collected on Thursday. This enables us to monitor their reading which feeds into a whole school weekly reading competition. </a:t>
            </a:r>
          </a:p>
          <a:p>
            <a:endParaRPr lang="en-GB" sz="2000" b="0" dirty="0">
              <a:latin typeface="Letter-join No-Lead 37" pitchFamily="50" charset="0"/>
            </a:endParaRPr>
          </a:p>
          <a:p>
            <a:r>
              <a:rPr lang="en-GB" sz="2000" b="0" dirty="0">
                <a:latin typeface="Letter-join No-Lead 37" pitchFamily="50" charset="0"/>
              </a:rPr>
              <a:t>Once your child has completed a book, they will use the iPads to complete an accelerated reading quiz. You can monitor your own child’s progress by signing up to Home Connect. </a:t>
            </a:r>
          </a:p>
          <a:p>
            <a:r>
              <a:rPr lang="en-GB" sz="2000" b="0" dirty="0">
                <a:latin typeface="Letter-join No-Lead 37" pitchFamily="50" charset="0"/>
                <a:hlinkClick r:id="rId2"/>
              </a:rPr>
              <a:t>http://www.roebuck.herts.sch.uk/page/?title=Accelerated+Reader&amp;pid=99</a:t>
            </a:r>
            <a:endParaRPr lang="en-GB" sz="2000" b="0" dirty="0">
              <a:latin typeface="Letter-join No-Lead 37" pitchFamily="50" charset="0"/>
            </a:endParaRPr>
          </a:p>
          <a:p>
            <a:endParaRPr lang="en-GB" dirty="0"/>
          </a:p>
        </p:txBody>
      </p:sp>
    </p:spTree>
    <p:extLst>
      <p:ext uri="{BB962C8B-B14F-4D97-AF65-F5344CB8AC3E}">
        <p14:creationId xmlns:p14="http://schemas.microsoft.com/office/powerpoint/2010/main" val="38846938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a:xfrm>
            <a:off x="151594" y="266530"/>
            <a:ext cx="7520940" cy="548640"/>
          </a:xfrm>
        </p:spPr>
        <p:txBody>
          <a:bodyPr/>
          <a:lstStyle/>
          <a:p>
            <a:r>
              <a:rPr lang="en-GB" b="1" u="sng" dirty="0">
                <a:latin typeface="Letter-join No-Lead 37" panose="02000503000000020003" pitchFamily="50" charset="0"/>
              </a:rPr>
              <a:t>Reading</a:t>
            </a:r>
          </a:p>
        </p:txBody>
      </p:sp>
      <p:sp>
        <p:nvSpPr>
          <p:cNvPr id="5" name="Title 1">
            <a:extLst>
              <a:ext uri="{FF2B5EF4-FFF2-40B4-BE49-F238E27FC236}">
                <a16:creationId xmlns:a16="http://schemas.microsoft.com/office/drawing/2014/main" id="{DC90BB3A-EEA1-4CBA-86B4-2E72FAB380D6}"/>
              </a:ext>
            </a:extLst>
          </p:cNvPr>
          <p:cNvSpPr txBox="1">
            <a:spLocks/>
          </p:cNvSpPr>
          <p:nvPr/>
        </p:nvSpPr>
        <p:spPr>
          <a:xfrm>
            <a:off x="667376" y="1549477"/>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endParaRPr lang="en-GB" b="1" u="sng" dirty="0">
              <a:latin typeface="Letter-join No-Lead 37" panose="02000503000000020003" pitchFamily="50" charset="0"/>
            </a:endParaRPr>
          </a:p>
        </p:txBody>
      </p:sp>
      <p:sp>
        <p:nvSpPr>
          <p:cNvPr id="6" name="Rectangle 5">
            <a:extLst>
              <a:ext uri="{FF2B5EF4-FFF2-40B4-BE49-F238E27FC236}">
                <a16:creationId xmlns:a16="http://schemas.microsoft.com/office/drawing/2014/main" id="{086D053A-470F-4433-A1F4-7F22339B9A6B}"/>
              </a:ext>
            </a:extLst>
          </p:cNvPr>
          <p:cNvSpPr/>
          <p:nvPr/>
        </p:nvSpPr>
        <p:spPr>
          <a:xfrm>
            <a:off x="126738" y="818549"/>
            <a:ext cx="5525381" cy="4154984"/>
          </a:xfrm>
          <a:prstGeom prst="rect">
            <a:avLst/>
          </a:prstGeom>
        </p:spPr>
        <p:txBody>
          <a:bodyPr wrap="square">
            <a:spAutoFit/>
          </a:bodyPr>
          <a:lstStyle/>
          <a:p>
            <a:r>
              <a:rPr lang="en-GB" sz="2400" dirty="0">
                <a:latin typeface="Letter-join No-Lead 37" panose="02000503000000020003" pitchFamily="50" charset="0"/>
              </a:rPr>
              <a:t>Children’s outcomes during their guided reading sessions, reading assessments, reading comprehension data as well as teacher judgement decides on your child’s book band. </a:t>
            </a:r>
          </a:p>
          <a:p>
            <a:endParaRPr lang="en-GB" sz="2400" dirty="0">
              <a:latin typeface="Letter-join No-Lead 37" panose="02000503000000020003" pitchFamily="50" charset="0"/>
            </a:endParaRPr>
          </a:p>
          <a:p>
            <a:endParaRPr lang="en-GB" sz="2400" dirty="0">
              <a:latin typeface="Letter-join No-Lead 37" panose="02000503000000020003" pitchFamily="50" charset="0"/>
            </a:endParaRPr>
          </a:p>
          <a:p>
            <a:r>
              <a:rPr lang="en-GB" sz="2400" dirty="0">
                <a:latin typeface="Letter-join No-Lead 37" panose="02000503000000020003" pitchFamily="50" charset="0"/>
              </a:rPr>
              <a:t>These are updated frequently and children are made aware of what books they can choose from the classroom book corner.</a:t>
            </a:r>
          </a:p>
        </p:txBody>
      </p:sp>
      <p:pic>
        <p:nvPicPr>
          <p:cNvPr id="3074" name="Picture 2" descr="Roebuck Academy - Accelerated Reader">
            <a:extLst>
              <a:ext uri="{FF2B5EF4-FFF2-40B4-BE49-F238E27FC236}">
                <a16:creationId xmlns:a16="http://schemas.microsoft.com/office/drawing/2014/main" id="{A5E01A4E-32D0-4941-A0C5-26C34537CF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382" t="2187" r="6612" b="4920"/>
          <a:stretch/>
        </p:blipFill>
        <p:spPr bwMode="auto">
          <a:xfrm>
            <a:off x="5652120" y="27005"/>
            <a:ext cx="3205006" cy="4979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501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775F11-247F-4162-AFBE-8AD7CEE9BFC3}"/>
              </a:ext>
            </a:extLst>
          </p:cNvPr>
          <p:cNvPicPr>
            <a:picLocks noChangeAspect="1"/>
          </p:cNvPicPr>
          <p:nvPr/>
        </p:nvPicPr>
        <p:blipFill rotWithShape="1">
          <a:blip r:embed="rId2"/>
          <a:srcRect l="19288" t="12348" r="16138" b="6771"/>
          <a:stretch/>
        </p:blipFill>
        <p:spPr>
          <a:xfrm>
            <a:off x="473752" y="704803"/>
            <a:ext cx="8196496" cy="5797523"/>
          </a:xfrm>
          <a:prstGeom prst="rect">
            <a:avLst/>
          </a:prstGeom>
        </p:spPr>
      </p:pic>
      <p:sp>
        <p:nvSpPr>
          <p:cNvPr id="7" name="Title 1">
            <a:extLst>
              <a:ext uri="{FF2B5EF4-FFF2-40B4-BE49-F238E27FC236}">
                <a16:creationId xmlns:a16="http://schemas.microsoft.com/office/drawing/2014/main" id="{9DC760CA-6B36-42F4-B869-5F1B585A1A7B}"/>
              </a:ext>
            </a:extLst>
          </p:cNvPr>
          <p:cNvSpPr txBox="1">
            <a:spLocks/>
          </p:cNvSpPr>
          <p:nvPr/>
        </p:nvSpPr>
        <p:spPr>
          <a:xfrm>
            <a:off x="447039" y="177660"/>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GB" b="1" u="sng" dirty="0" err="1">
                <a:latin typeface="Letter-join No-Lead 37" panose="02000503000000020003" pitchFamily="50" charset="0"/>
              </a:rPr>
              <a:t>WRITing</a:t>
            </a:r>
            <a:endParaRPr lang="en-GB" b="1" u="sng" dirty="0">
              <a:latin typeface="Letter-join No-Lead 37" panose="02000503000000020003" pitchFamily="50" charset="0"/>
            </a:endParaRPr>
          </a:p>
        </p:txBody>
      </p:sp>
    </p:spTree>
    <p:extLst>
      <p:ext uri="{BB962C8B-B14F-4D97-AF65-F5344CB8AC3E}">
        <p14:creationId xmlns:p14="http://schemas.microsoft.com/office/powerpoint/2010/main" val="31163725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5BC78-71FE-46E1-98ED-E7EBE0B87C6D}"/>
              </a:ext>
            </a:extLst>
          </p:cNvPr>
          <p:cNvSpPr>
            <a:spLocks noGrp="1"/>
          </p:cNvSpPr>
          <p:nvPr>
            <p:ph type="title"/>
          </p:nvPr>
        </p:nvSpPr>
        <p:spPr>
          <a:xfrm>
            <a:off x="107504" y="65962"/>
            <a:ext cx="7520940" cy="548640"/>
          </a:xfrm>
        </p:spPr>
        <p:txBody>
          <a:bodyPr/>
          <a:lstStyle/>
          <a:p>
            <a:r>
              <a:rPr lang="en-GB" dirty="0"/>
              <a:t>Writing progression</a:t>
            </a:r>
          </a:p>
        </p:txBody>
      </p:sp>
      <p:pic>
        <p:nvPicPr>
          <p:cNvPr id="4" name="Picture 3">
            <a:extLst>
              <a:ext uri="{FF2B5EF4-FFF2-40B4-BE49-F238E27FC236}">
                <a16:creationId xmlns:a16="http://schemas.microsoft.com/office/drawing/2014/main" id="{715E35B0-FD0B-411C-B5D4-FBD62DF818F4}"/>
              </a:ext>
            </a:extLst>
          </p:cNvPr>
          <p:cNvPicPr>
            <a:picLocks noChangeAspect="1"/>
          </p:cNvPicPr>
          <p:nvPr/>
        </p:nvPicPr>
        <p:blipFill rotWithShape="1">
          <a:blip r:embed="rId2"/>
          <a:srcRect l="28160" t="13672" r="12200" b="22362"/>
          <a:stretch/>
        </p:blipFill>
        <p:spPr>
          <a:xfrm>
            <a:off x="4528339" y="0"/>
            <a:ext cx="4615661" cy="3960440"/>
          </a:xfrm>
          <a:prstGeom prst="rect">
            <a:avLst/>
          </a:prstGeom>
        </p:spPr>
      </p:pic>
      <p:pic>
        <p:nvPicPr>
          <p:cNvPr id="5" name="Picture 4">
            <a:extLst>
              <a:ext uri="{FF2B5EF4-FFF2-40B4-BE49-F238E27FC236}">
                <a16:creationId xmlns:a16="http://schemas.microsoft.com/office/drawing/2014/main" id="{F3D5B273-6718-4467-B6B0-ED90251A6DE0}"/>
              </a:ext>
            </a:extLst>
          </p:cNvPr>
          <p:cNvPicPr>
            <a:picLocks noChangeAspect="1"/>
          </p:cNvPicPr>
          <p:nvPr/>
        </p:nvPicPr>
        <p:blipFill rotWithShape="1">
          <a:blip r:embed="rId3"/>
          <a:srcRect l="30681" t="11151" r="12201" b="29000"/>
          <a:stretch/>
        </p:blipFill>
        <p:spPr>
          <a:xfrm>
            <a:off x="0" y="2280924"/>
            <a:ext cx="4896544" cy="4104456"/>
          </a:xfrm>
          <a:prstGeom prst="rect">
            <a:avLst/>
          </a:prstGeom>
        </p:spPr>
      </p:pic>
      <p:sp>
        <p:nvSpPr>
          <p:cNvPr id="6" name="Rectangle 5">
            <a:extLst>
              <a:ext uri="{FF2B5EF4-FFF2-40B4-BE49-F238E27FC236}">
                <a16:creationId xmlns:a16="http://schemas.microsoft.com/office/drawing/2014/main" id="{518CFD56-A241-4E6F-B2DC-AF8266DBE0D8}"/>
              </a:ext>
            </a:extLst>
          </p:cNvPr>
          <p:cNvSpPr/>
          <p:nvPr/>
        </p:nvSpPr>
        <p:spPr>
          <a:xfrm>
            <a:off x="1259632" y="6021288"/>
            <a:ext cx="202818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Year 2</a:t>
            </a:r>
          </a:p>
        </p:txBody>
      </p:sp>
      <p:sp>
        <p:nvSpPr>
          <p:cNvPr id="7" name="Rectangle 6">
            <a:extLst>
              <a:ext uri="{FF2B5EF4-FFF2-40B4-BE49-F238E27FC236}">
                <a16:creationId xmlns:a16="http://schemas.microsoft.com/office/drawing/2014/main" id="{B3B67FD5-F1A0-4960-9342-425AEB6808AC}"/>
              </a:ext>
            </a:extLst>
          </p:cNvPr>
          <p:cNvSpPr/>
          <p:nvPr/>
        </p:nvSpPr>
        <p:spPr>
          <a:xfrm>
            <a:off x="5822077" y="3870271"/>
            <a:ext cx="202818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Year 3</a:t>
            </a:r>
          </a:p>
        </p:txBody>
      </p:sp>
    </p:spTree>
    <p:extLst>
      <p:ext uri="{BB962C8B-B14F-4D97-AF65-F5344CB8AC3E}">
        <p14:creationId xmlns:p14="http://schemas.microsoft.com/office/powerpoint/2010/main" val="37283279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DC7AD-F74A-4542-A60E-C3713D4062C0}"/>
              </a:ext>
            </a:extLst>
          </p:cNvPr>
          <p:cNvSpPr>
            <a:spLocks noGrp="1"/>
          </p:cNvSpPr>
          <p:nvPr>
            <p:ph type="title"/>
          </p:nvPr>
        </p:nvSpPr>
        <p:spPr>
          <a:xfrm>
            <a:off x="0" y="8191"/>
            <a:ext cx="7520940" cy="548640"/>
          </a:xfrm>
        </p:spPr>
        <p:txBody>
          <a:bodyPr/>
          <a:lstStyle/>
          <a:p>
            <a:r>
              <a:rPr lang="en-GB" dirty="0"/>
              <a:t>Reading progression </a:t>
            </a:r>
          </a:p>
        </p:txBody>
      </p:sp>
      <p:pic>
        <p:nvPicPr>
          <p:cNvPr id="4" name="Picture 3">
            <a:extLst>
              <a:ext uri="{FF2B5EF4-FFF2-40B4-BE49-F238E27FC236}">
                <a16:creationId xmlns:a16="http://schemas.microsoft.com/office/drawing/2014/main" id="{01A947A4-7B18-4414-AFD9-0FAACEB4D5D7}"/>
              </a:ext>
            </a:extLst>
          </p:cNvPr>
          <p:cNvPicPr>
            <a:picLocks noChangeAspect="1"/>
          </p:cNvPicPr>
          <p:nvPr/>
        </p:nvPicPr>
        <p:blipFill rotWithShape="1">
          <a:blip r:embed="rId2"/>
          <a:srcRect l="31520" t="16400" r="15600" b="4851"/>
          <a:stretch/>
        </p:blipFill>
        <p:spPr>
          <a:xfrm>
            <a:off x="0" y="1052736"/>
            <a:ext cx="4533116" cy="5400600"/>
          </a:xfrm>
          <a:prstGeom prst="rect">
            <a:avLst/>
          </a:prstGeom>
        </p:spPr>
      </p:pic>
      <p:pic>
        <p:nvPicPr>
          <p:cNvPr id="5" name="Picture 4">
            <a:extLst>
              <a:ext uri="{FF2B5EF4-FFF2-40B4-BE49-F238E27FC236}">
                <a16:creationId xmlns:a16="http://schemas.microsoft.com/office/drawing/2014/main" id="{0614AD6D-AF13-4E83-BAD0-668A1DAEBD65}"/>
              </a:ext>
            </a:extLst>
          </p:cNvPr>
          <p:cNvPicPr>
            <a:picLocks noChangeAspect="1"/>
          </p:cNvPicPr>
          <p:nvPr/>
        </p:nvPicPr>
        <p:blipFill rotWithShape="1">
          <a:blip r:embed="rId3"/>
          <a:srcRect l="32361" t="14300" r="14759" b="12201"/>
          <a:stretch/>
        </p:blipFill>
        <p:spPr>
          <a:xfrm>
            <a:off x="4607172" y="404664"/>
            <a:ext cx="4403598" cy="4896544"/>
          </a:xfrm>
          <a:prstGeom prst="rect">
            <a:avLst/>
          </a:prstGeom>
        </p:spPr>
      </p:pic>
      <p:sp>
        <p:nvSpPr>
          <p:cNvPr id="6" name="Rectangle 5">
            <a:extLst>
              <a:ext uri="{FF2B5EF4-FFF2-40B4-BE49-F238E27FC236}">
                <a16:creationId xmlns:a16="http://schemas.microsoft.com/office/drawing/2014/main" id="{7AB17F72-62C0-476F-846C-E6411F03F3FC}"/>
              </a:ext>
            </a:extLst>
          </p:cNvPr>
          <p:cNvSpPr/>
          <p:nvPr/>
        </p:nvSpPr>
        <p:spPr>
          <a:xfrm>
            <a:off x="1979712" y="764704"/>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2</a:t>
            </a:r>
          </a:p>
        </p:txBody>
      </p:sp>
      <p:sp>
        <p:nvSpPr>
          <p:cNvPr id="7" name="Rectangle 6">
            <a:extLst>
              <a:ext uri="{FF2B5EF4-FFF2-40B4-BE49-F238E27FC236}">
                <a16:creationId xmlns:a16="http://schemas.microsoft.com/office/drawing/2014/main" id="{976F8508-EEA2-49F3-B230-73217149FC59}"/>
              </a:ext>
            </a:extLst>
          </p:cNvPr>
          <p:cNvSpPr/>
          <p:nvPr/>
        </p:nvSpPr>
        <p:spPr>
          <a:xfrm>
            <a:off x="5652120" y="5085184"/>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3</a:t>
            </a:r>
          </a:p>
        </p:txBody>
      </p:sp>
    </p:spTree>
    <p:extLst>
      <p:ext uri="{BB962C8B-B14F-4D97-AF65-F5344CB8AC3E}">
        <p14:creationId xmlns:p14="http://schemas.microsoft.com/office/powerpoint/2010/main" val="1659827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7B1B-0CA7-4AD5-8107-A09728616DF2}"/>
              </a:ext>
            </a:extLst>
          </p:cNvPr>
          <p:cNvSpPr>
            <a:spLocks noGrp="1"/>
          </p:cNvSpPr>
          <p:nvPr>
            <p:ph type="title"/>
          </p:nvPr>
        </p:nvSpPr>
        <p:spPr>
          <a:xfrm>
            <a:off x="0" y="116632"/>
            <a:ext cx="7520940" cy="548640"/>
          </a:xfrm>
        </p:spPr>
        <p:txBody>
          <a:bodyPr/>
          <a:lstStyle/>
          <a:p>
            <a:r>
              <a:rPr lang="en-GB" dirty="0"/>
              <a:t>Maths progression</a:t>
            </a:r>
          </a:p>
        </p:txBody>
      </p:sp>
      <p:pic>
        <p:nvPicPr>
          <p:cNvPr id="4" name="Picture 3">
            <a:extLst>
              <a:ext uri="{FF2B5EF4-FFF2-40B4-BE49-F238E27FC236}">
                <a16:creationId xmlns:a16="http://schemas.microsoft.com/office/drawing/2014/main" id="{BE82A582-3470-4127-89BE-EE175E92D089}"/>
              </a:ext>
            </a:extLst>
          </p:cNvPr>
          <p:cNvPicPr>
            <a:picLocks noChangeAspect="1"/>
          </p:cNvPicPr>
          <p:nvPr/>
        </p:nvPicPr>
        <p:blipFill rotWithShape="1">
          <a:blip r:embed="rId2"/>
          <a:srcRect l="29000" t="21651" r="9680" b="43700"/>
          <a:stretch/>
        </p:blipFill>
        <p:spPr>
          <a:xfrm>
            <a:off x="395536" y="684193"/>
            <a:ext cx="5256584" cy="2376264"/>
          </a:xfrm>
          <a:prstGeom prst="rect">
            <a:avLst/>
          </a:prstGeom>
        </p:spPr>
      </p:pic>
      <p:pic>
        <p:nvPicPr>
          <p:cNvPr id="5" name="Picture 4">
            <a:extLst>
              <a:ext uri="{FF2B5EF4-FFF2-40B4-BE49-F238E27FC236}">
                <a16:creationId xmlns:a16="http://schemas.microsoft.com/office/drawing/2014/main" id="{CA675559-D726-4FB1-86E0-F29A03A4055A}"/>
              </a:ext>
            </a:extLst>
          </p:cNvPr>
          <p:cNvPicPr>
            <a:picLocks noChangeAspect="1"/>
          </p:cNvPicPr>
          <p:nvPr/>
        </p:nvPicPr>
        <p:blipFill rotWithShape="1">
          <a:blip r:embed="rId3"/>
          <a:srcRect l="29000" t="27950" r="9680" b="40550"/>
          <a:stretch/>
        </p:blipFill>
        <p:spPr>
          <a:xfrm>
            <a:off x="3491880" y="3933056"/>
            <a:ext cx="5256584" cy="2160240"/>
          </a:xfrm>
          <a:prstGeom prst="rect">
            <a:avLst/>
          </a:prstGeom>
        </p:spPr>
      </p:pic>
      <p:sp>
        <p:nvSpPr>
          <p:cNvPr id="6" name="Rectangle 5">
            <a:extLst>
              <a:ext uri="{FF2B5EF4-FFF2-40B4-BE49-F238E27FC236}">
                <a16:creationId xmlns:a16="http://schemas.microsoft.com/office/drawing/2014/main" id="{1B01A624-B371-47E3-A013-5AB1F9F25ACE}"/>
              </a:ext>
            </a:extLst>
          </p:cNvPr>
          <p:cNvSpPr/>
          <p:nvPr/>
        </p:nvSpPr>
        <p:spPr>
          <a:xfrm>
            <a:off x="683568" y="2967335"/>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2</a:t>
            </a:r>
          </a:p>
        </p:txBody>
      </p:sp>
      <p:sp>
        <p:nvSpPr>
          <p:cNvPr id="7" name="Rectangle 6">
            <a:extLst>
              <a:ext uri="{FF2B5EF4-FFF2-40B4-BE49-F238E27FC236}">
                <a16:creationId xmlns:a16="http://schemas.microsoft.com/office/drawing/2014/main" id="{640CD0BE-9C3C-4A30-BB81-50AC816F2FA8}"/>
              </a:ext>
            </a:extLst>
          </p:cNvPr>
          <p:cNvSpPr/>
          <p:nvPr/>
        </p:nvSpPr>
        <p:spPr>
          <a:xfrm>
            <a:off x="5004048" y="5942495"/>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3</a:t>
            </a:r>
          </a:p>
        </p:txBody>
      </p:sp>
    </p:spTree>
    <p:extLst>
      <p:ext uri="{BB962C8B-B14F-4D97-AF65-F5344CB8AC3E}">
        <p14:creationId xmlns:p14="http://schemas.microsoft.com/office/powerpoint/2010/main" val="23516848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822960" y="1340768"/>
            <a:ext cx="7520940" cy="3339709"/>
          </a:xfrm>
        </p:spPr>
        <p:txBody>
          <a:bodyPr>
            <a:noAutofit/>
          </a:bodyPr>
          <a:lstStyle/>
          <a:p>
            <a:r>
              <a:rPr lang="en-GB" sz="2400" dirty="0">
                <a:latin typeface="Letter-join No-Lead 37" pitchFamily="50" charset="0"/>
              </a:rPr>
              <a:t>Read with your child as often as possible,</a:t>
            </a:r>
          </a:p>
          <a:p>
            <a:r>
              <a:rPr lang="en-GB" sz="2400" dirty="0">
                <a:latin typeface="Letter-join No-Lead 37" pitchFamily="50" charset="0"/>
              </a:rPr>
              <a:t>discussing the book and making predictions</a:t>
            </a:r>
          </a:p>
          <a:p>
            <a:r>
              <a:rPr lang="en-GB" sz="2400" dirty="0">
                <a:latin typeface="Letter-join No-Lead 37" pitchFamily="50" charset="0"/>
              </a:rPr>
              <a:t>about what will happen next. Encourage your</a:t>
            </a:r>
          </a:p>
          <a:p>
            <a:r>
              <a:rPr lang="en-GB" sz="2400" dirty="0">
                <a:latin typeface="Letter-join No-Lead 37" pitchFamily="50" charset="0"/>
              </a:rPr>
              <a:t>child to read aloud to you, as well as hearing</a:t>
            </a:r>
          </a:p>
          <a:p>
            <a:r>
              <a:rPr lang="en-GB" sz="2400" dirty="0">
                <a:latin typeface="Letter-join No-Lead 37" pitchFamily="50" charset="0"/>
              </a:rPr>
              <a:t>you read to them. Encourage children to</a:t>
            </a:r>
          </a:p>
          <a:p>
            <a:r>
              <a:rPr lang="en-GB" sz="2400" dirty="0">
                <a:latin typeface="Letter-join No-Lead 37" pitchFamily="50" charset="0"/>
              </a:rPr>
              <a:t>explain the meaning of unfamiliar words and</a:t>
            </a:r>
          </a:p>
          <a:p>
            <a:r>
              <a:rPr lang="en-GB" sz="2400" dirty="0">
                <a:latin typeface="Letter-join No-Lead 37" pitchFamily="50" charset="0"/>
              </a:rPr>
              <a:t>language. Use a dictionary or thesaurus to</a:t>
            </a:r>
          </a:p>
          <a:p>
            <a:r>
              <a:rPr lang="en-GB" sz="2400" dirty="0">
                <a:latin typeface="Letter-join No-Lead 37" pitchFamily="50" charset="0"/>
              </a:rPr>
              <a:t>look up their word meanings.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766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r>
              <a:rPr lang="en-GB" sz="2800" dirty="0">
                <a:latin typeface="Letter-join No-Lead 37" pitchFamily="50" charset="0"/>
              </a:rPr>
              <a:t>Ensure that your child practises their spellings</a:t>
            </a:r>
          </a:p>
          <a:p>
            <a:r>
              <a:rPr lang="en-GB" sz="2800" dirty="0">
                <a:latin typeface="Letter-join No-Lead 37" pitchFamily="50" charset="0"/>
              </a:rPr>
              <a:t>at home every evening. Every child will have</a:t>
            </a:r>
          </a:p>
          <a:p>
            <a:r>
              <a:rPr lang="en-GB" sz="2800" dirty="0">
                <a:latin typeface="Letter-join No-Lead 37" pitchFamily="50" charset="0"/>
              </a:rPr>
              <a:t>a spelling journal that they will bring home</a:t>
            </a:r>
          </a:p>
          <a:p>
            <a:r>
              <a:rPr lang="en-GB" sz="2800" dirty="0">
                <a:latin typeface="Letter-join No-Lead 37" pitchFamily="50" charset="0"/>
              </a:rPr>
              <a:t>every evening. </a:t>
            </a:r>
          </a:p>
          <a:p>
            <a:r>
              <a:rPr lang="en-GB" sz="2800" dirty="0">
                <a:latin typeface="Letter-join No-Lead 37" pitchFamily="50" charset="0"/>
              </a:rPr>
              <a:t>Encourage your child to complete their</a:t>
            </a:r>
          </a:p>
          <a:p>
            <a:r>
              <a:rPr lang="en-GB" sz="2800" dirty="0">
                <a:latin typeface="Letter-join No-Lead 37" pitchFamily="50" charset="0"/>
              </a:rPr>
              <a:t>spelling every night throughout the week. </a:t>
            </a:r>
          </a:p>
          <a:p>
            <a:endParaRPr lang="en-GB" sz="28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420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How to Help your child at home…</a:t>
            </a:r>
            <a:endParaRPr lang="en-GB" dirty="0"/>
          </a:p>
        </p:txBody>
      </p:sp>
      <p:sp>
        <p:nvSpPr>
          <p:cNvPr id="3" name="Content Placeholder 2"/>
          <p:cNvSpPr>
            <a:spLocks noGrp="1"/>
          </p:cNvSpPr>
          <p:nvPr>
            <p:ph idx="1"/>
          </p:nvPr>
        </p:nvSpPr>
        <p:spPr/>
        <p:txBody>
          <a:bodyPr>
            <a:normAutofit/>
          </a:bodyPr>
          <a:lstStyle/>
          <a:p>
            <a:r>
              <a:rPr lang="en-GB" sz="3600" dirty="0">
                <a:latin typeface="Letter-join No-Lead 37" pitchFamily="50" charset="0"/>
              </a:rPr>
              <a:t>When writing at home encourage your child to check their spelling, grammar and punctuation. Their handwriting should also be cursive and produced with a blue pen. </a:t>
            </a:r>
          </a:p>
          <a:p>
            <a:endParaRPr lang="en-GB" dirty="0"/>
          </a:p>
        </p:txBody>
      </p:sp>
    </p:spTree>
    <p:extLst>
      <p:ext uri="{BB962C8B-B14F-4D97-AF65-F5344CB8AC3E}">
        <p14:creationId xmlns:p14="http://schemas.microsoft.com/office/powerpoint/2010/main" val="9953997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pPr marL="457200" indent="-457200">
              <a:buFont typeface="Arial" panose="020B0604020202020204" pitchFamily="34" charset="0"/>
              <a:buChar char="•"/>
            </a:pPr>
            <a:r>
              <a:rPr lang="en-GB" sz="2800" dirty="0">
                <a:latin typeface="Letter-join No-Lead 37" pitchFamily="50" charset="0"/>
              </a:rPr>
              <a:t>Mathletics </a:t>
            </a:r>
          </a:p>
          <a:p>
            <a:pPr marL="457200" indent="-457200">
              <a:buFont typeface="Arial" panose="020B0604020202020204" pitchFamily="34" charset="0"/>
              <a:buChar char="•"/>
            </a:pPr>
            <a:r>
              <a:rPr lang="en-GB" sz="2800" dirty="0">
                <a:latin typeface="Letter-join No-Lead 37" pitchFamily="50" charset="0"/>
              </a:rPr>
              <a:t>Frequent practising of times tables (TT </a:t>
            </a:r>
            <a:r>
              <a:rPr lang="en-GB" sz="2800" dirty="0" err="1">
                <a:latin typeface="Letter-join No-Lead 37" pitchFamily="50" charset="0"/>
              </a:rPr>
              <a:t>Rockstars</a:t>
            </a:r>
            <a:r>
              <a:rPr lang="en-GB" sz="2800" dirty="0">
                <a:latin typeface="Letter-join No-Lead 37" pitchFamily="50" charset="0"/>
              </a:rPr>
              <a:t>)</a:t>
            </a:r>
          </a:p>
          <a:p>
            <a:pPr marL="457200" indent="-457200">
              <a:buFont typeface="Arial" panose="020B0604020202020204" pitchFamily="34" charset="0"/>
              <a:buChar char="•"/>
            </a:pPr>
            <a:r>
              <a:rPr lang="en-GB" sz="2800" dirty="0">
                <a:latin typeface="Letter-join No-Lead 37" pitchFamily="50" charset="0"/>
              </a:rPr>
              <a:t>Termly Topic Homework</a:t>
            </a:r>
          </a:p>
          <a:p>
            <a:pPr marL="457200" indent="-457200">
              <a:buFont typeface="Arial" panose="020B0604020202020204" pitchFamily="34" charset="0"/>
              <a:buChar char="•"/>
            </a:pPr>
            <a:r>
              <a:rPr lang="en-GB" sz="2800" dirty="0">
                <a:latin typeface="Letter-join No-Lead 37" pitchFamily="50" charset="0"/>
              </a:rPr>
              <a:t>Spelling practice </a:t>
            </a:r>
          </a:p>
          <a:p>
            <a:pPr marL="457200" indent="-457200">
              <a:buFont typeface="Arial" panose="020B0604020202020204" pitchFamily="34" charset="0"/>
              <a:buChar char="•"/>
            </a:pPr>
            <a:r>
              <a:rPr lang="en-GB" sz="2800" dirty="0">
                <a:latin typeface="Letter-join No-Lead 37" pitchFamily="50" charset="0"/>
              </a:rPr>
              <a:t>Listening to reading and reading to them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mathletics">
            <a:hlinkClick r:id="rId3"/>
            <a:extLst>
              <a:ext uri="{FF2B5EF4-FFF2-40B4-BE49-F238E27FC236}">
                <a16:creationId xmlns:a16="http://schemas.microsoft.com/office/drawing/2014/main" id="{55E1C125-FB1A-466A-AF7B-7C060CC4239A}"/>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7979" b="96809" l="2612" r="93657">
                        <a14:foregroundMark x1="3358" y1="43617" x2="34701" y2="46809"/>
                        <a14:foregroundMark x1="34701" y1="46809" x2="56716" y2="46277"/>
                        <a14:foregroundMark x1="56716" y1="46277" x2="82463" y2="28723"/>
                        <a14:foregroundMark x1="82463" y1="28723" x2="87313" y2="21809"/>
                        <a14:foregroundMark x1="87313" y1="21809" x2="90299" y2="40957"/>
                        <a14:foregroundMark x1="90299" y1="40957" x2="93657" y2="29787"/>
                        <a14:foregroundMark x1="82836" y1="9043" x2="70896" y2="20745"/>
                        <a14:foregroundMark x1="70896" y1="20745" x2="65672" y2="37234"/>
                        <a14:foregroundMark x1="51119" y1="53723" x2="13433" y2="59043"/>
                        <a14:foregroundMark x1="34328" y1="55319" x2="73507" y2="43617"/>
                        <a14:foregroundMark x1="73507" y1="43617" x2="76866" y2="43617"/>
                        <a14:foregroundMark x1="76866" y1="50000" x2="38433" y2="61170"/>
                        <a14:foregroundMark x1="38433" y1="61170" x2="80224" y2="57979"/>
                        <a14:foregroundMark x1="80224" y1="57979" x2="63806" y2="46277"/>
                        <a14:foregroundMark x1="63806" y1="46277" x2="21269" y2="53191"/>
                        <a14:foregroundMark x1="21269" y1="53191" x2="9328" y2="63830"/>
                        <a14:foregroundMark x1="9328" y1="63830" x2="14179" y2="82447"/>
                        <a14:foregroundMark x1="14179" y1="82447" x2="26866" y2="96809"/>
                        <a14:foregroundMark x1="26866" y1="96809" x2="26866" y2="85106"/>
                        <a14:foregroundMark x1="57090" y1="56915" x2="86194" y2="34574"/>
                        <a14:foregroundMark x1="86194" y1="34574" x2="94776" y2="19149"/>
                        <a14:foregroundMark x1="94776" y1="19149" x2="82463" y2="7979"/>
                        <a14:foregroundMark x1="82463" y1="7979" x2="80597" y2="7979"/>
                        <a14:foregroundMark x1="41045" y1="44681" x2="9328" y2="61170"/>
                        <a14:foregroundMark x1="9328" y1="61170" x2="5597" y2="53191"/>
                        <a14:foregroundMark x1="85448" y1="46277" x2="88433" y2="67553"/>
                        <a14:foregroundMark x1="88433" y1="67553" x2="89179" y2="58511"/>
                        <a14:foregroundMark x1="68657" y1="45213" x2="89552" y2="54787"/>
                        <a14:foregroundMark x1="89552" y1="54787" x2="81343" y2="53723"/>
                      </a14:backgroundRemoval>
                    </a14:imgEffect>
                  </a14:imgLayer>
                </a14:imgProps>
              </a:ext>
              <a:ext uri="{28A0092B-C50C-407E-A947-70E740481C1C}">
                <a14:useLocalDpi xmlns:a14="http://schemas.microsoft.com/office/drawing/2010/main" val="0"/>
              </a:ext>
            </a:extLst>
          </a:blip>
          <a:srcRect/>
          <a:stretch>
            <a:fillRect/>
          </a:stretch>
        </p:blipFill>
        <p:spPr bwMode="auto">
          <a:xfrm>
            <a:off x="1907704" y="4275937"/>
            <a:ext cx="3579029" cy="25202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A4D545D-B59E-474C-B45E-3766DDD5A4E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84504" y="4725144"/>
            <a:ext cx="2232248" cy="1621868"/>
          </a:xfrm>
          <a:prstGeom prst="rect">
            <a:avLst/>
          </a:prstGeom>
        </p:spPr>
      </p:pic>
    </p:spTree>
    <p:extLst>
      <p:ext uri="{BB962C8B-B14F-4D97-AF65-F5344CB8AC3E}">
        <p14:creationId xmlns:p14="http://schemas.microsoft.com/office/powerpoint/2010/main" val="3241230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r>
              <a:rPr lang="en-GB" sz="2800" dirty="0">
                <a:latin typeface="Letter-join No-Lead 37" pitchFamily="50" charset="0"/>
              </a:rPr>
              <a:t>Please monitor your child’s homework to</a:t>
            </a:r>
          </a:p>
          <a:p>
            <a:r>
              <a:rPr lang="en-GB" sz="2800" dirty="0">
                <a:latin typeface="Letter-join No-Lead 37" pitchFamily="50" charset="0"/>
              </a:rPr>
              <a:t>ensure that this is completed with care and</a:t>
            </a:r>
          </a:p>
          <a:p>
            <a:r>
              <a:rPr lang="en-GB" sz="2800" dirty="0">
                <a:latin typeface="Letter-join No-Lead 37" pitchFamily="50" charset="0"/>
              </a:rPr>
              <a:t>sufficient attention to detail.  </a:t>
            </a:r>
          </a:p>
          <a:p>
            <a:r>
              <a:rPr lang="en-GB" sz="2800" dirty="0">
                <a:latin typeface="Letter-join No-Lead 37" pitchFamily="50" charset="0"/>
              </a:rPr>
              <a:t>If homework is poorly presented, children will</a:t>
            </a:r>
          </a:p>
          <a:p>
            <a:r>
              <a:rPr lang="en-GB" sz="2800" dirty="0">
                <a:latin typeface="Letter-join No-Lead 37" pitchFamily="50" charset="0"/>
              </a:rPr>
              <a:t>be expected to complete this again.</a:t>
            </a:r>
          </a:p>
          <a:p>
            <a:r>
              <a:rPr lang="en-GB" sz="2800" dirty="0">
                <a:latin typeface="Letter-join No-Lead 37" pitchFamily="50" charset="0"/>
              </a:rPr>
              <a:t>We expect the same standards at home as we</a:t>
            </a:r>
          </a:p>
          <a:p>
            <a:r>
              <a:rPr lang="en-GB" sz="2800" dirty="0">
                <a:latin typeface="Letter-join No-Lead 37" pitchFamily="50" charset="0"/>
              </a:rPr>
              <a:t>do at school.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230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811530" y="1772816"/>
            <a:ext cx="7520940" cy="5256584"/>
          </a:xfrm>
        </p:spPr>
        <p:txBody>
          <a:bodyPr>
            <a:noAutofit/>
          </a:bodyPr>
          <a:lstStyle/>
          <a:p>
            <a:pPr algn="ctr"/>
            <a:r>
              <a:rPr lang="en-GB" sz="2800" u="sng" dirty="0">
                <a:latin typeface="Letter-join No-Lead 37" pitchFamily="50" charset="0"/>
              </a:rPr>
              <a:t>HOMEWORK </a:t>
            </a:r>
          </a:p>
          <a:p>
            <a:pPr algn="ctr"/>
            <a:r>
              <a:rPr lang="en-GB" sz="2800" dirty="0">
                <a:latin typeface="Letter-join No-Lead 37" pitchFamily="50" charset="0"/>
              </a:rPr>
              <a:t>Maths </a:t>
            </a:r>
          </a:p>
          <a:p>
            <a:pPr algn="ctr"/>
            <a:r>
              <a:rPr lang="en-GB" sz="2800" dirty="0">
                <a:latin typeface="Letter-join No-Lead 37" pitchFamily="50" charset="0"/>
              </a:rPr>
              <a:t>Spellings </a:t>
            </a:r>
          </a:p>
          <a:p>
            <a:pPr algn="ctr"/>
            <a:r>
              <a:rPr lang="en-GB" sz="2800" dirty="0">
                <a:latin typeface="Letter-join No-Lead 37" pitchFamily="50" charset="0"/>
              </a:rPr>
              <a:t>Reading</a:t>
            </a:r>
          </a:p>
          <a:p>
            <a:pPr algn="ctr"/>
            <a:r>
              <a:rPr lang="en-GB" sz="2800" dirty="0">
                <a:latin typeface="Letter-join No-Lead 37" pitchFamily="50" charset="0"/>
              </a:rPr>
              <a:t>Topic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8626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WebsitE</a:t>
            </a:r>
          </a:p>
        </p:txBody>
      </p:sp>
      <p:sp>
        <p:nvSpPr>
          <p:cNvPr id="3" name="Content Placeholder 2"/>
          <p:cNvSpPr>
            <a:spLocks noGrp="1"/>
          </p:cNvSpPr>
          <p:nvPr>
            <p:ph idx="1"/>
          </p:nvPr>
        </p:nvSpPr>
        <p:spPr>
          <a:xfrm>
            <a:off x="611560" y="897991"/>
            <a:ext cx="7520940" cy="5256584"/>
          </a:xfrm>
        </p:spPr>
        <p:txBody>
          <a:bodyPr>
            <a:noAutofit/>
          </a:bodyPr>
          <a:lstStyle/>
          <a:p>
            <a:r>
              <a:rPr lang="en-GB" sz="2800" dirty="0">
                <a:latin typeface="Letter-join No-Lead 37" pitchFamily="50" charset="0"/>
              </a:rPr>
              <a:t>Roebuck School Website is your first port of call for ALL communication:</a:t>
            </a:r>
          </a:p>
          <a:p>
            <a:endParaRPr lang="en-GB" sz="2800" dirty="0">
              <a:latin typeface="Letter-join No-Lead 37" pitchFamily="50" charset="0"/>
            </a:endParaRPr>
          </a:p>
          <a:p>
            <a:pPr marL="457200" indent="-457200">
              <a:buFont typeface="Arial" panose="020B0604020202020204" pitchFamily="34" charset="0"/>
              <a:buChar char="•"/>
            </a:pPr>
            <a:r>
              <a:rPr lang="en-GB" sz="2800" dirty="0">
                <a:latin typeface="Letter-join No-Lead 37" pitchFamily="50" charset="0"/>
              </a:rPr>
              <a:t>Policies </a:t>
            </a:r>
          </a:p>
          <a:p>
            <a:pPr marL="457200" indent="-457200">
              <a:buFont typeface="Arial" panose="020B0604020202020204" pitchFamily="34" charset="0"/>
              <a:buChar char="•"/>
            </a:pPr>
            <a:r>
              <a:rPr lang="en-GB" sz="2800" dirty="0">
                <a:latin typeface="Letter-join No-Lead 37" pitchFamily="50" charset="0"/>
              </a:rPr>
              <a:t>Letter Section </a:t>
            </a:r>
          </a:p>
          <a:p>
            <a:pPr marL="457200" indent="-457200">
              <a:buFont typeface="Arial" panose="020B0604020202020204" pitchFamily="34" charset="0"/>
              <a:buChar char="•"/>
            </a:pPr>
            <a:r>
              <a:rPr lang="en-GB" sz="2800" dirty="0">
                <a:latin typeface="Letter-join No-Lead 37" pitchFamily="50" charset="0"/>
              </a:rPr>
              <a:t>Admissions </a:t>
            </a:r>
          </a:p>
          <a:p>
            <a:pPr marL="457200" indent="-457200">
              <a:buFont typeface="Arial" panose="020B0604020202020204" pitchFamily="34" charset="0"/>
              <a:buChar char="•"/>
            </a:pPr>
            <a:r>
              <a:rPr lang="en-GB" sz="2800" dirty="0">
                <a:latin typeface="Letter-join No-Lead 37" pitchFamily="50" charset="0"/>
              </a:rPr>
              <a:t>Uniform</a:t>
            </a:r>
          </a:p>
          <a:p>
            <a:pPr marL="457200" indent="-457200">
              <a:buFont typeface="Arial" panose="020B0604020202020204" pitchFamily="34" charset="0"/>
              <a:buChar char="•"/>
            </a:pPr>
            <a:r>
              <a:rPr lang="en-GB" sz="2800" dirty="0">
                <a:latin typeface="Letter-join No-Lead 37" pitchFamily="50" charset="0"/>
              </a:rPr>
              <a:t>Blogs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9BD3966-DCD4-488D-9F99-379D3089D0BC}"/>
              </a:ext>
            </a:extLst>
          </p:cNvPr>
          <p:cNvPicPr>
            <a:picLocks noChangeAspect="1"/>
          </p:cNvPicPr>
          <p:nvPr/>
        </p:nvPicPr>
        <p:blipFill rotWithShape="1">
          <a:blip r:embed="rId3"/>
          <a:srcRect l="4326" t="10801" r="8999" b="6601"/>
          <a:stretch/>
        </p:blipFill>
        <p:spPr>
          <a:xfrm>
            <a:off x="3713301" y="2852936"/>
            <a:ext cx="5040560" cy="2701996"/>
          </a:xfrm>
          <a:prstGeom prst="rect">
            <a:avLst/>
          </a:prstGeom>
        </p:spPr>
      </p:pic>
    </p:spTree>
    <p:extLst>
      <p:ext uri="{BB962C8B-B14F-4D97-AF65-F5344CB8AC3E}">
        <p14:creationId xmlns:p14="http://schemas.microsoft.com/office/powerpoint/2010/main" val="27274604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Communication at roebuck…</a:t>
            </a:r>
          </a:p>
        </p:txBody>
      </p:sp>
      <p:sp>
        <p:nvSpPr>
          <p:cNvPr id="3" name="Content Placeholder 2"/>
          <p:cNvSpPr>
            <a:spLocks noGrp="1"/>
          </p:cNvSpPr>
          <p:nvPr>
            <p:ph idx="1"/>
          </p:nvPr>
        </p:nvSpPr>
        <p:spPr>
          <a:xfrm>
            <a:off x="683568" y="908720"/>
            <a:ext cx="7520940" cy="5256584"/>
          </a:xfrm>
        </p:spPr>
        <p:txBody>
          <a:bodyPr>
            <a:noAutofit/>
          </a:bodyPr>
          <a:lstStyle/>
          <a:p>
            <a:pPr algn="ctr"/>
            <a:r>
              <a:rPr lang="en-GB" sz="2800" u="sng" dirty="0">
                <a:latin typeface="Letter-join No-Lead 37" pitchFamily="50" charset="0"/>
              </a:rPr>
              <a:t>Reminder: </a:t>
            </a:r>
          </a:p>
          <a:p>
            <a:pPr marL="457200" indent="-457200" algn="ctr">
              <a:buFont typeface="Arial" panose="020B0604020202020204" pitchFamily="34" charset="0"/>
              <a:buChar char="•"/>
            </a:pPr>
            <a:r>
              <a:rPr lang="en-GB" sz="2800" dirty="0">
                <a:latin typeface="Letter-join No-Lead 37" pitchFamily="50" charset="0"/>
              </a:rPr>
              <a:t>Facebook</a:t>
            </a:r>
          </a:p>
          <a:p>
            <a:pPr marL="457200" indent="-457200" algn="ctr">
              <a:buFont typeface="Arial" panose="020B0604020202020204" pitchFamily="34" charset="0"/>
              <a:buChar char="•"/>
            </a:pPr>
            <a:r>
              <a:rPr lang="en-GB" sz="2800" dirty="0">
                <a:latin typeface="Letter-join No-Lead 37" pitchFamily="50" charset="0"/>
              </a:rPr>
              <a:t>Class Representatives </a:t>
            </a:r>
          </a:p>
          <a:p>
            <a:pPr marL="457200" indent="-457200" algn="ctr">
              <a:buFont typeface="Arial" panose="020B0604020202020204" pitchFamily="34" charset="0"/>
              <a:buChar char="•"/>
            </a:pPr>
            <a:r>
              <a:rPr lang="en-GB" sz="2800" dirty="0">
                <a:latin typeface="Letter-join No-Lead 37" pitchFamily="50" charset="0"/>
              </a:rPr>
              <a:t>School Website </a:t>
            </a:r>
          </a:p>
          <a:p>
            <a:pPr marL="457200" indent="-457200" algn="ctr">
              <a:buFont typeface="Arial" panose="020B0604020202020204" pitchFamily="34" charset="0"/>
              <a:buChar char="•"/>
            </a:pPr>
            <a:r>
              <a:rPr lang="en-GB" sz="2800" dirty="0">
                <a:latin typeface="Letter-join No-Lead 37" pitchFamily="50" charset="0"/>
              </a:rPr>
              <a:t>Flyers and Posters</a:t>
            </a:r>
          </a:p>
          <a:p>
            <a:pPr marL="457200" indent="-457200" algn="ctr">
              <a:buFont typeface="Arial" panose="020B0604020202020204" pitchFamily="34" charset="0"/>
              <a:buChar char="•"/>
            </a:pPr>
            <a:r>
              <a:rPr lang="en-GB" sz="2800" dirty="0">
                <a:latin typeface="Letter-join No-Lead 37" pitchFamily="50" charset="0"/>
              </a:rPr>
              <a:t>Email</a:t>
            </a:r>
          </a:p>
          <a:p>
            <a:pPr marL="457200" indent="-457200" algn="ctr">
              <a:buFont typeface="Arial" panose="020B0604020202020204" pitchFamily="34" charset="0"/>
              <a:buChar char="•"/>
            </a:pPr>
            <a:r>
              <a:rPr lang="en-GB" sz="2800" dirty="0">
                <a:latin typeface="Letter-join No-Lead 37" pitchFamily="50" charset="0"/>
              </a:rPr>
              <a:t>Text </a:t>
            </a:r>
          </a:p>
          <a:p>
            <a:pPr marL="457200" indent="-457200" algn="ctr">
              <a:buFont typeface="Arial" panose="020B0604020202020204" pitchFamily="34" charset="0"/>
              <a:buChar char="•"/>
            </a:pPr>
            <a:r>
              <a:rPr lang="en-GB" sz="2800" dirty="0">
                <a:latin typeface="Letter-join No-Lead 37" pitchFamily="50" charset="0"/>
              </a:rPr>
              <a:t>Open Door Policy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uses Gateway foR:</a:t>
            </a:r>
          </a:p>
        </p:txBody>
      </p:sp>
      <p:sp>
        <p:nvSpPr>
          <p:cNvPr id="3" name="Content Placeholder 2"/>
          <p:cNvSpPr>
            <a:spLocks noGrp="1"/>
          </p:cNvSpPr>
          <p:nvPr>
            <p:ph idx="1"/>
          </p:nvPr>
        </p:nvSpPr>
        <p:spPr>
          <a:xfrm>
            <a:off x="827584" y="1412776"/>
            <a:ext cx="7520940" cy="3579849"/>
          </a:xfrm>
        </p:spPr>
        <p:txBody>
          <a:bodyPr/>
          <a:lstStyle/>
          <a:p>
            <a:pPr marL="571500" indent="-571500">
              <a:buFont typeface="Arial" panose="020B0604020202020204" pitchFamily="34" charset="0"/>
              <a:buChar char="•"/>
            </a:pPr>
            <a:r>
              <a:rPr lang="en-GB" sz="3600" dirty="0">
                <a:latin typeface="Letter-join No-Lead 37" pitchFamily="50" charset="0"/>
              </a:rPr>
              <a:t>Online payments </a:t>
            </a:r>
          </a:p>
          <a:p>
            <a:pPr marL="571500" indent="-571500">
              <a:buFont typeface="Arial" panose="020B0604020202020204" pitchFamily="34" charset="0"/>
              <a:buChar char="•"/>
            </a:pPr>
            <a:r>
              <a:rPr lang="en-GB" sz="3600" dirty="0">
                <a:latin typeface="Letter-join No-Lead 37" pitchFamily="50" charset="0"/>
              </a:rPr>
              <a:t>Communication</a:t>
            </a:r>
          </a:p>
          <a:p>
            <a:pPr marL="571500" indent="-571500">
              <a:buFont typeface="Arial" panose="020B0604020202020204" pitchFamily="34" charset="0"/>
              <a:buChar char="•"/>
            </a:pPr>
            <a:r>
              <a:rPr lang="en-GB" sz="3600" dirty="0">
                <a:latin typeface="Letter-join No-Lead 37" pitchFamily="50" charset="0"/>
              </a:rPr>
              <a:t>Booking into workshops </a:t>
            </a:r>
          </a:p>
          <a:p>
            <a:pPr marL="571500" indent="-571500">
              <a:buFont typeface="Arial" panose="020B0604020202020204" pitchFamily="34" charset="0"/>
              <a:buChar char="•"/>
            </a:pPr>
            <a:r>
              <a:rPr lang="en-GB" sz="3600" dirty="0">
                <a:latin typeface="Letter-join No-Lead 37" pitchFamily="50" charset="0"/>
              </a:rPr>
              <a:t>Booking clubs </a:t>
            </a:r>
          </a:p>
          <a:p>
            <a:pPr marL="571500" indent="-571500">
              <a:buFont typeface="Arial" panose="020B0604020202020204" pitchFamily="34" charset="0"/>
              <a:buChar char="•"/>
            </a:pPr>
            <a:r>
              <a:rPr lang="en-GB" sz="3600" dirty="0">
                <a:latin typeface="Letter-join No-Lead 37" pitchFamily="50" charset="0"/>
              </a:rPr>
              <a:t>Booking into special events </a:t>
            </a:r>
          </a:p>
          <a:p>
            <a:endParaRPr lang="en-GB" dirty="0"/>
          </a:p>
        </p:txBody>
      </p:sp>
    </p:spTree>
    <p:extLst>
      <p:ext uri="{BB962C8B-B14F-4D97-AF65-F5344CB8AC3E}">
        <p14:creationId xmlns:p14="http://schemas.microsoft.com/office/powerpoint/2010/main" val="23492646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342900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Collecting pupils from school</a:t>
            </a:r>
            <a:endParaRPr lang="en-GB" dirty="0"/>
          </a:p>
        </p:txBody>
      </p:sp>
      <p:sp>
        <p:nvSpPr>
          <p:cNvPr id="3" name="Content Placeholder 2"/>
          <p:cNvSpPr>
            <a:spLocks noGrp="1"/>
          </p:cNvSpPr>
          <p:nvPr>
            <p:ph idx="1"/>
          </p:nvPr>
        </p:nvSpPr>
        <p:spPr>
          <a:xfrm>
            <a:off x="467544" y="4039205"/>
            <a:ext cx="7520940" cy="960220"/>
          </a:xfrm>
        </p:spPr>
        <p:txBody>
          <a:bodyPr>
            <a:normAutofit/>
          </a:bodyPr>
          <a:lstStyle/>
          <a:p>
            <a:r>
              <a:rPr lang="en-GB" sz="2800" dirty="0">
                <a:latin typeface="Letter-join No-Lead 37" pitchFamily="50" charset="0"/>
              </a:rPr>
              <a:t>Outside the classroom entrance at 3:15. </a:t>
            </a:r>
            <a:endParaRPr lang="en-GB" sz="1400" dirty="0"/>
          </a:p>
        </p:txBody>
      </p:sp>
      <p:sp>
        <p:nvSpPr>
          <p:cNvPr id="4" name="Content Placeholder 2">
            <a:extLst>
              <a:ext uri="{FF2B5EF4-FFF2-40B4-BE49-F238E27FC236}">
                <a16:creationId xmlns:a16="http://schemas.microsoft.com/office/drawing/2014/main" id="{5C4A99AB-1DA5-4B8F-8C7D-D668C785194F}"/>
              </a:ext>
            </a:extLst>
          </p:cNvPr>
          <p:cNvSpPr txBox="1">
            <a:spLocks/>
          </p:cNvSpPr>
          <p:nvPr/>
        </p:nvSpPr>
        <p:spPr>
          <a:xfrm>
            <a:off x="-9582" y="943109"/>
            <a:ext cx="9153582" cy="1944216"/>
          </a:xfrm>
          <a:prstGeom prst="rect">
            <a:avLst/>
          </a:prstGeom>
        </p:spPr>
        <p:txBody>
          <a:bodyPr vert="horz" lIns="91440" tIns="45720" rIns="91440" bIns="45720" rtlCol="0">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r>
              <a:rPr lang="en-GB" sz="2400" dirty="0">
                <a:latin typeface="Letter-join No-Lead 37" pitchFamily="50" charset="0"/>
              </a:rPr>
              <a:t>   Outside the classroom entrance. Doors will open at 8:45am. Children are not allowed into a classroom without a teacher. Registration begins at 8:45am. Doors will be closed at 9:00am. Anyone late will need to register at the main office. Lessons begin at 9:00am sharp. </a:t>
            </a:r>
          </a:p>
        </p:txBody>
      </p:sp>
      <p:sp>
        <p:nvSpPr>
          <p:cNvPr id="5" name="Title 1">
            <a:extLst>
              <a:ext uri="{FF2B5EF4-FFF2-40B4-BE49-F238E27FC236}">
                <a16:creationId xmlns:a16="http://schemas.microsoft.com/office/drawing/2014/main" id="{32158527-E7D4-471C-915B-08A525994F77}"/>
              </a:ext>
            </a:extLst>
          </p:cNvPr>
          <p:cNvSpPr txBox="1">
            <a:spLocks/>
          </p:cNvSpPr>
          <p:nvPr/>
        </p:nvSpPr>
        <p:spPr>
          <a:xfrm>
            <a:off x="3635896" y="153155"/>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GB" b="1" u="sng" dirty="0" err="1">
                <a:effectLst>
                  <a:outerShdw blurRad="38100" dist="38100" dir="2700000" algn="tl">
                    <a:srgbClr val="000000">
                      <a:alpha val="43137"/>
                    </a:srgbClr>
                  </a:outerShdw>
                </a:effectLst>
                <a:latin typeface="Letter-join No-Lead 37" pitchFamily="50" charset="0"/>
              </a:rPr>
              <a:t>DRoP-OFF</a:t>
            </a:r>
            <a:endParaRPr lang="en-GB" dirty="0"/>
          </a:p>
        </p:txBody>
      </p:sp>
    </p:spTree>
    <p:extLst>
      <p:ext uri="{BB962C8B-B14F-4D97-AF65-F5344CB8AC3E}">
        <p14:creationId xmlns:p14="http://schemas.microsoft.com/office/powerpoint/2010/main" val="17751398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822960" y="1100628"/>
            <a:ext cx="7853496" cy="5064676"/>
          </a:xfrm>
        </p:spPr>
        <p:txBody>
          <a:bodyPr>
            <a:normAutofit lnSpcReduction="10000"/>
          </a:bodyPr>
          <a:lstStyle/>
          <a:p>
            <a:pPr>
              <a:buFont typeface="Arial" panose="020B0604020202020204" pitchFamily="34" charset="0"/>
              <a:buChar char="•"/>
            </a:pPr>
            <a:r>
              <a:rPr lang="en-GB" sz="2400" dirty="0">
                <a:latin typeface="Letter-join No-Lead 37" pitchFamily="50" charset="0"/>
              </a:rPr>
              <a:t>Please update the office with names of parents/guardians who are permitted to collect your child. </a:t>
            </a:r>
          </a:p>
          <a:p>
            <a:pPr>
              <a:buFont typeface="Arial" panose="020B0604020202020204" pitchFamily="34" charset="0"/>
              <a:buChar char="•"/>
            </a:pPr>
            <a:r>
              <a:rPr lang="en-GB" sz="2400" dirty="0">
                <a:latin typeface="Letter-join No-Lead 37" pitchFamily="50" charset="0"/>
              </a:rPr>
              <a:t>Do not use mobile phones inside school or while on school trips. </a:t>
            </a:r>
          </a:p>
          <a:p>
            <a:pPr>
              <a:buFont typeface="Arial" panose="020B0604020202020204" pitchFamily="34" charset="0"/>
              <a:buChar char="•"/>
            </a:pPr>
            <a:r>
              <a:rPr lang="en-GB" sz="2400" dirty="0">
                <a:latin typeface="Letter-join No-Lead 37" pitchFamily="50" charset="0"/>
              </a:rPr>
              <a:t>Children below the age of 13 should not have access to any social media networking sites / platforms</a:t>
            </a:r>
          </a:p>
          <a:p>
            <a:pPr>
              <a:buFont typeface="Arial" panose="020B0604020202020204" pitchFamily="34" charset="0"/>
              <a:buChar char="•"/>
            </a:pPr>
            <a:r>
              <a:rPr lang="en-GB" sz="2400" dirty="0">
                <a:latin typeface="Letter-join No-Lead 37" pitchFamily="50" charset="0"/>
              </a:rPr>
              <a:t>Scooters and bikes to be walked into school and placed in the cycle/scooter parks</a:t>
            </a:r>
          </a:p>
          <a:p>
            <a:pPr>
              <a:buFont typeface="Arial" panose="020B0604020202020204" pitchFamily="34" charset="0"/>
              <a:buChar char="•"/>
            </a:pPr>
            <a:r>
              <a:rPr lang="en-GB" sz="2400" dirty="0">
                <a:latin typeface="Letter-join No-Lead 37" pitchFamily="50" charset="0"/>
              </a:rPr>
              <a:t>We are a NUT FREE SCHOOL. Please ensure that no items containing nuts are allowed into school. </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pic>
        <p:nvPicPr>
          <p:cNvPr id="5" name="Picture 4">
            <a:extLst>
              <a:ext uri="{FF2B5EF4-FFF2-40B4-BE49-F238E27FC236}">
                <a16:creationId xmlns:a16="http://schemas.microsoft.com/office/drawing/2014/main" id="{CDAACEB8-F766-42FB-AA5E-B55082DBFE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5212538"/>
            <a:ext cx="1944216" cy="1655621"/>
          </a:xfrm>
          <a:prstGeom prst="rect">
            <a:avLst/>
          </a:prstGeom>
        </p:spPr>
      </p:pic>
    </p:spTree>
    <p:extLst>
      <p:ext uri="{BB962C8B-B14F-4D97-AF65-F5344CB8AC3E}">
        <p14:creationId xmlns:p14="http://schemas.microsoft.com/office/powerpoint/2010/main" val="31503554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0" y="908720"/>
            <a:ext cx="9144000" cy="4560620"/>
          </a:xfrm>
        </p:spPr>
        <p:txBody>
          <a:bodyPr>
            <a:normAutofit fontScale="92500" lnSpcReduction="20000"/>
          </a:bodyPr>
          <a:lstStyle/>
          <a:p>
            <a:pPr marL="0" indent="0"/>
            <a:r>
              <a:rPr lang="en-GB" sz="2400" dirty="0">
                <a:latin typeface="Letter-join No-Lead 37" pitchFamily="50" charset="0"/>
              </a:rPr>
              <a:t>Support your child: </a:t>
            </a:r>
          </a:p>
          <a:p>
            <a:pPr>
              <a:buFont typeface="Arial" panose="020B0604020202020204" pitchFamily="34" charset="0"/>
              <a:buChar char="•"/>
            </a:pPr>
            <a:r>
              <a:rPr lang="en-GB" sz="2400" dirty="0">
                <a:latin typeface="Letter-join No-Lead 37" pitchFamily="50" charset="0"/>
              </a:rPr>
              <a:t>Keep the school and class teacher up to date with new medical information. </a:t>
            </a:r>
          </a:p>
          <a:p>
            <a:pPr>
              <a:buFont typeface="Arial" panose="020B0604020202020204" pitchFamily="34" charset="0"/>
              <a:buChar char="•"/>
            </a:pPr>
            <a:r>
              <a:rPr lang="en-GB" sz="2400" dirty="0">
                <a:latin typeface="Letter-join No-Lead 37" pitchFamily="50" charset="0"/>
              </a:rPr>
              <a:t>Ensure that your child’s asthma pump/inhaler, epipen or additional medicine is in date and with a good expiration life. </a:t>
            </a:r>
          </a:p>
          <a:p>
            <a:pPr>
              <a:buFont typeface="Arial" panose="020B0604020202020204" pitchFamily="34" charset="0"/>
              <a:buChar char="•"/>
            </a:pPr>
            <a:r>
              <a:rPr lang="en-GB" sz="2400" dirty="0">
                <a:latin typeface="Letter-join No-Lead 37" pitchFamily="50" charset="0"/>
              </a:rPr>
              <a:t>Ensure that all contact information; especially phone numbers are correct.</a:t>
            </a:r>
          </a:p>
          <a:p>
            <a:pPr>
              <a:buFont typeface="Arial" panose="020B0604020202020204" pitchFamily="34" charset="0"/>
              <a:buChar char="•"/>
            </a:pPr>
            <a:r>
              <a:rPr lang="en-GB" sz="2400" dirty="0">
                <a:latin typeface="Letter-join No-Lead 37" pitchFamily="50" charset="0"/>
              </a:rPr>
              <a:t>Inform us if your child’s medical information or needs change.</a:t>
            </a:r>
          </a:p>
          <a:p>
            <a:pPr>
              <a:buFont typeface="Arial" panose="020B0604020202020204" pitchFamily="34" charset="0"/>
              <a:buChar char="•"/>
            </a:pPr>
            <a:r>
              <a:rPr lang="en-GB" sz="24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sz="2400" dirty="0">
                <a:latin typeface="Letter-join No-Lead 37" pitchFamily="50" charset="0"/>
              </a:rPr>
              <a:t>Children will only be permitted to miss PE if they have a letter from a parent/carer. </a:t>
            </a:r>
          </a:p>
          <a:p>
            <a:pPr>
              <a:buFont typeface="Arial" panose="020B0604020202020204" pitchFamily="34" charset="0"/>
              <a:buChar char="•"/>
            </a:pPr>
            <a:r>
              <a:rPr lang="en-GB" sz="2400" dirty="0">
                <a:latin typeface="Letter-join No-Lead 37" pitchFamily="50" charset="0"/>
              </a:rPr>
              <a:t>If it is an individual medical need to be discussed, please book an appointment with Mrs Elson, SENCO)</a:t>
            </a: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Tree>
    <p:extLst>
      <p:ext uri="{BB962C8B-B14F-4D97-AF65-F5344CB8AC3E}">
        <p14:creationId xmlns:p14="http://schemas.microsoft.com/office/powerpoint/2010/main" val="7889856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2357230" y="1052736"/>
            <a:ext cx="4392488" cy="4824536"/>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yoU: </a:t>
            </a:r>
          </a:p>
        </p:txBody>
      </p:sp>
      <p:sp>
        <p:nvSpPr>
          <p:cNvPr id="3" name="Content Placeholder 2"/>
          <p:cNvSpPr>
            <a:spLocks noGrp="1"/>
          </p:cNvSpPr>
          <p:nvPr>
            <p:ph idx="1"/>
          </p:nvPr>
        </p:nvSpPr>
        <p:spPr>
          <a:xfrm>
            <a:off x="0" y="1100628"/>
            <a:ext cx="9144000" cy="3579849"/>
          </a:xfrm>
        </p:spPr>
        <p:txBody>
          <a:bodyPr>
            <a:noAutofit/>
          </a:bodyPr>
          <a:lstStyle/>
          <a:p>
            <a:pPr marL="571500" indent="-571500">
              <a:buFont typeface="Arial" panose="020B0604020202020204" pitchFamily="34" charset="0"/>
              <a:buChar char="•"/>
            </a:pPr>
            <a:r>
              <a:rPr lang="en-GB" sz="3200" dirty="0">
                <a:latin typeface="Letter-join No-Lead 37" pitchFamily="50" charset="0"/>
              </a:rPr>
              <a:t>Buccaneers Breakfast Club: 7:30 – 8:15am </a:t>
            </a:r>
          </a:p>
          <a:p>
            <a:pPr marL="571500" indent="-571500">
              <a:buFont typeface="Arial" panose="020B0604020202020204" pitchFamily="34" charset="0"/>
              <a:buChar char="•"/>
            </a:pPr>
            <a:r>
              <a:rPr lang="en-GB" sz="3200" dirty="0">
                <a:latin typeface="Letter-join No-Lead 37" pitchFamily="50" charset="0"/>
              </a:rPr>
              <a:t>Buccaneers After-School Club 3:15-6:00pm</a:t>
            </a:r>
          </a:p>
          <a:p>
            <a:pPr marL="571500" indent="-571500">
              <a:buFont typeface="Arial" panose="020B0604020202020204" pitchFamily="34" charset="0"/>
              <a:buChar char="•"/>
            </a:pPr>
            <a:r>
              <a:rPr lang="en-GB" sz="3200" dirty="0">
                <a:latin typeface="Letter-join No-Lead 37" pitchFamily="50" charset="0"/>
              </a:rPr>
              <a:t>Pastoral Support Worker – Mrs Johnson</a:t>
            </a:r>
          </a:p>
          <a:p>
            <a:pPr marL="571500" indent="-571500">
              <a:buFont typeface="Arial" panose="020B0604020202020204" pitchFamily="34" charset="0"/>
              <a:buChar char="•"/>
            </a:pPr>
            <a:r>
              <a:rPr lang="en-GB" sz="3200" dirty="0">
                <a:latin typeface="Letter-join No-Lead 37" pitchFamily="50" charset="0"/>
              </a:rPr>
              <a:t>Bright Stars Holiday Club </a:t>
            </a:r>
          </a:p>
          <a:p>
            <a:pPr marL="571500" indent="-571500">
              <a:buFont typeface="Arial" panose="020B0604020202020204" pitchFamily="34" charset="0"/>
              <a:buChar char="•"/>
            </a:pPr>
            <a:r>
              <a:rPr lang="en-GB" sz="3200" dirty="0">
                <a:latin typeface="Letter-join No-Lead 37" pitchFamily="50" charset="0"/>
              </a:rPr>
              <a:t>Rising Stars Holiday Sporting Days</a:t>
            </a:r>
          </a:p>
          <a:p>
            <a:pPr marL="571500" indent="-571500">
              <a:buFont typeface="Arial" panose="020B0604020202020204" pitchFamily="34" charset="0"/>
              <a:buChar char="•"/>
            </a:pPr>
            <a:r>
              <a:rPr lang="en-GB" sz="3200" dirty="0">
                <a:latin typeface="Letter-join No-Lead 37" pitchFamily="50" charset="0"/>
              </a:rPr>
              <a:t>Range of After-School Clubs  </a:t>
            </a:r>
          </a:p>
        </p:txBody>
      </p:sp>
    </p:spTree>
    <p:extLst>
      <p:ext uri="{BB962C8B-B14F-4D97-AF65-F5344CB8AC3E}">
        <p14:creationId xmlns:p14="http://schemas.microsoft.com/office/powerpoint/2010/main" val="5216762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AFA7A7C1-5B78-43EA-81A5-814A112142E9}"/>
              </a:ext>
            </a:extLst>
          </p:cNvPr>
          <p:cNvSpPr txBox="1">
            <a:spLocks/>
          </p:cNvSpPr>
          <p:nvPr/>
        </p:nvSpPr>
        <p:spPr>
          <a:xfrm>
            <a:off x="2483768" y="1700808"/>
            <a:ext cx="7200800" cy="2880320"/>
          </a:xfrm>
          <a:prstGeom prst="rect">
            <a:avLst/>
          </a:prstGeom>
        </p:spPr>
        <p:txBody>
          <a:bodyPr vert="horz" lIns="91440" tIns="45720" rIns="91440" bIns="45720" rtlCol="0">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r>
              <a:rPr lang="en-GB" sz="3600" dirty="0">
                <a:latin typeface="Letter-join No-Lead 37" pitchFamily="50" charset="0"/>
                <a:hlinkClick r:id="rId3">
                  <a:extLst>
                    <a:ext uri="{A12FA001-AC4F-418D-AE19-62706E023703}">
                      <ahyp:hlinkClr xmlns:ahyp="http://schemas.microsoft.com/office/drawing/2018/hyperlinkcolor" val="tx"/>
                    </a:ext>
                  </a:extLst>
                </a:hlinkClick>
              </a:rPr>
              <a:t>Y3@roebuck.herts.sch.uk</a:t>
            </a:r>
            <a:endParaRPr lang="en-GB" sz="3600" dirty="0">
              <a:latin typeface="Letter-join No-Lead 37" pitchFamily="50" charset="0"/>
            </a:endParaRPr>
          </a:p>
          <a:p>
            <a:endParaRPr lang="en-GB" sz="3600" dirty="0">
              <a:latin typeface="Letter-join No-Lead 37" pitchFamily="50" charset="0"/>
            </a:endParaRPr>
          </a:p>
          <a:p>
            <a:r>
              <a:rPr lang="en-GB" sz="3600" dirty="0">
                <a:latin typeface="Letter-join No-Lead 37" pitchFamily="50" charset="0"/>
              </a:rPr>
              <a:t>@</a:t>
            </a:r>
            <a:r>
              <a:rPr lang="en-GB" sz="3600" dirty="0" err="1">
                <a:latin typeface="Letter-join No-Lead 37" pitchFamily="50" charset="0"/>
              </a:rPr>
              <a:t>academy_roebuck</a:t>
            </a:r>
            <a:endParaRPr lang="en-GB" sz="3600" dirty="0">
              <a:latin typeface="Letter-join No-Lead 37" pitchFamily="50" charset="0"/>
            </a:endParaRPr>
          </a:p>
        </p:txBody>
      </p:sp>
      <p:pic>
        <p:nvPicPr>
          <p:cNvPr id="1026" name="Picture 2" descr="Twitter Logo Vector Art, Icons, and Graphics for Free Download">
            <a:extLst>
              <a:ext uri="{FF2B5EF4-FFF2-40B4-BE49-F238E27FC236}">
                <a16:creationId xmlns:a16="http://schemas.microsoft.com/office/drawing/2014/main" id="{BDBCD6A3-8457-4958-B867-3BC8DB018B38}"/>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286998" y="2708920"/>
            <a:ext cx="1150241" cy="115024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il email icon template black color editable Vector Image">
            <a:extLst>
              <a:ext uri="{FF2B5EF4-FFF2-40B4-BE49-F238E27FC236}">
                <a16:creationId xmlns:a16="http://schemas.microsoft.com/office/drawing/2014/main" id="{AD237E7B-F633-4623-A546-1B78E480CF5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0311" t="15351" r="10311" b="19551"/>
          <a:stretch/>
        </p:blipFill>
        <p:spPr bwMode="auto">
          <a:xfrm>
            <a:off x="1308237" y="1481334"/>
            <a:ext cx="1150241" cy="1018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626035"/>
      </p:ext>
    </p:extLst>
  </p:cSld>
  <p:clrMapOvr>
    <a:masterClrMapping/>
  </p:clrMapOvr>
  <mc:AlternateContent xmlns:mc="http://schemas.openxmlformats.org/markup-compatibility/2006" xmlns:p14="http://schemas.microsoft.com/office/powerpoint/2010/main">
    <mc:Choice Requires="p14">
      <p:transition spd="slow" p14:dur="2000" advTm="26799"/>
    </mc:Choice>
    <mc:Fallback xmlns="">
      <p:transition spd="slow" advTm="2679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Pupil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9626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700808"/>
            <a:ext cx="5472608" cy="2880320"/>
          </a:xfrm>
        </p:spPr>
        <p:txBody>
          <a:bodyPr>
            <a:noAutofit/>
          </a:bodyPr>
          <a:lstStyle/>
          <a:p>
            <a:pPr algn="ctr"/>
            <a:r>
              <a:rPr lang="en-GB" sz="7200" dirty="0">
                <a:latin typeface="Letter-join No-Lead 37" pitchFamily="50" charset="0"/>
              </a:rPr>
              <a:t>Parent/Carer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049605"/>
      </p:ext>
    </p:extLst>
  </p:cSld>
  <p:clrMapOvr>
    <a:masterClrMapping/>
  </p:clrMapOvr>
  <mc:AlternateContent xmlns:mc="http://schemas.openxmlformats.org/markup-compatibility/2006" xmlns:p14="http://schemas.microsoft.com/office/powerpoint/2010/main">
    <mc:Choice Requires="p14">
      <p:transition spd="slow" p14:dur="2000" advTm="26799"/>
    </mc:Choice>
    <mc:Fallback xmlns="">
      <p:transition spd="slow" advTm="26799"/>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523</TotalTime>
  <Words>1834</Words>
  <Application>Microsoft Office PowerPoint</Application>
  <PresentationFormat>On-screen Show (4:3)</PresentationFormat>
  <Paragraphs>308</Paragraphs>
  <Slides>48</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AR CENA</vt:lpstr>
      <vt:lpstr>Arial</vt:lpstr>
      <vt:lpstr>Calibri</vt:lpstr>
      <vt:lpstr>Franklin Gothic Book</vt:lpstr>
      <vt:lpstr>Franklin Gothic Medium</vt:lpstr>
      <vt:lpstr>Letter join</vt:lpstr>
      <vt:lpstr>Letter-join No-Lead 37</vt:lpstr>
      <vt:lpstr>Times New Roman</vt:lpstr>
      <vt:lpstr>Tunga</vt:lpstr>
      <vt:lpstr>Verdana</vt:lpstr>
      <vt:lpstr>Wingdings</vt:lpstr>
      <vt:lpstr>Angles</vt:lpstr>
      <vt:lpstr>PowerPoint Presentation</vt:lpstr>
      <vt:lpstr>Teaching staff</vt:lpstr>
      <vt:lpstr>YOUR CHILD’S NEW ENVIRONMENT</vt:lpstr>
      <vt:lpstr>What will we do to support transition?</vt:lpstr>
      <vt:lpstr>Essentials for Year 3…</vt:lpstr>
      <vt:lpstr>Year 3 national Curriculum</vt:lpstr>
      <vt:lpstr>Year 3 History</vt:lpstr>
      <vt:lpstr>Year 3 Geography</vt:lpstr>
      <vt:lpstr>Year 3 SCIENCE</vt:lpstr>
      <vt:lpstr>Growth Mindset </vt:lpstr>
      <vt:lpstr>PowerPoint Presentation</vt:lpstr>
      <vt:lpstr>PowerPoint Presentation</vt:lpstr>
      <vt:lpstr>PowerPoint Presentation</vt:lpstr>
      <vt:lpstr>Attendance &amp; punctuality  </vt:lpstr>
      <vt:lpstr>Uniform children are expected to come to school appropriately dressed in our school uniform.</vt:lpstr>
      <vt:lpstr>Uniform Information children are expected to come to school appropriately dressed in our school uniform.</vt:lpstr>
      <vt:lpstr>PE Kit</vt:lpstr>
      <vt:lpstr>equipment</vt:lpstr>
      <vt:lpstr>Physical environment </vt:lpstr>
      <vt:lpstr>Physical environment </vt:lpstr>
      <vt:lpstr>Emotional environment </vt:lpstr>
      <vt:lpstr>Reading </vt:lpstr>
      <vt:lpstr>Typical timetable </vt:lpstr>
      <vt:lpstr>Reading</vt:lpstr>
      <vt:lpstr>Reading</vt:lpstr>
      <vt:lpstr>Reading</vt:lpstr>
      <vt:lpstr>Reading</vt:lpstr>
      <vt:lpstr>PowerPoint Presentation</vt:lpstr>
      <vt:lpstr>Writing progression</vt:lpstr>
      <vt:lpstr>Reading progression </vt:lpstr>
      <vt:lpstr>Maths progression</vt:lpstr>
      <vt:lpstr>How to Help your child at home…</vt:lpstr>
      <vt:lpstr>How to Help your child at home…</vt:lpstr>
      <vt:lpstr>How to Help your child at home…</vt:lpstr>
      <vt:lpstr>How to Help your child at home…</vt:lpstr>
      <vt:lpstr>How to Help your child at home…</vt:lpstr>
      <vt:lpstr>How to Help your child at home…</vt:lpstr>
      <vt:lpstr>WebsitE</vt:lpstr>
      <vt:lpstr>Communication at roebuck…</vt:lpstr>
      <vt:lpstr>Roebuck uses Gateway foR:</vt:lpstr>
      <vt:lpstr>Collecting pupils from school</vt:lpstr>
      <vt:lpstr>Safeguarding </vt:lpstr>
      <vt:lpstr>medical Information</vt:lpstr>
      <vt:lpstr>REMINDER: PACKED LUNCHES </vt:lpstr>
      <vt:lpstr>Facilities available to yoU: </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OReillyL</cp:lastModifiedBy>
  <cp:revision>97</cp:revision>
  <dcterms:created xsi:type="dcterms:W3CDTF">2019-05-31T09:55:41Z</dcterms:created>
  <dcterms:modified xsi:type="dcterms:W3CDTF">2022-06-16T11:03:55Z</dcterms:modified>
</cp:coreProperties>
</file>