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38"/>
  </p:notesMasterIdLst>
  <p:handoutMasterIdLst>
    <p:handoutMasterId r:id="rId39"/>
  </p:handoutMasterIdLst>
  <p:sldIdLst>
    <p:sldId id="327" r:id="rId2"/>
    <p:sldId id="257" r:id="rId3"/>
    <p:sldId id="319" r:id="rId4"/>
    <p:sldId id="258" r:id="rId5"/>
    <p:sldId id="260" r:id="rId6"/>
    <p:sldId id="262" r:id="rId7"/>
    <p:sldId id="263" r:id="rId8"/>
    <p:sldId id="322" r:id="rId9"/>
    <p:sldId id="393" r:id="rId10"/>
    <p:sldId id="394" r:id="rId11"/>
    <p:sldId id="271" r:id="rId12"/>
    <p:sldId id="290" r:id="rId13"/>
    <p:sldId id="316" r:id="rId14"/>
    <p:sldId id="382" r:id="rId15"/>
    <p:sldId id="294" r:id="rId16"/>
    <p:sldId id="396" r:id="rId17"/>
    <p:sldId id="397" r:id="rId18"/>
    <p:sldId id="296" r:id="rId19"/>
    <p:sldId id="297" r:id="rId20"/>
    <p:sldId id="299" r:id="rId21"/>
    <p:sldId id="300" r:id="rId22"/>
    <p:sldId id="301" r:id="rId23"/>
    <p:sldId id="270" r:id="rId24"/>
    <p:sldId id="357" r:id="rId25"/>
    <p:sldId id="358" r:id="rId26"/>
    <p:sldId id="302" r:id="rId27"/>
    <p:sldId id="349" r:id="rId28"/>
    <p:sldId id="335" r:id="rId29"/>
    <p:sldId id="336" r:id="rId30"/>
    <p:sldId id="337" r:id="rId31"/>
    <p:sldId id="338" r:id="rId32"/>
    <p:sldId id="339" r:id="rId33"/>
    <p:sldId id="340" r:id="rId34"/>
    <p:sldId id="341" r:id="rId35"/>
    <p:sldId id="395" r:id="rId36"/>
    <p:sldId id="303" r:id="rId3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23" autoAdjust="0"/>
    <p:restoredTop sz="94660"/>
  </p:normalViewPr>
  <p:slideViewPr>
    <p:cSldViewPr>
      <p:cViewPr varScale="1">
        <p:scale>
          <a:sx n="68" d="100"/>
          <a:sy n="68" d="100"/>
        </p:scale>
        <p:origin x="166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A6B253A-1F53-414A-BAF2-9CAA77F49113}" type="datetimeFigureOut">
              <a:rPr lang="en-GB" smtClean="0"/>
              <a:pPr/>
              <a:t>31/03/2025</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C03D5C0D-B488-4CC8-91B1-1D12ACCB2A0F}" type="slidenum">
              <a:rPr lang="en-GB" smtClean="0"/>
              <a:pPr/>
              <a:t>‹#›</a:t>
            </a:fld>
            <a:endParaRPr lang="en-GB"/>
          </a:p>
        </p:txBody>
      </p:sp>
    </p:spTree>
    <p:extLst>
      <p:ext uri="{BB962C8B-B14F-4D97-AF65-F5344CB8AC3E}">
        <p14:creationId xmlns:p14="http://schemas.microsoft.com/office/powerpoint/2010/main" val="2016528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8D887FE3-1276-4053-937D-8856479D5DA8}" type="datetimeFigureOut">
              <a:rPr lang="en-GB" smtClean="0"/>
              <a:pPr/>
              <a:t>31/03/2025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7A791E37-60D7-4DE8-BF09-884C3D842C1D}" type="slidenum">
              <a:rPr lang="en-GB" smtClean="0"/>
              <a:pPr/>
              <a:t>‹#›</a:t>
            </a:fld>
            <a:endParaRPr lang="en-GB"/>
          </a:p>
        </p:txBody>
      </p:sp>
    </p:spTree>
    <p:extLst>
      <p:ext uri="{BB962C8B-B14F-4D97-AF65-F5344CB8AC3E}">
        <p14:creationId xmlns:p14="http://schemas.microsoft.com/office/powerpoint/2010/main" val="1670827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ON SCREEN WHILE VISITORS ENTER</a:t>
            </a:r>
            <a:r>
              <a:rPr lang="en-GB" baseline="0" dirty="0"/>
              <a:t> - </a:t>
            </a:r>
            <a:r>
              <a:rPr lang="en-GB" dirty="0"/>
              <a:t>SOMETHING TO MAKE THEM THINK</a:t>
            </a:r>
          </a:p>
        </p:txBody>
      </p:sp>
      <p:sp>
        <p:nvSpPr>
          <p:cNvPr id="4" name="Slide Number Placeholder 3"/>
          <p:cNvSpPr>
            <a:spLocks noGrp="1"/>
          </p:cNvSpPr>
          <p:nvPr>
            <p:ph type="sldNum" sz="quarter" idx="10"/>
          </p:nvPr>
        </p:nvSpPr>
        <p:spPr/>
        <p:txBody>
          <a:bodyPr/>
          <a:lstStyle/>
          <a:p>
            <a:fld id="{7A791E37-60D7-4DE8-BF09-884C3D842C1D}"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343459A-4167-4AD7-B277-764FC7BE0391}" type="slidenum">
              <a:rPr lang="en-GB" smtClean="0"/>
              <a:pPr/>
              <a:t>2</a:t>
            </a:fld>
            <a:endParaRPr lang="en-GB"/>
          </a:p>
        </p:txBody>
      </p:sp>
    </p:spTree>
    <p:extLst>
      <p:ext uri="{BB962C8B-B14F-4D97-AF65-F5344CB8AC3E}">
        <p14:creationId xmlns:p14="http://schemas.microsoft.com/office/powerpoint/2010/main" val="4298060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miter lim="800000"/>
            <a:headEnd/>
            <a:tailEnd/>
          </a:ln>
        </p:spPr>
        <p:txBody>
          <a:bodyPr/>
          <a:lstStyle/>
          <a:p>
            <a:fld id="{A871C982-7B1D-4922-BEE9-C9DF1D5CF75B}" type="slidenum">
              <a:rPr lang="en-US" smtClean="0"/>
              <a:pPr/>
              <a:t>3</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r>
              <a:rPr lang="en-GB" dirty="0"/>
              <a:t>Ask what strategies they used.</a:t>
            </a:r>
          </a:p>
          <a:p>
            <a:pPr eaLnBrk="1" hangingPunct="1"/>
            <a:r>
              <a:rPr lang="en-GB" dirty="0"/>
              <a:t>Phonics?  Guess?  Context?  What skills did they need?</a:t>
            </a:r>
          </a:p>
          <a:p>
            <a:pPr eaLnBrk="1" hangingPunct="1"/>
            <a:r>
              <a:rPr lang="en-GB" dirty="0"/>
              <a:t>Look at line 1.  Can they have a good go at pronouncing the words right?</a:t>
            </a:r>
          </a:p>
          <a:p>
            <a:pPr eaLnBrk="1" hangingPunct="1"/>
            <a:r>
              <a:rPr lang="en-GB" dirty="0"/>
              <a:t>Now ask questions:</a:t>
            </a:r>
          </a:p>
          <a:p>
            <a:pPr eaLnBrk="1" hangingPunct="1"/>
            <a:r>
              <a:rPr lang="en-GB" dirty="0"/>
              <a:t>Tell me in your own words what that is about?  (</a:t>
            </a:r>
            <a:r>
              <a:rPr lang="en-GB" dirty="0" err="1"/>
              <a:t>eg</a:t>
            </a:r>
            <a:r>
              <a:rPr lang="en-GB" dirty="0"/>
              <a:t> like we ask pupils to recap a story)</a:t>
            </a:r>
          </a:p>
          <a:p>
            <a:pPr eaLnBrk="1" hangingPunct="1"/>
            <a:endParaRPr lang="en-GB" dirty="0"/>
          </a:p>
          <a:p>
            <a:pPr eaLnBrk="1" hangingPunct="1"/>
            <a:r>
              <a:rPr lang="en-GB" dirty="0"/>
              <a:t>How do you think the character felt?</a:t>
            </a:r>
          </a:p>
          <a:p>
            <a:pPr eaLnBrk="1" hangingPunct="1"/>
            <a:endParaRPr lang="en-GB" dirty="0"/>
          </a:p>
          <a:p>
            <a:pPr eaLnBrk="1" hangingPunct="1"/>
            <a:r>
              <a:rPr lang="en-GB" dirty="0"/>
              <a:t>These are all the sorts of questions we ask pupils.  Perhaps they can sound out the words fairly confidently.  But do they understand what they are reading?</a:t>
            </a:r>
          </a:p>
          <a:p>
            <a:pPr eaLnBrk="1" hangingPunct="1"/>
            <a:endParaRPr lang="en-GB" dirty="0"/>
          </a:p>
          <a:p>
            <a:pPr eaLnBrk="1" hangingPunct="1"/>
            <a:r>
              <a:rPr lang="en-GB" dirty="0"/>
              <a:t>Why was it easier with the second two?  What skills are your relying on though?  How might our pupils find this difficult?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Government</a:t>
            </a:r>
            <a:r>
              <a:rPr lang="en-GB" baseline="0" dirty="0"/>
              <a:t> base this guide on children who attend full time nursery from 30-50 months</a:t>
            </a:r>
            <a:r>
              <a:rPr lang="en-GB" dirty="0"/>
              <a:t>. </a:t>
            </a:r>
          </a:p>
        </p:txBody>
      </p:sp>
      <p:sp>
        <p:nvSpPr>
          <p:cNvPr id="4" name="Slide Number Placeholder 3"/>
          <p:cNvSpPr>
            <a:spLocks noGrp="1"/>
          </p:cNvSpPr>
          <p:nvPr>
            <p:ph type="sldNum" sz="quarter" idx="10"/>
          </p:nvPr>
        </p:nvSpPr>
        <p:spPr/>
        <p:txBody>
          <a:bodyPr/>
          <a:lstStyle/>
          <a:p>
            <a:fld id="{2343459A-4167-4AD7-B277-764FC7BE0391}" type="slidenum">
              <a:rPr lang="en-GB" smtClean="0"/>
              <a:pPr/>
              <a:t>5</a:t>
            </a:fld>
            <a:endParaRPr lang="en-GB"/>
          </a:p>
        </p:txBody>
      </p:sp>
    </p:spTree>
    <p:extLst>
      <p:ext uri="{BB962C8B-B14F-4D97-AF65-F5344CB8AC3E}">
        <p14:creationId xmlns:p14="http://schemas.microsoft.com/office/powerpoint/2010/main" val="2068468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a:t>
            </a:r>
            <a:r>
              <a:rPr lang="en-GB" baseline="0" dirty="0"/>
              <a:t> phoneme/digraph is split into a separate box with a button/line underneath that we encourage the children to press or drag as they say each sound. </a:t>
            </a:r>
            <a:endParaRPr lang="en-GB" dirty="0"/>
          </a:p>
        </p:txBody>
      </p:sp>
      <p:sp>
        <p:nvSpPr>
          <p:cNvPr id="4" name="Slide Number Placeholder 3"/>
          <p:cNvSpPr>
            <a:spLocks noGrp="1"/>
          </p:cNvSpPr>
          <p:nvPr>
            <p:ph type="sldNum" sz="quarter" idx="10"/>
          </p:nvPr>
        </p:nvSpPr>
        <p:spPr/>
        <p:txBody>
          <a:bodyPr/>
          <a:lstStyle/>
          <a:p>
            <a:fld id="{2343459A-4167-4AD7-B277-764FC7BE0391}" type="slidenum">
              <a:rPr lang="en-GB" smtClean="0"/>
              <a:pPr/>
              <a:t>23</a:t>
            </a:fld>
            <a:endParaRPr lang="en-GB"/>
          </a:p>
        </p:txBody>
      </p:sp>
    </p:spTree>
    <p:extLst>
      <p:ext uri="{BB962C8B-B14F-4D97-AF65-F5344CB8AC3E}">
        <p14:creationId xmlns:p14="http://schemas.microsoft.com/office/powerpoint/2010/main" val="413745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CB8C3545-1CB5-42DD-A6FD-FF475F1F0D6A}" type="datetimeFigureOut">
              <a:rPr lang="en-GB" smtClean="0"/>
              <a:pPr/>
              <a:t>31/03/2025</a:t>
            </a:fld>
            <a:endParaRPr lang="en-GB"/>
          </a:p>
        </p:txBody>
      </p:sp>
      <p:sp>
        <p:nvSpPr>
          <p:cNvPr id="17" name="Footer Placeholder 16"/>
          <p:cNvSpPr>
            <a:spLocks noGrp="1"/>
          </p:cNvSpPr>
          <p:nvPr>
            <p:ph type="ftr" sz="quarter" idx="11"/>
          </p:nvPr>
        </p:nvSpPr>
        <p:spPr/>
        <p:txBody>
          <a:bodyPr/>
          <a:lstStyle/>
          <a:p>
            <a:endParaRPr lang="en-GB"/>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3C8B483F-35B8-454A-A8D3-974D40DB8D93}" type="slidenum">
              <a:rPr lang="en-GB" smtClean="0"/>
              <a:pPr/>
              <a:t>‹#›</a:t>
            </a:fld>
            <a:endParaRPr lang="en-GB"/>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a:t>Click to edit Master 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a:t>Click to edit Master title style</a:t>
            </a:r>
          </a:p>
        </p:txBody>
      </p:sp>
      <p:sp>
        <p:nvSpPr>
          <p:cNvPr id="4" name="Date Placeholder 3"/>
          <p:cNvSpPr>
            <a:spLocks noGrp="1"/>
          </p:cNvSpPr>
          <p:nvPr>
            <p:ph type="dt" sz="half" idx="10"/>
          </p:nvPr>
        </p:nvSpPr>
        <p:spPr/>
        <p:txBody>
          <a:bodyPr/>
          <a:lstStyle/>
          <a:p>
            <a:fld id="{CB8C3545-1CB5-42DD-A6FD-FF475F1F0D6A}" type="datetimeFigureOut">
              <a:rPr lang="en-GB" smtClean="0"/>
              <a:pPr/>
              <a:t>31/03/2025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4361688" y="1026372"/>
            <a:ext cx="457200" cy="441325"/>
          </a:xfrm>
        </p:spPr>
        <p:txBody>
          <a:bodyPr/>
          <a:lstStyle/>
          <a:p>
            <a:fld id="{3C8B483F-35B8-454A-A8D3-974D40DB8D93}" type="slidenum">
              <a:rPr lang="en-GB" smtClean="0"/>
              <a:pPr/>
              <a:t>‹#›</a:t>
            </a:fld>
            <a:endParaRPr lang="en-GB"/>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GB"/>
          </a:p>
        </p:txBody>
      </p:sp>
      <p:sp>
        <p:nvSpPr>
          <p:cNvPr id="4" name="Date Placeholder 3"/>
          <p:cNvSpPr>
            <a:spLocks noGrp="1"/>
          </p:cNvSpPr>
          <p:nvPr>
            <p:ph type="dt" sz="half" idx="10"/>
          </p:nvPr>
        </p:nvSpPr>
        <p:spPr/>
        <p:txBody>
          <a:bodyPr/>
          <a:lstStyle/>
          <a:p>
            <a:fld id="{CB8C3545-1CB5-42DD-A6FD-FF475F1F0D6A}" type="datetimeFigureOut">
              <a:rPr lang="en-GB" smtClean="0"/>
              <a:pPr/>
              <a:t>31/03/2025</a:t>
            </a:fld>
            <a:endParaRPr lang="en-GB"/>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3C8B483F-35B8-454A-A8D3-974D40DB8D93}" type="slidenum">
              <a:rPr lang="en-GB" smtClean="0"/>
              <a:pPr/>
              <a:t>‹#›</a:t>
            </a:fld>
            <a:endParaRPr lang="en-GB"/>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a:t>Click to edit Master title style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a:t>Click to edit Master title style</a:t>
            </a:r>
          </a:p>
        </p:txBody>
      </p:sp>
      <p:sp>
        <p:nvSpPr>
          <p:cNvPr id="5" name="Date Placeholder 4"/>
          <p:cNvSpPr>
            <a:spLocks noGrp="1"/>
          </p:cNvSpPr>
          <p:nvPr>
            <p:ph type="dt" sz="half" idx="10"/>
          </p:nvPr>
        </p:nvSpPr>
        <p:spPr>
          <a:xfrm>
            <a:off x="5791200" y="6409944"/>
            <a:ext cx="3044952" cy="365760"/>
          </a:xfrm>
        </p:spPr>
        <p:txBody>
          <a:bodyPr/>
          <a:lstStyle/>
          <a:p>
            <a:fld id="{CB8C3545-1CB5-42DD-A6FD-FF475F1F0D6A}" type="datetimeFigureOut">
              <a:rPr lang="en-GB" smtClean="0"/>
              <a:pPr/>
              <a:t>31/03/2025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8B483F-35B8-454A-A8D3-974D40DB8D93}" type="slidenum">
              <a:rPr lang="en-GB" smtClean="0"/>
              <a:pPr/>
              <a:t>‹#›</a:t>
            </a:fld>
            <a:endParaRPr lang="en-GB"/>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CB8C3545-1CB5-42DD-A6FD-FF475F1F0D6A}" type="datetimeFigureOut">
              <a:rPr lang="en-GB" smtClean="0"/>
              <a:pPr/>
              <a:t>31/03/2025</a:t>
            </a:fld>
            <a:endParaRPr lang="en-GB"/>
          </a:p>
        </p:txBody>
      </p:sp>
      <p:sp>
        <p:nvSpPr>
          <p:cNvPr id="8" name="Footer Placeholder 7"/>
          <p:cNvSpPr>
            <a:spLocks noGrp="1"/>
          </p:cNvSpPr>
          <p:nvPr>
            <p:ph type="ftr" sz="quarter" idx="11"/>
          </p:nvPr>
        </p:nvSpPr>
        <p:spPr>
          <a:xfrm>
            <a:off x="304800" y="6409944"/>
            <a:ext cx="3581400" cy="365760"/>
          </a:xfrm>
        </p:spPr>
        <p:txBody>
          <a:bodyPr/>
          <a:lstStyle/>
          <a:p>
            <a:endParaRPr lang="en-GB"/>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3C8B483F-35B8-454A-A8D3-974D40DB8D93}" type="slidenum">
              <a:rPr lang="en-GB" smtClean="0"/>
              <a:pPr/>
              <a:t>‹#›</a:t>
            </a:fld>
            <a:endParaRPr lang="en-GB"/>
          </a:p>
        </p:txBody>
      </p:sp>
      <p:sp>
        <p:nvSpPr>
          <p:cNvPr id="23" name="Title 22"/>
          <p:cNvSpPr>
            <a:spLocks noGrp="1"/>
          </p:cNvSpPr>
          <p:nvPr>
            <p:ph type="title"/>
          </p:nvPr>
        </p:nvSpPr>
        <p:spPr/>
        <p:txBody>
          <a:bodyPr rtlCol="0" anchor="b" anchorCtr="0"/>
          <a:lstStyle/>
          <a:p>
            <a:r>
              <a:rPr kumimoji="0" lang="en-US"/>
              <a:t>Click to edit Master title style</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CB8C3545-1CB5-42DD-A6FD-FF475F1F0D6A}" type="datetimeFigureOut">
              <a:rPr lang="en-GB" smtClean="0"/>
              <a:pPr/>
              <a:t>31/03/2025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4343400" y="1036020"/>
            <a:ext cx="457200" cy="441325"/>
          </a:xfrm>
        </p:spPr>
        <p:txBody>
          <a:bodyPr/>
          <a:lstStyle/>
          <a:p>
            <a:fld id="{3C8B483F-35B8-454A-A8D3-974D40DB8D93}"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CB8C3545-1CB5-42DD-A6FD-FF475F1F0D6A}" type="datetimeFigureOut">
              <a:rPr lang="en-GB" smtClean="0"/>
              <a:pPr/>
              <a:t>31/03/2025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3C8B483F-35B8-454A-A8D3-974D40DB8D93}"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a:t>Click to edit Master title style</a:t>
            </a:r>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3C8B483F-35B8-454A-A8D3-974D40DB8D93}" type="slidenum">
              <a:rPr lang="en-GB" smtClean="0"/>
              <a:pPr/>
              <a:t>‹#›</a:t>
            </a:fld>
            <a:endParaRPr lang="en-GB"/>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CB8C3545-1CB5-42DD-A6FD-FF475F1F0D6A}" type="datetimeFigureOut">
              <a:rPr lang="en-GB" smtClean="0"/>
              <a:pPr/>
              <a:t>31/03/2025</a:t>
            </a:fld>
            <a:endParaRPr lang="en-GB"/>
          </a:p>
        </p:txBody>
      </p:sp>
      <p:sp>
        <p:nvSpPr>
          <p:cNvPr id="6" name="Footer Placeholder 5"/>
          <p:cNvSpPr>
            <a:spLocks noGrp="1"/>
          </p:cNvSpPr>
          <p:nvPr>
            <p:ph type="ftr" sz="quarter" idx="11"/>
          </p:nvPr>
        </p:nvSpPr>
        <p:spPr>
          <a:xfrm>
            <a:off x="301752" y="6410848"/>
            <a:ext cx="3383280" cy="365760"/>
          </a:xfrm>
        </p:spPr>
        <p:txBody>
          <a:bodyPr/>
          <a:lstStyle/>
          <a:p>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3C8B483F-35B8-454A-A8D3-974D40DB8D93}" type="slidenum">
              <a:rPr lang="en-GB" smtClean="0"/>
              <a:pPr/>
              <a:t>‹#›</a:t>
            </a:fld>
            <a:endParaRPr lang="en-GB"/>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a:t>Click to edit Master title style</a:t>
            </a:r>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CB8C3545-1CB5-42DD-A6FD-FF475F1F0D6A}" type="datetimeFigureOut">
              <a:rPr lang="en-GB" smtClean="0"/>
              <a:pPr/>
              <a:t>31/03/2025</a:t>
            </a:fld>
            <a:endParaRPr lang="en-GB"/>
          </a:p>
        </p:txBody>
      </p:sp>
      <p:sp>
        <p:nvSpPr>
          <p:cNvPr id="6" name="Footer Placeholder 5"/>
          <p:cNvSpPr>
            <a:spLocks noGrp="1"/>
          </p:cNvSpPr>
          <p:nvPr>
            <p:ph type="ftr" sz="quarter" idx="11"/>
          </p:nvPr>
        </p:nvSpPr>
        <p:spPr>
          <a:xfrm>
            <a:off x="301752" y="6410848"/>
            <a:ext cx="3584448" cy="365760"/>
          </a:xfrm>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B8C3545-1CB5-42DD-A6FD-FF475F1F0D6A}" type="datetimeFigureOut">
              <a:rPr lang="en-GB" smtClean="0"/>
              <a:pPr/>
              <a:t>31/03/2025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8B483F-35B8-454A-A8D3-974D40DB8D93}"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3C8B483F-35B8-454A-A8D3-974D40DB8D93}" type="slidenum">
              <a:rPr lang="en-GB" smtClean="0"/>
              <a:pPr/>
              <a:t>‹#›</a:t>
            </a:fld>
            <a:endParaRPr lang="en-GB"/>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B8C3545-1CB5-42DD-A6FD-FF475F1F0D6A}" type="datetimeFigureOut">
              <a:rPr lang="en-GB" smtClean="0"/>
              <a:pPr/>
              <a:t>31/03/2025</a:t>
            </a:fld>
            <a:endParaRPr lang="en-GB"/>
          </a:p>
        </p:txBody>
      </p:sp>
      <p:sp>
        <p:nvSpPr>
          <p:cNvPr id="5" name="Footer Placeholder 4"/>
          <p:cNvSpPr>
            <a:spLocks noGrp="1"/>
          </p:cNvSpPr>
          <p:nvPr>
            <p:ph type="ftr" sz="quarter" idx="11"/>
          </p:nvPr>
        </p:nvSpPr>
        <p:spPr/>
        <p:txBody>
          <a:bodyPr/>
          <a:lstStyle/>
          <a:p>
            <a:endParaRPr lang="en-GB"/>
          </a:p>
        </p:txBody>
      </p:sp>
      <p:sp>
        <p:nvSpPr>
          <p:cNvPr id="2" name="Vertical Title 1"/>
          <p:cNvSpPr>
            <a:spLocks noGrp="1"/>
          </p:cNvSpPr>
          <p:nvPr>
            <p:ph type="title" orient="vert"/>
          </p:nvPr>
        </p:nvSpPr>
        <p:spPr>
          <a:xfrm>
            <a:off x="7391400" y="304801"/>
            <a:ext cx="1447800" cy="5851525"/>
          </a:xfrm>
        </p:spPr>
        <p:txBody>
          <a:bodyPr vert="eaVert"/>
          <a:lstStyle/>
          <a:p>
            <a:r>
              <a:rPr kumimoji="0" lang="en-US"/>
              <a:t>Click to edit Master title style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CB8C3545-1CB5-42DD-A6FD-FF475F1F0D6A}" type="datetimeFigureOut">
              <a:rPr lang="en-GB" smtClean="0"/>
              <a:pPr/>
              <a:t>31/03/2025</a:t>
            </a:fld>
            <a:endParaRPr lang="en-GB"/>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3C8B483F-35B8-454A-A8D3-974D40DB8D93}" type="slidenum">
              <a:rPr lang="en-GB" smtClean="0"/>
              <a:pPr/>
              <a:t>‹#›</a:t>
            </a:fld>
            <a:endParaRPr lang="en-GB"/>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BqhXUW_v-1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layer.vimeo.com/video/473469797"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hyperlink" Target="http://www.google.co.uk/imgres?q=phonics+clipart&amp;hl=en&amp;sa=X&amp;qscrl=1&amp;nord=1&amp;rlz=1T4SNYK_en-GBGB313GB313&amp;biw=1280&amp;bih=685&amp;tbm=isch&amp;prmd=imvns&amp;tbnid=LGsPWBh5eYJDyM:&amp;imgrefurl=http://lyricsdog.eu/s/phonics%20clip%20art&amp;docid=E5ikorDbumG8gM&amp;imgurl=http://www.abcteach.com/free/p/pairphonicsrgblabeled.jpg&amp;w=1200&amp;h=1200&amp;ei=U-Z9T47OHOTS0QWPpdyVDg&amp;zoom=1&amp;iact=hc&amp;vpx=386&amp;vpy=346&amp;dur=128&amp;hovh=225&amp;hovw=225&amp;tx=133&amp;ty=143&amp;sig=117638893342511017181&amp;page=4&amp;tbnh=146&amp;tbnw=146&amp;start=65&amp;ndsp=24&amp;ved=1t:429,r:13,s:65,i:260"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0ybdc0NHxl8"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l="7356" t="11363" b="13969"/>
          <a:stretch>
            <a:fillRect/>
          </a:stretch>
        </p:blipFill>
        <p:spPr bwMode="auto">
          <a:xfrm>
            <a:off x="1763688" y="0"/>
            <a:ext cx="5627398" cy="68580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GB" dirty="0"/>
              <a:t>KS1</a:t>
            </a:r>
          </a:p>
          <a:p>
            <a:endParaRPr lang="en-GB" dirty="0"/>
          </a:p>
        </p:txBody>
      </p:sp>
      <p:sp>
        <p:nvSpPr>
          <p:cNvPr id="2" name="Title 1"/>
          <p:cNvSpPr>
            <a:spLocks noGrp="1"/>
          </p:cNvSpPr>
          <p:nvPr>
            <p:ph type="ctrTitle"/>
          </p:nvPr>
        </p:nvSpPr>
        <p:spPr/>
        <p:txBody>
          <a:bodyPr>
            <a:normAutofit fontScale="90000"/>
          </a:bodyPr>
          <a:lstStyle/>
          <a:p>
            <a:r>
              <a:rPr lang="en-GB" sz="7200" dirty="0">
                <a:solidFill>
                  <a:schemeClr val="accent3">
                    <a:lumMod val="60000"/>
                    <a:lumOff val="40000"/>
                  </a:schemeClr>
                </a:solidFill>
              </a:rPr>
              <a:t>Phonics Workshop </a:t>
            </a:r>
          </a:p>
        </p:txBody>
      </p:sp>
    </p:spTree>
    <p:extLst>
      <p:ext uri="{BB962C8B-B14F-4D97-AF65-F5344CB8AC3E}">
        <p14:creationId xmlns:p14="http://schemas.microsoft.com/office/powerpoint/2010/main" val="2955705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a:bodyPr>
          <a:lstStyle/>
          <a:p>
            <a:pPr eaLnBrk="1" hangingPunct="1"/>
            <a:r>
              <a:rPr lang="en-US" sz="4300" b="1" u="sng" dirty="0">
                <a:solidFill>
                  <a:schemeClr val="accent3">
                    <a:lumMod val="75000"/>
                  </a:schemeClr>
                </a:solidFill>
              </a:rPr>
              <a:t>Read this</a:t>
            </a:r>
          </a:p>
        </p:txBody>
      </p:sp>
      <p:sp>
        <p:nvSpPr>
          <p:cNvPr id="4099" name="Rectangle 3"/>
          <p:cNvSpPr>
            <a:spLocks noGrp="1" noChangeArrowheads="1"/>
          </p:cNvSpPr>
          <p:nvPr>
            <p:ph type="body" idx="1"/>
          </p:nvPr>
        </p:nvSpPr>
        <p:spPr/>
        <p:txBody>
          <a:bodyPr/>
          <a:lstStyle/>
          <a:p>
            <a:pPr eaLnBrk="1" hangingPunct="1">
              <a:buFontTx/>
              <a:buNone/>
            </a:pPr>
            <a:endParaRPr lang="en-US" b="1" dirty="0"/>
          </a:p>
          <a:p>
            <a:pPr eaLnBrk="1" hangingPunct="1">
              <a:buFontTx/>
              <a:buNone/>
            </a:pPr>
            <a:r>
              <a:rPr lang="en-US" b="1" dirty="0" err="1"/>
              <a:t>Wigh</a:t>
            </a:r>
            <a:r>
              <a:rPr lang="en-US" b="1" dirty="0"/>
              <a:t> </a:t>
            </a:r>
            <a:r>
              <a:rPr lang="en-US" b="1" dirty="0" err="1"/>
              <a:t>ar</a:t>
            </a:r>
            <a:r>
              <a:rPr lang="en-US" b="1" dirty="0"/>
              <a:t> </a:t>
            </a:r>
            <a:r>
              <a:rPr lang="en-US" b="1" dirty="0" err="1"/>
              <a:t>wea</a:t>
            </a:r>
            <a:r>
              <a:rPr lang="en-US" b="1" dirty="0"/>
              <a:t> </a:t>
            </a:r>
            <a:r>
              <a:rPr lang="en-US" b="1" dirty="0" err="1"/>
              <a:t>dueing</a:t>
            </a:r>
            <a:r>
              <a:rPr lang="en-US" b="1" dirty="0"/>
              <a:t> </a:t>
            </a:r>
            <a:r>
              <a:rPr lang="en-US" b="1" dirty="0" err="1"/>
              <a:t>thiss</a:t>
            </a:r>
            <a:r>
              <a:rPr lang="en-US" b="1" dirty="0"/>
              <a:t>?</a:t>
            </a:r>
          </a:p>
          <a:p>
            <a:pPr eaLnBrk="1" hangingPunct="1">
              <a:buFontTx/>
              <a:buNone/>
            </a:pPr>
            <a:endParaRPr lang="en-US" b="1" dirty="0"/>
          </a:p>
          <a:p>
            <a:pPr eaLnBrk="1" hangingPunct="1">
              <a:buFontTx/>
              <a:buNone/>
            </a:pPr>
            <a:r>
              <a:rPr lang="en-US" b="1" dirty="0" err="1"/>
              <a:t>Ie</a:t>
            </a:r>
            <a:r>
              <a:rPr lang="en-US" b="1" dirty="0"/>
              <a:t> </a:t>
            </a:r>
            <a:r>
              <a:rPr lang="en-US" b="1" dirty="0" err="1"/>
              <a:t>feall</a:t>
            </a:r>
            <a:r>
              <a:rPr lang="en-US" b="1" dirty="0"/>
              <a:t> </a:t>
            </a:r>
            <a:r>
              <a:rPr lang="en-US" b="1" dirty="0" err="1"/>
              <a:t>sstewppide</a:t>
            </a:r>
            <a:r>
              <a:rPr lang="en-US" b="1" dirty="0"/>
              <a:t>!</a:t>
            </a:r>
          </a:p>
          <a:p>
            <a:pPr eaLnBrk="1" hangingPunct="1">
              <a:buFontTx/>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Phonics? </a:t>
            </a:r>
          </a:p>
        </p:txBody>
      </p:sp>
      <p:sp>
        <p:nvSpPr>
          <p:cNvPr id="3" name="Content Placeholder 2"/>
          <p:cNvSpPr>
            <a:spLocks noGrp="1"/>
          </p:cNvSpPr>
          <p:nvPr>
            <p:ph sz="quarter" idx="1"/>
          </p:nvPr>
        </p:nvSpPr>
        <p:spPr/>
        <p:txBody>
          <a:bodyPr>
            <a:normAutofit fontScale="92500" lnSpcReduction="20000"/>
          </a:bodyPr>
          <a:lstStyle/>
          <a:p>
            <a:r>
              <a:rPr lang="en-GB" dirty="0"/>
              <a:t>Phonics is something that is taught everyday in schools.</a:t>
            </a:r>
          </a:p>
          <a:p>
            <a:r>
              <a:rPr lang="en-GB" dirty="0"/>
              <a:t>It is what helps your child to learn to read and write.</a:t>
            </a:r>
          </a:p>
          <a:p>
            <a:r>
              <a:rPr lang="en-GB" dirty="0"/>
              <a:t>Gives them the skills needed for reading and writing plus detailed knowledge of the alphabet. </a:t>
            </a:r>
          </a:p>
          <a:p>
            <a:r>
              <a:rPr lang="en-GB" dirty="0"/>
              <a:t>Taught daily</a:t>
            </a:r>
          </a:p>
          <a:p>
            <a:r>
              <a:rPr lang="en-GB" dirty="0"/>
              <a:t>Taught through Monster Phonics scheme which links closely to our writing. </a:t>
            </a:r>
          </a:p>
          <a:p>
            <a:r>
              <a:rPr lang="en-GB" dirty="0"/>
              <a:t>Phonics is taught to every child in Early Years and Key Stage 1 and continued for children in KS2 who might need it. </a:t>
            </a:r>
          </a:p>
          <a:p>
            <a:r>
              <a:rPr lang="en-GB" dirty="0"/>
              <a:t>Phonics is a progression. Leads to children learning their spellings through spotting the rules. </a:t>
            </a:r>
          </a:p>
          <a:p>
            <a:pPr marL="0" indent="0">
              <a:buNone/>
            </a:pPr>
            <a:endParaRPr lang="en-GB" dirty="0"/>
          </a:p>
        </p:txBody>
      </p:sp>
    </p:spTree>
    <p:extLst>
      <p:ext uri="{BB962C8B-B14F-4D97-AF65-F5344CB8AC3E}">
        <p14:creationId xmlns:p14="http://schemas.microsoft.com/office/powerpoint/2010/main" val="240492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 Phase Timeline</a:t>
            </a:r>
          </a:p>
        </p:txBody>
      </p:sp>
      <p:sp>
        <p:nvSpPr>
          <p:cNvPr id="3" name="Content Placeholder 2"/>
          <p:cNvSpPr>
            <a:spLocks noGrp="1"/>
          </p:cNvSpPr>
          <p:nvPr>
            <p:ph sz="quarter" idx="1"/>
          </p:nvPr>
        </p:nvSpPr>
        <p:spPr/>
        <p:txBody>
          <a:bodyPr>
            <a:normAutofit/>
          </a:bodyPr>
          <a:lstStyle/>
          <a:p>
            <a:r>
              <a:rPr lang="en-GB" dirty="0"/>
              <a:t>Phase 1- This is the Nursery phase.</a:t>
            </a:r>
          </a:p>
          <a:p>
            <a:r>
              <a:rPr lang="en-GB" dirty="0"/>
              <a:t>Phase 2- Started towards end of Nursery year and completed in reception. </a:t>
            </a:r>
          </a:p>
          <a:p>
            <a:r>
              <a:rPr lang="en-GB" dirty="0"/>
              <a:t>Phase 3- Reception year.  </a:t>
            </a:r>
          </a:p>
          <a:p>
            <a:r>
              <a:rPr lang="en-GB" dirty="0"/>
              <a:t>Phase 4- started towards end of reception completed in year 1. </a:t>
            </a:r>
          </a:p>
          <a:p>
            <a:r>
              <a:rPr lang="en-GB" dirty="0"/>
              <a:t>Phase 5- Year 1</a:t>
            </a:r>
          </a:p>
          <a:p>
            <a:r>
              <a:rPr lang="en-GB" dirty="0"/>
              <a:t>Phase 6- Year 2. </a:t>
            </a:r>
          </a:p>
        </p:txBody>
      </p:sp>
    </p:spTree>
    <p:extLst>
      <p:ext uri="{BB962C8B-B14F-4D97-AF65-F5344CB8AC3E}">
        <p14:creationId xmlns:p14="http://schemas.microsoft.com/office/powerpoint/2010/main" val="2883611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Glossary</a:t>
            </a:r>
          </a:p>
        </p:txBody>
      </p:sp>
      <p:sp>
        <p:nvSpPr>
          <p:cNvPr id="3" name="Content Placeholder 2"/>
          <p:cNvSpPr>
            <a:spLocks noGrp="1"/>
          </p:cNvSpPr>
          <p:nvPr>
            <p:ph sz="quarter" idx="1"/>
          </p:nvPr>
        </p:nvSpPr>
        <p:spPr/>
        <p:txBody>
          <a:bodyPr>
            <a:normAutofit fontScale="92500" lnSpcReduction="10000"/>
          </a:bodyPr>
          <a:lstStyle/>
          <a:p>
            <a:r>
              <a:rPr lang="en-GB" altLang="en-US" b="1" dirty="0">
                <a:solidFill>
                  <a:srgbClr val="FF0000"/>
                </a:solidFill>
              </a:rPr>
              <a:t>Phonemes:</a:t>
            </a:r>
            <a:r>
              <a:rPr lang="en-GB" altLang="en-US" b="1" dirty="0"/>
              <a:t> </a:t>
            </a:r>
            <a:r>
              <a:rPr lang="en-GB" altLang="en-US" dirty="0"/>
              <a:t>The smallest units of sound that are found within a word,</a:t>
            </a:r>
          </a:p>
          <a:p>
            <a:r>
              <a:rPr lang="en-GB" altLang="en-US" b="1" dirty="0">
                <a:solidFill>
                  <a:srgbClr val="FF0000"/>
                </a:solidFill>
              </a:rPr>
              <a:t>Grapheme: </a:t>
            </a:r>
            <a:r>
              <a:rPr lang="en-GB" altLang="en-US" dirty="0"/>
              <a:t>The spelling of the sound e.g. </a:t>
            </a:r>
            <a:r>
              <a:rPr lang="en-GB" altLang="en-US" dirty="0" err="1"/>
              <a:t>Th</a:t>
            </a:r>
            <a:endParaRPr lang="en-GB" altLang="en-US" dirty="0"/>
          </a:p>
          <a:p>
            <a:r>
              <a:rPr lang="en-GB" altLang="en-US" b="1" dirty="0">
                <a:solidFill>
                  <a:srgbClr val="FF0000"/>
                </a:solidFill>
              </a:rPr>
              <a:t>Digraph:</a:t>
            </a:r>
            <a:r>
              <a:rPr lang="en-GB" altLang="en-US" b="1" dirty="0"/>
              <a:t> </a:t>
            </a:r>
            <a:r>
              <a:rPr lang="en-GB" altLang="en-US" dirty="0"/>
              <a:t>Two letters that make one sound when read e.g. </a:t>
            </a:r>
            <a:r>
              <a:rPr lang="en-GB" altLang="en-US" dirty="0" err="1"/>
              <a:t>ch</a:t>
            </a:r>
            <a:r>
              <a:rPr lang="en-GB" altLang="en-US" dirty="0"/>
              <a:t>, </a:t>
            </a:r>
            <a:r>
              <a:rPr lang="en-GB" altLang="en-US" dirty="0" err="1"/>
              <a:t>ai</a:t>
            </a:r>
            <a:r>
              <a:rPr lang="en-GB" altLang="en-US" dirty="0"/>
              <a:t>, </a:t>
            </a:r>
            <a:r>
              <a:rPr lang="en-GB" altLang="en-US" dirty="0" err="1"/>
              <a:t>oo</a:t>
            </a:r>
            <a:endParaRPr lang="en-GB" altLang="en-US" dirty="0"/>
          </a:p>
          <a:p>
            <a:r>
              <a:rPr lang="en-GB" altLang="en-US" b="1" dirty="0" err="1">
                <a:solidFill>
                  <a:srgbClr val="FF0000"/>
                </a:solidFill>
              </a:rPr>
              <a:t>Trigraphs</a:t>
            </a:r>
            <a:r>
              <a:rPr lang="en-GB" altLang="en-US" b="1" dirty="0">
                <a:solidFill>
                  <a:srgbClr val="FF0000"/>
                </a:solidFill>
              </a:rPr>
              <a:t>:</a:t>
            </a:r>
            <a:r>
              <a:rPr lang="en-GB" altLang="en-US" b="1" dirty="0"/>
              <a:t> </a:t>
            </a:r>
            <a:r>
              <a:rPr lang="en-GB" altLang="en-US" dirty="0"/>
              <a:t>Three letters that make one sound e.g. air, </a:t>
            </a:r>
            <a:r>
              <a:rPr lang="en-GB" altLang="en-US" dirty="0" err="1"/>
              <a:t>igh</a:t>
            </a:r>
            <a:endParaRPr lang="en-GB" altLang="en-US" dirty="0"/>
          </a:p>
          <a:p>
            <a:r>
              <a:rPr lang="en-GB" altLang="en-US" b="1" dirty="0">
                <a:solidFill>
                  <a:srgbClr val="FF0000"/>
                </a:solidFill>
              </a:rPr>
              <a:t>CVC</a:t>
            </a:r>
            <a:r>
              <a:rPr lang="en-GB" altLang="en-US" b="1" dirty="0"/>
              <a:t>: </a:t>
            </a:r>
            <a:r>
              <a:rPr lang="en-GB" altLang="en-US" dirty="0"/>
              <a:t>Stands for consonant, vowel, consonant.</a:t>
            </a:r>
          </a:p>
          <a:p>
            <a:r>
              <a:rPr lang="en-GB" altLang="en-US" b="1" dirty="0">
                <a:solidFill>
                  <a:srgbClr val="FF0000"/>
                </a:solidFill>
              </a:rPr>
              <a:t>Segmenting: </a:t>
            </a:r>
            <a:r>
              <a:rPr lang="en-GB" altLang="en-US" dirty="0"/>
              <a:t>breaking up a word into its sounds. </a:t>
            </a:r>
          </a:p>
          <a:p>
            <a:r>
              <a:rPr lang="en-GB" altLang="en-US" b="1" dirty="0">
                <a:solidFill>
                  <a:srgbClr val="FF0000"/>
                </a:solidFill>
              </a:rPr>
              <a:t>Blending</a:t>
            </a:r>
            <a:r>
              <a:rPr lang="en-GB" altLang="en-US" b="1" dirty="0"/>
              <a:t>: </a:t>
            </a:r>
            <a:r>
              <a:rPr lang="en-GB" altLang="en-US" dirty="0"/>
              <a:t>Putting the sounds together to read a word</a:t>
            </a:r>
          </a:p>
          <a:p>
            <a:r>
              <a:rPr lang="en-GB" altLang="en-US" b="1" dirty="0">
                <a:solidFill>
                  <a:srgbClr val="FF0000"/>
                </a:solidFill>
              </a:rPr>
              <a:t>Tricky words</a:t>
            </a:r>
            <a:r>
              <a:rPr lang="en-GB" altLang="en-US" b="1" dirty="0"/>
              <a:t>: </a:t>
            </a:r>
            <a:r>
              <a:rPr lang="en-GB" altLang="en-US" dirty="0"/>
              <a:t>Words that cannot easily be decoded.</a:t>
            </a:r>
          </a:p>
          <a:p>
            <a:endParaRPr lang="en-GB" dirty="0"/>
          </a:p>
        </p:txBody>
      </p:sp>
    </p:spTree>
    <p:extLst>
      <p:ext uri="{BB962C8B-B14F-4D97-AF65-F5344CB8AC3E}">
        <p14:creationId xmlns:p14="http://schemas.microsoft.com/office/powerpoint/2010/main" val="1462070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Common Mistakes</a:t>
            </a:r>
          </a:p>
        </p:txBody>
      </p:sp>
      <p:sp>
        <p:nvSpPr>
          <p:cNvPr id="3" name="Content Placeholder 2"/>
          <p:cNvSpPr>
            <a:spLocks noGrp="1"/>
          </p:cNvSpPr>
          <p:nvPr>
            <p:ph sz="quarter" idx="1"/>
          </p:nvPr>
        </p:nvSpPr>
        <p:spPr/>
        <p:txBody>
          <a:bodyPr>
            <a:normAutofit/>
          </a:bodyPr>
          <a:lstStyle/>
          <a:p>
            <a:r>
              <a:rPr lang="en-GB" dirty="0"/>
              <a:t>Learning the letter names first.  </a:t>
            </a:r>
          </a:p>
          <a:p>
            <a:r>
              <a:rPr lang="en-GB" dirty="0"/>
              <a:t>Adding a uh sound</a:t>
            </a:r>
          </a:p>
          <a:p>
            <a:pPr marL="0" indent="0">
              <a:buNone/>
            </a:pPr>
            <a:r>
              <a:rPr lang="en-GB" dirty="0"/>
              <a:t> - Sounds must be pronounced properly. </a:t>
            </a:r>
            <a:r>
              <a:rPr lang="en-GB" altLang="en-US" dirty="0">
                <a:hlinkClick r:id="rId2"/>
              </a:rPr>
              <a:t>https://www.youtube.com/watch?v=BqhXUW_v-1s</a:t>
            </a:r>
            <a:endParaRPr lang="en-GB" dirty="0"/>
          </a:p>
          <a:p>
            <a:r>
              <a:rPr lang="en-GB" dirty="0"/>
              <a:t>Moving children on too quickly.</a:t>
            </a:r>
          </a:p>
          <a:p>
            <a:r>
              <a:rPr lang="en-GB" dirty="0"/>
              <a:t>American computer/iPad games. </a:t>
            </a:r>
          </a:p>
          <a:p>
            <a:r>
              <a:rPr lang="en-GB" dirty="0"/>
              <a:t>Stop and spot first! </a:t>
            </a:r>
          </a:p>
          <a:p>
            <a:endParaRPr lang="en-GB" dirty="0"/>
          </a:p>
        </p:txBody>
      </p:sp>
    </p:spTree>
    <p:extLst>
      <p:ext uri="{BB962C8B-B14F-4D97-AF65-F5344CB8AC3E}">
        <p14:creationId xmlns:p14="http://schemas.microsoft.com/office/powerpoint/2010/main" val="3619850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Phonics</a:t>
            </a:r>
          </a:p>
        </p:txBody>
      </p:sp>
      <p:sp>
        <p:nvSpPr>
          <p:cNvPr id="3" name="Content Placeholder 2"/>
          <p:cNvSpPr>
            <a:spLocks noGrp="1"/>
          </p:cNvSpPr>
          <p:nvPr>
            <p:ph sz="quarter" idx="1"/>
          </p:nvPr>
        </p:nvSpPr>
        <p:spPr>
          <a:xfrm>
            <a:off x="179512" y="1484784"/>
            <a:ext cx="8712968" cy="4968552"/>
          </a:xfrm>
        </p:spPr>
        <p:txBody>
          <a:bodyPr>
            <a:normAutofit fontScale="85000" lnSpcReduction="20000"/>
          </a:bodyPr>
          <a:lstStyle/>
          <a:p>
            <a:r>
              <a:rPr lang="en-GB" dirty="0"/>
              <a:t>Children need three essential skills -</a:t>
            </a:r>
          </a:p>
          <a:p>
            <a:endParaRPr lang="en-GB" dirty="0"/>
          </a:p>
          <a:p>
            <a:r>
              <a:rPr lang="en-GB" u="sng" dirty="0"/>
              <a:t>Core skill 1 </a:t>
            </a:r>
            <a:r>
              <a:rPr lang="en-GB" dirty="0"/>
              <a:t>– decode for reading (ability to hear, segment and blend phonemes in words)</a:t>
            </a:r>
          </a:p>
          <a:p>
            <a:endParaRPr lang="en-GB" dirty="0"/>
          </a:p>
          <a:p>
            <a:r>
              <a:rPr lang="en-GB" u="sng" dirty="0"/>
              <a:t>Core skill 2 </a:t>
            </a:r>
            <a:r>
              <a:rPr lang="en-GB" dirty="0"/>
              <a:t>– encode for spelling (ability to recall which letter or letter patterns stand for which phoneme)</a:t>
            </a:r>
          </a:p>
          <a:p>
            <a:endParaRPr lang="en-GB" dirty="0"/>
          </a:p>
          <a:p>
            <a:r>
              <a:rPr lang="en-GB" u="sng" dirty="0"/>
              <a:t>Core skill 3 </a:t>
            </a:r>
            <a:r>
              <a:rPr lang="en-GB" dirty="0"/>
              <a:t>– handwriting (ability to write shapes, words, phrases and sentences fluently and accurately)</a:t>
            </a:r>
          </a:p>
          <a:p>
            <a:endParaRPr lang="en-GB" dirty="0"/>
          </a:p>
          <a:p>
            <a:endParaRPr lang="en-GB" dirty="0"/>
          </a:p>
          <a:p>
            <a:r>
              <a:rPr lang="en-GB" dirty="0"/>
              <a:t>Links are vitally important as reflected in the new phonics guidance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7309C-DCF4-41B2-8EA2-19AEE35BADB8}"/>
              </a:ext>
            </a:extLst>
          </p:cNvPr>
          <p:cNvSpPr>
            <a:spLocks noGrp="1"/>
          </p:cNvSpPr>
          <p:nvPr>
            <p:ph type="title"/>
          </p:nvPr>
        </p:nvSpPr>
        <p:spPr/>
        <p:txBody>
          <a:bodyPr/>
          <a:lstStyle/>
          <a:p>
            <a:r>
              <a:rPr lang="en-GB" dirty="0"/>
              <a:t>Progression</a:t>
            </a:r>
          </a:p>
        </p:txBody>
      </p:sp>
      <p:pic>
        <p:nvPicPr>
          <p:cNvPr id="4" name="Content Placeholder 3">
            <a:extLst>
              <a:ext uri="{FF2B5EF4-FFF2-40B4-BE49-F238E27FC236}">
                <a16:creationId xmlns:a16="http://schemas.microsoft.com/office/drawing/2014/main" id="{F5577132-6731-4AE1-BC6D-2E6FB3C3DF14}"/>
              </a:ext>
            </a:extLst>
          </p:cNvPr>
          <p:cNvPicPr>
            <a:picLocks noGrp="1" noChangeAspect="1"/>
          </p:cNvPicPr>
          <p:nvPr>
            <p:ph sz="quarter" idx="1"/>
          </p:nvPr>
        </p:nvPicPr>
        <p:blipFill>
          <a:blip r:embed="rId2"/>
          <a:stretch>
            <a:fillRect/>
          </a:stretch>
        </p:blipFill>
        <p:spPr>
          <a:xfrm>
            <a:off x="299644" y="1268760"/>
            <a:ext cx="8534400" cy="5104500"/>
          </a:xfrm>
          <a:prstGeom prst="rect">
            <a:avLst/>
          </a:prstGeom>
        </p:spPr>
      </p:pic>
    </p:spTree>
    <p:extLst>
      <p:ext uri="{BB962C8B-B14F-4D97-AF65-F5344CB8AC3E}">
        <p14:creationId xmlns:p14="http://schemas.microsoft.com/office/powerpoint/2010/main" val="962512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7309C-DCF4-41B2-8EA2-19AEE35BADB8}"/>
              </a:ext>
            </a:extLst>
          </p:cNvPr>
          <p:cNvSpPr>
            <a:spLocks noGrp="1"/>
          </p:cNvSpPr>
          <p:nvPr>
            <p:ph type="title"/>
          </p:nvPr>
        </p:nvSpPr>
        <p:spPr/>
        <p:txBody>
          <a:bodyPr/>
          <a:lstStyle/>
          <a:p>
            <a:r>
              <a:rPr lang="en-GB" dirty="0"/>
              <a:t>Progression</a:t>
            </a:r>
          </a:p>
        </p:txBody>
      </p:sp>
      <p:pic>
        <p:nvPicPr>
          <p:cNvPr id="6" name="Picture 5">
            <a:extLst>
              <a:ext uri="{FF2B5EF4-FFF2-40B4-BE49-F238E27FC236}">
                <a16:creationId xmlns:a16="http://schemas.microsoft.com/office/drawing/2014/main" id="{0BC9849B-B2D1-43D6-845D-8ED1FD1B7126}"/>
              </a:ext>
            </a:extLst>
          </p:cNvPr>
          <p:cNvPicPr>
            <a:picLocks noChangeAspect="1"/>
          </p:cNvPicPr>
          <p:nvPr/>
        </p:nvPicPr>
        <p:blipFill>
          <a:blip r:embed="rId2"/>
          <a:stretch>
            <a:fillRect/>
          </a:stretch>
        </p:blipFill>
        <p:spPr>
          <a:xfrm>
            <a:off x="369461" y="1124744"/>
            <a:ext cx="8500545" cy="5170746"/>
          </a:xfrm>
          <a:prstGeom prst="rect">
            <a:avLst/>
          </a:prstGeom>
        </p:spPr>
      </p:pic>
    </p:spTree>
    <p:extLst>
      <p:ext uri="{BB962C8B-B14F-4D97-AF65-F5344CB8AC3E}">
        <p14:creationId xmlns:p14="http://schemas.microsoft.com/office/powerpoint/2010/main" val="16889195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Tricky Words</a:t>
            </a:r>
            <a:endParaRPr lang="en-GB" dirty="0"/>
          </a:p>
        </p:txBody>
      </p:sp>
      <p:sp>
        <p:nvSpPr>
          <p:cNvPr id="3" name="Content Placeholder 2"/>
          <p:cNvSpPr>
            <a:spLocks noGrp="1"/>
          </p:cNvSpPr>
          <p:nvPr>
            <p:ph sz="quarter" idx="1"/>
          </p:nvPr>
        </p:nvSpPr>
        <p:spPr/>
        <p:txBody>
          <a:bodyPr/>
          <a:lstStyle/>
          <a:p>
            <a:pPr algn="ctr">
              <a:lnSpc>
                <a:spcPct val="130000"/>
              </a:lnSpc>
              <a:buNone/>
            </a:pPr>
            <a:r>
              <a:rPr lang="en-GB" altLang="en-US" dirty="0"/>
              <a:t>There are many words that </a:t>
            </a:r>
            <a:r>
              <a:rPr lang="en-GB" altLang="en-US" sz="4000" b="1" dirty="0">
                <a:solidFill>
                  <a:srgbClr val="660066"/>
                </a:solidFill>
              </a:rPr>
              <a:t>cannot</a:t>
            </a:r>
            <a:r>
              <a:rPr lang="en-GB" altLang="en-US" dirty="0"/>
              <a:t> be blended or segmented because they are irregular.</a:t>
            </a:r>
          </a:p>
          <a:p>
            <a:pPr>
              <a:lnSpc>
                <a:spcPct val="130000"/>
              </a:lnSpc>
              <a:buNone/>
            </a:pPr>
            <a:endParaRPr lang="en-GB" altLang="en-US" dirty="0"/>
          </a:p>
          <a:p>
            <a:pPr algn="just">
              <a:lnSpc>
                <a:spcPct val="130000"/>
              </a:lnSpc>
              <a:buNone/>
            </a:pPr>
            <a:r>
              <a:rPr lang="en-GB" altLang="en-US" b="1" dirty="0">
                <a:solidFill>
                  <a:srgbClr val="000066"/>
                </a:solidFill>
              </a:rPr>
              <a:t>the	was	said	you   some</a:t>
            </a:r>
          </a:p>
          <a:p>
            <a:endParaRPr lang="en-GB" dirty="0"/>
          </a:p>
        </p:txBody>
      </p:sp>
    </p:spTree>
    <p:extLst>
      <p:ext uri="{BB962C8B-B14F-4D97-AF65-F5344CB8AC3E}">
        <p14:creationId xmlns:p14="http://schemas.microsoft.com/office/powerpoint/2010/main" val="2296464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t>Homophones and near homophones</a:t>
            </a:r>
          </a:p>
        </p:txBody>
      </p:sp>
      <p:sp>
        <p:nvSpPr>
          <p:cNvPr id="3" name="Content Placeholder 2"/>
          <p:cNvSpPr>
            <a:spLocks noGrp="1"/>
          </p:cNvSpPr>
          <p:nvPr>
            <p:ph sz="quarter" idx="1"/>
          </p:nvPr>
        </p:nvSpPr>
        <p:spPr/>
        <p:txBody>
          <a:bodyPr/>
          <a:lstStyle/>
          <a:p>
            <a:r>
              <a:rPr lang="en-GB" dirty="0"/>
              <a:t>There/their/they’re</a:t>
            </a:r>
          </a:p>
          <a:p>
            <a:r>
              <a:rPr lang="en-GB" dirty="0"/>
              <a:t>Here/ hear</a:t>
            </a:r>
          </a:p>
          <a:p>
            <a:r>
              <a:rPr lang="en-GB" dirty="0"/>
              <a:t>Whose/who’s</a:t>
            </a:r>
          </a:p>
          <a:p>
            <a:r>
              <a:rPr lang="en-GB" dirty="0"/>
              <a:t>Accept/ except</a:t>
            </a:r>
          </a:p>
          <a:p>
            <a:r>
              <a:rPr lang="en-GB" dirty="0"/>
              <a:t>Practise/ practice</a:t>
            </a:r>
          </a:p>
          <a:p>
            <a:r>
              <a:rPr lang="en-GB" dirty="0"/>
              <a:t>Draft/draught</a:t>
            </a:r>
          </a:p>
          <a:p>
            <a:r>
              <a:rPr lang="en-GB" dirty="0"/>
              <a:t>See/sea</a:t>
            </a:r>
          </a:p>
          <a:p>
            <a:r>
              <a:rPr lang="en-GB" dirty="0"/>
              <a:t>To/too/two</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Monsters</a:t>
            </a:r>
          </a:p>
        </p:txBody>
      </p:sp>
      <p:sp>
        <p:nvSpPr>
          <p:cNvPr id="6" name="Rounded Rectangle 5"/>
          <p:cNvSpPr/>
          <p:nvPr/>
        </p:nvSpPr>
        <p:spPr>
          <a:xfrm>
            <a:off x="3203848" y="4941168"/>
            <a:ext cx="2808312" cy="1656184"/>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Content Placeholder 6">
            <a:extLst>
              <a:ext uri="{FF2B5EF4-FFF2-40B4-BE49-F238E27FC236}">
                <a16:creationId xmlns:a16="http://schemas.microsoft.com/office/drawing/2014/main" id="{B581E070-C8B4-4936-BC75-F3B7E41170F6}"/>
              </a:ext>
            </a:extLst>
          </p:cNvPr>
          <p:cNvPicPr>
            <a:picLocks noGrp="1" noChangeAspect="1" noChangeArrowheads="1"/>
          </p:cNvPicPr>
          <p:nvPr>
            <p:ph sz="quarter" idx="1"/>
          </p:nvPr>
        </p:nvPicPr>
        <p:blipFill>
          <a:blip r:embed="rId2" cstate="print"/>
          <a:srcRect l="19008" t="24407" r="20115" b="8657"/>
          <a:stretch>
            <a:fillRect/>
          </a:stretch>
        </p:blipFill>
        <p:spPr bwMode="auto">
          <a:xfrm>
            <a:off x="346588" y="1196752"/>
            <a:ext cx="8522832" cy="5268670"/>
          </a:xfrm>
          <a:prstGeom prst="rect">
            <a:avLst/>
          </a:prstGeom>
          <a:noFill/>
          <a:ln w="9525">
            <a:noFill/>
            <a:miter lim="800000"/>
            <a:headEnd/>
            <a:tailEnd/>
          </a:ln>
        </p:spPr>
      </p:pic>
      <p:sp>
        <p:nvSpPr>
          <p:cNvPr id="4" name="Rectangle 3">
            <a:extLst>
              <a:ext uri="{FF2B5EF4-FFF2-40B4-BE49-F238E27FC236}">
                <a16:creationId xmlns:a16="http://schemas.microsoft.com/office/drawing/2014/main" id="{6B3EC9DC-6450-48D4-8FDC-641F94C83D58}"/>
              </a:ext>
            </a:extLst>
          </p:cNvPr>
          <p:cNvSpPr/>
          <p:nvPr/>
        </p:nvSpPr>
        <p:spPr>
          <a:xfrm>
            <a:off x="101578" y="907486"/>
            <a:ext cx="4506426" cy="369332"/>
          </a:xfrm>
          <a:prstGeom prst="rect">
            <a:avLst/>
          </a:prstGeom>
        </p:spPr>
        <p:txBody>
          <a:bodyPr wrap="none">
            <a:spAutoFit/>
          </a:bodyPr>
          <a:lstStyle/>
          <a:p>
            <a:r>
              <a:rPr lang="en-GB" dirty="0">
                <a:hlinkClick r:id="rId3"/>
              </a:rPr>
              <a:t>https://player.vimeo.com/video/473469797</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Phonics screening </a:t>
            </a:r>
          </a:p>
        </p:txBody>
      </p:sp>
      <p:pic>
        <p:nvPicPr>
          <p:cNvPr id="117762" name="Picture 2"/>
          <p:cNvPicPr>
            <a:picLocks noGrp="1" noChangeAspect="1" noChangeArrowheads="1"/>
          </p:cNvPicPr>
          <p:nvPr>
            <p:ph sz="quarter" idx="1"/>
          </p:nvPr>
        </p:nvPicPr>
        <p:blipFill>
          <a:blip r:embed="rId2" cstate="print"/>
          <a:srcRect l="50224" t="21122" r="30295" b="30053"/>
          <a:stretch>
            <a:fillRect/>
          </a:stretch>
        </p:blipFill>
        <p:spPr bwMode="auto">
          <a:xfrm>
            <a:off x="2660740" y="1124744"/>
            <a:ext cx="3816424" cy="5377688"/>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95536" y="332656"/>
            <a:ext cx="8229600" cy="504056"/>
          </a:xfrm>
        </p:spPr>
        <p:txBody>
          <a:bodyPr>
            <a:normAutofit fontScale="90000"/>
          </a:bodyPr>
          <a:lstStyle/>
          <a:p>
            <a:r>
              <a:rPr lang="en-GB" dirty="0"/>
              <a:t>      Phonics screening test</a:t>
            </a:r>
            <a:endParaRPr lang="en-US" dirty="0"/>
          </a:p>
        </p:txBody>
      </p:sp>
      <p:pic>
        <p:nvPicPr>
          <p:cNvPr id="8" name="Picture 22" descr="http://www.k-3teacherresources.com/images/phonics_cards_2.jpg"/>
          <p:cNvPicPr>
            <a:picLocks noGrp="1" noChangeAspect="1" noChangeArrowheads="1"/>
          </p:cNvPicPr>
          <p:nvPr>
            <p:ph sz="quarter" idx="1"/>
          </p:nvPr>
        </p:nvPicPr>
        <p:blipFill>
          <a:blip r:embed="rId2" cstate="print"/>
          <a:srcRect/>
          <a:stretch>
            <a:fillRect/>
          </a:stretch>
        </p:blipFill>
        <p:spPr bwMode="auto">
          <a:xfrm>
            <a:off x="529708" y="1515571"/>
            <a:ext cx="1369412" cy="967519"/>
          </a:xfrm>
          <a:prstGeom prst="rect">
            <a:avLst/>
          </a:prstGeom>
          <a:noFill/>
          <a:ln w="9525">
            <a:noFill/>
            <a:miter lim="800000"/>
            <a:headEnd/>
            <a:tailEnd/>
          </a:ln>
        </p:spPr>
      </p:pic>
      <p:pic>
        <p:nvPicPr>
          <p:cNvPr id="6" name="Picture 30" descr="Ear - Body Part Clip Art"/>
          <p:cNvPicPr>
            <a:picLocks noChangeAspect="1" noChangeArrowheads="1"/>
          </p:cNvPicPr>
          <p:nvPr/>
        </p:nvPicPr>
        <p:blipFill>
          <a:blip r:embed="rId3" cstate="print"/>
          <a:srcRect/>
          <a:stretch>
            <a:fillRect/>
          </a:stretch>
        </p:blipFill>
        <p:spPr bwMode="auto">
          <a:xfrm>
            <a:off x="323528" y="188640"/>
            <a:ext cx="642942" cy="1071570"/>
          </a:xfrm>
          <a:prstGeom prst="rect">
            <a:avLst/>
          </a:prstGeom>
          <a:noFill/>
          <a:ln w="9525">
            <a:noFill/>
            <a:miter lim="800000"/>
            <a:headEnd/>
            <a:tailEnd/>
          </a:ln>
        </p:spPr>
      </p:pic>
      <p:pic>
        <p:nvPicPr>
          <p:cNvPr id="7" name="Picture 30" descr="Ear - Body Part Clip Art"/>
          <p:cNvPicPr>
            <a:picLocks noChangeAspect="1" noChangeArrowheads="1"/>
          </p:cNvPicPr>
          <p:nvPr/>
        </p:nvPicPr>
        <p:blipFill>
          <a:blip r:embed="rId3" cstate="print"/>
          <a:srcRect/>
          <a:stretch>
            <a:fillRect/>
          </a:stretch>
        </p:blipFill>
        <p:spPr bwMode="auto">
          <a:xfrm>
            <a:off x="8286776" y="214290"/>
            <a:ext cx="642942" cy="1071570"/>
          </a:xfrm>
          <a:prstGeom prst="rect">
            <a:avLst/>
          </a:prstGeom>
          <a:noFill/>
          <a:ln w="9525">
            <a:noFill/>
            <a:miter lim="800000"/>
            <a:headEnd/>
            <a:tailEnd/>
          </a:ln>
        </p:spPr>
      </p:pic>
      <p:pic>
        <p:nvPicPr>
          <p:cNvPr id="9" name="Picture 27" descr="http://t3.gstatic.com/images?q=tbn:ANd9GcTnk20pQsvwIBtLBtTXkRvRbFuJQiourwN4iKeAOO7IQ5e2toKa">
            <a:hlinkClick r:id="rId4"/>
          </p:cNvPr>
          <p:cNvPicPr>
            <a:picLocks noChangeAspect="1" noChangeArrowheads="1"/>
          </p:cNvPicPr>
          <p:nvPr/>
        </p:nvPicPr>
        <p:blipFill>
          <a:blip r:embed="rId5" cstate="print"/>
          <a:srcRect/>
          <a:stretch>
            <a:fillRect/>
          </a:stretch>
        </p:blipFill>
        <p:spPr bwMode="auto">
          <a:xfrm>
            <a:off x="7236296" y="1571612"/>
            <a:ext cx="1214446" cy="1048840"/>
          </a:xfrm>
          <a:prstGeom prst="rect">
            <a:avLst/>
          </a:prstGeom>
          <a:noFill/>
          <a:ln w="9525">
            <a:noFill/>
            <a:miter lim="800000"/>
            <a:headEnd/>
            <a:tailEnd/>
          </a:ln>
        </p:spPr>
      </p:pic>
      <p:sp>
        <p:nvSpPr>
          <p:cNvPr id="10" name="TextBox 9"/>
          <p:cNvSpPr txBox="1"/>
          <p:nvPr/>
        </p:nvSpPr>
        <p:spPr>
          <a:xfrm>
            <a:off x="1152750" y="2096032"/>
            <a:ext cx="6715172" cy="461665"/>
          </a:xfrm>
          <a:prstGeom prst="rect">
            <a:avLst/>
          </a:prstGeom>
          <a:noFill/>
        </p:spPr>
        <p:txBody>
          <a:bodyPr wrap="square" rtlCol="0">
            <a:spAutoFit/>
          </a:bodyPr>
          <a:lstStyle/>
          <a:p>
            <a:pPr algn="ctr"/>
            <a:r>
              <a:rPr lang="en-GB" sz="2400" dirty="0"/>
              <a:t>Why are the children being tested?</a:t>
            </a:r>
            <a:endParaRPr lang="en-US" sz="2400" dirty="0"/>
          </a:p>
        </p:txBody>
      </p:sp>
      <p:sp>
        <p:nvSpPr>
          <p:cNvPr id="11" name="TextBox 10"/>
          <p:cNvSpPr txBox="1"/>
          <p:nvPr/>
        </p:nvSpPr>
        <p:spPr>
          <a:xfrm>
            <a:off x="1214414" y="4143380"/>
            <a:ext cx="6929486" cy="369332"/>
          </a:xfrm>
          <a:prstGeom prst="rect">
            <a:avLst/>
          </a:prstGeom>
          <a:noFill/>
        </p:spPr>
        <p:txBody>
          <a:bodyPr wrap="square" rtlCol="0">
            <a:spAutoFit/>
          </a:bodyPr>
          <a:lstStyle/>
          <a:p>
            <a:endParaRPr lang="en-US" dirty="0"/>
          </a:p>
        </p:txBody>
      </p:sp>
      <p:sp>
        <p:nvSpPr>
          <p:cNvPr id="12" name="TextBox 11"/>
          <p:cNvSpPr txBox="1"/>
          <p:nvPr/>
        </p:nvSpPr>
        <p:spPr>
          <a:xfrm>
            <a:off x="899592" y="2996952"/>
            <a:ext cx="7143800" cy="2862322"/>
          </a:xfrm>
          <a:prstGeom prst="rect">
            <a:avLst/>
          </a:prstGeom>
          <a:noFill/>
        </p:spPr>
        <p:txBody>
          <a:bodyPr wrap="square" rtlCol="0">
            <a:spAutoFit/>
          </a:bodyPr>
          <a:lstStyle/>
          <a:p>
            <a:pPr>
              <a:spcBef>
                <a:spcPct val="50000"/>
              </a:spcBef>
            </a:pPr>
            <a:r>
              <a:rPr lang="en-GB" dirty="0"/>
              <a:t>Every Year 1 child in the country will be taking the phonics screening check in the same week in June.</a:t>
            </a:r>
          </a:p>
          <a:p>
            <a:pPr>
              <a:spcBef>
                <a:spcPct val="50000"/>
              </a:spcBef>
            </a:pPr>
            <a:endParaRPr lang="en-GB" dirty="0"/>
          </a:p>
          <a:p>
            <a:pPr>
              <a:spcBef>
                <a:spcPct val="50000"/>
              </a:spcBef>
            </a:pPr>
            <a:r>
              <a:rPr lang="en-GB" dirty="0"/>
              <a:t>The aim of the check is to ensure that all children are able to read by the end of year two. </a:t>
            </a:r>
          </a:p>
          <a:p>
            <a:pPr>
              <a:spcBef>
                <a:spcPct val="50000"/>
              </a:spcBef>
            </a:pPr>
            <a:r>
              <a:rPr lang="en-GB" dirty="0"/>
              <a:t> </a:t>
            </a:r>
          </a:p>
          <a:p>
            <a:pPr>
              <a:spcBef>
                <a:spcPct val="50000"/>
              </a:spcBef>
            </a:pPr>
            <a:r>
              <a:rPr lang="en-GB" dirty="0"/>
              <a:t>This ‘midpoint check’ will ensure that we have a clear understanding of what the children need to learn in year 2.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What happens during the test?</a:t>
            </a:r>
            <a:endParaRPr lang="en-GB" dirty="0"/>
          </a:p>
        </p:txBody>
      </p:sp>
      <p:sp>
        <p:nvSpPr>
          <p:cNvPr id="5" name="Content Placeholder 4">
            <a:extLst>
              <a:ext uri="{FF2B5EF4-FFF2-40B4-BE49-F238E27FC236}">
                <a16:creationId xmlns:a16="http://schemas.microsoft.com/office/drawing/2014/main" id="{ED832BBC-283D-4BA0-B736-0F9296530A3C}"/>
              </a:ext>
            </a:extLst>
          </p:cNvPr>
          <p:cNvSpPr>
            <a:spLocks noGrp="1"/>
          </p:cNvSpPr>
          <p:nvPr>
            <p:ph sz="quarter" idx="1"/>
          </p:nvPr>
        </p:nvSpPr>
        <p:spPr/>
        <p:txBody>
          <a:bodyPr/>
          <a:lstStyle/>
          <a:p>
            <a:pPr marL="0" indent="0">
              <a:buNone/>
            </a:pPr>
            <a:r>
              <a:rPr lang="en-GB" dirty="0"/>
              <a:t>The test contains 40 words. Each child will sit one-to-one and read each word aloud to a teacher. </a:t>
            </a:r>
          </a:p>
          <a:p>
            <a:pPr marL="0" indent="0">
              <a:buNone/>
            </a:pPr>
            <a:r>
              <a:rPr lang="en-GB" dirty="0"/>
              <a:t>The test will take approximately 10 minutes per child, although all children are different and will complete the check at their own pace. </a:t>
            </a:r>
          </a:p>
          <a:p>
            <a:pPr marL="0" indent="0">
              <a:buNone/>
            </a:pPr>
            <a:r>
              <a:rPr lang="en-GB" dirty="0"/>
              <a:t>The list of words the children read is a combination of 20 real words and 20 pseudo words (nonsense words).</a:t>
            </a:r>
          </a:p>
          <a:p>
            <a:endParaRPr lang="en-GB" dirty="0"/>
          </a:p>
        </p:txBody>
      </p:sp>
    </p:spTree>
    <p:extLst>
      <p:ext uri="{BB962C8B-B14F-4D97-AF65-F5344CB8AC3E}">
        <p14:creationId xmlns:p14="http://schemas.microsoft.com/office/powerpoint/2010/main" val="2566959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Pseudo Words (Nonsense words)</a:t>
            </a:r>
            <a:endParaRPr lang="en-GB" dirty="0"/>
          </a:p>
        </p:txBody>
      </p:sp>
      <p:sp>
        <p:nvSpPr>
          <p:cNvPr id="5" name="Content Placeholder 4">
            <a:extLst>
              <a:ext uri="{FF2B5EF4-FFF2-40B4-BE49-F238E27FC236}">
                <a16:creationId xmlns:a16="http://schemas.microsoft.com/office/drawing/2014/main" id="{ED832BBC-283D-4BA0-B736-0F9296530A3C}"/>
              </a:ext>
            </a:extLst>
          </p:cNvPr>
          <p:cNvSpPr>
            <a:spLocks noGrp="1"/>
          </p:cNvSpPr>
          <p:nvPr>
            <p:ph sz="quarter" idx="1"/>
          </p:nvPr>
        </p:nvSpPr>
        <p:spPr/>
        <p:txBody>
          <a:bodyPr/>
          <a:lstStyle/>
          <a:p>
            <a:r>
              <a:rPr lang="en-GB" dirty="0"/>
              <a:t>The pseudo words will be shown to your child with a picture of an alien. This provides the children with a context for the pseudo word which is independent from any existing vocabulary they may have. Pseudo words are included because they will be new to all pupils; they do not favour children with a good vocabulary knowledge or visual memory of words. </a:t>
            </a:r>
          </a:p>
          <a:p>
            <a:endParaRPr lang="en-GB" dirty="0"/>
          </a:p>
        </p:txBody>
      </p:sp>
      <p:pic>
        <p:nvPicPr>
          <p:cNvPr id="3" name="Picture 2">
            <a:extLst>
              <a:ext uri="{FF2B5EF4-FFF2-40B4-BE49-F238E27FC236}">
                <a16:creationId xmlns:a16="http://schemas.microsoft.com/office/drawing/2014/main" id="{B6C75E0F-B786-44FF-8C3B-7AEFD553866E}"/>
              </a:ext>
            </a:extLst>
          </p:cNvPr>
          <p:cNvPicPr>
            <a:picLocks noChangeAspect="1"/>
          </p:cNvPicPr>
          <p:nvPr/>
        </p:nvPicPr>
        <p:blipFill>
          <a:blip r:embed="rId2"/>
          <a:stretch>
            <a:fillRect/>
          </a:stretch>
        </p:blipFill>
        <p:spPr>
          <a:xfrm>
            <a:off x="3707904" y="4392189"/>
            <a:ext cx="1441940" cy="1877526"/>
          </a:xfrm>
          <a:prstGeom prst="rect">
            <a:avLst/>
          </a:prstGeom>
        </p:spPr>
      </p:pic>
    </p:spTree>
    <p:extLst>
      <p:ext uri="{BB962C8B-B14F-4D97-AF65-F5344CB8AC3E}">
        <p14:creationId xmlns:p14="http://schemas.microsoft.com/office/powerpoint/2010/main" val="36847044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7024744" cy="504056"/>
          </a:xfrm>
        </p:spPr>
        <p:txBody>
          <a:bodyPr>
            <a:normAutofit fontScale="90000"/>
          </a:bodyPr>
          <a:lstStyle/>
          <a:p>
            <a:r>
              <a:rPr lang="en-GB" b="1" dirty="0"/>
              <a:t>Example</a:t>
            </a:r>
            <a:endParaRPr lang="en-GB" dirty="0"/>
          </a:p>
        </p:txBody>
      </p:sp>
      <p:pic>
        <p:nvPicPr>
          <p:cNvPr id="4" name="Picture 7"/>
          <p:cNvPicPr>
            <a:picLocks noGrp="1" noChangeAspect="1" noChangeArrowheads="1"/>
          </p:cNvPicPr>
          <p:nvPr>
            <p:ph sz="quarter" idx="1"/>
          </p:nvPr>
        </p:nvPicPr>
        <p:blipFill>
          <a:blip r:embed="rId2" cstate="print"/>
          <a:srcRect/>
          <a:stretch>
            <a:fillRect/>
          </a:stretch>
        </p:blipFill>
        <p:spPr bwMode="auto">
          <a:xfrm>
            <a:off x="1115616" y="1844824"/>
            <a:ext cx="2983323" cy="4304406"/>
          </a:xfrm>
          <a:prstGeom prst="rect">
            <a:avLst/>
          </a:prstGeom>
          <a:noFill/>
          <a:ln w="9525">
            <a:noFill/>
            <a:miter lim="800000"/>
            <a:headEnd/>
            <a:tailEnd/>
          </a:ln>
        </p:spPr>
      </p:pic>
      <p:pic>
        <p:nvPicPr>
          <p:cNvPr id="5" name="Picture 6"/>
          <p:cNvPicPr>
            <a:picLocks noChangeAspect="1" noChangeArrowheads="1"/>
          </p:cNvPicPr>
          <p:nvPr/>
        </p:nvPicPr>
        <p:blipFill>
          <a:blip r:embed="rId3" cstate="print"/>
          <a:srcRect/>
          <a:stretch>
            <a:fillRect/>
          </a:stretch>
        </p:blipFill>
        <p:spPr bwMode="auto">
          <a:xfrm>
            <a:off x="4067944" y="1844824"/>
            <a:ext cx="3023708" cy="4320480"/>
          </a:xfrm>
          <a:prstGeom prst="rect">
            <a:avLst/>
          </a:prstGeom>
          <a:noFill/>
          <a:ln w="9525">
            <a:noFill/>
            <a:miter lim="800000"/>
            <a:headEnd/>
            <a:tailEnd/>
          </a:ln>
        </p:spPr>
      </p:pic>
    </p:spTree>
    <p:extLst>
      <p:ext uri="{BB962C8B-B14F-4D97-AF65-F5344CB8AC3E}">
        <p14:creationId xmlns:p14="http://schemas.microsoft.com/office/powerpoint/2010/main" val="2640305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Sections of the test</a:t>
            </a:r>
            <a:endParaRPr lang="en-GB" dirty="0"/>
          </a:p>
        </p:txBody>
      </p:sp>
      <p:sp>
        <p:nvSpPr>
          <p:cNvPr id="3" name="Content Placeholder 2"/>
          <p:cNvSpPr>
            <a:spLocks noGrp="1"/>
          </p:cNvSpPr>
          <p:nvPr>
            <p:ph sz="quarter" idx="1"/>
          </p:nvPr>
        </p:nvSpPr>
        <p:spPr/>
        <p:txBody>
          <a:bodyPr>
            <a:normAutofit fontScale="70000" lnSpcReduction="20000"/>
          </a:bodyPr>
          <a:lstStyle/>
          <a:p>
            <a:pPr marL="0" indent="0">
              <a:buNone/>
            </a:pPr>
            <a:r>
              <a:rPr lang="en-GB" b="1" dirty="0"/>
              <a:t>Section 1</a:t>
            </a:r>
            <a:endParaRPr lang="en-GB" dirty="0"/>
          </a:p>
          <a:p>
            <a:pPr marL="0" indent="0">
              <a:buNone/>
            </a:pPr>
            <a:r>
              <a:rPr lang="en-GB" dirty="0"/>
              <a:t>The words in section 1 will have a variety of simple word structures (for example CVC, VCC, CCVC and CVCC) using:</a:t>
            </a:r>
          </a:p>
          <a:p>
            <a:pPr lvl="0"/>
            <a:r>
              <a:rPr lang="en-GB" dirty="0"/>
              <a:t>single letters (a, b, c, d, e, f, g, h, I, j, k, l, m, n, o, p, q(u), r, s, t, u, v, w, x, y, z) </a:t>
            </a:r>
          </a:p>
          <a:p>
            <a:pPr lvl="0"/>
            <a:r>
              <a:rPr lang="en-GB" dirty="0"/>
              <a:t>some consonant digraphs (</a:t>
            </a:r>
            <a:r>
              <a:rPr lang="en-GB" dirty="0" err="1"/>
              <a:t>ch</a:t>
            </a:r>
            <a:r>
              <a:rPr lang="en-GB" dirty="0"/>
              <a:t>, </a:t>
            </a:r>
            <a:r>
              <a:rPr lang="en-GB" dirty="0" err="1"/>
              <a:t>ck</a:t>
            </a:r>
            <a:r>
              <a:rPr lang="en-GB" dirty="0"/>
              <a:t>, </a:t>
            </a:r>
            <a:r>
              <a:rPr lang="en-GB" dirty="0" err="1"/>
              <a:t>ff</a:t>
            </a:r>
            <a:r>
              <a:rPr lang="en-GB" dirty="0"/>
              <a:t>, </a:t>
            </a:r>
            <a:r>
              <a:rPr lang="en-GB" dirty="0" err="1"/>
              <a:t>ll</a:t>
            </a:r>
            <a:r>
              <a:rPr lang="en-GB" dirty="0"/>
              <a:t>, ng, </a:t>
            </a:r>
            <a:r>
              <a:rPr lang="en-GB" dirty="0" err="1"/>
              <a:t>sh</a:t>
            </a:r>
            <a:r>
              <a:rPr lang="en-GB" dirty="0"/>
              <a:t>, </a:t>
            </a:r>
            <a:r>
              <a:rPr lang="en-GB" dirty="0" err="1"/>
              <a:t>ss</a:t>
            </a:r>
            <a:r>
              <a:rPr lang="en-GB" dirty="0"/>
              <a:t>, </a:t>
            </a:r>
            <a:r>
              <a:rPr lang="en-GB" dirty="0" err="1"/>
              <a:t>th</a:t>
            </a:r>
            <a:r>
              <a:rPr lang="en-GB" dirty="0"/>
              <a:t>, </a:t>
            </a:r>
            <a:r>
              <a:rPr lang="en-GB" dirty="0" err="1"/>
              <a:t>zz</a:t>
            </a:r>
            <a:r>
              <a:rPr lang="en-GB" dirty="0"/>
              <a:t>)</a:t>
            </a:r>
          </a:p>
          <a:p>
            <a:pPr lvl="0"/>
            <a:r>
              <a:rPr lang="en-GB" dirty="0"/>
              <a:t>frequent and consistent vowel digraphs (</a:t>
            </a:r>
            <a:r>
              <a:rPr lang="en-GB" dirty="0" err="1"/>
              <a:t>ar</a:t>
            </a:r>
            <a:r>
              <a:rPr lang="en-GB" dirty="0"/>
              <a:t>, </a:t>
            </a:r>
            <a:r>
              <a:rPr lang="en-GB" dirty="0" err="1"/>
              <a:t>ee</a:t>
            </a:r>
            <a:r>
              <a:rPr lang="en-GB" dirty="0"/>
              <a:t>, oi, </a:t>
            </a:r>
            <a:r>
              <a:rPr lang="en-GB" dirty="0" err="1"/>
              <a:t>oo,or</a:t>
            </a:r>
            <a:r>
              <a:rPr lang="en-GB" dirty="0"/>
              <a:t>)</a:t>
            </a:r>
          </a:p>
          <a:p>
            <a:pPr marL="0" indent="0">
              <a:buNone/>
            </a:pPr>
            <a:r>
              <a:rPr lang="en-GB" b="1" dirty="0"/>
              <a:t>Section 2</a:t>
            </a:r>
            <a:endParaRPr lang="en-GB" dirty="0"/>
          </a:p>
          <a:p>
            <a:r>
              <a:rPr lang="en-GB" dirty="0"/>
              <a:t>The words in section 2 will have a variety of more complex word structures (for example CCVCC, CCCVC, CCCVCC and two syllable words) with some: </a:t>
            </a:r>
          </a:p>
          <a:p>
            <a:pPr lvl="0"/>
            <a:r>
              <a:rPr lang="en-GB" dirty="0"/>
              <a:t>additional consonant digraphs (</a:t>
            </a:r>
            <a:r>
              <a:rPr lang="en-GB" dirty="0" err="1"/>
              <a:t>ph</a:t>
            </a:r>
            <a:r>
              <a:rPr lang="en-GB" dirty="0"/>
              <a:t>, </a:t>
            </a:r>
            <a:r>
              <a:rPr lang="en-GB" dirty="0" err="1"/>
              <a:t>wh</a:t>
            </a:r>
            <a:r>
              <a:rPr lang="en-GB" dirty="0"/>
              <a:t>) </a:t>
            </a:r>
          </a:p>
          <a:p>
            <a:pPr lvl="0"/>
            <a:r>
              <a:rPr lang="en-GB" dirty="0"/>
              <a:t>less frequent and consistent vowel digraphs, including split digraphs (a-e, </a:t>
            </a:r>
            <a:r>
              <a:rPr lang="en-GB" dirty="0" err="1"/>
              <a:t>ai</a:t>
            </a:r>
            <a:r>
              <a:rPr lang="en-GB" dirty="0"/>
              <a:t>, au, aw, ay, </a:t>
            </a:r>
            <a:r>
              <a:rPr lang="en-GB" dirty="0" err="1"/>
              <a:t>ea</a:t>
            </a:r>
            <a:r>
              <a:rPr lang="en-GB" dirty="0"/>
              <a:t>, e-e, </a:t>
            </a:r>
            <a:r>
              <a:rPr lang="en-GB" dirty="0" err="1"/>
              <a:t>er</a:t>
            </a:r>
            <a:r>
              <a:rPr lang="en-GB" dirty="0"/>
              <a:t>, </a:t>
            </a:r>
            <a:r>
              <a:rPr lang="en-GB" dirty="0" err="1"/>
              <a:t>ew</a:t>
            </a:r>
            <a:r>
              <a:rPr lang="en-GB" dirty="0"/>
              <a:t>, </a:t>
            </a:r>
            <a:r>
              <a:rPr lang="en-GB" dirty="0" err="1"/>
              <a:t>i</a:t>
            </a:r>
            <a:r>
              <a:rPr lang="en-GB" dirty="0"/>
              <a:t>-e, </a:t>
            </a:r>
            <a:r>
              <a:rPr lang="en-GB" dirty="0" err="1"/>
              <a:t>ie</a:t>
            </a:r>
            <a:r>
              <a:rPr lang="en-GB" dirty="0"/>
              <a:t>, </a:t>
            </a:r>
            <a:r>
              <a:rPr lang="en-GB" dirty="0" err="1"/>
              <a:t>ir</a:t>
            </a:r>
            <a:r>
              <a:rPr lang="en-GB" dirty="0"/>
              <a:t>, </a:t>
            </a:r>
            <a:r>
              <a:rPr lang="en-GB" dirty="0" err="1"/>
              <a:t>oa</a:t>
            </a:r>
            <a:r>
              <a:rPr lang="en-GB" dirty="0"/>
              <a:t>, o-e, </a:t>
            </a:r>
            <a:r>
              <a:rPr lang="en-GB" dirty="0" err="1"/>
              <a:t>ou</a:t>
            </a:r>
            <a:r>
              <a:rPr lang="en-GB" dirty="0"/>
              <a:t>, ow, oy, </a:t>
            </a:r>
            <a:r>
              <a:rPr lang="en-GB" dirty="0" err="1"/>
              <a:t>ue</a:t>
            </a:r>
            <a:r>
              <a:rPr lang="en-GB" dirty="0"/>
              <a:t>, u-e, </a:t>
            </a:r>
            <a:r>
              <a:rPr lang="en-GB" dirty="0" err="1"/>
              <a:t>ur</a:t>
            </a:r>
            <a:r>
              <a:rPr lang="en-GB" dirty="0"/>
              <a:t>)</a:t>
            </a:r>
          </a:p>
          <a:p>
            <a:pPr lvl="0"/>
            <a:r>
              <a:rPr lang="en-GB" dirty="0" err="1"/>
              <a:t>trigraphs</a:t>
            </a:r>
            <a:r>
              <a:rPr lang="en-GB" dirty="0"/>
              <a:t> (air, </a:t>
            </a:r>
            <a:r>
              <a:rPr lang="en-GB" dirty="0" err="1"/>
              <a:t>igh</a:t>
            </a:r>
            <a:r>
              <a:rPr lang="en-GB" dirty="0"/>
              <a:t>).</a:t>
            </a:r>
          </a:p>
          <a:p>
            <a:endParaRPr lang="en-GB" dirty="0"/>
          </a:p>
        </p:txBody>
      </p:sp>
    </p:spTree>
    <p:extLst>
      <p:ext uri="{BB962C8B-B14F-4D97-AF65-F5344CB8AC3E}">
        <p14:creationId xmlns:p14="http://schemas.microsoft.com/office/powerpoint/2010/main" val="9566532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2132856"/>
            <a:ext cx="7024744" cy="2304256"/>
          </a:xfrm>
        </p:spPr>
        <p:txBody>
          <a:bodyPr>
            <a:normAutofit fontScale="90000"/>
          </a:bodyPr>
          <a:lstStyle/>
          <a:p>
            <a:br>
              <a:rPr lang="en-GB" b="1" dirty="0">
                <a:latin typeface="+mn-lt"/>
              </a:rPr>
            </a:br>
            <a:br>
              <a:rPr lang="en-GB" b="1" dirty="0">
                <a:latin typeface="+mn-lt"/>
              </a:rPr>
            </a:br>
            <a:br>
              <a:rPr lang="en-GB" b="1" dirty="0">
                <a:latin typeface="+mn-lt"/>
              </a:rPr>
            </a:br>
            <a:r>
              <a:rPr lang="en-GB" b="1" dirty="0">
                <a:latin typeface="+mn-lt"/>
              </a:rPr>
              <a:t>The test in action!</a:t>
            </a:r>
            <a:br>
              <a:rPr lang="en-GB" b="1" dirty="0">
                <a:latin typeface="+mn-lt"/>
              </a:rPr>
            </a:br>
            <a:r>
              <a:rPr lang="en-GB" sz="2000" b="1" dirty="0">
                <a:solidFill>
                  <a:schemeClr val="tx1"/>
                </a:solidFill>
                <a:latin typeface="+mn-lt"/>
                <a:hlinkClick r:id="rId2"/>
              </a:rPr>
              <a:t>https://www.youtube.com/watch?v=0ybdc0NHxl8</a:t>
            </a:r>
            <a:br>
              <a:rPr lang="en-GB" b="1" dirty="0">
                <a:latin typeface="Comic Sans MS" pitchFamily="66" charset="0"/>
              </a:rPr>
            </a:br>
            <a:br>
              <a:rPr lang="en-US" dirty="0"/>
            </a:br>
            <a:endParaRPr lang="en-GB" dirty="0"/>
          </a:p>
        </p:txBody>
      </p:sp>
    </p:spTree>
    <p:extLst>
      <p:ext uri="{BB962C8B-B14F-4D97-AF65-F5344CB8AC3E}">
        <p14:creationId xmlns:p14="http://schemas.microsoft.com/office/powerpoint/2010/main" val="3548057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How is it marked?</a:t>
            </a:r>
            <a:endParaRPr lang="en-GB" dirty="0"/>
          </a:p>
        </p:txBody>
      </p:sp>
      <p:sp>
        <p:nvSpPr>
          <p:cNvPr id="3" name="Content Placeholder 2"/>
          <p:cNvSpPr>
            <a:spLocks noGrp="1"/>
          </p:cNvSpPr>
          <p:nvPr>
            <p:ph sz="quarter" idx="1"/>
          </p:nvPr>
        </p:nvSpPr>
        <p:spPr>
          <a:xfrm>
            <a:off x="251520" y="1628800"/>
            <a:ext cx="8640960" cy="4608512"/>
          </a:xfrm>
        </p:spPr>
        <p:txBody>
          <a:bodyPr>
            <a:noAutofit/>
          </a:bodyPr>
          <a:lstStyle/>
          <a:p>
            <a:r>
              <a:rPr lang="en-GB" sz="1400" dirty="0"/>
              <a:t>The pass mark is set by the DFE and the children will receive either a pass or fail only.</a:t>
            </a:r>
          </a:p>
          <a:p>
            <a:r>
              <a:rPr lang="en-GB" sz="1400" dirty="0"/>
              <a:t>Children who fail to meet the threshold in year 1 will retake the test in year 2</a:t>
            </a:r>
          </a:p>
          <a:p>
            <a:r>
              <a:rPr lang="en-GB" sz="1400" dirty="0"/>
              <a:t>The pass mark for the previous years has been 32/40.</a:t>
            </a:r>
          </a:p>
          <a:p>
            <a:r>
              <a:rPr lang="en-GB" sz="1400" dirty="0"/>
              <a:t>We must take the child’s final answer. If they blend incorrectly or not at all than the answer will be marked as incorrect even if they have segmented correctly. </a:t>
            </a:r>
          </a:p>
          <a:p>
            <a:r>
              <a:rPr lang="en-GB" sz="1400" dirty="0"/>
              <a:t>Children must not add sounds or plurals to the word</a:t>
            </a:r>
          </a:p>
          <a:p>
            <a:r>
              <a:rPr lang="en-GB" sz="1400" dirty="0"/>
              <a:t>Children must not pause when blending</a:t>
            </a:r>
          </a:p>
          <a:p>
            <a:r>
              <a:rPr lang="en-GB" sz="1400" dirty="0"/>
              <a:t>A child’s accent, dialect or speech difficulty will be taken into account. </a:t>
            </a:r>
          </a:p>
          <a:p>
            <a:r>
              <a:rPr lang="en-GB" sz="1400" dirty="0"/>
              <a:t>Children will not be told if they are correct or incorrect and we cannot ask them to try again</a:t>
            </a:r>
          </a:p>
          <a:p>
            <a:r>
              <a:rPr lang="en-GB" sz="1400" dirty="0"/>
              <a:t>We cannot help the children by pointing or directing them</a:t>
            </a:r>
          </a:p>
          <a:p>
            <a:pPr>
              <a:spcBef>
                <a:spcPct val="50000"/>
              </a:spcBef>
              <a:buFontTx/>
              <a:buChar char="•"/>
            </a:pPr>
            <a:r>
              <a:rPr lang="en-GB" sz="1400" dirty="0"/>
              <a:t>The teacher will not be allowed to help in ANY way. (we cannot point to sounds or help to segment or even tell the children to blend correctly)</a:t>
            </a:r>
          </a:p>
          <a:p>
            <a:pPr>
              <a:spcBef>
                <a:spcPct val="50000"/>
              </a:spcBef>
              <a:buFontTx/>
              <a:buChar char="•"/>
            </a:pPr>
            <a:r>
              <a:rPr lang="en-GB" sz="1400" dirty="0"/>
              <a:t>A word is marked as incorrect if the child sounds out correctly but doesn’t blend or blends incorrectly. It is also marked wrong if the child blends too slowly. If the child adds an extra sound such as plural it is incorrect. You must take the child’s final answer so if they say it correctly and then say a different word it is incorrect. We cannot ask the child to say it again or give any prompts with our body language.</a:t>
            </a:r>
          </a:p>
        </p:txBody>
      </p:sp>
    </p:spTree>
    <p:extLst>
      <p:ext uri="{BB962C8B-B14F-4D97-AF65-F5344CB8AC3E}">
        <p14:creationId xmlns:p14="http://schemas.microsoft.com/office/powerpoint/2010/main" val="42106723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What do we do with the results?</a:t>
            </a:r>
            <a:endParaRPr lang="en-GB" dirty="0"/>
          </a:p>
        </p:txBody>
      </p:sp>
      <p:sp>
        <p:nvSpPr>
          <p:cNvPr id="3" name="Content Placeholder 2"/>
          <p:cNvSpPr>
            <a:spLocks noGrp="1"/>
          </p:cNvSpPr>
          <p:nvPr>
            <p:ph sz="quarter" idx="1"/>
          </p:nvPr>
        </p:nvSpPr>
        <p:spPr/>
        <p:txBody>
          <a:bodyPr>
            <a:normAutofit/>
          </a:bodyPr>
          <a:lstStyle/>
          <a:p>
            <a:pPr marL="0" indent="0">
              <a:buNone/>
            </a:pPr>
            <a:r>
              <a:rPr lang="en-GB" dirty="0"/>
              <a:t>Children who do not meet the pass mark will be highlighted and supported in year two to help them further with their phonics. </a:t>
            </a:r>
          </a:p>
          <a:p>
            <a:pPr marL="0" indent="0">
              <a:buNone/>
            </a:pPr>
            <a:r>
              <a:rPr lang="en-GB" dirty="0"/>
              <a:t>The results often highlight common difficulties or problem graphemes that teachers can spend further time exploring and practising with the children.</a:t>
            </a:r>
          </a:p>
          <a:p>
            <a:pPr marL="0" indent="0">
              <a:buNone/>
            </a:pPr>
            <a:r>
              <a:rPr lang="en-GB" dirty="0"/>
              <a:t>You will receive the results with the end of year reports.</a:t>
            </a:r>
          </a:p>
        </p:txBody>
      </p:sp>
    </p:spTree>
    <p:extLst>
      <p:ext uri="{BB962C8B-B14F-4D97-AF65-F5344CB8AC3E}">
        <p14:creationId xmlns:p14="http://schemas.microsoft.com/office/powerpoint/2010/main" val="12905621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Robot Arms &amp; Phoneme Fingers</a:t>
            </a:r>
          </a:p>
        </p:txBody>
      </p:sp>
      <p:sp>
        <p:nvSpPr>
          <p:cNvPr id="3" name="Content Placeholder 2"/>
          <p:cNvSpPr>
            <a:spLocks noGrp="1"/>
          </p:cNvSpPr>
          <p:nvPr>
            <p:ph sz="quarter" idx="1"/>
          </p:nvPr>
        </p:nvSpPr>
        <p:spPr/>
        <p:txBody>
          <a:bodyPr/>
          <a:lstStyle/>
          <a:p>
            <a:r>
              <a:rPr lang="en-GB" dirty="0"/>
              <a:t>A way to help children segment by breaking the words up. </a:t>
            </a:r>
          </a:p>
          <a:p>
            <a:endParaRPr lang="en-GB" dirty="0"/>
          </a:p>
          <a:p>
            <a:endParaRPr lang="en-GB" dirty="0"/>
          </a:p>
          <a:p>
            <a:endParaRPr lang="en-GB" dirty="0"/>
          </a:p>
          <a:p>
            <a:pPr marL="0" indent="0">
              <a:buNone/>
            </a:pPr>
            <a:r>
              <a:rPr lang="en-GB" dirty="0"/>
              <a:t>   </a:t>
            </a:r>
          </a:p>
          <a:p>
            <a:pPr marL="0" indent="0">
              <a:buNone/>
            </a:pPr>
            <a:r>
              <a:rPr lang="en-GB" dirty="0"/>
              <a:t>           .           .            .               .               .            </a:t>
            </a:r>
          </a:p>
          <a:p>
            <a:pPr marL="0" indent="0">
              <a:buNone/>
            </a:pPr>
            <a:endParaRPr lang="en-GB" dirty="0"/>
          </a:p>
        </p:txBody>
      </p:sp>
      <p:graphicFrame>
        <p:nvGraphicFramePr>
          <p:cNvPr id="5" name="Group 23"/>
          <p:cNvGraphicFramePr>
            <a:graphicFrameLocks/>
          </p:cNvGraphicFramePr>
          <p:nvPr>
            <p:extLst>
              <p:ext uri="{D42A27DB-BD31-4B8C-83A1-F6EECF244321}">
                <p14:modId xmlns:p14="http://schemas.microsoft.com/office/powerpoint/2010/main" val="3485901361"/>
              </p:ext>
            </p:extLst>
          </p:nvPr>
        </p:nvGraphicFramePr>
        <p:xfrm>
          <a:off x="4788024" y="3645024"/>
          <a:ext cx="3843882" cy="1584176"/>
        </p:xfrm>
        <a:graphic>
          <a:graphicData uri="http://schemas.openxmlformats.org/drawingml/2006/table">
            <a:tbl>
              <a:tblPr/>
              <a:tblGrid>
                <a:gridCol w="1320121">
                  <a:extLst>
                    <a:ext uri="{9D8B030D-6E8A-4147-A177-3AD203B41FA5}">
                      <a16:colId xmlns:a16="http://schemas.microsoft.com/office/drawing/2014/main" val="20000"/>
                    </a:ext>
                  </a:extLst>
                </a:gridCol>
                <a:gridCol w="1242467">
                  <a:extLst>
                    <a:ext uri="{9D8B030D-6E8A-4147-A177-3AD203B41FA5}">
                      <a16:colId xmlns:a16="http://schemas.microsoft.com/office/drawing/2014/main" val="20001"/>
                    </a:ext>
                  </a:extLst>
                </a:gridCol>
                <a:gridCol w="1281294">
                  <a:extLst>
                    <a:ext uri="{9D8B030D-6E8A-4147-A177-3AD203B41FA5}">
                      <a16:colId xmlns:a16="http://schemas.microsoft.com/office/drawing/2014/main" val="20002"/>
                    </a:ext>
                  </a:extLst>
                </a:gridCol>
              </a:tblGrid>
              <a:tr h="15841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a:ln>
                            <a:noFill/>
                          </a:ln>
                          <a:solidFill>
                            <a:schemeClr val="tx1"/>
                          </a:solidFill>
                          <a:effectLst/>
                          <a:latin typeface="Comic Sans MS" pitchFamily="66" charset="0"/>
                        </a:rPr>
                        <a:t>f</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err="1">
                          <a:ln>
                            <a:noFill/>
                          </a:ln>
                          <a:solidFill>
                            <a:schemeClr val="tx1"/>
                          </a:solidFill>
                          <a:effectLst/>
                          <a:latin typeface="Comic Sans MS" pitchFamily="66" charset="0"/>
                        </a:rPr>
                        <a:t>i</a:t>
                      </a:r>
                      <a:endParaRPr kumimoji="0" lang="en-GB" sz="6000" b="0" i="0" u="none" strike="noStrike" cap="none" normalizeH="0" baseline="0" dirty="0">
                        <a:ln>
                          <a:noFill/>
                        </a:ln>
                        <a:solidFill>
                          <a:schemeClr val="tx1"/>
                        </a:solidFill>
                        <a:effectLst/>
                        <a:latin typeface="Comic Sans MS" pitchFamily="66"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sng" strike="noStrike" cap="none" normalizeH="0" baseline="0" dirty="0" err="1">
                          <a:ln>
                            <a:noFill/>
                          </a:ln>
                          <a:solidFill>
                            <a:schemeClr val="tx1"/>
                          </a:solidFill>
                          <a:effectLst/>
                          <a:latin typeface="Comic Sans MS" pitchFamily="66" charset="0"/>
                        </a:rPr>
                        <a:t>ll</a:t>
                      </a:r>
                      <a:endParaRPr kumimoji="0" lang="en-GB" sz="6000" b="0" i="0" u="sng" strike="noStrike" cap="none" normalizeH="0" baseline="0" dirty="0">
                        <a:ln>
                          <a:noFill/>
                        </a:ln>
                        <a:solidFill>
                          <a:schemeClr val="tx1"/>
                        </a:solidFill>
                        <a:effectLst/>
                        <a:latin typeface="Comic Sans MS" pitchFamily="66"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6" name="Group 3"/>
          <p:cNvGraphicFramePr>
            <a:graphicFrameLocks/>
          </p:cNvGraphicFramePr>
          <p:nvPr>
            <p:extLst>
              <p:ext uri="{D42A27DB-BD31-4B8C-83A1-F6EECF244321}">
                <p14:modId xmlns:p14="http://schemas.microsoft.com/office/powerpoint/2010/main" val="3419908115"/>
              </p:ext>
            </p:extLst>
          </p:nvPr>
        </p:nvGraphicFramePr>
        <p:xfrm>
          <a:off x="827584" y="3645024"/>
          <a:ext cx="3598863" cy="1600200"/>
        </p:xfrm>
        <a:graphic>
          <a:graphicData uri="http://schemas.openxmlformats.org/drawingml/2006/table">
            <a:tbl>
              <a:tblPr/>
              <a:tblGrid>
                <a:gridCol w="1236663">
                  <a:extLst>
                    <a:ext uri="{9D8B030D-6E8A-4147-A177-3AD203B41FA5}">
                      <a16:colId xmlns:a16="http://schemas.microsoft.com/office/drawing/2014/main" val="20000"/>
                    </a:ext>
                  </a:extLst>
                </a:gridCol>
                <a:gridCol w="1162050">
                  <a:extLst>
                    <a:ext uri="{9D8B030D-6E8A-4147-A177-3AD203B41FA5}">
                      <a16:colId xmlns:a16="http://schemas.microsoft.com/office/drawing/2014/main" val="20001"/>
                    </a:ext>
                  </a:extLst>
                </a:gridCol>
                <a:gridCol w="1200150">
                  <a:extLst>
                    <a:ext uri="{9D8B030D-6E8A-4147-A177-3AD203B41FA5}">
                      <a16:colId xmlns:a16="http://schemas.microsoft.com/office/drawing/2014/main" val="20002"/>
                    </a:ext>
                  </a:extLst>
                </a:gridCol>
              </a:tblGrid>
              <a:tr h="160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a:ln>
                            <a:noFill/>
                          </a:ln>
                          <a:solidFill>
                            <a:schemeClr val="tx1"/>
                          </a:solidFill>
                          <a:effectLst/>
                          <a:latin typeface="Comic Sans MS" pitchFamily="66" charset="0"/>
                        </a:rPr>
                        <a:t>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a:ln>
                            <a:noFill/>
                          </a:ln>
                          <a:solidFill>
                            <a:schemeClr val="tx1"/>
                          </a:solidFill>
                          <a:effectLst/>
                          <a:latin typeface="Comic Sans MS" pitchFamily="66" charset="0"/>
                        </a:rPr>
                        <a:t>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a:ln>
                            <a:noFill/>
                          </a:ln>
                          <a:solidFill>
                            <a:schemeClr val="tx1"/>
                          </a:solidFill>
                          <a:effectLst/>
                          <a:latin typeface="Comic Sans MS" pitchFamily="66" charset="0"/>
                        </a:rPr>
                        <a:t>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5870330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720080"/>
          </a:xfrm>
        </p:spPr>
        <p:txBody>
          <a:bodyPr>
            <a:noAutofit/>
          </a:bodyPr>
          <a:lstStyle/>
          <a:p>
            <a:r>
              <a:rPr lang="en-GB" sz="3600" b="1" dirty="0"/>
              <a:t>Sound buttons</a:t>
            </a:r>
          </a:p>
        </p:txBody>
      </p:sp>
      <p:sp>
        <p:nvSpPr>
          <p:cNvPr id="3" name="Content Placeholder 2"/>
          <p:cNvSpPr>
            <a:spLocks noGrp="1"/>
          </p:cNvSpPr>
          <p:nvPr>
            <p:ph sz="quarter" idx="1"/>
          </p:nvPr>
        </p:nvSpPr>
        <p:spPr>
          <a:xfrm>
            <a:off x="457200" y="2132856"/>
            <a:ext cx="8229600" cy="3993307"/>
          </a:xfrm>
        </p:spPr>
        <p:txBody>
          <a:bodyPr>
            <a:normAutofit/>
          </a:bodyPr>
          <a:lstStyle/>
          <a:p>
            <a:pPr>
              <a:buNone/>
            </a:pPr>
            <a:r>
              <a:rPr lang="en-GB" sz="6600" dirty="0"/>
              <a:t>ring    </a:t>
            </a:r>
          </a:p>
          <a:p>
            <a:pPr>
              <a:buNone/>
            </a:pPr>
            <a:r>
              <a:rPr lang="en-GB" sz="6600" dirty="0"/>
              <a:t>chick       </a:t>
            </a:r>
          </a:p>
          <a:p>
            <a:pPr>
              <a:buNone/>
            </a:pPr>
            <a:r>
              <a:rPr lang="en-GB" sz="6600" dirty="0"/>
              <a:t>night</a:t>
            </a:r>
          </a:p>
          <a:p>
            <a:pPr>
              <a:buNone/>
            </a:pPr>
            <a:endParaRPr lang="en-GB" sz="6600" dirty="0">
              <a:latin typeface="Comic Sans MS" pitchFamily="66" charset="0"/>
            </a:endParaRPr>
          </a:p>
          <a:p>
            <a:endParaRPr lang="en-GB" sz="6600" dirty="0">
              <a:latin typeface="Comic Sans MS" pitchFamily="66"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332656"/>
            <a:ext cx="7024744" cy="529128"/>
          </a:xfrm>
        </p:spPr>
        <p:txBody>
          <a:bodyPr>
            <a:normAutofit fontScale="90000"/>
          </a:bodyPr>
          <a:lstStyle/>
          <a:p>
            <a:r>
              <a:rPr lang="en-GB" b="1" dirty="0"/>
              <a:t>Answers </a:t>
            </a:r>
          </a:p>
        </p:txBody>
      </p:sp>
      <p:graphicFrame>
        <p:nvGraphicFramePr>
          <p:cNvPr id="4" name="Group 3"/>
          <p:cNvGraphicFramePr>
            <a:graphicFrameLocks/>
          </p:cNvGraphicFramePr>
          <p:nvPr>
            <p:extLst>
              <p:ext uri="{D42A27DB-BD31-4B8C-83A1-F6EECF244321}">
                <p14:modId xmlns:p14="http://schemas.microsoft.com/office/powerpoint/2010/main" val="1010887493"/>
              </p:ext>
            </p:extLst>
          </p:nvPr>
        </p:nvGraphicFramePr>
        <p:xfrm>
          <a:off x="685800" y="1828800"/>
          <a:ext cx="3598863" cy="1600200"/>
        </p:xfrm>
        <a:graphic>
          <a:graphicData uri="http://schemas.openxmlformats.org/drawingml/2006/table">
            <a:tbl>
              <a:tblPr/>
              <a:tblGrid>
                <a:gridCol w="1236663">
                  <a:extLst>
                    <a:ext uri="{9D8B030D-6E8A-4147-A177-3AD203B41FA5}">
                      <a16:colId xmlns:a16="http://schemas.microsoft.com/office/drawing/2014/main" val="20000"/>
                    </a:ext>
                  </a:extLst>
                </a:gridCol>
                <a:gridCol w="1162050">
                  <a:extLst>
                    <a:ext uri="{9D8B030D-6E8A-4147-A177-3AD203B41FA5}">
                      <a16:colId xmlns:a16="http://schemas.microsoft.com/office/drawing/2014/main" val="20001"/>
                    </a:ext>
                  </a:extLst>
                </a:gridCol>
                <a:gridCol w="1200150">
                  <a:extLst>
                    <a:ext uri="{9D8B030D-6E8A-4147-A177-3AD203B41FA5}">
                      <a16:colId xmlns:a16="http://schemas.microsoft.com/office/drawing/2014/main" val="20002"/>
                    </a:ext>
                  </a:extLst>
                </a:gridCol>
              </a:tblGrid>
              <a:tr h="160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a:ln>
                            <a:noFill/>
                          </a:ln>
                          <a:solidFill>
                            <a:schemeClr val="tx1"/>
                          </a:solidFill>
                          <a:effectLst/>
                          <a:latin typeface="+mn-lt"/>
                        </a:rPr>
                        <a:t>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err="1">
                          <a:ln>
                            <a:noFill/>
                          </a:ln>
                          <a:solidFill>
                            <a:schemeClr val="tx1"/>
                          </a:solidFill>
                          <a:effectLst/>
                          <a:latin typeface="+mn-lt"/>
                        </a:rPr>
                        <a:t>i</a:t>
                      </a:r>
                      <a:endParaRPr kumimoji="0" lang="en-GB" sz="6600" b="0" i="0" u="none" strike="noStrike" cap="none" normalizeH="0" baseline="0" dirty="0">
                        <a:ln>
                          <a:noFill/>
                        </a:ln>
                        <a:solidFill>
                          <a:schemeClr val="tx1"/>
                        </a:solidFill>
                        <a:effectLst/>
                        <a:latin typeface="+mn-lt"/>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err="1">
                          <a:ln>
                            <a:noFill/>
                          </a:ln>
                          <a:solidFill>
                            <a:schemeClr val="tx1"/>
                          </a:solidFill>
                          <a:effectLst/>
                          <a:latin typeface="+mn-lt"/>
                        </a:rPr>
                        <a:t>ng</a:t>
                      </a:r>
                      <a:endParaRPr kumimoji="0" lang="en-GB" sz="6600" b="0" i="0" u="none" strike="noStrike" cap="none" normalizeH="0" baseline="0" dirty="0">
                        <a:ln>
                          <a:noFill/>
                        </a:ln>
                        <a:solidFill>
                          <a:schemeClr val="tx1"/>
                        </a:solidFill>
                        <a:effectLst/>
                        <a:latin typeface="+mn-lt"/>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5" name="Group 13"/>
          <p:cNvGraphicFramePr>
            <a:graphicFrameLocks/>
          </p:cNvGraphicFramePr>
          <p:nvPr>
            <p:extLst>
              <p:ext uri="{D42A27DB-BD31-4B8C-83A1-F6EECF244321}">
                <p14:modId xmlns:p14="http://schemas.microsoft.com/office/powerpoint/2010/main" val="2630147181"/>
              </p:ext>
            </p:extLst>
          </p:nvPr>
        </p:nvGraphicFramePr>
        <p:xfrm>
          <a:off x="4610100" y="1828800"/>
          <a:ext cx="3562350" cy="1600200"/>
        </p:xfrm>
        <a:graphic>
          <a:graphicData uri="http://schemas.openxmlformats.org/drawingml/2006/table">
            <a:tbl>
              <a:tblPr/>
              <a:tblGrid>
                <a:gridCol w="1223963">
                  <a:extLst>
                    <a:ext uri="{9D8B030D-6E8A-4147-A177-3AD203B41FA5}">
                      <a16:colId xmlns:a16="http://schemas.microsoft.com/office/drawing/2014/main" val="20000"/>
                    </a:ext>
                  </a:extLst>
                </a:gridCol>
                <a:gridCol w="1150937">
                  <a:extLst>
                    <a:ext uri="{9D8B030D-6E8A-4147-A177-3AD203B41FA5}">
                      <a16:colId xmlns:a16="http://schemas.microsoft.com/office/drawing/2014/main" val="20001"/>
                    </a:ext>
                  </a:extLst>
                </a:gridCol>
                <a:gridCol w="1187450">
                  <a:extLst>
                    <a:ext uri="{9D8B030D-6E8A-4147-A177-3AD203B41FA5}">
                      <a16:colId xmlns:a16="http://schemas.microsoft.com/office/drawing/2014/main" val="20002"/>
                    </a:ext>
                  </a:extLst>
                </a:gridCol>
              </a:tblGrid>
              <a:tr h="160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err="1">
                          <a:ln>
                            <a:noFill/>
                          </a:ln>
                          <a:solidFill>
                            <a:schemeClr val="tx1"/>
                          </a:solidFill>
                          <a:effectLst/>
                          <a:latin typeface="+mn-lt"/>
                        </a:rPr>
                        <a:t>ch</a:t>
                      </a:r>
                      <a:endParaRPr kumimoji="0" lang="en-GB" sz="6000" b="0" i="0" u="none" strike="noStrike" cap="none" normalizeH="0" baseline="0" dirty="0">
                        <a:ln>
                          <a:noFill/>
                        </a:ln>
                        <a:solidFill>
                          <a:schemeClr val="tx1"/>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err="1">
                          <a:ln>
                            <a:noFill/>
                          </a:ln>
                          <a:solidFill>
                            <a:schemeClr val="tx1"/>
                          </a:solidFill>
                          <a:effectLst/>
                          <a:latin typeface="+mn-lt"/>
                        </a:rPr>
                        <a:t>i</a:t>
                      </a:r>
                      <a:endParaRPr kumimoji="0" lang="en-GB" sz="6000" b="0" i="0" u="none" strike="noStrike" cap="none" normalizeH="0" baseline="0" dirty="0">
                        <a:ln>
                          <a:noFill/>
                        </a:ln>
                        <a:solidFill>
                          <a:schemeClr val="tx1"/>
                        </a:solidFill>
                        <a:effectLst/>
                        <a:latin typeface="+mn-lt"/>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a:ln>
                            <a:noFill/>
                          </a:ln>
                          <a:solidFill>
                            <a:schemeClr val="tx1"/>
                          </a:solidFill>
                          <a:effectLst/>
                          <a:latin typeface="+mn-lt"/>
                        </a:rPr>
                        <a:t>ck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6" name="Group 23"/>
          <p:cNvGraphicFramePr>
            <a:graphicFrameLocks/>
          </p:cNvGraphicFramePr>
          <p:nvPr>
            <p:extLst>
              <p:ext uri="{D42A27DB-BD31-4B8C-83A1-F6EECF244321}">
                <p14:modId xmlns:p14="http://schemas.microsoft.com/office/powerpoint/2010/main" val="2994282874"/>
              </p:ext>
            </p:extLst>
          </p:nvPr>
        </p:nvGraphicFramePr>
        <p:xfrm>
          <a:off x="2771775" y="4365625"/>
          <a:ext cx="4464050" cy="1752600"/>
        </p:xfrm>
        <a:graphic>
          <a:graphicData uri="http://schemas.openxmlformats.org/drawingml/2006/table">
            <a:tbl>
              <a:tblPr/>
              <a:tblGrid>
                <a:gridCol w="1533525">
                  <a:extLst>
                    <a:ext uri="{9D8B030D-6E8A-4147-A177-3AD203B41FA5}">
                      <a16:colId xmlns:a16="http://schemas.microsoft.com/office/drawing/2014/main" val="20000"/>
                    </a:ext>
                  </a:extLst>
                </a:gridCol>
                <a:gridCol w="1443038">
                  <a:extLst>
                    <a:ext uri="{9D8B030D-6E8A-4147-A177-3AD203B41FA5}">
                      <a16:colId xmlns:a16="http://schemas.microsoft.com/office/drawing/2014/main" val="20001"/>
                    </a:ext>
                  </a:extLst>
                </a:gridCol>
                <a:gridCol w="1487487">
                  <a:extLst>
                    <a:ext uri="{9D8B030D-6E8A-4147-A177-3AD203B41FA5}">
                      <a16:colId xmlns:a16="http://schemas.microsoft.com/office/drawing/2014/main" val="20002"/>
                    </a:ext>
                  </a:extLst>
                </a:gridCol>
              </a:tblGrid>
              <a:tr h="1752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a:ln>
                            <a:noFill/>
                          </a:ln>
                          <a:solidFill>
                            <a:schemeClr val="tx1"/>
                          </a:solidFill>
                          <a:effectLst/>
                          <a:latin typeface="+mn-lt"/>
                        </a:rPr>
                        <a:t>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err="1">
                          <a:ln>
                            <a:noFill/>
                          </a:ln>
                          <a:solidFill>
                            <a:schemeClr val="tx1"/>
                          </a:solidFill>
                          <a:effectLst/>
                          <a:latin typeface="+mn-lt"/>
                        </a:rPr>
                        <a:t>igh</a:t>
                      </a:r>
                      <a:endParaRPr kumimoji="0" lang="en-GB" sz="6000" b="0" i="0" u="none" strike="noStrike" cap="none" normalizeH="0" baseline="0" dirty="0">
                        <a:ln>
                          <a:noFill/>
                        </a:ln>
                        <a:solidFill>
                          <a:schemeClr val="tx1"/>
                        </a:solidFill>
                        <a:effectLst/>
                        <a:latin typeface="+mn-lt"/>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a:ln>
                            <a:noFill/>
                          </a:ln>
                          <a:solidFill>
                            <a:schemeClr val="tx1"/>
                          </a:solidFill>
                          <a:effectLst/>
                          <a:latin typeface="+mn-lt"/>
                        </a:rPr>
                        <a:t>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7" name="Text Box 33"/>
          <p:cNvSpPr txBox="1">
            <a:spLocks noChangeArrowheads="1"/>
          </p:cNvSpPr>
          <p:nvPr/>
        </p:nvSpPr>
        <p:spPr bwMode="auto">
          <a:xfrm>
            <a:off x="611188" y="3213100"/>
            <a:ext cx="3887787" cy="701675"/>
          </a:xfrm>
          <a:prstGeom prst="rect">
            <a:avLst/>
          </a:prstGeom>
          <a:noFill/>
          <a:ln w="9525">
            <a:noFill/>
            <a:miter lim="800000"/>
            <a:headEnd/>
            <a:tailEnd/>
          </a:ln>
        </p:spPr>
        <p:txBody>
          <a:bodyPr>
            <a:spAutoFit/>
          </a:bodyPr>
          <a:lstStyle/>
          <a:p>
            <a:pPr>
              <a:spcBef>
                <a:spcPct val="50000"/>
              </a:spcBef>
            </a:pPr>
            <a:r>
              <a:rPr lang="en-GB" sz="4000" dirty="0"/>
              <a:t> .          .       _</a:t>
            </a:r>
          </a:p>
        </p:txBody>
      </p:sp>
      <p:sp>
        <p:nvSpPr>
          <p:cNvPr id="8" name="Text Box 34"/>
          <p:cNvSpPr txBox="1">
            <a:spLocks noChangeArrowheads="1"/>
          </p:cNvSpPr>
          <p:nvPr/>
        </p:nvSpPr>
        <p:spPr bwMode="auto">
          <a:xfrm>
            <a:off x="4284663" y="3213100"/>
            <a:ext cx="3887787" cy="701675"/>
          </a:xfrm>
          <a:prstGeom prst="rect">
            <a:avLst/>
          </a:prstGeom>
          <a:noFill/>
          <a:ln w="9525">
            <a:noFill/>
            <a:miter lim="800000"/>
            <a:headEnd/>
            <a:tailEnd/>
          </a:ln>
        </p:spPr>
        <p:txBody>
          <a:bodyPr>
            <a:spAutoFit/>
          </a:bodyPr>
          <a:lstStyle/>
          <a:p>
            <a:pPr>
              <a:spcBef>
                <a:spcPct val="50000"/>
              </a:spcBef>
            </a:pPr>
            <a:r>
              <a:rPr lang="en-GB" sz="4000" dirty="0"/>
              <a:t>     _       .       _</a:t>
            </a:r>
          </a:p>
        </p:txBody>
      </p:sp>
      <p:sp>
        <p:nvSpPr>
          <p:cNvPr id="9" name="Text Box 35"/>
          <p:cNvSpPr txBox="1">
            <a:spLocks noChangeArrowheads="1"/>
          </p:cNvSpPr>
          <p:nvPr/>
        </p:nvSpPr>
        <p:spPr bwMode="auto">
          <a:xfrm>
            <a:off x="3203575" y="5805488"/>
            <a:ext cx="3887788" cy="701675"/>
          </a:xfrm>
          <a:prstGeom prst="rect">
            <a:avLst/>
          </a:prstGeom>
          <a:noFill/>
          <a:ln w="9525">
            <a:noFill/>
            <a:miter lim="800000"/>
            <a:headEnd/>
            <a:tailEnd/>
          </a:ln>
        </p:spPr>
        <p:txBody>
          <a:bodyPr>
            <a:spAutoFit/>
          </a:bodyPr>
          <a:lstStyle/>
          <a:p>
            <a:pPr>
              <a:spcBef>
                <a:spcPct val="50000"/>
              </a:spcBef>
            </a:pPr>
            <a:r>
              <a:rPr lang="en-GB" sz="4000"/>
              <a:t> .        _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642918"/>
          </a:xfrm>
        </p:spPr>
        <p:txBody>
          <a:bodyPr>
            <a:noAutofit/>
          </a:bodyPr>
          <a:lstStyle/>
          <a:p>
            <a:r>
              <a:rPr lang="en-GB" sz="3200" b="1" dirty="0">
                <a:solidFill>
                  <a:schemeClr val="accent3">
                    <a:lumMod val="75000"/>
                  </a:schemeClr>
                </a:solidFill>
              </a:rPr>
              <a:t>Is there anything I can do at home?</a:t>
            </a:r>
            <a:br>
              <a:rPr lang="en-GB" sz="2400" b="1" dirty="0">
                <a:solidFill>
                  <a:schemeClr val="accent3">
                    <a:lumMod val="75000"/>
                  </a:schemeClr>
                </a:solidFill>
                <a:latin typeface="Comic Sans MS" pitchFamily="66" charset="0"/>
              </a:rPr>
            </a:br>
            <a:endParaRPr lang="en-GB" sz="2400" b="1" dirty="0">
              <a:solidFill>
                <a:schemeClr val="accent3">
                  <a:lumMod val="75000"/>
                </a:schemeClr>
              </a:solidFill>
              <a:latin typeface="Comic Sans MS" pitchFamily="66" charset="0"/>
            </a:endParaRPr>
          </a:p>
        </p:txBody>
      </p:sp>
      <p:sp>
        <p:nvSpPr>
          <p:cNvPr id="3" name="Content Placeholder 2"/>
          <p:cNvSpPr>
            <a:spLocks noGrp="1"/>
          </p:cNvSpPr>
          <p:nvPr>
            <p:ph sz="quarter" idx="1"/>
          </p:nvPr>
        </p:nvSpPr>
        <p:spPr>
          <a:xfrm>
            <a:off x="0" y="1412776"/>
            <a:ext cx="9144000" cy="5230934"/>
          </a:xfrm>
        </p:spPr>
        <p:txBody>
          <a:bodyPr>
            <a:noAutofit/>
          </a:bodyPr>
          <a:lstStyle/>
          <a:p>
            <a:pPr>
              <a:lnSpc>
                <a:spcPct val="80000"/>
              </a:lnSpc>
            </a:pPr>
            <a:r>
              <a:rPr lang="en-GB" sz="1600" dirty="0"/>
              <a:t>When spelling, encourage your child to think about what “looks right”. Praise your child for trying out words</a:t>
            </a:r>
          </a:p>
          <a:p>
            <a:pPr>
              <a:lnSpc>
                <a:spcPct val="80000"/>
              </a:lnSpc>
            </a:pPr>
            <a:r>
              <a:rPr lang="en-GB" sz="1600" dirty="0">
                <a:solidFill>
                  <a:schemeClr val="tx1"/>
                </a:solidFill>
              </a:rPr>
              <a:t>Have fun trying out different options…wipe clean whiteboards are good for trying out spellings.</a:t>
            </a:r>
          </a:p>
          <a:p>
            <a:pPr>
              <a:lnSpc>
                <a:spcPct val="80000"/>
              </a:lnSpc>
            </a:pPr>
            <a:r>
              <a:rPr lang="en-GB" sz="1600" dirty="0">
                <a:solidFill>
                  <a:schemeClr val="tx1"/>
                </a:solidFill>
              </a:rPr>
              <a:t>     tray                   </a:t>
            </a:r>
            <a:r>
              <a:rPr lang="en-GB" sz="1600" dirty="0" err="1">
                <a:solidFill>
                  <a:schemeClr val="tx1"/>
                </a:solidFill>
              </a:rPr>
              <a:t>trai</a:t>
            </a:r>
            <a:r>
              <a:rPr lang="en-GB" sz="1600" dirty="0"/>
              <a:t>	</a:t>
            </a:r>
            <a:r>
              <a:rPr lang="en-GB" sz="1600" dirty="0">
                <a:solidFill>
                  <a:schemeClr val="tx1"/>
                </a:solidFill>
              </a:rPr>
              <a:t>      rain                    </a:t>
            </a:r>
            <a:r>
              <a:rPr lang="en-GB" sz="1600" dirty="0" err="1">
                <a:solidFill>
                  <a:schemeClr val="tx1"/>
                </a:solidFill>
              </a:rPr>
              <a:t>rayn</a:t>
            </a:r>
            <a:endParaRPr lang="en-GB" sz="1600" dirty="0">
              <a:solidFill>
                <a:schemeClr val="tx1"/>
              </a:solidFill>
            </a:endParaRPr>
          </a:p>
          <a:p>
            <a:pPr>
              <a:lnSpc>
                <a:spcPct val="80000"/>
              </a:lnSpc>
            </a:pPr>
            <a:r>
              <a:rPr lang="en-GB" sz="1600" dirty="0">
                <a:solidFill>
                  <a:schemeClr val="tx1"/>
                </a:solidFill>
              </a:rPr>
              <a:t>     boil                    </a:t>
            </a:r>
            <a:r>
              <a:rPr lang="en-GB" sz="1600" dirty="0" err="1">
                <a:solidFill>
                  <a:schemeClr val="tx1"/>
                </a:solidFill>
              </a:rPr>
              <a:t>boyl</a:t>
            </a:r>
            <a:r>
              <a:rPr lang="en-GB" sz="1600" dirty="0"/>
              <a:t>	</a:t>
            </a:r>
            <a:r>
              <a:rPr lang="en-GB" sz="1600" dirty="0">
                <a:solidFill>
                  <a:schemeClr val="tx1"/>
                </a:solidFill>
              </a:rPr>
              <a:t>      boy                    </a:t>
            </a:r>
            <a:r>
              <a:rPr lang="en-GB" sz="1600" dirty="0" err="1">
                <a:solidFill>
                  <a:schemeClr val="tx1"/>
                </a:solidFill>
              </a:rPr>
              <a:t>boi</a:t>
            </a:r>
            <a:endParaRPr lang="en-GB" sz="1600" dirty="0">
              <a:solidFill>
                <a:schemeClr val="tx1"/>
              </a:solidFill>
            </a:endParaRPr>
          </a:p>
          <a:p>
            <a:pPr>
              <a:lnSpc>
                <a:spcPct val="80000"/>
              </a:lnSpc>
            </a:pPr>
            <a:r>
              <a:rPr lang="en-GB" sz="1600" dirty="0">
                <a:solidFill>
                  <a:schemeClr val="tx1"/>
                </a:solidFill>
              </a:rPr>
              <a:t>     throat               </a:t>
            </a:r>
            <a:r>
              <a:rPr lang="en-GB" sz="1600" dirty="0" err="1">
                <a:solidFill>
                  <a:schemeClr val="tx1"/>
                </a:solidFill>
              </a:rPr>
              <a:t>throwt</a:t>
            </a:r>
            <a:r>
              <a:rPr lang="en-GB" sz="1600" dirty="0">
                <a:solidFill>
                  <a:schemeClr val="tx1"/>
                </a:solidFill>
              </a:rPr>
              <a:t>      snow                  </a:t>
            </a:r>
            <a:r>
              <a:rPr lang="en-GB" sz="1600" dirty="0" err="1">
                <a:solidFill>
                  <a:schemeClr val="tx1"/>
                </a:solidFill>
              </a:rPr>
              <a:t>snoa</a:t>
            </a:r>
            <a:endParaRPr lang="en-GB" sz="1600" dirty="0">
              <a:solidFill>
                <a:schemeClr val="tx1"/>
              </a:solidFill>
            </a:endParaRPr>
          </a:p>
          <a:p>
            <a:pPr>
              <a:lnSpc>
                <a:spcPct val="90000"/>
              </a:lnSpc>
            </a:pPr>
            <a:r>
              <a:rPr lang="en-GB" sz="1600" dirty="0"/>
              <a:t>Practise the phonemes together. STOP AND SPOT</a:t>
            </a:r>
          </a:p>
          <a:p>
            <a:pPr>
              <a:lnSpc>
                <a:spcPct val="90000"/>
              </a:lnSpc>
            </a:pPr>
            <a:r>
              <a:rPr lang="en-GB" sz="1600" dirty="0"/>
              <a:t>Use them to make different words at home and play phonics games, </a:t>
            </a:r>
          </a:p>
          <a:p>
            <a:pPr>
              <a:lnSpc>
                <a:spcPct val="90000"/>
              </a:lnSpc>
            </a:pPr>
            <a:r>
              <a:rPr lang="en-GB" sz="1600" dirty="0"/>
              <a:t>Useful websites</a:t>
            </a:r>
          </a:p>
          <a:p>
            <a:r>
              <a:rPr lang="en-GB" sz="1600" dirty="0"/>
              <a:t>Read stories, use puppets and toys, sing an alphabet song together, play ‘I spy’, play pairs, create phonic games</a:t>
            </a:r>
          </a:p>
          <a:p>
            <a:r>
              <a:rPr lang="en-GB" sz="1600" dirty="0"/>
              <a:t>Continue to play with magnetic letters, using some two-grapheme (letter) combinations, </a:t>
            </a:r>
            <a:r>
              <a:rPr lang="en-GB" sz="1600" dirty="0" err="1"/>
              <a:t>eg</a:t>
            </a:r>
            <a:r>
              <a:rPr lang="en-GB" sz="1600" dirty="0"/>
              <a:t>: </a:t>
            </a:r>
            <a:r>
              <a:rPr lang="en-GB" sz="1600" i="1" dirty="0"/>
              <a:t>r-</a:t>
            </a:r>
            <a:r>
              <a:rPr lang="en-GB" sz="1600" i="1" dirty="0" err="1"/>
              <a:t>ai</a:t>
            </a:r>
            <a:r>
              <a:rPr lang="en-GB" sz="1600" i="1" dirty="0"/>
              <a:t>-n = rain</a:t>
            </a:r>
            <a:r>
              <a:rPr lang="en-GB" sz="1600" dirty="0"/>
              <a:t> blending for reading  </a:t>
            </a:r>
            <a:r>
              <a:rPr lang="en-GB" sz="1600" i="1" dirty="0"/>
              <a:t>rain = r-</a:t>
            </a:r>
            <a:r>
              <a:rPr lang="en-GB" sz="1600" i="1" dirty="0" err="1"/>
              <a:t>ai</a:t>
            </a:r>
            <a:r>
              <a:rPr lang="en-GB" sz="1600" i="1" dirty="0"/>
              <a:t>-n</a:t>
            </a:r>
            <a:r>
              <a:rPr lang="en-GB" sz="1600" dirty="0"/>
              <a:t> segmenting for spelling</a:t>
            </a:r>
          </a:p>
          <a:p>
            <a:r>
              <a:rPr lang="en-GB" sz="1600" dirty="0"/>
              <a:t>Practice tricky words</a:t>
            </a:r>
          </a:p>
          <a:p>
            <a:pPr>
              <a:spcBef>
                <a:spcPct val="50000"/>
              </a:spcBef>
              <a:buFontTx/>
              <a:buChar char="•"/>
            </a:pPr>
            <a:r>
              <a:rPr lang="en-GB" sz="1600" dirty="0">
                <a:solidFill>
                  <a:schemeClr val="tx1"/>
                </a:solidFill>
              </a:rPr>
              <a:t>REMEMBER:  Phonics is not the only thing needed to become a fluent reader.</a:t>
            </a:r>
          </a:p>
          <a:p>
            <a:pPr>
              <a:spcBef>
                <a:spcPct val="50000"/>
              </a:spcBef>
              <a:buFontTx/>
              <a:buChar char="•"/>
            </a:pPr>
            <a:r>
              <a:rPr lang="en-GB" sz="1600" dirty="0"/>
              <a:t>Please continue to read with your child each night and encourage them to:</a:t>
            </a:r>
          </a:p>
          <a:p>
            <a:pPr>
              <a:spcBef>
                <a:spcPct val="50000"/>
              </a:spcBef>
              <a:buFontTx/>
              <a:buChar char="•"/>
            </a:pPr>
            <a:r>
              <a:rPr lang="en-GB" sz="1600" dirty="0"/>
              <a:t>Sound out, re-read to check it makes sense, use pictures for clues., ask questions about the book, and most importantly ENJOY READING!</a:t>
            </a:r>
          </a:p>
          <a:p>
            <a:pPr>
              <a:lnSpc>
                <a:spcPct val="90000"/>
              </a:lnSpc>
            </a:pPr>
            <a:endParaRPr lang="en-GB" sz="1600" dirty="0">
              <a:latin typeface="Comic Sans MS" pitchFamily="66"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Look out for...</a:t>
            </a:r>
          </a:p>
        </p:txBody>
      </p:sp>
      <p:sp>
        <p:nvSpPr>
          <p:cNvPr id="3" name="Content Placeholder 2"/>
          <p:cNvSpPr>
            <a:spLocks noGrp="1"/>
          </p:cNvSpPr>
          <p:nvPr>
            <p:ph sz="quarter" idx="1"/>
          </p:nvPr>
        </p:nvSpPr>
        <p:spPr/>
        <p:txBody>
          <a:bodyPr>
            <a:normAutofit fontScale="92500" lnSpcReduction="10000"/>
          </a:bodyPr>
          <a:lstStyle/>
          <a:p>
            <a:r>
              <a:rPr lang="en-GB" dirty="0"/>
              <a:t>Is your child struggling to decode words- what is it they cannot do? Segment words? Blend words? Identify graphemes? Does he/she stop and spot?</a:t>
            </a:r>
          </a:p>
          <a:p>
            <a:r>
              <a:rPr lang="en-GB" dirty="0"/>
              <a:t>Does he/she child have enough HF words in their vocabulary?</a:t>
            </a:r>
          </a:p>
          <a:p>
            <a:r>
              <a:rPr lang="en-GB" dirty="0"/>
              <a:t>Are they reading with intonation and expression?</a:t>
            </a:r>
          </a:p>
          <a:p>
            <a:r>
              <a:rPr lang="en-GB" dirty="0"/>
              <a:t>Are they aware of and using punctuation?</a:t>
            </a:r>
          </a:p>
          <a:p>
            <a:r>
              <a:rPr lang="en-GB" dirty="0"/>
              <a:t>Does he/ she read in phrases, clauses and sentences?</a:t>
            </a:r>
          </a:p>
          <a:p>
            <a:r>
              <a:rPr lang="en-GB" dirty="0"/>
              <a:t>Does he/ she self correct?</a:t>
            </a:r>
          </a:p>
          <a:p>
            <a:r>
              <a:rPr lang="en-GB" dirty="0"/>
              <a:t>How do they track the text? How are their eyes moving? Do they need to use their finger? </a:t>
            </a:r>
          </a:p>
        </p:txBody>
      </p:sp>
    </p:spTree>
    <p:extLst>
      <p:ext uri="{BB962C8B-B14F-4D97-AF65-F5344CB8AC3E}">
        <p14:creationId xmlns:p14="http://schemas.microsoft.com/office/powerpoint/2010/main" val="28351997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5936" y="228600"/>
            <a:ext cx="1728192" cy="464096"/>
          </a:xfrm>
        </p:spPr>
        <p:txBody>
          <a:bodyPr>
            <a:normAutofit fontScale="90000"/>
          </a:bodyPr>
          <a:lstStyle/>
          <a:p>
            <a:r>
              <a:rPr lang="en-GB" b="1" u="sng" dirty="0">
                <a:solidFill>
                  <a:srgbClr val="FF0000"/>
                </a:solidFill>
              </a:rPr>
              <a:t>Ideas </a:t>
            </a:r>
          </a:p>
        </p:txBody>
      </p:sp>
      <p:pic>
        <p:nvPicPr>
          <p:cNvPr id="5122" name="Picture 2"/>
          <p:cNvPicPr>
            <a:picLocks noGrp="1" noChangeAspect="1" noChangeArrowheads="1"/>
          </p:cNvPicPr>
          <p:nvPr>
            <p:ph sz="quarter" idx="1"/>
          </p:nvPr>
        </p:nvPicPr>
        <p:blipFill>
          <a:blip r:embed="rId2" cstate="print"/>
          <a:srcRect l="46683" t="36872" r="32065" b="36353"/>
          <a:stretch>
            <a:fillRect/>
          </a:stretch>
        </p:blipFill>
        <p:spPr bwMode="auto">
          <a:xfrm>
            <a:off x="0" y="0"/>
            <a:ext cx="3960440" cy="2805312"/>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l="46126" t="30313" r="31737" b="29328"/>
          <a:stretch>
            <a:fillRect/>
          </a:stretch>
        </p:blipFill>
        <p:spPr bwMode="auto">
          <a:xfrm>
            <a:off x="5868144" y="0"/>
            <a:ext cx="3275856" cy="3357752"/>
          </a:xfrm>
          <a:prstGeom prst="rect">
            <a:avLst/>
          </a:prstGeom>
          <a:noFill/>
          <a:ln w="9525">
            <a:noFill/>
            <a:miter lim="800000"/>
            <a:headEnd/>
            <a:tailEnd/>
          </a:ln>
        </p:spPr>
      </p:pic>
      <p:pic>
        <p:nvPicPr>
          <p:cNvPr id="5124" name="Picture 4"/>
          <p:cNvPicPr>
            <a:picLocks noChangeAspect="1" noChangeArrowheads="1"/>
          </p:cNvPicPr>
          <p:nvPr/>
        </p:nvPicPr>
        <p:blipFill>
          <a:blip r:embed="rId4" cstate="print"/>
          <a:srcRect l="45573" t="29328" r="39484" b="32282"/>
          <a:stretch>
            <a:fillRect/>
          </a:stretch>
        </p:blipFill>
        <p:spPr bwMode="auto">
          <a:xfrm>
            <a:off x="0" y="2996952"/>
            <a:ext cx="2343029" cy="3384376"/>
          </a:xfrm>
          <a:prstGeom prst="rect">
            <a:avLst/>
          </a:prstGeom>
          <a:noFill/>
          <a:ln w="9525">
            <a:noFill/>
            <a:miter lim="800000"/>
            <a:headEnd/>
            <a:tailEnd/>
          </a:ln>
        </p:spPr>
      </p:pic>
      <p:pic>
        <p:nvPicPr>
          <p:cNvPr id="5125" name="Picture 5"/>
          <p:cNvPicPr>
            <a:picLocks noChangeAspect="1" noChangeArrowheads="1"/>
          </p:cNvPicPr>
          <p:nvPr/>
        </p:nvPicPr>
        <p:blipFill>
          <a:blip r:embed="rId5" cstate="print"/>
          <a:srcRect l="46126" t="36219" r="33397" b="34250"/>
          <a:stretch>
            <a:fillRect/>
          </a:stretch>
        </p:blipFill>
        <p:spPr bwMode="auto">
          <a:xfrm>
            <a:off x="2411760" y="3429000"/>
            <a:ext cx="3549994" cy="2878374"/>
          </a:xfrm>
          <a:prstGeom prst="rect">
            <a:avLst/>
          </a:prstGeom>
          <a:noFill/>
          <a:ln w="9525">
            <a:noFill/>
            <a:miter lim="800000"/>
            <a:headEnd/>
            <a:tailEnd/>
          </a:ln>
        </p:spPr>
      </p:pic>
      <p:pic>
        <p:nvPicPr>
          <p:cNvPr id="5126" name="Picture 6"/>
          <p:cNvPicPr>
            <a:picLocks noChangeAspect="1" noChangeArrowheads="1"/>
          </p:cNvPicPr>
          <p:nvPr/>
        </p:nvPicPr>
        <p:blipFill>
          <a:blip r:embed="rId6" cstate="print"/>
          <a:srcRect l="46126" t="35235" r="32844" b="35234"/>
          <a:stretch>
            <a:fillRect/>
          </a:stretch>
        </p:blipFill>
        <p:spPr bwMode="auto">
          <a:xfrm>
            <a:off x="6084168" y="3789039"/>
            <a:ext cx="3059832" cy="2415657"/>
          </a:xfrm>
          <a:prstGeom prst="rect">
            <a:avLst/>
          </a:prstGeom>
          <a:noFill/>
          <a:ln w="9525">
            <a:noFill/>
            <a:miter lim="800000"/>
            <a:headEnd/>
            <a:tailEnd/>
          </a:ln>
        </p:spPr>
      </p:pic>
      <p:pic>
        <p:nvPicPr>
          <p:cNvPr id="5127" name="Picture 7"/>
          <p:cNvPicPr>
            <a:picLocks noChangeAspect="1" noChangeArrowheads="1"/>
          </p:cNvPicPr>
          <p:nvPr/>
        </p:nvPicPr>
        <p:blipFill>
          <a:blip r:embed="rId7" cstate="print"/>
          <a:srcRect l="47233" t="33266" r="35057" b="40156"/>
          <a:stretch>
            <a:fillRect/>
          </a:stretch>
        </p:blipFill>
        <p:spPr bwMode="auto">
          <a:xfrm>
            <a:off x="3563888" y="1052736"/>
            <a:ext cx="2304256" cy="1944216"/>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l="45654" t="22266" r="32209" b="50172"/>
          <a:stretch>
            <a:fillRect/>
          </a:stretch>
        </p:blipFill>
        <p:spPr bwMode="auto">
          <a:xfrm>
            <a:off x="-1" y="0"/>
            <a:ext cx="4898571" cy="3429000"/>
          </a:xfrm>
          <a:prstGeom prst="rect">
            <a:avLst/>
          </a:prstGeom>
          <a:noFill/>
          <a:ln w="9525">
            <a:noFill/>
            <a:miter lim="800000"/>
            <a:headEnd/>
            <a:tailEnd/>
          </a:ln>
        </p:spPr>
      </p:pic>
      <p:pic>
        <p:nvPicPr>
          <p:cNvPr id="6147" name="Picture 3"/>
          <p:cNvPicPr>
            <a:picLocks noGrp="1" noChangeAspect="1" noChangeArrowheads="1"/>
          </p:cNvPicPr>
          <p:nvPr>
            <p:ph sz="quarter" idx="1"/>
          </p:nvPr>
        </p:nvPicPr>
        <p:blipFill>
          <a:blip r:embed="rId3" cstate="print"/>
          <a:srcRect l="45797" t="38447" r="32066" b="22178"/>
          <a:stretch>
            <a:fillRect/>
          </a:stretch>
        </p:blipFill>
        <p:spPr bwMode="auto">
          <a:xfrm>
            <a:off x="5004048" y="0"/>
            <a:ext cx="4139952" cy="4139952"/>
          </a:xfrm>
          <a:prstGeom prst="rect">
            <a:avLst/>
          </a:prstGeom>
          <a:noFill/>
          <a:ln w="9525">
            <a:noFill/>
            <a:miter lim="800000"/>
            <a:headEnd/>
            <a:tailEnd/>
          </a:ln>
        </p:spPr>
      </p:pic>
      <p:pic>
        <p:nvPicPr>
          <p:cNvPr id="6148" name="Picture 4"/>
          <p:cNvPicPr>
            <a:picLocks noChangeAspect="1" noChangeArrowheads="1"/>
          </p:cNvPicPr>
          <p:nvPr/>
        </p:nvPicPr>
        <p:blipFill>
          <a:blip r:embed="rId4" cstate="print"/>
          <a:srcRect l="50553" t="42125" r="36718" b="40156"/>
          <a:stretch>
            <a:fillRect/>
          </a:stretch>
        </p:blipFill>
        <p:spPr bwMode="auto">
          <a:xfrm>
            <a:off x="0" y="3429000"/>
            <a:ext cx="4381500" cy="3429000"/>
          </a:xfrm>
          <a:prstGeom prst="rect">
            <a:avLst/>
          </a:prstGeom>
          <a:noFill/>
          <a:ln w="9525">
            <a:noFill/>
            <a:miter lim="800000"/>
            <a:headEnd/>
            <a:tailEnd/>
          </a:ln>
        </p:spPr>
      </p:pic>
      <p:pic>
        <p:nvPicPr>
          <p:cNvPr id="6149" name="Picture 5"/>
          <p:cNvPicPr>
            <a:picLocks noChangeAspect="1" noChangeArrowheads="1"/>
          </p:cNvPicPr>
          <p:nvPr/>
        </p:nvPicPr>
        <p:blipFill>
          <a:blip r:embed="rId5" cstate="print"/>
          <a:srcRect l="50000" t="43109" r="36718" b="42125"/>
          <a:stretch>
            <a:fillRect/>
          </a:stretch>
        </p:blipFill>
        <p:spPr bwMode="auto">
          <a:xfrm>
            <a:off x="4427984" y="4149080"/>
            <a:ext cx="4716016" cy="294751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l="50082" t="34078" r="37189" b="38360"/>
          <a:stretch>
            <a:fillRect/>
          </a:stretch>
        </p:blipFill>
        <p:spPr bwMode="auto">
          <a:xfrm>
            <a:off x="0" y="-1"/>
            <a:ext cx="2987824" cy="3637351"/>
          </a:xfrm>
          <a:prstGeom prst="rect">
            <a:avLst/>
          </a:prstGeom>
          <a:noFill/>
          <a:ln w="9525">
            <a:noFill/>
            <a:miter lim="800000"/>
            <a:headEnd/>
            <a:tailEnd/>
          </a:ln>
        </p:spPr>
      </p:pic>
      <p:pic>
        <p:nvPicPr>
          <p:cNvPr id="7171" name="Picture 3"/>
          <p:cNvPicPr>
            <a:picLocks noGrp="1" noChangeAspect="1" noChangeArrowheads="1"/>
          </p:cNvPicPr>
          <p:nvPr>
            <p:ph sz="quarter" idx="1"/>
          </p:nvPr>
        </p:nvPicPr>
        <p:blipFill>
          <a:blip r:embed="rId3" cstate="print"/>
          <a:srcRect l="50224" t="40022" r="36493" b="39503"/>
          <a:stretch>
            <a:fillRect/>
          </a:stretch>
        </p:blipFill>
        <p:spPr bwMode="auto">
          <a:xfrm>
            <a:off x="3059832" y="0"/>
            <a:ext cx="3168352" cy="2745905"/>
          </a:xfrm>
          <a:prstGeom prst="rect">
            <a:avLst/>
          </a:prstGeom>
          <a:noFill/>
          <a:ln w="9525">
            <a:noFill/>
            <a:miter lim="800000"/>
            <a:headEnd/>
            <a:tailEnd/>
          </a:ln>
        </p:spPr>
      </p:pic>
      <p:pic>
        <p:nvPicPr>
          <p:cNvPr id="7172" name="Picture 4"/>
          <p:cNvPicPr>
            <a:picLocks noChangeAspect="1" noChangeArrowheads="1"/>
          </p:cNvPicPr>
          <p:nvPr/>
        </p:nvPicPr>
        <p:blipFill>
          <a:blip r:embed="rId4" cstate="print"/>
          <a:srcRect l="50000" t="34250" r="36718" b="35235"/>
          <a:stretch>
            <a:fillRect/>
          </a:stretch>
        </p:blipFill>
        <p:spPr bwMode="auto">
          <a:xfrm>
            <a:off x="2339752" y="3416618"/>
            <a:ext cx="2664296" cy="3441382"/>
          </a:xfrm>
          <a:prstGeom prst="rect">
            <a:avLst/>
          </a:prstGeom>
          <a:noFill/>
          <a:ln w="9525">
            <a:noFill/>
            <a:miter lim="800000"/>
            <a:headEnd/>
            <a:tailEnd/>
          </a:ln>
        </p:spPr>
      </p:pic>
      <p:pic>
        <p:nvPicPr>
          <p:cNvPr id="7173" name="Picture 5"/>
          <p:cNvPicPr>
            <a:picLocks noChangeAspect="1" noChangeArrowheads="1"/>
          </p:cNvPicPr>
          <p:nvPr/>
        </p:nvPicPr>
        <p:blipFill>
          <a:blip r:embed="rId5" cstate="print"/>
          <a:srcRect l="50553" t="35235" r="36718" b="35234"/>
          <a:stretch>
            <a:fillRect/>
          </a:stretch>
        </p:blipFill>
        <p:spPr bwMode="auto">
          <a:xfrm>
            <a:off x="0" y="3717033"/>
            <a:ext cx="2267744" cy="3101942"/>
          </a:xfrm>
          <a:prstGeom prst="rect">
            <a:avLst/>
          </a:prstGeom>
          <a:noFill/>
          <a:ln w="9525">
            <a:noFill/>
            <a:miter lim="800000"/>
            <a:headEnd/>
            <a:tailEnd/>
          </a:ln>
        </p:spPr>
      </p:pic>
      <p:pic>
        <p:nvPicPr>
          <p:cNvPr id="7174" name="Picture 6"/>
          <p:cNvPicPr>
            <a:picLocks noChangeAspect="1" noChangeArrowheads="1"/>
          </p:cNvPicPr>
          <p:nvPr/>
        </p:nvPicPr>
        <p:blipFill>
          <a:blip r:embed="rId6" cstate="print"/>
          <a:srcRect l="50000" t="42125" r="36718" b="41141"/>
          <a:stretch>
            <a:fillRect/>
          </a:stretch>
        </p:blipFill>
        <p:spPr bwMode="auto">
          <a:xfrm>
            <a:off x="5484299" y="0"/>
            <a:ext cx="3659701" cy="2592288"/>
          </a:xfrm>
          <a:prstGeom prst="rect">
            <a:avLst/>
          </a:prstGeom>
          <a:noFill/>
          <a:ln w="9525">
            <a:noFill/>
            <a:miter lim="800000"/>
            <a:headEnd/>
            <a:tailEnd/>
          </a:ln>
        </p:spPr>
      </p:pic>
      <p:pic>
        <p:nvPicPr>
          <p:cNvPr id="7175" name="Picture 7"/>
          <p:cNvPicPr>
            <a:picLocks noChangeAspect="1" noChangeArrowheads="1"/>
          </p:cNvPicPr>
          <p:nvPr/>
        </p:nvPicPr>
        <p:blipFill>
          <a:blip r:embed="rId7" cstate="print"/>
          <a:srcRect l="50000" t="34250" r="36718" b="37203"/>
          <a:stretch>
            <a:fillRect/>
          </a:stretch>
        </p:blipFill>
        <p:spPr bwMode="auto">
          <a:xfrm>
            <a:off x="5652120" y="2492895"/>
            <a:ext cx="3491880" cy="4219355"/>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sz="quarter" idx="1"/>
          </p:nvPr>
        </p:nvPicPr>
        <p:blipFill>
          <a:blip r:embed="rId2" cstate="print"/>
          <a:srcRect l="50224" t="40022" r="36493" b="39503"/>
          <a:stretch>
            <a:fillRect/>
          </a:stretch>
        </p:blipFill>
        <p:spPr bwMode="auto">
          <a:xfrm>
            <a:off x="0" y="0"/>
            <a:ext cx="2699792" cy="2339820"/>
          </a:xfrm>
          <a:prstGeom prst="rect">
            <a:avLst/>
          </a:prstGeom>
          <a:noFill/>
          <a:ln w="9525">
            <a:noFill/>
            <a:miter lim="800000"/>
            <a:headEnd/>
            <a:tailEnd/>
          </a:ln>
        </p:spPr>
      </p:pic>
      <p:pic>
        <p:nvPicPr>
          <p:cNvPr id="8195" name="Picture 3"/>
          <p:cNvPicPr>
            <a:picLocks noChangeAspect="1" noChangeArrowheads="1"/>
          </p:cNvPicPr>
          <p:nvPr/>
        </p:nvPicPr>
        <p:blipFill>
          <a:blip r:embed="rId3" cstate="print"/>
          <a:srcRect l="50000" t="35235" r="36718" b="36219"/>
          <a:stretch>
            <a:fillRect/>
          </a:stretch>
        </p:blipFill>
        <p:spPr bwMode="auto">
          <a:xfrm>
            <a:off x="0" y="2348880"/>
            <a:ext cx="3275856" cy="3958326"/>
          </a:xfrm>
          <a:prstGeom prst="rect">
            <a:avLst/>
          </a:prstGeom>
          <a:noFill/>
          <a:ln w="9525">
            <a:noFill/>
            <a:miter lim="800000"/>
            <a:headEnd/>
            <a:tailEnd/>
          </a:ln>
        </p:spPr>
      </p:pic>
      <p:pic>
        <p:nvPicPr>
          <p:cNvPr id="8196" name="Picture 4"/>
          <p:cNvPicPr>
            <a:picLocks noChangeAspect="1" noChangeArrowheads="1"/>
          </p:cNvPicPr>
          <p:nvPr/>
        </p:nvPicPr>
        <p:blipFill>
          <a:blip r:embed="rId4" cstate="print"/>
          <a:srcRect l="50000" t="42125" r="36718" b="41141"/>
          <a:stretch>
            <a:fillRect/>
          </a:stretch>
        </p:blipFill>
        <p:spPr bwMode="auto">
          <a:xfrm>
            <a:off x="2771800" y="0"/>
            <a:ext cx="3214408" cy="2276872"/>
          </a:xfrm>
          <a:prstGeom prst="rect">
            <a:avLst/>
          </a:prstGeom>
          <a:noFill/>
          <a:ln w="9525">
            <a:noFill/>
            <a:miter lim="800000"/>
            <a:headEnd/>
            <a:tailEnd/>
          </a:ln>
        </p:spPr>
      </p:pic>
      <p:pic>
        <p:nvPicPr>
          <p:cNvPr id="8197" name="Picture 5"/>
          <p:cNvPicPr>
            <a:picLocks noChangeAspect="1" noChangeArrowheads="1"/>
          </p:cNvPicPr>
          <p:nvPr/>
        </p:nvPicPr>
        <p:blipFill>
          <a:blip r:embed="rId5" cstate="print"/>
          <a:srcRect l="50000" t="37203" r="36718" b="36219"/>
          <a:stretch>
            <a:fillRect/>
          </a:stretch>
        </p:blipFill>
        <p:spPr bwMode="auto">
          <a:xfrm>
            <a:off x="3347864" y="2348880"/>
            <a:ext cx="3024336" cy="3402378"/>
          </a:xfrm>
          <a:prstGeom prst="rect">
            <a:avLst/>
          </a:prstGeom>
          <a:noFill/>
          <a:ln w="9525">
            <a:noFill/>
            <a:miter lim="800000"/>
            <a:headEnd/>
            <a:tailEnd/>
          </a:ln>
        </p:spPr>
      </p:pic>
      <p:pic>
        <p:nvPicPr>
          <p:cNvPr id="8198" name="Picture 6"/>
          <p:cNvPicPr>
            <a:picLocks noChangeAspect="1" noChangeArrowheads="1"/>
          </p:cNvPicPr>
          <p:nvPr/>
        </p:nvPicPr>
        <p:blipFill>
          <a:blip r:embed="rId6" cstate="print"/>
          <a:srcRect l="50000" t="44094" r="36718" b="40156"/>
          <a:stretch>
            <a:fillRect/>
          </a:stretch>
        </p:blipFill>
        <p:spPr bwMode="auto">
          <a:xfrm>
            <a:off x="6012160" y="0"/>
            <a:ext cx="3199284" cy="2132856"/>
          </a:xfrm>
          <a:prstGeom prst="rect">
            <a:avLst/>
          </a:prstGeom>
          <a:noFill/>
          <a:ln w="9525">
            <a:noFill/>
            <a:miter lim="800000"/>
            <a:headEnd/>
            <a:tailEnd/>
          </a:ln>
        </p:spPr>
      </p:pic>
      <p:pic>
        <p:nvPicPr>
          <p:cNvPr id="8199" name="Picture 7"/>
          <p:cNvPicPr>
            <a:picLocks noChangeAspect="1" noChangeArrowheads="1"/>
          </p:cNvPicPr>
          <p:nvPr/>
        </p:nvPicPr>
        <p:blipFill>
          <a:blip r:embed="rId7" cstate="print"/>
          <a:srcRect l="50553" t="36219" r="36718" b="42125"/>
          <a:stretch>
            <a:fillRect/>
          </a:stretch>
        </p:blipFill>
        <p:spPr bwMode="auto">
          <a:xfrm>
            <a:off x="6444207" y="2204864"/>
            <a:ext cx="2710119" cy="2592288"/>
          </a:xfrm>
          <a:prstGeom prst="rect">
            <a:avLst/>
          </a:prstGeom>
          <a:noFill/>
          <a:ln w="9525">
            <a:noFill/>
            <a:miter lim="800000"/>
            <a:headEnd/>
            <a:tailEnd/>
          </a:ln>
        </p:spPr>
      </p:pic>
      <p:pic>
        <p:nvPicPr>
          <p:cNvPr id="8200" name="Picture 8"/>
          <p:cNvPicPr>
            <a:picLocks noChangeAspect="1" noChangeArrowheads="1"/>
          </p:cNvPicPr>
          <p:nvPr/>
        </p:nvPicPr>
        <p:blipFill>
          <a:blip r:embed="rId8" cstate="print"/>
          <a:srcRect l="50082" t="42938" r="36636" b="41312"/>
          <a:stretch>
            <a:fillRect/>
          </a:stretch>
        </p:blipFill>
        <p:spPr bwMode="auto">
          <a:xfrm>
            <a:off x="6372200" y="4869159"/>
            <a:ext cx="2771800" cy="1847867"/>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Grp="1" noChangeAspect="1" noChangeArrowheads="1"/>
          </p:cNvPicPr>
          <p:nvPr>
            <p:ph sz="quarter" idx="1"/>
          </p:nvPr>
        </p:nvPicPr>
        <p:blipFill>
          <a:blip r:embed="rId2" cstate="print"/>
          <a:srcRect l="50224" t="40022" r="36493" b="39503"/>
          <a:stretch>
            <a:fillRect/>
          </a:stretch>
        </p:blipFill>
        <p:spPr bwMode="auto">
          <a:xfrm>
            <a:off x="0" y="-1"/>
            <a:ext cx="4644008" cy="4024807"/>
          </a:xfrm>
          <a:prstGeom prst="rect">
            <a:avLst/>
          </a:prstGeom>
          <a:noFill/>
          <a:ln w="9525">
            <a:noFill/>
            <a:miter lim="800000"/>
            <a:headEnd/>
            <a:tailEnd/>
          </a:ln>
        </p:spPr>
      </p:pic>
      <p:pic>
        <p:nvPicPr>
          <p:cNvPr id="9219" name="Picture 3"/>
          <p:cNvPicPr>
            <a:picLocks noChangeAspect="1" noChangeArrowheads="1"/>
          </p:cNvPicPr>
          <p:nvPr/>
        </p:nvPicPr>
        <p:blipFill>
          <a:blip r:embed="rId3" cstate="print"/>
          <a:srcRect l="50000" t="41141" r="36164" b="40156"/>
          <a:stretch>
            <a:fillRect/>
          </a:stretch>
        </p:blipFill>
        <p:spPr bwMode="auto">
          <a:xfrm>
            <a:off x="4788024" y="0"/>
            <a:ext cx="4355976" cy="3310542"/>
          </a:xfrm>
          <a:prstGeom prst="rect">
            <a:avLst/>
          </a:prstGeom>
          <a:noFill/>
          <a:ln w="9525">
            <a:noFill/>
            <a:miter lim="800000"/>
            <a:headEnd/>
            <a:tailEnd/>
          </a:ln>
        </p:spPr>
      </p:pic>
      <p:pic>
        <p:nvPicPr>
          <p:cNvPr id="9220" name="Picture 4"/>
          <p:cNvPicPr>
            <a:picLocks noChangeAspect="1" noChangeArrowheads="1"/>
          </p:cNvPicPr>
          <p:nvPr/>
        </p:nvPicPr>
        <p:blipFill>
          <a:blip r:embed="rId4" cstate="print"/>
          <a:srcRect l="50082" t="41953" r="36636" b="41313"/>
          <a:stretch>
            <a:fillRect/>
          </a:stretch>
        </p:blipFill>
        <p:spPr bwMode="auto">
          <a:xfrm>
            <a:off x="0" y="4005063"/>
            <a:ext cx="3995936" cy="2830455"/>
          </a:xfrm>
          <a:prstGeom prst="rect">
            <a:avLst/>
          </a:prstGeom>
          <a:noFill/>
          <a:ln w="9525">
            <a:noFill/>
            <a:miter lim="800000"/>
            <a:headEnd/>
            <a:tailEnd/>
          </a:ln>
        </p:spPr>
      </p:pic>
      <p:pic>
        <p:nvPicPr>
          <p:cNvPr id="9221" name="Picture 5"/>
          <p:cNvPicPr>
            <a:picLocks noChangeAspect="1" noChangeArrowheads="1"/>
          </p:cNvPicPr>
          <p:nvPr/>
        </p:nvPicPr>
        <p:blipFill>
          <a:blip r:embed="rId5" cstate="print"/>
          <a:srcRect l="50000" t="42125" r="36718" b="40156"/>
          <a:stretch>
            <a:fillRect/>
          </a:stretch>
        </p:blipFill>
        <p:spPr bwMode="auto">
          <a:xfrm>
            <a:off x="4379979" y="3284984"/>
            <a:ext cx="4764021" cy="3573016"/>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Grp="1" noChangeAspect="1" noChangeArrowheads="1"/>
          </p:cNvPicPr>
          <p:nvPr>
            <p:ph sz="quarter" idx="1"/>
          </p:nvPr>
        </p:nvPicPr>
        <p:blipFill>
          <a:blip r:embed="rId2" cstate="print"/>
          <a:srcRect l="51110" t="38447" r="36493" b="36353"/>
          <a:stretch>
            <a:fillRect/>
          </a:stretch>
        </p:blipFill>
        <p:spPr bwMode="auto">
          <a:xfrm>
            <a:off x="0" y="-1"/>
            <a:ext cx="3059832" cy="3496951"/>
          </a:xfrm>
          <a:prstGeom prst="rect">
            <a:avLst/>
          </a:prstGeom>
          <a:noFill/>
          <a:ln w="9525">
            <a:noFill/>
            <a:miter lim="800000"/>
            <a:headEnd/>
            <a:tailEnd/>
          </a:ln>
        </p:spPr>
      </p:pic>
      <p:pic>
        <p:nvPicPr>
          <p:cNvPr id="10243" name="Picture 3"/>
          <p:cNvPicPr>
            <a:picLocks noChangeAspect="1" noChangeArrowheads="1"/>
          </p:cNvPicPr>
          <p:nvPr/>
        </p:nvPicPr>
        <p:blipFill>
          <a:blip r:embed="rId3" cstate="print"/>
          <a:srcRect l="50000" t="35235" r="36718" b="36219"/>
          <a:stretch>
            <a:fillRect/>
          </a:stretch>
        </p:blipFill>
        <p:spPr bwMode="auto">
          <a:xfrm>
            <a:off x="3131840" y="0"/>
            <a:ext cx="3024336" cy="3654406"/>
          </a:xfrm>
          <a:prstGeom prst="rect">
            <a:avLst/>
          </a:prstGeom>
          <a:noFill/>
          <a:ln w="9525">
            <a:noFill/>
            <a:miter lim="800000"/>
            <a:headEnd/>
            <a:tailEnd/>
          </a:ln>
        </p:spPr>
      </p:pic>
      <p:pic>
        <p:nvPicPr>
          <p:cNvPr id="10244" name="Picture 4"/>
          <p:cNvPicPr>
            <a:picLocks noChangeAspect="1" noChangeArrowheads="1"/>
          </p:cNvPicPr>
          <p:nvPr/>
        </p:nvPicPr>
        <p:blipFill>
          <a:blip r:embed="rId4" cstate="print"/>
          <a:srcRect l="50000" t="41141" r="36718" b="41141"/>
          <a:stretch>
            <a:fillRect/>
          </a:stretch>
        </p:blipFill>
        <p:spPr bwMode="auto">
          <a:xfrm>
            <a:off x="6228183" y="0"/>
            <a:ext cx="2939819" cy="2204864"/>
          </a:xfrm>
          <a:prstGeom prst="rect">
            <a:avLst/>
          </a:prstGeom>
          <a:noFill/>
          <a:ln w="9525">
            <a:noFill/>
            <a:miter lim="800000"/>
            <a:headEnd/>
            <a:tailEnd/>
          </a:ln>
        </p:spPr>
      </p:pic>
      <p:pic>
        <p:nvPicPr>
          <p:cNvPr id="10245" name="Picture 5"/>
          <p:cNvPicPr>
            <a:picLocks noChangeAspect="1" noChangeArrowheads="1"/>
          </p:cNvPicPr>
          <p:nvPr/>
        </p:nvPicPr>
        <p:blipFill>
          <a:blip r:embed="rId5" cstate="print"/>
          <a:srcRect l="50553" t="42125" r="36718" b="42125"/>
          <a:stretch>
            <a:fillRect/>
          </a:stretch>
        </p:blipFill>
        <p:spPr bwMode="auto">
          <a:xfrm>
            <a:off x="6228184" y="2276872"/>
            <a:ext cx="2898322" cy="2016224"/>
          </a:xfrm>
          <a:prstGeom prst="rect">
            <a:avLst/>
          </a:prstGeom>
          <a:noFill/>
          <a:ln w="9525">
            <a:noFill/>
            <a:miter lim="800000"/>
            <a:headEnd/>
            <a:tailEnd/>
          </a:ln>
        </p:spPr>
      </p:pic>
      <p:pic>
        <p:nvPicPr>
          <p:cNvPr id="10246" name="Picture 6"/>
          <p:cNvPicPr>
            <a:picLocks noChangeAspect="1" noChangeArrowheads="1"/>
          </p:cNvPicPr>
          <p:nvPr/>
        </p:nvPicPr>
        <p:blipFill>
          <a:blip r:embed="rId6" cstate="print"/>
          <a:srcRect l="50553" t="44094" r="36718" b="31297"/>
          <a:stretch>
            <a:fillRect/>
          </a:stretch>
        </p:blipFill>
        <p:spPr bwMode="auto">
          <a:xfrm>
            <a:off x="0" y="3429000"/>
            <a:ext cx="3131840" cy="3404174"/>
          </a:xfrm>
          <a:prstGeom prst="rect">
            <a:avLst/>
          </a:prstGeom>
          <a:noFill/>
          <a:ln w="9525">
            <a:noFill/>
            <a:miter lim="800000"/>
            <a:headEnd/>
            <a:tailEnd/>
          </a:ln>
        </p:spPr>
      </p:pic>
      <p:pic>
        <p:nvPicPr>
          <p:cNvPr id="10247" name="Picture 7"/>
          <p:cNvPicPr>
            <a:picLocks noChangeAspect="1" noChangeArrowheads="1"/>
          </p:cNvPicPr>
          <p:nvPr/>
        </p:nvPicPr>
        <p:blipFill>
          <a:blip r:embed="rId7" cstate="print"/>
          <a:srcRect l="50000" t="41141" r="36718" b="41141"/>
          <a:stretch>
            <a:fillRect/>
          </a:stretch>
        </p:blipFill>
        <p:spPr bwMode="auto">
          <a:xfrm>
            <a:off x="3203848" y="3717032"/>
            <a:ext cx="3888432" cy="2916324"/>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Grp="1" noChangeAspect="1" noChangeArrowheads="1"/>
          </p:cNvPicPr>
          <p:nvPr>
            <p:ph sz="quarter" idx="1"/>
          </p:nvPr>
        </p:nvPicPr>
        <p:blipFill>
          <a:blip r:embed="rId2" cstate="print"/>
          <a:srcRect l="50224" t="38447" r="36493" b="48953"/>
          <a:stretch>
            <a:fillRect/>
          </a:stretch>
        </p:blipFill>
        <p:spPr bwMode="auto">
          <a:xfrm>
            <a:off x="0" y="-1"/>
            <a:ext cx="5796136" cy="3091273"/>
          </a:xfrm>
          <a:prstGeom prst="rect">
            <a:avLst/>
          </a:prstGeom>
          <a:noFill/>
          <a:ln w="9525">
            <a:noFill/>
            <a:miter lim="800000"/>
            <a:headEnd/>
            <a:tailEnd/>
          </a:ln>
        </p:spPr>
      </p:pic>
      <p:pic>
        <p:nvPicPr>
          <p:cNvPr id="11267" name="Picture 3"/>
          <p:cNvPicPr>
            <a:picLocks noChangeAspect="1" noChangeArrowheads="1"/>
          </p:cNvPicPr>
          <p:nvPr/>
        </p:nvPicPr>
        <p:blipFill>
          <a:blip r:embed="rId3" cstate="print"/>
          <a:srcRect l="50000" t="36219" r="41145" b="41141"/>
          <a:stretch>
            <a:fillRect/>
          </a:stretch>
        </p:blipFill>
        <p:spPr bwMode="auto">
          <a:xfrm>
            <a:off x="6012160" y="0"/>
            <a:ext cx="3131840" cy="4502021"/>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Let’s play some games</a:t>
            </a:r>
            <a:endParaRPr lang="en-GB" dirty="0"/>
          </a:p>
        </p:txBody>
      </p:sp>
    </p:spTree>
    <p:extLst>
      <p:ext uri="{BB962C8B-B14F-4D97-AF65-F5344CB8AC3E}">
        <p14:creationId xmlns:p14="http://schemas.microsoft.com/office/powerpoint/2010/main" val="3919195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4104456"/>
          </a:xfrm>
        </p:spPr>
        <p:txBody>
          <a:bodyPr>
            <a:normAutofit/>
          </a:bodyPr>
          <a:lstStyle/>
          <a:p>
            <a:r>
              <a:rPr lang="en-GB" dirty="0">
                <a:solidFill>
                  <a:schemeClr val="accent1"/>
                </a:solidFill>
              </a:rPr>
              <a:t>Thank you for attending and we hope you found it informative and helpful.</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10590</TotalTime>
  <Words>1836</Words>
  <Application>Microsoft Office PowerPoint</Application>
  <PresentationFormat>On-screen Show (4:3)</PresentationFormat>
  <Paragraphs>184</Paragraphs>
  <Slides>36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Comic Sans MS</vt:lpstr>
      <vt:lpstr>Wingdings</vt:lpstr>
      <vt:lpstr>Wingdings 2</vt:lpstr>
      <vt:lpstr>Civic</vt:lpstr>
      <vt:lpstr>PowerPoint Presentation</vt:lpstr>
      <vt:lpstr>Phonics Workshop </vt:lpstr>
      <vt:lpstr>Read this</vt:lpstr>
      <vt:lpstr>What is Phonics? </vt:lpstr>
      <vt:lpstr>Phonic Phase Timeline</vt:lpstr>
      <vt:lpstr>Glossary</vt:lpstr>
      <vt:lpstr>Common Mistakes</vt:lpstr>
      <vt:lpstr>Phonics</vt:lpstr>
      <vt:lpstr>Progression</vt:lpstr>
      <vt:lpstr>Progression</vt:lpstr>
      <vt:lpstr>Tricky Words</vt:lpstr>
      <vt:lpstr>Homophones and near homophones</vt:lpstr>
      <vt:lpstr>Monsters</vt:lpstr>
      <vt:lpstr>Phonics screening </vt:lpstr>
      <vt:lpstr>      Phonics screening test</vt:lpstr>
      <vt:lpstr>What happens during the test?</vt:lpstr>
      <vt:lpstr>Pseudo Words (Nonsense words)</vt:lpstr>
      <vt:lpstr>Example</vt:lpstr>
      <vt:lpstr>Sections of the test</vt:lpstr>
      <vt:lpstr>   The test in action! https://www.youtube.com/watch?v=0ybdc0NHxl8  </vt:lpstr>
      <vt:lpstr>How is it marked?</vt:lpstr>
      <vt:lpstr>What do we do with the results?</vt:lpstr>
      <vt:lpstr>Robot Arms &amp; Phoneme Fingers</vt:lpstr>
      <vt:lpstr>Sound buttons</vt:lpstr>
      <vt:lpstr>Answers </vt:lpstr>
      <vt:lpstr>Is there anything I can do at home? </vt:lpstr>
      <vt:lpstr>Look out for...</vt:lpstr>
      <vt:lpstr>Ideas </vt:lpstr>
      <vt:lpstr>PowerPoint Presentation</vt:lpstr>
      <vt:lpstr>PowerPoint Presentation</vt:lpstr>
      <vt:lpstr>PowerPoint Presentation</vt:lpstr>
      <vt:lpstr>PowerPoint Presentation</vt:lpstr>
      <vt:lpstr>PowerPoint Presentation</vt:lpstr>
      <vt:lpstr>PowerPoint Presentation</vt:lpstr>
      <vt:lpstr>Let’s play some games</vt:lpstr>
      <vt:lpstr>Thank you for attending and we hope you found it informative and helpful.</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Evening</dc:title>
  <dc:creator>User</dc:creator>
  <cp:lastModifiedBy>Andreana Barton</cp:lastModifiedBy>
  <cp:revision>70</cp:revision>
  <cp:lastPrinted>2022-03-09T09:44:21Z</cp:lastPrinted>
  <dcterms:created xsi:type="dcterms:W3CDTF">2019-09-15T19:04:48Z</dcterms:created>
  <dcterms:modified xsi:type="dcterms:W3CDTF">2025-03-31T09:33:08Z</dcterms:modified>
</cp:coreProperties>
</file>