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311" r:id="rId2"/>
    <p:sldId id="342" r:id="rId3"/>
    <p:sldId id="411" r:id="rId4"/>
    <p:sldId id="412" r:id="rId5"/>
    <p:sldId id="413" r:id="rId6"/>
    <p:sldId id="414" r:id="rId7"/>
    <p:sldId id="417" r:id="rId8"/>
    <p:sldId id="418" r:id="rId9"/>
    <p:sldId id="416" r:id="rId10"/>
    <p:sldId id="419" r:id="rId11"/>
    <p:sldId id="319" r:id="rId12"/>
    <p:sldId id="415" r:id="rId13"/>
    <p:sldId id="346" r:id="rId14"/>
    <p:sldId id="376" r:id="rId15"/>
    <p:sldId id="420" r:id="rId16"/>
    <p:sldId id="355" r:id="rId1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pos="476">
          <p15:clr>
            <a:srgbClr val="A4A3A4"/>
          </p15:clr>
        </p15:guide>
        <p15:guide id="5" pos="5284">
          <p15:clr>
            <a:srgbClr val="A4A3A4"/>
          </p15:clr>
        </p15:guide>
        <p15:guide id="6" pos="5443">
          <p15:clr>
            <a:srgbClr val="A4A3A4"/>
          </p15:clr>
        </p15:guide>
        <p15:guide id="7" orient="horz" pos="323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997">
          <p15:clr>
            <a:srgbClr val="A4A3A4"/>
          </p15:clr>
        </p15:guide>
        <p15:guide id="10" orient="horz" pos="383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FF"/>
    <a:srgbClr val="FF6600"/>
    <a:srgbClr val="FF6161"/>
    <a:srgbClr val="CC3300"/>
    <a:srgbClr val="579460"/>
    <a:srgbClr val="68A4F6"/>
    <a:srgbClr val="FFFF99"/>
    <a:srgbClr val="9EC6A4"/>
    <a:srgbClr val="D3EEFD"/>
    <a:srgbClr val="EDF8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882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372" y="102"/>
      </p:cViewPr>
      <p:guideLst>
        <p:guide orient="horz" pos="2160"/>
        <p:guide pos="2880"/>
        <p:guide pos="317"/>
        <p:guide pos="476"/>
        <p:guide pos="5284"/>
        <p:guide pos="5443"/>
        <p:guide orient="horz" pos="323"/>
        <p:guide orient="horz" pos="482"/>
        <p:guide orient="horz" pos="3997"/>
        <p:guide orient="horz" pos="383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33051AD-21B3-4586-AFB6-38826B8C5985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Sassoon Infant Rg" panose="02000503030000020003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56571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F529189-15E1-41B2-AEF2-55BE74239CE3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838864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ole Clas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7F1A108E-F45F-4CE1-9E6D-6B1D88E1EBAE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Whole Class">
            <a:extLst>
              <a:ext uri="{FF2B5EF4-FFF2-40B4-BE49-F238E27FC236}">
                <a16:creationId xmlns:a16="http://schemas.microsoft.com/office/drawing/2014/main" id="{A1B409CA-C9D3-49F9-8187-2BCDFB8B93C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749038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ividual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DD50837F-7DE5-4C64-8DC8-51780035848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Individual Work">
            <a:extLst>
              <a:ext uri="{FF2B5EF4-FFF2-40B4-BE49-F238E27FC236}">
                <a16:creationId xmlns:a16="http://schemas.microsoft.com/office/drawing/2014/main" id="{9FB7ADF0-2426-4932-B1CC-636F8F4B230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07885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ai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06BD1DAA-302D-4A60-AAD4-6CF910E964B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airs">
            <a:extLst>
              <a:ext uri="{FF2B5EF4-FFF2-40B4-BE49-F238E27FC236}">
                <a16:creationId xmlns:a16="http://schemas.microsoft.com/office/drawing/2014/main" id="{4A121A6A-5FBE-47AB-BB2E-0B8B90584F2E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93129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lking Partner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9FA1804B-9B72-4AC0-B29E-E5EB3A60B2D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Talking Partners">
            <a:extLst>
              <a:ext uri="{FF2B5EF4-FFF2-40B4-BE49-F238E27FC236}">
                <a16:creationId xmlns:a16="http://schemas.microsoft.com/office/drawing/2014/main" id="{A30E2A83-4520-494D-A0C1-FEBF0415EDD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691555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oups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585896CA-9DA7-467E-BDAB-95BF23045E68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Group Work">
            <a:extLst>
              <a:ext uri="{FF2B5EF4-FFF2-40B4-BE49-F238E27FC236}">
                <a16:creationId xmlns:a16="http://schemas.microsoft.com/office/drawing/2014/main" id="{A7C78F8A-97A3-418B-A490-8557A8CD355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012121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ental and Oral Starter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33BB2041-9DCE-4062-8DB0-2BDEC3CF0D7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3" name="Picture 12">
            <a:extLst>
              <a:ext uri="{FF2B5EF4-FFF2-40B4-BE49-F238E27FC236}">
                <a16:creationId xmlns:a16="http://schemas.microsoft.com/office/drawing/2014/main" id="{D7DF5CE2-DBAC-437B-89E1-A12303241396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360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73664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ssesment Ic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26F835F5-D1CB-4672-BE3E-CCE6C143568F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solidFill>
                  <a:srgbClr val="FFFFFF"/>
                </a:solidFill>
              </a:rPr>
              <a:t>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5CEB3F5-C49F-4710-A794-9FE42143C659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3600" b="0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142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Sassoon Infant Rg" panose="02000503030000020003" pitchFamily="50" charset="0"/>
              </a:defRPr>
            </a:lvl1pPr>
            <a:lvl2pPr>
              <a:defRPr sz="1600">
                <a:latin typeface="Twinkl" pitchFamily="2" charset="0"/>
                <a:ea typeface="Sassoon Infant Rg" panose="02000503030000020003" pitchFamily="50" charset="0"/>
              </a:defRPr>
            </a:lvl2pPr>
            <a:lvl3pPr>
              <a:defRPr sz="1400">
                <a:latin typeface="Twinkl" pitchFamily="2" charset="0"/>
                <a:ea typeface="Sassoon Infant Rg" panose="02000503030000020003" pitchFamily="50" charset="0"/>
              </a:defRPr>
            </a:lvl3pPr>
            <a:lvl4pPr>
              <a:defRPr sz="1400">
                <a:latin typeface="Twinkl" pitchFamily="2" charset="0"/>
                <a:ea typeface="Sassoon Infant Rg" panose="02000503030000020003" pitchFamily="50" charset="0"/>
              </a:defRPr>
            </a:lvl4pPr>
            <a:lvl5pPr>
              <a:defRPr sz="1400">
                <a:latin typeface="Twinkl" pitchFamily="2" charset="0"/>
                <a:ea typeface="Sassoon Infant Rg" panose="02000503030000020003" pitchFamily="50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041865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835046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3A4DC1C0-2AB3-48CF-946E-A57F6F139E7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510565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60EA2F6E-D54D-467C-A78A-89660D8F3D4B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40367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5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5AFE2B61-EF53-47C0-AE46-828032B825C9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ECD94641-46D3-4512-B108-BF795C01972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35" r:id="rId1"/>
    <p:sldLayoutId id="2147484036" r:id="rId2"/>
    <p:sldLayoutId id="2147484037" r:id="rId3"/>
    <p:sldLayoutId id="2147484038" r:id="rId4"/>
    <p:sldLayoutId id="2147484039" r:id="rId5"/>
    <p:sldLayoutId id="2147484040" r:id="rId6"/>
    <p:sldLayoutId id="2147484041" r:id="rId7"/>
    <p:sldLayoutId id="2147484042" r:id="rId8"/>
    <p:sldLayoutId id="2147484043" r:id="rId9"/>
    <p:sldLayoutId id="2147484033" r:id="rId10"/>
    <p:sldLayoutId id="2147484034" r:id="rId11"/>
    <p:sldLayoutId id="2147484044" r:id="rId12"/>
    <p:sldLayoutId id="2147484045" r:id="rId13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rgbClr val="1C1C1C"/>
          </a:solidFill>
          <a:latin typeface="Twinkl SemiBold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Sassoon Infant Md" panose="02000603050000020003" pitchFamily="50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Sassoon Infant Rg" panose="02000503030000020003" pitchFamily="50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emf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emf"/><Relationship Id="rId4" Type="http://schemas.openxmlformats.org/officeDocument/2006/relationships/image" Target="../media/image17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>
            <a:extLst>
              <a:ext uri="{FF2B5EF4-FFF2-40B4-BE49-F238E27FC236}">
                <a16:creationId xmlns:a16="http://schemas.microsoft.com/office/drawing/2014/main" id="{7BCB0DF1-C576-490D-A45E-70C37F3E61A9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pPr eaLnBrk="1" hangingPunct="1"/>
            <a:r>
              <a:rPr lang="en-GB" altLang="en-US" b="1" u="sng" dirty="0">
                <a:solidFill>
                  <a:schemeClr val="tx1"/>
                </a:solidFill>
              </a:rPr>
              <a:t>Monday 29</a:t>
            </a:r>
            <a:r>
              <a:rPr lang="en-GB" altLang="en-US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b="1" u="sng" dirty="0">
                <a:solidFill>
                  <a:schemeClr val="tx1"/>
                </a:solidFill>
              </a:rPr>
              <a:t> June 2020</a:t>
            </a:r>
            <a:br>
              <a:rPr lang="en-GB" altLang="en-US" b="1" u="sng" dirty="0"/>
            </a:br>
            <a:br>
              <a:rPr lang="en-GB" altLang="en-US" b="1" u="sng" dirty="0"/>
            </a:br>
            <a:r>
              <a:rPr lang="en-GB" altLang="en-US" b="1" u="sng" dirty="0"/>
              <a:t>L.O: To add single numbers mentally</a:t>
            </a:r>
            <a:endParaRPr lang="en-GB" altLang="en-US" dirty="0"/>
          </a:p>
        </p:txBody>
      </p:sp>
      <p:sp>
        <p:nvSpPr>
          <p:cNvPr id="13315" name="Subtitle 2">
            <a:extLst>
              <a:ext uri="{FF2B5EF4-FFF2-40B4-BE49-F238E27FC236}">
                <a16:creationId xmlns:a16="http://schemas.microsoft.com/office/drawing/2014/main" id="{F6485A64-5423-426C-948D-F8779681281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I can identify number bonds to 10</a:t>
            </a:r>
          </a:p>
          <a:p>
            <a:pPr eaLnBrk="1" hangingPunct="1"/>
            <a:r>
              <a:rPr lang="en-GB" altLang="en-US" dirty="0"/>
              <a:t>I can use number bonds to add numbers</a:t>
            </a:r>
          </a:p>
          <a:p>
            <a:pPr eaLnBrk="1" hangingPunct="1"/>
            <a:r>
              <a:rPr lang="en-GB" altLang="en-US" dirty="0"/>
              <a:t>I can add numbers bridging over the next ten</a:t>
            </a:r>
          </a:p>
          <a:p>
            <a:pPr eaLnBrk="1" hangingPunct="1"/>
            <a:endParaRPr lang="en-GB" alt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307977" y="290513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29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DD8F9D3E-3FA7-4FB3-82D1-0E8212DA042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9053" y="1141834"/>
            <a:ext cx="3695700" cy="22098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25F2D23-20C6-4FFB-911E-93CFCC9F1C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2364" y="1493419"/>
            <a:ext cx="4210891" cy="185821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A5B8E00-6475-4EC5-89CD-EEE5286E0C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66176" y="3337831"/>
            <a:ext cx="1972375" cy="2867994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A84ECE-C730-4138-809F-8F18F2AB93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8990" y="1269906"/>
            <a:ext cx="3555398" cy="14195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5937359-C90B-4C3B-93AD-DDC8EB14E0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53463" y="1513074"/>
            <a:ext cx="2476500" cy="15906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E5702D5-A18D-4B1B-934F-4E722785C07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420" y="3405746"/>
            <a:ext cx="7655530" cy="1727667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307977" y="290513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29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C20111B-B2BC-4942-8EFB-79ADE5EAC1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7044" y="5435410"/>
            <a:ext cx="1866900" cy="619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14426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266EDF42-7F19-4D79-9790-02574D7A63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050" y="1269906"/>
            <a:ext cx="3555398" cy="141950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2AD26BD-D600-4DAF-BFC7-ACEADC20C0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5523" y="1513074"/>
            <a:ext cx="2476500" cy="159067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5DA6471-626E-47B9-9DA6-994D5E122E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15618" y="3402660"/>
            <a:ext cx="7655530" cy="172766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D4D4ADC-8D4E-48AD-8259-5CF4B3EF02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69104" y="5435410"/>
            <a:ext cx="1866900" cy="61912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307977" y="290513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29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C20111B-B2BC-4942-8EFB-79ADE5EAC18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27044" y="5435410"/>
            <a:ext cx="1866900" cy="619125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F4F3467-CBD3-4A1A-9453-4B9D790457C0}"/>
              </a:ext>
            </a:extLst>
          </p:cNvPr>
          <p:cNvSpPr txBox="1"/>
          <p:nvPr/>
        </p:nvSpPr>
        <p:spPr>
          <a:xfrm>
            <a:off x="3036004" y="1932998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69870E7-207C-4563-AC06-A8466A774DEF}"/>
              </a:ext>
            </a:extLst>
          </p:cNvPr>
          <p:cNvSpPr txBox="1"/>
          <p:nvPr/>
        </p:nvSpPr>
        <p:spPr>
          <a:xfrm>
            <a:off x="6057761" y="346518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10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226E5DB-EF6C-4E4C-9587-462CF7537917}"/>
              </a:ext>
            </a:extLst>
          </p:cNvPr>
          <p:cNvSpPr txBox="1"/>
          <p:nvPr/>
        </p:nvSpPr>
        <p:spPr>
          <a:xfrm>
            <a:off x="7162671" y="3465182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86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AF172D-E256-4685-8520-62A6D4B65C92}"/>
              </a:ext>
            </a:extLst>
          </p:cNvPr>
          <p:cNvSpPr txBox="1"/>
          <p:nvPr/>
        </p:nvSpPr>
        <p:spPr>
          <a:xfrm>
            <a:off x="5478650" y="4336608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86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1ECD218B-69A9-4071-92BC-6D6B97D993E1}"/>
              </a:ext>
            </a:extLst>
          </p:cNvPr>
          <p:cNvSpPr txBox="1"/>
          <p:nvPr/>
        </p:nvSpPr>
        <p:spPr>
          <a:xfrm>
            <a:off x="6594993" y="4336274"/>
            <a:ext cx="41870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1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7993925-1A99-40D9-B800-E0077352F062}"/>
              </a:ext>
            </a:extLst>
          </p:cNvPr>
          <p:cNvSpPr txBox="1"/>
          <p:nvPr/>
        </p:nvSpPr>
        <p:spPr>
          <a:xfrm>
            <a:off x="7575639" y="4348113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85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00C4A28-CF3A-4E45-A0C2-A5D235BBE5BC}"/>
              </a:ext>
            </a:extLst>
          </p:cNvPr>
          <p:cNvSpPr txBox="1"/>
          <p:nvPr/>
        </p:nvSpPr>
        <p:spPr>
          <a:xfrm>
            <a:off x="2383261" y="5408204"/>
            <a:ext cx="6527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600" dirty="0"/>
              <a:t>85</a:t>
            </a:r>
          </a:p>
        </p:txBody>
      </p:sp>
    </p:spTree>
    <p:extLst>
      <p:ext uri="{BB962C8B-B14F-4D97-AF65-F5344CB8AC3E}">
        <p14:creationId xmlns:p14="http://schemas.microsoft.com/office/powerpoint/2010/main" val="15000706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307977" y="290513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29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010B13-C058-4A40-8164-B3AF64C7A904}"/>
              </a:ext>
            </a:extLst>
          </p:cNvPr>
          <p:cNvSpPr txBox="1"/>
          <p:nvPr/>
        </p:nvSpPr>
        <p:spPr>
          <a:xfrm>
            <a:off x="887507" y="1084729"/>
            <a:ext cx="22865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Your turn </a:t>
            </a:r>
            <a:endParaRPr lang="en-GB" sz="4000" u="sng" dirty="0"/>
          </a:p>
          <a:p>
            <a:r>
              <a:rPr lang="en-GB" sz="4000" dirty="0"/>
              <a:t>a) 38 + 6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FCC6B2-8519-42BE-96BF-9A7D14F312F6}"/>
              </a:ext>
            </a:extLst>
          </p:cNvPr>
          <p:cNvSpPr txBox="1"/>
          <p:nvPr/>
        </p:nvSpPr>
        <p:spPr>
          <a:xfrm>
            <a:off x="5172636" y="1084729"/>
            <a:ext cx="22865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Your turn </a:t>
            </a:r>
            <a:endParaRPr lang="en-GB" sz="4000" u="sng" dirty="0"/>
          </a:p>
          <a:p>
            <a:r>
              <a:rPr lang="en-GB" sz="4000" dirty="0"/>
              <a:t>b) 66 + 9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1E1030F-A7AF-47EA-B058-30D3CFD5DC8F}"/>
              </a:ext>
            </a:extLst>
          </p:cNvPr>
          <p:cNvSpPr/>
          <p:nvPr/>
        </p:nvSpPr>
        <p:spPr>
          <a:xfrm>
            <a:off x="849809" y="331687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10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66B5C8E-68C0-48CD-8F3D-81A6248870E7}"/>
              </a:ext>
            </a:extLst>
          </p:cNvPr>
          <p:cNvSpPr/>
          <p:nvPr/>
        </p:nvSpPr>
        <p:spPr>
          <a:xfrm>
            <a:off x="2277559" y="252752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AECCA3C-E3E8-446C-82FD-7801B6A77116}"/>
              </a:ext>
            </a:extLst>
          </p:cNvPr>
          <p:cNvSpPr/>
          <p:nvPr/>
        </p:nvSpPr>
        <p:spPr>
          <a:xfrm>
            <a:off x="2267811" y="4057056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82B657A-A5A1-4EE1-BF61-4AF37C4EC629}"/>
              </a:ext>
            </a:extLst>
          </p:cNvPr>
          <p:cNvSpPr/>
          <p:nvPr/>
        </p:nvSpPr>
        <p:spPr>
          <a:xfrm>
            <a:off x="4903696" y="3333200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10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6CCA443-B69C-42BD-8476-BD0A80F1F2F5}"/>
              </a:ext>
            </a:extLst>
          </p:cNvPr>
          <p:cNvSpPr/>
          <p:nvPr/>
        </p:nvSpPr>
        <p:spPr>
          <a:xfrm>
            <a:off x="6213066" y="2600908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E2A7CD6-9B68-42D7-A9A4-FE3D9145C480}"/>
              </a:ext>
            </a:extLst>
          </p:cNvPr>
          <p:cNvSpPr/>
          <p:nvPr/>
        </p:nvSpPr>
        <p:spPr>
          <a:xfrm>
            <a:off x="6213066" y="3925389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B37505D-6AF2-43A8-BC1E-59F54517B890}"/>
              </a:ext>
            </a:extLst>
          </p:cNvPr>
          <p:cNvCxnSpPr>
            <a:cxnSpLocks/>
            <a:stCxn id="7" idx="7"/>
          </p:cNvCxnSpPr>
          <p:nvPr/>
        </p:nvCxnSpPr>
        <p:spPr>
          <a:xfrm flipV="1">
            <a:off x="1614995" y="3155577"/>
            <a:ext cx="662564" cy="29569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EC33B3F-51A5-477D-AD60-A9B3FF08E85D}"/>
              </a:ext>
            </a:extLst>
          </p:cNvPr>
          <p:cNvCxnSpPr>
            <a:cxnSpLocks/>
            <a:stCxn id="7" idx="5"/>
          </p:cNvCxnSpPr>
          <p:nvPr/>
        </p:nvCxnSpPr>
        <p:spPr>
          <a:xfrm>
            <a:off x="1614995" y="4100212"/>
            <a:ext cx="652816" cy="23870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377ABEB-AA77-499B-83E5-C8986C0970D4}"/>
              </a:ext>
            </a:extLst>
          </p:cNvPr>
          <p:cNvCxnSpPr>
            <a:cxnSpLocks/>
          </p:cNvCxnSpPr>
          <p:nvPr/>
        </p:nvCxnSpPr>
        <p:spPr>
          <a:xfrm flipV="1">
            <a:off x="5800167" y="3308547"/>
            <a:ext cx="521531" cy="21010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FBF1827-3DA0-4B89-9003-74AA698B7AF1}"/>
              </a:ext>
            </a:extLst>
          </p:cNvPr>
          <p:cNvCxnSpPr>
            <a:cxnSpLocks/>
          </p:cNvCxnSpPr>
          <p:nvPr/>
        </p:nvCxnSpPr>
        <p:spPr>
          <a:xfrm>
            <a:off x="5718306" y="4030162"/>
            <a:ext cx="494760" cy="189403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1BD0A46-6151-4B61-AFF3-33580FCE6E5B}"/>
              </a:ext>
            </a:extLst>
          </p:cNvPr>
          <p:cNvSpPr txBox="1"/>
          <p:nvPr/>
        </p:nvSpPr>
        <p:spPr>
          <a:xfrm>
            <a:off x="605336" y="5134479"/>
            <a:ext cx="33249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38 + _____ = _____</a:t>
            </a:r>
          </a:p>
          <a:p>
            <a:endParaRPr lang="en-GB" sz="2400" dirty="0"/>
          </a:p>
          <a:p>
            <a:r>
              <a:rPr lang="en-GB" sz="2400" dirty="0"/>
              <a:t>_____ - ______ = ______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DDA1BB7-752F-4DD5-99C5-E9CE0DE06403}"/>
              </a:ext>
            </a:extLst>
          </p:cNvPr>
          <p:cNvSpPr txBox="1"/>
          <p:nvPr/>
        </p:nvSpPr>
        <p:spPr>
          <a:xfrm>
            <a:off x="4913140" y="5044832"/>
            <a:ext cx="332494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66 + _____ = _____</a:t>
            </a:r>
          </a:p>
          <a:p>
            <a:endParaRPr lang="en-GB" sz="2400" dirty="0"/>
          </a:p>
          <a:p>
            <a:r>
              <a:rPr lang="en-GB" sz="2400" dirty="0"/>
              <a:t>_____ - ______ = ______</a:t>
            </a:r>
          </a:p>
        </p:txBody>
      </p:sp>
    </p:spTree>
    <p:extLst>
      <p:ext uri="{BB962C8B-B14F-4D97-AF65-F5344CB8AC3E}">
        <p14:creationId xmlns:p14="http://schemas.microsoft.com/office/powerpoint/2010/main" val="99776452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307977" y="290513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29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010B13-C058-4A40-8164-B3AF64C7A904}"/>
              </a:ext>
            </a:extLst>
          </p:cNvPr>
          <p:cNvSpPr txBox="1"/>
          <p:nvPr/>
        </p:nvSpPr>
        <p:spPr>
          <a:xfrm>
            <a:off x="887507" y="1084729"/>
            <a:ext cx="22865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Your turn </a:t>
            </a:r>
            <a:endParaRPr lang="en-GB" sz="4000" u="sng" dirty="0"/>
          </a:p>
          <a:p>
            <a:r>
              <a:rPr lang="en-GB" sz="4000" dirty="0"/>
              <a:t>a) 38 + 6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FCC6B2-8519-42BE-96BF-9A7D14F312F6}"/>
              </a:ext>
            </a:extLst>
          </p:cNvPr>
          <p:cNvSpPr txBox="1"/>
          <p:nvPr/>
        </p:nvSpPr>
        <p:spPr>
          <a:xfrm>
            <a:off x="5172636" y="1084729"/>
            <a:ext cx="22865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Your turn </a:t>
            </a:r>
            <a:endParaRPr lang="en-GB" sz="4000" u="sng" dirty="0"/>
          </a:p>
          <a:p>
            <a:r>
              <a:rPr lang="en-GB" sz="4000" dirty="0"/>
              <a:t>b) 66 + 9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1E1030F-A7AF-47EA-B058-30D3CFD5DC8F}"/>
              </a:ext>
            </a:extLst>
          </p:cNvPr>
          <p:cNvSpPr/>
          <p:nvPr/>
        </p:nvSpPr>
        <p:spPr>
          <a:xfrm>
            <a:off x="849809" y="331687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10             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66B5C8E-68C0-48CD-8F3D-81A6248870E7}"/>
              </a:ext>
            </a:extLst>
          </p:cNvPr>
          <p:cNvSpPr/>
          <p:nvPr/>
        </p:nvSpPr>
        <p:spPr>
          <a:xfrm>
            <a:off x="2277559" y="252752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                     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AECCA3C-E3E8-446C-82FD-7801B6A77116}"/>
              </a:ext>
            </a:extLst>
          </p:cNvPr>
          <p:cNvSpPr/>
          <p:nvPr/>
        </p:nvSpPr>
        <p:spPr>
          <a:xfrm>
            <a:off x="2148762" y="4030162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E82B657A-A5A1-4EE1-BF61-4AF37C4EC629}"/>
              </a:ext>
            </a:extLst>
          </p:cNvPr>
          <p:cNvSpPr/>
          <p:nvPr/>
        </p:nvSpPr>
        <p:spPr>
          <a:xfrm>
            <a:off x="4903696" y="3333200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10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A6CCA443-B69C-42BD-8476-BD0A80F1F2F5}"/>
              </a:ext>
            </a:extLst>
          </p:cNvPr>
          <p:cNvSpPr/>
          <p:nvPr/>
        </p:nvSpPr>
        <p:spPr>
          <a:xfrm>
            <a:off x="6213066" y="2600908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6E2A7CD6-9B68-42D7-A9A4-FE3D9145C480}"/>
              </a:ext>
            </a:extLst>
          </p:cNvPr>
          <p:cNvSpPr/>
          <p:nvPr/>
        </p:nvSpPr>
        <p:spPr>
          <a:xfrm>
            <a:off x="6127380" y="3960156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B37505D-6AF2-43A8-BC1E-59F54517B890}"/>
              </a:ext>
            </a:extLst>
          </p:cNvPr>
          <p:cNvCxnSpPr/>
          <p:nvPr/>
        </p:nvCxnSpPr>
        <p:spPr>
          <a:xfrm flipV="1">
            <a:off x="1750228" y="3155576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EC33B3F-51A5-477D-AD60-A9B3FF08E85D}"/>
              </a:ext>
            </a:extLst>
          </p:cNvPr>
          <p:cNvCxnSpPr>
            <a:cxnSpLocks/>
            <a:stCxn id="7" idx="5"/>
          </p:cNvCxnSpPr>
          <p:nvPr/>
        </p:nvCxnSpPr>
        <p:spPr>
          <a:xfrm>
            <a:off x="1614995" y="410021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A377ABEB-AA77-499B-83E5-C8986C0970D4}"/>
              </a:ext>
            </a:extLst>
          </p:cNvPr>
          <p:cNvCxnSpPr/>
          <p:nvPr/>
        </p:nvCxnSpPr>
        <p:spPr>
          <a:xfrm flipV="1">
            <a:off x="5794367" y="3308547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3FBF1827-3DA0-4B89-9003-74AA698B7AF1}"/>
              </a:ext>
            </a:extLst>
          </p:cNvPr>
          <p:cNvCxnSpPr>
            <a:cxnSpLocks/>
          </p:cNvCxnSpPr>
          <p:nvPr/>
        </p:nvCxnSpPr>
        <p:spPr>
          <a:xfrm>
            <a:off x="5718306" y="4030162"/>
            <a:ext cx="468246" cy="20445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1BD0A46-6151-4B61-AFF3-33580FCE6E5B}"/>
              </a:ext>
            </a:extLst>
          </p:cNvPr>
          <p:cNvSpPr txBox="1"/>
          <p:nvPr/>
        </p:nvSpPr>
        <p:spPr>
          <a:xfrm>
            <a:off x="748771" y="5077465"/>
            <a:ext cx="17011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38 + </a:t>
            </a:r>
            <a:r>
              <a:rPr lang="en-GB" sz="2400" dirty="0">
                <a:solidFill>
                  <a:srgbClr val="00B050"/>
                </a:solidFill>
              </a:rPr>
              <a:t>10</a:t>
            </a:r>
            <a:r>
              <a:rPr lang="en-GB" sz="2400" dirty="0"/>
              <a:t> = </a:t>
            </a:r>
            <a:r>
              <a:rPr lang="en-GB" sz="2400" dirty="0">
                <a:solidFill>
                  <a:srgbClr val="00B050"/>
                </a:solidFill>
              </a:rPr>
              <a:t>48</a:t>
            </a:r>
          </a:p>
          <a:p>
            <a:endParaRPr lang="en-GB" sz="2400" dirty="0"/>
          </a:p>
          <a:p>
            <a:r>
              <a:rPr lang="en-GB" sz="2400" dirty="0">
                <a:solidFill>
                  <a:srgbClr val="00B050"/>
                </a:solidFill>
              </a:rPr>
              <a:t>48</a:t>
            </a:r>
            <a:r>
              <a:rPr lang="en-GB" sz="2400" dirty="0"/>
              <a:t> - </a:t>
            </a:r>
            <a:r>
              <a:rPr lang="en-GB" sz="2400" dirty="0">
                <a:solidFill>
                  <a:srgbClr val="00B050"/>
                </a:solidFill>
              </a:rPr>
              <a:t>4</a:t>
            </a:r>
            <a:r>
              <a:rPr lang="en-GB" sz="2400" dirty="0"/>
              <a:t> = </a:t>
            </a:r>
            <a:r>
              <a:rPr lang="en-GB" sz="2400" dirty="0">
                <a:solidFill>
                  <a:srgbClr val="00B050"/>
                </a:solidFill>
              </a:rPr>
              <a:t>44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EDDA1BB7-752F-4DD5-99C5-E9CE0DE06403}"/>
              </a:ext>
            </a:extLst>
          </p:cNvPr>
          <p:cNvSpPr txBox="1"/>
          <p:nvPr/>
        </p:nvSpPr>
        <p:spPr>
          <a:xfrm>
            <a:off x="5535512" y="4931574"/>
            <a:ext cx="17011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66 + </a:t>
            </a:r>
            <a:r>
              <a:rPr lang="en-GB" sz="2400" dirty="0">
                <a:solidFill>
                  <a:srgbClr val="00B050"/>
                </a:solidFill>
              </a:rPr>
              <a:t>10</a:t>
            </a:r>
            <a:r>
              <a:rPr lang="en-GB" sz="2400" dirty="0"/>
              <a:t> = </a:t>
            </a:r>
            <a:r>
              <a:rPr lang="en-GB" sz="2400" dirty="0">
                <a:solidFill>
                  <a:srgbClr val="00B050"/>
                </a:solidFill>
              </a:rPr>
              <a:t>76</a:t>
            </a:r>
          </a:p>
          <a:p>
            <a:endParaRPr lang="en-GB" sz="2400" dirty="0"/>
          </a:p>
          <a:p>
            <a:r>
              <a:rPr lang="en-GB" sz="2400" dirty="0">
                <a:solidFill>
                  <a:srgbClr val="00B050"/>
                </a:solidFill>
              </a:rPr>
              <a:t>76</a:t>
            </a:r>
            <a:r>
              <a:rPr lang="en-GB" sz="2400" dirty="0"/>
              <a:t> - </a:t>
            </a:r>
            <a:r>
              <a:rPr lang="en-GB" sz="2400" dirty="0">
                <a:solidFill>
                  <a:srgbClr val="00B050"/>
                </a:solidFill>
              </a:rPr>
              <a:t>1</a:t>
            </a:r>
            <a:r>
              <a:rPr lang="en-GB" sz="2400" dirty="0"/>
              <a:t> = </a:t>
            </a:r>
            <a:r>
              <a:rPr lang="en-GB" sz="2400" dirty="0">
                <a:solidFill>
                  <a:srgbClr val="00B050"/>
                </a:solidFill>
              </a:rPr>
              <a:t>75</a:t>
            </a:r>
          </a:p>
        </p:txBody>
      </p:sp>
    </p:spTree>
    <p:extLst>
      <p:ext uri="{BB962C8B-B14F-4D97-AF65-F5344CB8AC3E}">
        <p14:creationId xmlns:p14="http://schemas.microsoft.com/office/powerpoint/2010/main" val="2153532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307977" y="290513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29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010B13-C058-4A40-8164-B3AF64C7A904}"/>
              </a:ext>
            </a:extLst>
          </p:cNvPr>
          <p:cNvSpPr txBox="1"/>
          <p:nvPr/>
        </p:nvSpPr>
        <p:spPr>
          <a:xfrm>
            <a:off x="887507" y="1084729"/>
            <a:ext cx="23686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Let’s learn</a:t>
            </a:r>
            <a:endParaRPr lang="en-GB" sz="4000" u="sng" dirty="0"/>
          </a:p>
          <a:p>
            <a:r>
              <a:rPr lang="en-GB" sz="4000" dirty="0"/>
              <a:t>a) 347 + 8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FCC6B2-8519-42BE-96BF-9A7D14F312F6}"/>
              </a:ext>
            </a:extLst>
          </p:cNvPr>
          <p:cNvSpPr txBox="1"/>
          <p:nvPr/>
        </p:nvSpPr>
        <p:spPr>
          <a:xfrm>
            <a:off x="5172636" y="1084729"/>
            <a:ext cx="22865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Your turn </a:t>
            </a:r>
            <a:endParaRPr lang="en-GB" sz="4000" u="sng" dirty="0"/>
          </a:p>
          <a:p>
            <a:r>
              <a:rPr lang="en-GB" sz="4000" dirty="0"/>
              <a:t>b) 156 + 6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1E1030F-A7AF-47EA-B058-30D3CFD5DC8F}"/>
              </a:ext>
            </a:extLst>
          </p:cNvPr>
          <p:cNvSpPr/>
          <p:nvPr/>
        </p:nvSpPr>
        <p:spPr>
          <a:xfrm>
            <a:off x="849809" y="331687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10             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66B5C8E-68C0-48CD-8F3D-81A6248870E7}"/>
              </a:ext>
            </a:extLst>
          </p:cNvPr>
          <p:cNvSpPr/>
          <p:nvPr/>
        </p:nvSpPr>
        <p:spPr>
          <a:xfrm>
            <a:off x="2277559" y="252752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8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AECCA3C-E3E8-446C-82FD-7801B6A77116}"/>
              </a:ext>
            </a:extLst>
          </p:cNvPr>
          <p:cNvSpPr/>
          <p:nvPr/>
        </p:nvSpPr>
        <p:spPr>
          <a:xfrm>
            <a:off x="2148762" y="4030162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2</a:t>
            </a:r>
            <a:endParaRPr lang="en-GB" sz="28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B37505D-6AF2-43A8-BC1E-59F54517B890}"/>
              </a:ext>
            </a:extLst>
          </p:cNvPr>
          <p:cNvCxnSpPr/>
          <p:nvPr/>
        </p:nvCxnSpPr>
        <p:spPr>
          <a:xfrm flipV="1">
            <a:off x="1750228" y="3155576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EC33B3F-51A5-477D-AD60-A9B3FF08E85D}"/>
              </a:ext>
            </a:extLst>
          </p:cNvPr>
          <p:cNvCxnSpPr>
            <a:cxnSpLocks/>
            <a:stCxn id="7" idx="5"/>
          </p:cNvCxnSpPr>
          <p:nvPr/>
        </p:nvCxnSpPr>
        <p:spPr>
          <a:xfrm>
            <a:off x="1614995" y="410021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1BD0A46-6151-4B61-AFF3-33580FCE6E5B}"/>
              </a:ext>
            </a:extLst>
          </p:cNvPr>
          <p:cNvSpPr txBox="1"/>
          <p:nvPr/>
        </p:nvSpPr>
        <p:spPr>
          <a:xfrm>
            <a:off x="817981" y="4851666"/>
            <a:ext cx="20120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347 + 10 = 357</a:t>
            </a:r>
          </a:p>
          <a:p>
            <a:endParaRPr lang="en-GB" sz="2400" b="1" dirty="0"/>
          </a:p>
          <a:p>
            <a:r>
              <a:rPr lang="en-GB" sz="2400" b="1" dirty="0"/>
              <a:t>357 – 2 = 355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D4956FC-6627-413E-83D8-BECE9DC03948}"/>
              </a:ext>
            </a:extLst>
          </p:cNvPr>
          <p:cNvSpPr/>
          <p:nvPr/>
        </p:nvSpPr>
        <p:spPr>
          <a:xfrm>
            <a:off x="4680506" y="3346008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10</a:t>
            </a:r>
            <a:r>
              <a:rPr lang="en-GB" sz="3200" dirty="0"/>
              <a:t>              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C01DAED-E13B-47A8-BBC8-3782FC9A75EE}"/>
              </a:ext>
            </a:extLst>
          </p:cNvPr>
          <p:cNvSpPr/>
          <p:nvPr/>
        </p:nvSpPr>
        <p:spPr>
          <a:xfrm>
            <a:off x="6108256" y="2556655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6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21D4517-C248-412C-BDEF-86281B36331D}"/>
              </a:ext>
            </a:extLst>
          </p:cNvPr>
          <p:cNvSpPr/>
          <p:nvPr/>
        </p:nvSpPr>
        <p:spPr>
          <a:xfrm>
            <a:off x="5979459" y="4059297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?</a:t>
            </a:r>
            <a:endParaRPr lang="en-GB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FAD6D0-C02F-4B75-8027-DC1A083ABA14}"/>
              </a:ext>
            </a:extLst>
          </p:cNvPr>
          <p:cNvCxnSpPr/>
          <p:nvPr/>
        </p:nvCxnSpPr>
        <p:spPr>
          <a:xfrm flipV="1">
            <a:off x="5580925" y="3184711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EAECBB0-2EFB-4A0E-ACF1-4859DA9AE3E2}"/>
              </a:ext>
            </a:extLst>
          </p:cNvPr>
          <p:cNvCxnSpPr>
            <a:cxnSpLocks/>
            <a:stCxn id="19" idx="5"/>
          </p:cNvCxnSpPr>
          <p:nvPr/>
        </p:nvCxnSpPr>
        <p:spPr>
          <a:xfrm>
            <a:off x="5445692" y="4129347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919E7770-2373-423E-89D1-3AF07016AB4C}"/>
              </a:ext>
            </a:extLst>
          </p:cNvPr>
          <p:cNvSpPr txBox="1"/>
          <p:nvPr/>
        </p:nvSpPr>
        <p:spPr>
          <a:xfrm>
            <a:off x="4784276" y="4978660"/>
            <a:ext cx="286328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_____ + 10 = _____</a:t>
            </a:r>
          </a:p>
          <a:p>
            <a:endParaRPr lang="en-GB" sz="2400" b="1" dirty="0"/>
          </a:p>
          <a:p>
            <a:r>
              <a:rPr lang="en-GB" sz="2400" b="1" dirty="0"/>
              <a:t>_____ - ____ = _____</a:t>
            </a:r>
          </a:p>
        </p:txBody>
      </p:sp>
    </p:spTree>
    <p:extLst>
      <p:ext uri="{BB962C8B-B14F-4D97-AF65-F5344CB8AC3E}">
        <p14:creationId xmlns:p14="http://schemas.microsoft.com/office/powerpoint/2010/main" val="8357704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22" grpId="0"/>
      <p:bldP spid="19" grpId="0" animBg="1"/>
      <p:bldP spid="24" grpId="0" animBg="1"/>
      <p:bldP spid="25" grpId="0" animBg="1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307977" y="290513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29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010B13-C058-4A40-8164-B3AF64C7A904}"/>
              </a:ext>
            </a:extLst>
          </p:cNvPr>
          <p:cNvSpPr txBox="1"/>
          <p:nvPr/>
        </p:nvSpPr>
        <p:spPr>
          <a:xfrm>
            <a:off x="887507" y="1084729"/>
            <a:ext cx="23686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Let’s learn</a:t>
            </a:r>
            <a:endParaRPr lang="en-GB" sz="4000" u="sng" dirty="0"/>
          </a:p>
          <a:p>
            <a:r>
              <a:rPr lang="en-GB" sz="4000" dirty="0"/>
              <a:t>a) 347 + 8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FCC6B2-8519-42BE-96BF-9A7D14F312F6}"/>
              </a:ext>
            </a:extLst>
          </p:cNvPr>
          <p:cNvSpPr txBox="1"/>
          <p:nvPr/>
        </p:nvSpPr>
        <p:spPr>
          <a:xfrm>
            <a:off x="5172636" y="1084729"/>
            <a:ext cx="22865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Your turn </a:t>
            </a:r>
            <a:endParaRPr lang="en-GB" sz="4000" u="sng" dirty="0"/>
          </a:p>
          <a:p>
            <a:r>
              <a:rPr lang="en-GB" sz="4000" dirty="0"/>
              <a:t>b) 156 + 6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1E1030F-A7AF-47EA-B058-30D3CFD5DC8F}"/>
              </a:ext>
            </a:extLst>
          </p:cNvPr>
          <p:cNvSpPr/>
          <p:nvPr/>
        </p:nvSpPr>
        <p:spPr>
          <a:xfrm>
            <a:off x="849809" y="331687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10             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66B5C8E-68C0-48CD-8F3D-81A6248870E7}"/>
              </a:ext>
            </a:extLst>
          </p:cNvPr>
          <p:cNvSpPr/>
          <p:nvPr/>
        </p:nvSpPr>
        <p:spPr>
          <a:xfrm>
            <a:off x="2277559" y="252752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8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AECCA3C-E3E8-446C-82FD-7801B6A77116}"/>
              </a:ext>
            </a:extLst>
          </p:cNvPr>
          <p:cNvSpPr/>
          <p:nvPr/>
        </p:nvSpPr>
        <p:spPr>
          <a:xfrm>
            <a:off x="2148762" y="4030162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/>
              <a:t>2</a:t>
            </a:r>
            <a:endParaRPr lang="en-GB" sz="28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B37505D-6AF2-43A8-BC1E-59F54517B890}"/>
              </a:ext>
            </a:extLst>
          </p:cNvPr>
          <p:cNvCxnSpPr/>
          <p:nvPr/>
        </p:nvCxnSpPr>
        <p:spPr>
          <a:xfrm flipV="1">
            <a:off x="1750228" y="3155576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EC33B3F-51A5-477D-AD60-A9B3FF08E85D}"/>
              </a:ext>
            </a:extLst>
          </p:cNvPr>
          <p:cNvCxnSpPr>
            <a:cxnSpLocks/>
            <a:stCxn id="7" idx="5"/>
          </p:cNvCxnSpPr>
          <p:nvPr/>
        </p:nvCxnSpPr>
        <p:spPr>
          <a:xfrm>
            <a:off x="1614995" y="410021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1BD0A46-6151-4B61-AFF3-33580FCE6E5B}"/>
              </a:ext>
            </a:extLst>
          </p:cNvPr>
          <p:cNvSpPr txBox="1"/>
          <p:nvPr/>
        </p:nvSpPr>
        <p:spPr>
          <a:xfrm>
            <a:off x="817981" y="4851666"/>
            <a:ext cx="20120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347 + 10 = 357</a:t>
            </a:r>
          </a:p>
          <a:p>
            <a:endParaRPr lang="en-GB" sz="2400" b="1" dirty="0"/>
          </a:p>
          <a:p>
            <a:r>
              <a:rPr lang="en-GB" sz="2400" b="1" dirty="0"/>
              <a:t>357 – 2 = 355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D4956FC-6627-413E-83D8-BECE9DC03948}"/>
              </a:ext>
            </a:extLst>
          </p:cNvPr>
          <p:cNvSpPr/>
          <p:nvPr/>
        </p:nvSpPr>
        <p:spPr>
          <a:xfrm>
            <a:off x="4680506" y="3346008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10</a:t>
            </a:r>
            <a:r>
              <a:rPr lang="en-GB" sz="3200" dirty="0"/>
              <a:t>              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C01DAED-E13B-47A8-BBC8-3782FC9A75EE}"/>
              </a:ext>
            </a:extLst>
          </p:cNvPr>
          <p:cNvSpPr/>
          <p:nvPr/>
        </p:nvSpPr>
        <p:spPr>
          <a:xfrm>
            <a:off x="6108256" y="2556655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6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21D4517-C248-412C-BDEF-86281B36331D}"/>
              </a:ext>
            </a:extLst>
          </p:cNvPr>
          <p:cNvSpPr/>
          <p:nvPr/>
        </p:nvSpPr>
        <p:spPr>
          <a:xfrm>
            <a:off x="5979459" y="4059297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dirty="0">
                <a:solidFill>
                  <a:schemeClr val="bg1"/>
                </a:solidFill>
              </a:rPr>
              <a:t>4</a:t>
            </a:r>
            <a:endParaRPr lang="en-GB" sz="2400" dirty="0">
              <a:solidFill>
                <a:schemeClr val="bg1"/>
              </a:solidFill>
            </a:endParaRP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FAD6D0-C02F-4B75-8027-DC1A083ABA14}"/>
              </a:ext>
            </a:extLst>
          </p:cNvPr>
          <p:cNvCxnSpPr/>
          <p:nvPr/>
        </p:nvCxnSpPr>
        <p:spPr>
          <a:xfrm flipV="1">
            <a:off x="5580925" y="3184711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EAECBB0-2EFB-4A0E-ACF1-4859DA9AE3E2}"/>
              </a:ext>
            </a:extLst>
          </p:cNvPr>
          <p:cNvCxnSpPr>
            <a:cxnSpLocks/>
            <a:stCxn id="19" idx="5"/>
          </p:cNvCxnSpPr>
          <p:nvPr/>
        </p:nvCxnSpPr>
        <p:spPr>
          <a:xfrm>
            <a:off x="5445692" y="4129347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919E7770-2373-423E-89D1-3AF07016AB4C}"/>
              </a:ext>
            </a:extLst>
          </p:cNvPr>
          <p:cNvSpPr txBox="1"/>
          <p:nvPr/>
        </p:nvSpPr>
        <p:spPr>
          <a:xfrm>
            <a:off x="4784276" y="4978660"/>
            <a:ext cx="20120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B050"/>
                </a:solidFill>
              </a:rPr>
              <a:t>156</a:t>
            </a:r>
            <a:r>
              <a:rPr lang="en-GB" sz="2400" dirty="0"/>
              <a:t> + 10 = </a:t>
            </a:r>
            <a:r>
              <a:rPr lang="en-GB" sz="2400" dirty="0">
                <a:solidFill>
                  <a:srgbClr val="00B050"/>
                </a:solidFill>
              </a:rPr>
              <a:t>166</a:t>
            </a:r>
          </a:p>
          <a:p>
            <a:endParaRPr lang="en-GB" sz="2400" b="1" dirty="0"/>
          </a:p>
          <a:p>
            <a:r>
              <a:rPr lang="en-GB" sz="2400" b="1" dirty="0">
                <a:solidFill>
                  <a:srgbClr val="00B050"/>
                </a:solidFill>
              </a:rPr>
              <a:t>166</a:t>
            </a:r>
            <a:r>
              <a:rPr lang="en-GB" sz="2400" b="1" dirty="0"/>
              <a:t> - </a:t>
            </a:r>
            <a:r>
              <a:rPr lang="en-GB" sz="2400" b="1" dirty="0">
                <a:solidFill>
                  <a:srgbClr val="0070C0"/>
                </a:solidFill>
              </a:rPr>
              <a:t>4</a:t>
            </a:r>
            <a:r>
              <a:rPr lang="en-GB" sz="2400" b="1" dirty="0"/>
              <a:t> = 162</a:t>
            </a:r>
          </a:p>
        </p:txBody>
      </p:sp>
    </p:spTree>
    <p:extLst>
      <p:ext uri="{BB962C8B-B14F-4D97-AF65-F5344CB8AC3E}">
        <p14:creationId xmlns:p14="http://schemas.microsoft.com/office/powerpoint/2010/main" val="8440573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22" grpId="0"/>
      <p:bldP spid="19" grpId="0" animBg="1"/>
      <p:bldP spid="24" grpId="0" animBg="1"/>
      <p:bldP spid="25" grpId="0" animBg="1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307977" y="290513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29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010B13-C058-4A40-8164-B3AF64C7A904}"/>
              </a:ext>
            </a:extLst>
          </p:cNvPr>
          <p:cNvSpPr txBox="1"/>
          <p:nvPr/>
        </p:nvSpPr>
        <p:spPr>
          <a:xfrm>
            <a:off x="887507" y="1084729"/>
            <a:ext cx="23686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Let’s learn</a:t>
            </a:r>
            <a:endParaRPr lang="en-GB" sz="4000" u="sng" dirty="0"/>
          </a:p>
          <a:p>
            <a:r>
              <a:rPr lang="en-GB" sz="4000" dirty="0"/>
              <a:t>a) 253 + 6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FCC6B2-8519-42BE-96BF-9A7D14F312F6}"/>
              </a:ext>
            </a:extLst>
          </p:cNvPr>
          <p:cNvSpPr txBox="1"/>
          <p:nvPr/>
        </p:nvSpPr>
        <p:spPr>
          <a:xfrm>
            <a:off x="5172636" y="1084729"/>
            <a:ext cx="22865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Your turn </a:t>
            </a:r>
            <a:endParaRPr lang="en-GB" sz="4000" u="sng" dirty="0"/>
          </a:p>
          <a:p>
            <a:r>
              <a:rPr lang="en-GB" sz="4000" dirty="0"/>
              <a:t>b) 472 + 5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1E1030F-A7AF-47EA-B058-30D3CFD5DC8F}"/>
              </a:ext>
            </a:extLst>
          </p:cNvPr>
          <p:cNvSpPr/>
          <p:nvPr/>
        </p:nvSpPr>
        <p:spPr>
          <a:xfrm>
            <a:off x="849809" y="331687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253</a:t>
            </a:r>
            <a:r>
              <a:rPr lang="en-GB" sz="3200" dirty="0"/>
              <a:t>             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66B5C8E-68C0-48CD-8F3D-81A6248870E7}"/>
              </a:ext>
            </a:extLst>
          </p:cNvPr>
          <p:cNvSpPr/>
          <p:nvPr/>
        </p:nvSpPr>
        <p:spPr>
          <a:xfrm>
            <a:off x="2277559" y="252752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AECCA3C-E3E8-446C-82FD-7801B6A77116}"/>
              </a:ext>
            </a:extLst>
          </p:cNvPr>
          <p:cNvSpPr/>
          <p:nvPr/>
        </p:nvSpPr>
        <p:spPr>
          <a:xfrm>
            <a:off x="2148762" y="4030162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250</a:t>
            </a:r>
            <a:endParaRPr lang="en-GB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B37505D-6AF2-43A8-BC1E-59F54517B890}"/>
              </a:ext>
            </a:extLst>
          </p:cNvPr>
          <p:cNvCxnSpPr/>
          <p:nvPr/>
        </p:nvCxnSpPr>
        <p:spPr>
          <a:xfrm flipV="1">
            <a:off x="1750228" y="3155576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EC33B3F-51A5-477D-AD60-A9B3FF08E85D}"/>
              </a:ext>
            </a:extLst>
          </p:cNvPr>
          <p:cNvCxnSpPr>
            <a:cxnSpLocks/>
            <a:stCxn id="7" idx="5"/>
          </p:cNvCxnSpPr>
          <p:nvPr/>
        </p:nvCxnSpPr>
        <p:spPr>
          <a:xfrm>
            <a:off x="1614995" y="410021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1BD0A46-6151-4B61-AFF3-33580FCE6E5B}"/>
              </a:ext>
            </a:extLst>
          </p:cNvPr>
          <p:cNvSpPr txBox="1"/>
          <p:nvPr/>
        </p:nvSpPr>
        <p:spPr>
          <a:xfrm>
            <a:off x="817981" y="4851666"/>
            <a:ext cx="18565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 + 6 = </a:t>
            </a:r>
            <a:r>
              <a:rPr lang="en-GB" sz="2400" b="1" dirty="0"/>
              <a:t>9</a:t>
            </a:r>
          </a:p>
          <a:p>
            <a:endParaRPr lang="en-GB" sz="2400" b="1" dirty="0">
              <a:solidFill>
                <a:srgbClr val="00B050"/>
              </a:solidFill>
            </a:endParaRPr>
          </a:p>
          <a:p>
            <a:r>
              <a:rPr lang="en-GB" sz="2400" b="1" dirty="0"/>
              <a:t>250 + 9 = 259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D4956FC-6627-413E-83D8-BECE9DC03948}"/>
              </a:ext>
            </a:extLst>
          </p:cNvPr>
          <p:cNvSpPr/>
          <p:nvPr/>
        </p:nvSpPr>
        <p:spPr>
          <a:xfrm>
            <a:off x="4680506" y="3346008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472</a:t>
            </a:r>
            <a:r>
              <a:rPr lang="en-GB" sz="3200" dirty="0"/>
              <a:t>              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C01DAED-E13B-47A8-BBC8-3782FC9A75EE}"/>
              </a:ext>
            </a:extLst>
          </p:cNvPr>
          <p:cNvSpPr/>
          <p:nvPr/>
        </p:nvSpPr>
        <p:spPr>
          <a:xfrm>
            <a:off x="6108256" y="2556655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21D4517-C248-412C-BDEF-86281B36331D}"/>
              </a:ext>
            </a:extLst>
          </p:cNvPr>
          <p:cNvSpPr/>
          <p:nvPr/>
        </p:nvSpPr>
        <p:spPr>
          <a:xfrm>
            <a:off x="5979459" y="4059297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470</a:t>
            </a:r>
            <a:endParaRPr lang="en-GB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FAD6D0-C02F-4B75-8027-DC1A083ABA14}"/>
              </a:ext>
            </a:extLst>
          </p:cNvPr>
          <p:cNvCxnSpPr/>
          <p:nvPr/>
        </p:nvCxnSpPr>
        <p:spPr>
          <a:xfrm flipV="1">
            <a:off x="5580925" y="3184711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EAECBB0-2EFB-4A0E-ACF1-4859DA9AE3E2}"/>
              </a:ext>
            </a:extLst>
          </p:cNvPr>
          <p:cNvCxnSpPr>
            <a:cxnSpLocks/>
            <a:stCxn id="19" idx="5"/>
          </p:cNvCxnSpPr>
          <p:nvPr/>
        </p:nvCxnSpPr>
        <p:spPr>
          <a:xfrm>
            <a:off x="5445692" y="4129347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919E7770-2373-423E-89D1-3AF07016AB4C}"/>
              </a:ext>
            </a:extLst>
          </p:cNvPr>
          <p:cNvSpPr txBox="1"/>
          <p:nvPr/>
        </p:nvSpPr>
        <p:spPr>
          <a:xfrm>
            <a:off x="4784276" y="4978660"/>
            <a:ext cx="261962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___ + 5 = ___</a:t>
            </a:r>
          </a:p>
          <a:p>
            <a:endParaRPr lang="en-GB" sz="2400" b="1" dirty="0"/>
          </a:p>
          <a:p>
            <a:r>
              <a:rPr lang="en-GB" sz="2400" b="1" dirty="0"/>
              <a:t>470 + ____ = _____</a:t>
            </a:r>
          </a:p>
        </p:txBody>
      </p:sp>
    </p:spTree>
    <p:extLst>
      <p:ext uri="{BB962C8B-B14F-4D97-AF65-F5344CB8AC3E}">
        <p14:creationId xmlns:p14="http://schemas.microsoft.com/office/powerpoint/2010/main" val="40040009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22" grpId="0"/>
      <p:bldP spid="19" grpId="0" animBg="1"/>
      <p:bldP spid="24" grpId="0" animBg="1"/>
      <p:bldP spid="25" grpId="0" animBg="1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3307977" y="290513"/>
            <a:ext cx="537406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29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56010B13-C058-4A40-8164-B3AF64C7A904}"/>
              </a:ext>
            </a:extLst>
          </p:cNvPr>
          <p:cNvSpPr txBox="1"/>
          <p:nvPr/>
        </p:nvSpPr>
        <p:spPr>
          <a:xfrm>
            <a:off x="887507" y="1084729"/>
            <a:ext cx="23686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Let’s learn</a:t>
            </a:r>
            <a:endParaRPr lang="en-GB" sz="4000" u="sng" dirty="0"/>
          </a:p>
          <a:p>
            <a:r>
              <a:rPr lang="en-GB" sz="4000" dirty="0"/>
              <a:t>a) 253 + 6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EFCC6B2-8519-42BE-96BF-9A7D14F312F6}"/>
              </a:ext>
            </a:extLst>
          </p:cNvPr>
          <p:cNvSpPr txBox="1"/>
          <p:nvPr/>
        </p:nvSpPr>
        <p:spPr>
          <a:xfrm>
            <a:off x="5172636" y="1084729"/>
            <a:ext cx="228652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Your turn </a:t>
            </a:r>
            <a:endParaRPr lang="en-GB" sz="4000" u="sng" dirty="0"/>
          </a:p>
          <a:p>
            <a:r>
              <a:rPr lang="en-GB" sz="4000" dirty="0"/>
              <a:t>b) 472 + 5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01E1030F-A7AF-47EA-B058-30D3CFD5DC8F}"/>
              </a:ext>
            </a:extLst>
          </p:cNvPr>
          <p:cNvSpPr/>
          <p:nvPr/>
        </p:nvSpPr>
        <p:spPr>
          <a:xfrm>
            <a:off x="849809" y="331687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253</a:t>
            </a:r>
            <a:r>
              <a:rPr lang="en-GB" sz="3200" dirty="0"/>
              <a:t>              </a:t>
            </a:r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766B5C8E-68C0-48CD-8F3D-81A6248870E7}"/>
              </a:ext>
            </a:extLst>
          </p:cNvPr>
          <p:cNvSpPr/>
          <p:nvPr/>
        </p:nvSpPr>
        <p:spPr>
          <a:xfrm>
            <a:off x="2277559" y="252752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3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AECCA3C-E3E8-446C-82FD-7801B6A77116}"/>
              </a:ext>
            </a:extLst>
          </p:cNvPr>
          <p:cNvSpPr/>
          <p:nvPr/>
        </p:nvSpPr>
        <p:spPr>
          <a:xfrm>
            <a:off x="2148762" y="4030162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250</a:t>
            </a:r>
            <a:endParaRPr lang="en-GB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5B37505D-6AF2-43A8-BC1E-59F54517B890}"/>
              </a:ext>
            </a:extLst>
          </p:cNvPr>
          <p:cNvCxnSpPr/>
          <p:nvPr/>
        </p:nvCxnSpPr>
        <p:spPr>
          <a:xfrm flipV="1">
            <a:off x="1750228" y="3155576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1EC33B3F-51A5-477D-AD60-A9B3FF08E85D}"/>
              </a:ext>
            </a:extLst>
          </p:cNvPr>
          <p:cNvCxnSpPr>
            <a:cxnSpLocks/>
            <a:stCxn id="7" idx="5"/>
          </p:cNvCxnSpPr>
          <p:nvPr/>
        </p:nvCxnSpPr>
        <p:spPr>
          <a:xfrm>
            <a:off x="1614995" y="410021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E1BD0A46-6151-4B61-AFF3-33580FCE6E5B}"/>
              </a:ext>
            </a:extLst>
          </p:cNvPr>
          <p:cNvSpPr txBox="1"/>
          <p:nvPr/>
        </p:nvSpPr>
        <p:spPr>
          <a:xfrm>
            <a:off x="817981" y="4851666"/>
            <a:ext cx="18565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 + 6 = </a:t>
            </a:r>
            <a:r>
              <a:rPr lang="en-GB" sz="2400" b="1" dirty="0"/>
              <a:t>9</a:t>
            </a:r>
          </a:p>
          <a:p>
            <a:endParaRPr lang="en-GB" sz="2400" b="1" dirty="0">
              <a:solidFill>
                <a:srgbClr val="00B050"/>
              </a:solidFill>
            </a:endParaRPr>
          </a:p>
          <a:p>
            <a:r>
              <a:rPr lang="en-GB" sz="2400" b="1" dirty="0"/>
              <a:t>250 + 9 = 259</a:t>
            </a:r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8D4956FC-6627-413E-83D8-BECE9DC03948}"/>
              </a:ext>
            </a:extLst>
          </p:cNvPr>
          <p:cNvSpPr/>
          <p:nvPr/>
        </p:nvSpPr>
        <p:spPr>
          <a:xfrm>
            <a:off x="4680506" y="3346008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472</a:t>
            </a:r>
            <a:r>
              <a:rPr lang="en-GB" sz="3200" dirty="0"/>
              <a:t>              </a:t>
            </a:r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C01DAED-E13B-47A8-BBC8-3782FC9A75EE}"/>
              </a:ext>
            </a:extLst>
          </p:cNvPr>
          <p:cNvSpPr/>
          <p:nvPr/>
        </p:nvSpPr>
        <p:spPr>
          <a:xfrm>
            <a:off x="6108256" y="2556655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?</a:t>
            </a:r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C21D4517-C248-412C-BDEF-86281B36331D}"/>
              </a:ext>
            </a:extLst>
          </p:cNvPr>
          <p:cNvSpPr/>
          <p:nvPr/>
        </p:nvSpPr>
        <p:spPr>
          <a:xfrm>
            <a:off x="5979459" y="4059297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470</a:t>
            </a:r>
            <a:endParaRPr lang="en-GB" dirty="0"/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28FAD6D0-C02F-4B75-8027-DC1A083ABA14}"/>
              </a:ext>
            </a:extLst>
          </p:cNvPr>
          <p:cNvCxnSpPr/>
          <p:nvPr/>
        </p:nvCxnSpPr>
        <p:spPr>
          <a:xfrm flipV="1">
            <a:off x="5580925" y="3184711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AEAECBB0-2EFB-4A0E-ACF1-4859DA9AE3E2}"/>
              </a:ext>
            </a:extLst>
          </p:cNvPr>
          <p:cNvCxnSpPr>
            <a:cxnSpLocks/>
            <a:stCxn id="19" idx="5"/>
          </p:cNvCxnSpPr>
          <p:nvPr/>
        </p:nvCxnSpPr>
        <p:spPr>
          <a:xfrm>
            <a:off x="5445692" y="4129347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919E7770-2373-423E-89D1-3AF07016AB4C}"/>
              </a:ext>
            </a:extLst>
          </p:cNvPr>
          <p:cNvSpPr txBox="1"/>
          <p:nvPr/>
        </p:nvSpPr>
        <p:spPr>
          <a:xfrm>
            <a:off x="4784276" y="4978660"/>
            <a:ext cx="185659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/>
              <a:t>2</a:t>
            </a:r>
            <a:r>
              <a:rPr lang="en-GB" sz="2400" dirty="0"/>
              <a:t> + 5 = ___</a:t>
            </a:r>
          </a:p>
          <a:p>
            <a:endParaRPr lang="en-GB" sz="2400" b="1" dirty="0"/>
          </a:p>
          <a:p>
            <a:r>
              <a:rPr lang="en-GB" sz="2400" b="1" dirty="0"/>
              <a:t>470 + 7 = 477</a:t>
            </a:r>
          </a:p>
        </p:txBody>
      </p:sp>
    </p:spTree>
    <p:extLst>
      <p:ext uri="{BB962C8B-B14F-4D97-AF65-F5344CB8AC3E}">
        <p14:creationId xmlns:p14="http://schemas.microsoft.com/office/powerpoint/2010/main" val="938037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10" grpId="0" animBg="1"/>
      <p:bldP spid="11" grpId="0" animBg="1"/>
      <p:bldP spid="22" grpId="0"/>
      <p:bldP spid="19" grpId="0" animBg="1"/>
      <p:bldP spid="24" grpId="0" animBg="1"/>
      <p:bldP spid="25" grpId="0" animBg="1"/>
      <p:bldP spid="2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>
            <a:extLst>
              <a:ext uri="{FF2B5EF4-FFF2-40B4-BE49-F238E27FC236}">
                <a16:creationId xmlns:a16="http://schemas.microsoft.com/office/drawing/2014/main" id="{F6BC5D46-CD1F-4600-A3E8-204B933675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" y="459640"/>
            <a:ext cx="783431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u="sng" dirty="0">
                <a:solidFill>
                  <a:schemeClr val="tx1"/>
                </a:solidFill>
              </a:rPr>
              <a:t>Monday 29</a:t>
            </a:r>
            <a:r>
              <a:rPr lang="en-GB" altLang="en-US" sz="3200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sz="3200" b="1" u="sng" dirty="0">
                <a:solidFill>
                  <a:schemeClr val="tx1"/>
                </a:solidFill>
              </a:rPr>
              <a:t> June 2020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200" b="1" u="sng" dirty="0"/>
              <a:t>L.O: To add single numbers mentally</a:t>
            </a:r>
            <a:endParaRPr lang="en-GB" altLang="en-US" sz="3200" dirty="0">
              <a:solidFill>
                <a:schemeClr val="tx1"/>
              </a:solidFill>
            </a:endParaRPr>
          </a:p>
        </p:txBody>
      </p:sp>
      <p:pic>
        <p:nvPicPr>
          <p:cNvPr id="18435" name="Picture 2">
            <a:extLst>
              <a:ext uri="{FF2B5EF4-FFF2-40B4-BE49-F238E27FC236}">
                <a16:creationId xmlns:a16="http://schemas.microsoft.com/office/drawing/2014/main" id="{FE62F517-70C0-4E52-AAED-BDA14F056B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53" y="1727309"/>
            <a:ext cx="1049338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3">
            <a:extLst>
              <a:ext uri="{FF2B5EF4-FFF2-40B4-BE49-F238E27FC236}">
                <a16:creationId xmlns:a16="http://schemas.microsoft.com/office/drawing/2014/main" id="{E5B8BED7-6365-4D0D-8A80-AB4418459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6753" y="2845754"/>
            <a:ext cx="998538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4">
            <a:extLst>
              <a:ext uri="{FF2B5EF4-FFF2-40B4-BE49-F238E27FC236}">
                <a16:creationId xmlns:a16="http://schemas.microsoft.com/office/drawing/2014/main" id="{1A84EAE0-6126-4583-A5F9-7BF0F8CAFE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841" y="4018174"/>
            <a:ext cx="1060450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63C5F45-A877-44DD-9837-EF4D2E9B7F63}"/>
              </a:ext>
            </a:extLst>
          </p:cNvPr>
          <p:cNvSpPr txBox="1"/>
          <p:nvPr/>
        </p:nvSpPr>
        <p:spPr>
          <a:xfrm>
            <a:off x="2223247" y="2006640"/>
            <a:ext cx="37269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Add single digits to two digit numbers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B29A7C-C477-4785-B5BB-3DCAD88912AE}"/>
              </a:ext>
            </a:extLst>
          </p:cNvPr>
          <p:cNvSpPr txBox="1"/>
          <p:nvPr/>
        </p:nvSpPr>
        <p:spPr>
          <a:xfrm>
            <a:off x="2223247" y="3152419"/>
            <a:ext cx="58321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Add single digits to three digit numbers without regrouping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A1D6746-DF53-4D04-8C11-FA867C7A49AB}"/>
              </a:ext>
            </a:extLst>
          </p:cNvPr>
          <p:cNvSpPr txBox="1"/>
          <p:nvPr/>
        </p:nvSpPr>
        <p:spPr>
          <a:xfrm>
            <a:off x="2265791" y="4342301"/>
            <a:ext cx="551150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Add single digits to three digit numbers with regrouping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82DDBE9-6B6E-41F4-B9E8-EE0FC18431AE}"/>
              </a:ext>
            </a:extLst>
          </p:cNvPr>
          <p:cNvSpPr/>
          <p:nvPr/>
        </p:nvSpPr>
        <p:spPr>
          <a:xfrm>
            <a:off x="5522259" y="371196"/>
            <a:ext cx="3621741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Monday 29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th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6A1C146-2787-463B-8B82-AC4C4E00D4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378" y="215153"/>
            <a:ext cx="4874304" cy="65565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085847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le 1">
            <a:extLst>
              <a:ext uri="{FF2B5EF4-FFF2-40B4-BE49-F238E27FC236}">
                <a16:creationId xmlns:a16="http://schemas.microsoft.com/office/drawing/2014/main" id="{E1B0F466-4930-4E36-B8D1-16E141942A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altLang="en-US" b="1" u="sng" dirty="0">
                <a:solidFill>
                  <a:schemeClr val="tx1"/>
                </a:solidFill>
              </a:rPr>
              <a:t>Tuesday 30</a:t>
            </a:r>
            <a:r>
              <a:rPr lang="en-GB" altLang="en-US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b="1" u="sng" dirty="0">
                <a:solidFill>
                  <a:schemeClr val="tx1"/>
                </a:solidFill>
              </a:rPr>
              <a:t> June 2020</a:t>
            </a:r>
            <a:br>
              <a:rPr lang="en-GB" altLang="en-US" b="1" u="sng" dirty="0"/>
            </a:br>
            <a:br>
              <a:rPr lang="en-GB" altLang="en-US" b="1" u="sng" dirty="0"/>
            </a:br>
            <a:r>
              <a:rPr lang="en-GB" altLang="en-US" b="1" u="sng" dirty="0"/>
              <a:t>L.O: To add tens mentally</a:t>
            </a:r>
            <a:endParaRPr lang="en-GB" altLang="en-US" dirty="0"/>
          </a:p>
        </p:txBody>
      </p:sp>
      <p:sp>
        <p:nvSpPr>
          <p:cNvPr id="19459" name="Subtitle 2">
            <a:extLst>
              <a:ext uri="{FF2B5EF4-FFF2-40B4-BE49-F238E27FC236}">
                <a16:creationId xmlns:a16="http://schemas.microsoft.com/office/drawing/2014/main" id="{54DBDDA9-5F4F-4791-B5A4-CE5D73BDBF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eaLnBrk="1" hangingPunct="1"/>
            <a:r>
              <a:rPr lang="en-GB" altLang="en-US" dirty="0"/>
              <a:t>I can use number bonds to 100</a:t>
            </a:r>
          </a:p>
          <a:p>
            <a:pPr eaLnBrk="1" hangingPunct="1"/>
            <a:r>
              <a:rPr lang="en-GB" altLang="en-US" dirty="0"/>
              <a:t>I can use number bonds to add numbers</a:t>
            </a:r>
          </a:p>
          <a:p>
            <a:pPr eaLnBrk="1" hangingPunct="1"/>
            <a:r>
              <a:rPr lang="en-GB" altLang="en-US" dirty="0"/>
              <a:t>I can add numbers bridging over the next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268663" y="290513"/>
            <a:ext cx="5413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23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rd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123" y="862617"/>
            <a:ext cx="50170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add tens mentally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AA0154-F752-4F57-AED0-E341720310A0}"/>
              </a:ext>
            </a:extLst>
          </p:cNvPr>
          <p:cNvSpPr txBox="1"/>
          <p:nvPr/>
        </p:nvSpPr>
        <p:spPr>
          <a:xfrm>
            <a:off x="1956020" y="1527339"/>
            <a:ext cx="2368662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Let’s learn</a:t>
            </a:r>
            <a:endParaRPr lang="en-GB" sz="4000" u="sng" dirty="0"/>
          </a:p>
          <a:p>
            <a:r>
              <a:rPr lang="en-GB" sz="4000" dirty="0"/>
              <a:t>a) 48 + 50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17F7516-548D-4A41-A7A2-30F4BE7923BB}"/>
              </a:ext>
            </a:extLst>
          </p:cNvPr>
          <p:cNvSpPr/>
          <p:nvPr/>
        </p:nvSpPr>
        <p:spPr>
          <a:xfrm>
            <a:off x="1918322" y="3759483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48</a:t>
            </a:r>
            <a:r>
              <a:rPr lang="en-GB" sz="3200" dirty="0"/>
              <a:t>             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6BC74C6-EF5B-4315-87BA-ED1B5D2A5FD7}"/>
              </a:ext>
            </a:extLst>
          </p:cNvPr>
          <p:cNvSpPr/>
          <p:nvPr/>
        </p:nvSpPr>
        <p:spPr>
          <a:xfrm>
            <a:off x="3235879" y="3008962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8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A7B4D72-D9EE-4682-BEF2-9FA9A0B2E290}"/>
              </a:ext>
            </a:extLst>
          </p:cNvPr>
          <p:cNvSpPr/>
          <p:nvPr/>
        </p:nvSpPr>
        <p:spPr>
          <a:xfrm>
            <a:off x="3217275" y="4412922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40</a:t>
            </a:r>
            <a:endParaRPr lang="en-GB" sz="24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CD27C99-CA87-416F-820F-49D014C2E010}"/>
              </a:ext>
            </a:extLst>
          </p:cNvPr>
          <p:cNvCxnSpPr/>
          <p:nvPr/>
        </p:nvCxnSpPr>
        <p:spPr>
          <a:xfrm flipV="1">
            <a:off x="2708548" y="3634117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99B6D5D-D60B-4A49-942A-D66815831854}"/>
              </a:ext>
            </a:extLst>
          </p:cNvPr>
          <p:cNvCxnSpPr>
            <a:cxnSpLocks/>
            <a:stCxn id="6" idx="5"/>
          </p:cNvCxnSpPr>
          <p:nvPr/>
        </p:nvCxnSpPr>
        <p:spPr>
          <a:xfrm>
            <a:off x="2683508" y="4542822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4FC5D18F-90C8-4C27-BEAF-25644F30995C}"/>
              </a:ext>
            </a:extLst>
          </p:cNvPr>
          <p:cNvSpPr txBox="1"/>
          <p:nvPr/>
        </p:nvSpPr>
        <p:spPr>
          <a:xfrm>
            <a:off x="1527906" y="5235877"/>
            <a:ext cx="17011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40 + 50 = 90</a:t>
            </a:r>
            <a:endParaRPr lang="en-GB" sz="2400" b="1" dirty="0"/>
          </a:p>
          <a:p>
            <a:endParaRPr lang="en-GB" sz="2400" b="1" dirty="0">
              <a:solidFill>
                <a:srgbClr val="00B050"/>
              </a:solidFill>
            </a:endParaRPr>
          </a:p>
          <a:p>
            <a:r>
              <a:rPr lang="en-GB" sz="2400" b="1" dirty="0"/>
              <a:t>90 + 8 = 98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EEBBD82-8748-47FB-8C5E-0F3588B18879}"/>
              </a:ext>
            </a:extLst>
          </p:cNvPr>
          <p:cNvSpPr/>
          <p:nvPr/>
        </p:nvSpPr>
        <p:spPr>
          <a:xfrm>
            <a:off x="4943620" y="1494035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b="1" u="sng" dirty="0"/>
              <a:t>Your turn</a:t>
            </a:r>
            <a:endParaRPr lang="en-GB" sz="4000" u="sng" dirty="0"/>
          </a:p>
          <a:p>
            <a:r>
              <a:rPr lang="en-GB" sz="4000" dirty="0"/>
              <a:t>b) 37 + 60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F64F9C7-FB76-43A1-8590-4C9144A8FDAC}"/>
              </a:ext>
            </a:extLst>
          </p:cNvPr>
          <p:cNvSpPr/>
          <p:nvPr/>
        </p:nvSpPr>
        <p:spPr>
          <a:xfrm>
            <a:off x="5117580" y="3466899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37</a:t>
            </a:r>
            <a:r>
              <a:rPr lang="en-GB" sz="3200" dirty="0"/>
              <a:t>             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E60CCF6-4696-4D70-A2C5-09F60DA2061C}"/>
              </a:ext>
            </a:extLst>
          </p:cNvPr>
          <p:cNvSpPr/>
          <p:nvPr/>
        </p:nvSpPr>
        <p:spPr>
          <a:xfrm>
            <a:off x="6435137" y="285390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7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98D9FCA-4A7E-4083-8EB3-A5055C736E02}"/>
              </a:ext>
            </a:extLst>
          </p:cNvPr>
          <p:cNvSpPr/>
          <p:nvPr/>
        </p:nvSpPr>
        <p:spPr>
          <a:xfrm>
            <a:off x="6416533" y="4120338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30</a:t>
            </a:r>
            <a:endParaRPr lang="en-GB" sz="24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EAA4A75-3FBC-4D5C-9031-84CA29A2045D}"/>
              </a:ext>
            </a:extLst>
          </p:cNvPr>
          <p:cNvCxnSpPr/>
          <p:nvPr/>
        </p:nvCxnSpPr>
        <p:spPr>
          <a:xfrm flipV="1">
            <a:off x="5907806" y="3341533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40D101A-551C-4C60-B170-862F61F3BA93}"/>
              </a:ext>
            </a:extLst>
          </p:cNvPr>
          <p:cNvCxnSpPr>
            <a:cxnSpLocks/>
            <a:stCxn id="13" idx="5"/>
          </p:cNvCxnSpPr>
          <p:nvPr/>
        </p:nvCxnSpPr>
        <p:spPr>
          <a:xfrm>
            <a:off x="5882766" y="4250238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636B1306-9B58-42FC-9811-6D41BA5A47B4}"/>
              </a:ext>
            </a:extLst>
          </p:cNvPr>
          <p:cNvSpPr txBox="1"/>
          <p:nvPr/>
        </p:nvSpPr>
        <p:spPr>
          <a:xfrm>
            <a:off x="4843705" y="5114174"/>
            <a:ext cx="17011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30 + 60 = 90</a:t>
            </a:r>
            <a:endParaRPr lang="en-GB" sz="2400" b="1" dirty="0"/>
          </a:p>
          <a:p>
            <a:endParaRPr lang="en-GB" sz="2400" b="1" dirty="0">
              <a:solidFill>
                <a:srgbClr val="00B050"/>
              </a:solidFill>
            </a:endParaRPr>
          </a:p>
          <a:p>
            <a:r>
              <a:rPr lang="en-GB" sz="2400" b="1" dirty="0"/>
              <a:t>90 + 7 = 97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/>
      <p:bldP spid="13" grpId="0" animBg="1"/>
      <p:bldP spid="14" grpId="0" animBg="1"/>
      <p:bldP spid="15" grpId="0" animBg="1"/>
      <p:bldP spid="1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737CD5F-84DD-45F9-8172-56FB405EE185}"/>
              </a:ext>
            </a:extLst>
          </p:cNvPr>
          <p:cNvSpPr/>
          <p:nvPr/>
        </p:nvSpPr>
        <p:spPr>
          <a:xfrm>
            <a:off x="3268663" y="290513"/>
            <a:ext cx="5413375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Tuesday 23</a:t>
            </a:r>
            <a:r>
              <a:rPr lang="en-GB" altLang="en-US" sz="4000" b="1" u="sng" baseline="30000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rd</a:t>
            </a:r>
            <a:r>
              <a:rPr lang="en-GB" altLang="en-US" sz="4000" b="1" u="sng" dirty="0">
                <a:solidFill>
                  <a:srgbClr val="1C1C1C"/>
                </a:solidFill>
                <a:latin typeface="Twinkl SemiBold" pitchFamily="2" charset="0"/>
                <a:ea typeface="+mj-ea"/>
                <a:cs typeface="+mj-cs"/>
              </a:rPr>
              <a:t> June 2020</a:t>
            </a:r>
            <a:endParaRPr lang="en-GB" dirty="0"/>
          </a:p>
        </p:txBody>
      </p:sp>
      <p:sp>
        <p:nvSpPr>
          <p:cNvPr id="21507" name="TextBox 1">
            <a:extLst>
              <a:ext uri="{FF2B5EF4-FFF2-40B4-BE49-F238E27FC236}">
                <a16:creationId xmlns:a16="http://schemas.microsoft.com/office/drawing/2014/main" id="{0B11C12F-5218-415B-8954-34048812EE5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606550"/>
            <a:ext cx="185738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endParaRPr lang="en-GB" altLang="en-US" sz="2800" b="1" u="sng"/>
          </a:p>
        </p:txBody>
      </p:sp>
      <p:sp>
        <p:nvSpPr>
          <p:cNvPr id="21508" name="Rectangle 2">
            <a:extLst>
              <a:ext uri="{FF2B5EF4-FFF2-40B4-BE49-F238E27FC236}">
                <a16:creationId xmlns:a16="http://schemas.microsoft.com/office/drawing/2014/main" id="{3E04C258-7095-4C75-872B-7F754BDD0C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760123" y="862617"/>
            <a:ext cx="5017079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r>
              <a:rPr lang="en-GB" altLang="en-US" sz="3600" b="1" u="sng" dirty="0"/>
              <a:t>L.O: To add tens mentally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E0AA0154-F752-4F57-AED0-E341720310A0}"/>
              </a:ext>
            </a:extLst>
          </p:cNvPr>
          <p:cNvSpPr txBox="1"/>
          <p:nvPr/>
        </p:nvSpPr>
        <p:spPr>
          <a:xfrm>
            <a:off x="1441020" y="1527339"/>
            <a:ext cx="2484976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000" b="1" u="sng" dirty="0"/>
              <a:t>Let’s learn</a:t>
            </a:r>
            <a:endParaRPr lang="en-GB" sz="4000" u="sng" dirty="0"/>
          </a:p>
          <a:p>
            <a:r>
              <a:rPr lang="en-GB" sz="4000" dirty="0"/>
              <a:t>a) 348 + 50</a:t>
            </a:r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417F7516-548D-4A41-A7A2-30F4BE7923BB}"/>
              </a:ext>
            </a:extLst>
          </p:cNvPr>
          <p:cNvSpPr/>
          <p:nvPr/>
        </p:nvSpPr>
        <p:spPr>
          <a:xfrm>
            <a:off x="1594389" y="3711126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348</a:t>
            </a:r>
            <a:r>
              <a:rPr lang="en-GB" sz="3200" dirty="0"/>
              <a:t>              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16BC74C6-EF5B-4315-87BA-ED1B5D2A5FD7}"/>
              </a:ext>
            </a:extLst>
          </p:cNvPr>
          <p:cNvSpPr/>
          <p:nvPr/>
        </p:nvSpPr>
        <p:spPr>
          <a:xfrm>
            <a:off x="2911946" y="2960605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/>
              <a:t>40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A7B4D72-D9EE-4682-BEF2-9FA9A0B2E290}"/>
              </a:ext>
            </a:extLst>
          </p:cNvPr>
          <p:cNvSpPr/>
          <p:nvPr/>
        </p:nvSpPr>
        <p:spPr>
          <a:xfrm>
            <a:off x="2893342" y="4364565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308</a:t>
            </a:r>
            <a:endParaRPr lang="en-GB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5CD27C99-CA87-416F-820F-49D014C2E010}"/>
              </a:ext>
            </a:extLst>
          </p:cNvPr>
          <p:cNvCxnSpPr/>
          <p:nvPr/>
        </p:nvCxnSpPr>
        <p:spPr>
          <a:xfrm flipV="1">
            <a:off x="2384615" y="3585760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E99B6D5D-D60B-4A49-942A-D66815831854}"/>
              </a:ext>
            </a:extLst>
          </p:cNvPr>
          <p:cNvCxnSpPr>
            <a:cxnSpLocks/>
            <a:stCxn id="6" idx="5"/>
          </p:cNvCxnSpPr>
          <p:nvPr/>
        </p:nvCxnSpPr>
        <p:spPr>
          <a:xfrm>
            <a:off x="2359575" y="4494465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4FC5D18F-90C8-4C27-BEAF-25644F30995C}"/>
              </a:ext>
            </a:extLst>
          </p:cNvPr>
          <p:cNvSpPr txBox="1"/>
          <p:nvPr/>
        </p:nvSpPr>
        <p:spPr>
          <a:xfrm>
            <a:off x="1527906" y="5235877"/>
            <a:ext cx="20120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40 + 50 = 90</a:t>
            </a:r>
            <a:endParaRPr lang="en-GB" sz="2400" b="1" dirty="0"/>
          </a:p>
          <a:p>
            <a:endParaRPr lang="en-GB" sz="2400" b="1" dirty="0">
              <a:solidFill>
                <a:srgbClr val="00B050"/>
              </a:solidFill>
            </a:endParaRPr>
          </a:p>
          <a:p>
            <a:r>
              <a:rPr lang="en-GB" sz="2400" b="1" dirty="0"/>
              <a:t>308 + 90 = 398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EEBBD82-8748-47FB-8C5E-0F3588B18879}"/>
              </a:ext>
            </a:extLst>
          </p:cNvPr>
          <p:cNvSpPr/>
          <p:nvPr/>
        </p:nvSpPr>
        <p:spPr>
          <a:xfrm>
            <a:off x="4943620" y="1468370"/>
            <a:ext cx="4572000" cy="132343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4000" b="1" u="sng" dirty="0"/>
              <a:t>Your turn</a:t>
            </a:r>
            <a:endParaRPr lang="en-GB" sz="4000" u="sng" dirty="0"/>
          </a:p>
          <a:p>
            <a:r>
              <a:rPr lang="en-GB" sz="4000" dirty="0"/>
              <a:t>b) 351 + 40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F64F9C7-FB76-43A1-8590-4C9144A8FDAC}"/>
              </a:ext>
            </a:extLst>
          </p:cNvPr>
          <p:cNvSpPr/>
          <p:nvPr/>
        </p:nvSpPr>
        <p:spPr>
          <a:xfrm>
            <a:off x="5117580" y="3466899"/>
            <a:ext cx="896471" cy="917739"/>
          </a:xfrm>
          <a:prstGeom prst="ellipse">
            <a:avLst/>
          </a:prstGeom>
          <a:solidFill>
            <a:srgbClr val="FF66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000" dirty="0"/>
              <a:t>351</a:t>
            </a:r>
            <a:r>
              <a:rPr lang="en-GB" sz="3200" dirty="0"/>
              <a:t>              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E60CCF6-4696-4D70-A2C5-09F60DA2061C}"/>
              </a:ext>
            </a:extLst>
          </p:cNvPr>
          <p:cNvSpPr/>
          <p:nvPr/>
        </p:nvSpPr>
        <p:spPr>
          <a:xfrm>
            <a:off x="6435137" y="2853900"/>
            <a:ext cx="896471" cy="917739"/>
          </a:xfrm>
          <a:prstGeom prst="ellipse">
            <a:avLst/>
          </a:prstGeom>
          <a:solidFill>
            <a:srgbClr val="FF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800" dirty="0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F98D9FCA-4A7E-4083-8EB3-A5055C736E02}"/>
              </a:ext>
            </a:extLst>
          </p:cNvPr>
          <p:cNvSpPr/>
          <p:nvPr/>
        </p:nvSpPr>
        <p:spPr>
          <a:xfrm>
            <a:off x="6416533" y="4120338"/>
            <a:ext cx="896471" cy="917739"/>
          </a:xfrm>
          <a:prstGeom prst="ellipse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2400" dirty="0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EAA4A75-3FBC-4D5C-9031-84CA29A2045D}"/>
              </a:ext>
            </a:extLst>
          </p:cNvPr>
          <p:cNvCxnSpPr/>
          <p:nvPr/>
        </p:nvCxnSpPr>
        <p:spPr>
          <a:xfrm flipV="1">
            <a:off x="5907806" y="3341533"/>
            <a:ext cx="527331" cy="2734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840D101A-551C-4C60-B170-862F61F3BA93}"/>
              </a:ext>
            </a:extLst>
          </p:cNvPr>
          <p:cNvCxnSpPr>
            <a:cxnSpLocks/>
            <a:stCxn id="13" idx="5"/>
          </p:cNvCxnSpPr>
          <p:nvPr/>
        </p:nvCxnSpPr>
        <p:spPr>
          <a:xfrm>
            <a:off x="5882766" y="4250238"/>
            <a:ext cx="533767" cy="2286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636B1306-9B58-42FC-9811-6D41BA5A47B4}"/>
              </a:ext>
            </a:extLst>
          </p:cNvPr>
          <p:cNvSpPr txBox="1"/>
          <p:nvPr/>
        </p:nvSpPr>
        <p:spPr>
          <a:xfrm>
            <a:off x="4843705" y="5114174"/>
            <a:ext cx="1701107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/>
              <a:t>30 + 60 = 90</a:t>
            </a:r>
            <a:endParaRPr lang="en-GB" sz="2400" b="1" dirty="0"/>
          </a:p>
          <a:p>
            <a:endParaRPr lang="en-GB" sz="2400" b="1" dirty="0">
              <a:solidFill>
                <a:srgbClr val="00B050"/>
              </a:solidFill>
            </a:endParaRPr>
          </a:p>
          <a:p>
            <a:r>
              <a:rPr lang="en-GB" sz="2400" b="1" dirty="0"/>
              <a:t>90 + 7 = 97</a:t>
            </a:r>
          </a:p>
        </p:txBody>
      </p:sp>
    </p:spTree>
    <p:extLst>
      <p:ext uri="{BB962C8B-B14F-4D97-AF65-F5344CB8AC3E}">
        <p14:creationId xmlns:p14="http://schemas.microsoft.com/office/powerpoint/2010/main" val="40601255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1" grpId="0"/>
      <p:bldP spid="13" grpId="0" animBg="1"/>
      <p:bldP spid="14" grpId="0" animBg="1"/>
      <p:bldP spid="15" grpId="0" animBg="1"/>
      <p:bldP spid="1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>
            <a:extLst>
              <a:ext uri="{FF2B5EF4-FFF2-40B4-BE49-F238E27FC236}">
                <a16:creationId xmlns:a16="http://schemas.microsoft.com/office/drawing/2014/main" id="{1B8147AE-2A05-412A-A9AE-032BE4495A9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4050" y="509588"/>
            <a:ext cx="7834313" cy="16312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None/>
            </a:pPr>
            <a:r>
              <a:rPr lang="en-GB" altLang="en-US" sz="3200" b="1" u="sng" dirty="0">
                <a:solidFill>
                  <a:schemeClr val="tx1"/>
                </a:solidFill>
              </a:rPr>
              <a:t>Tuesday 30</a:t>
            </a:r>
            <a:r>
              <a:rPr lang="en-GB" altLang="en-US" sz="3200" b="1" u="sng" baseline="30000" dirty="0">
                <a:solidFill>
                  <a:schemeClr val="tx1"/>
                </a:solidFill>
              </a:rPr>
              <a:t>th</a:t>
            </a:r>
            <a:r>
              <a:rPr lang="en-GB" altLang="en-US" sz="3200" b="1" u="sng" dirty="0">
                <a:solidFill>
                  <a:schemeClr val="tx1"/>
                </a:solidFill>
              </a:rPr>
              <a:t> June 2020</a:t>
            </a:r>
            <a:br>
              <a:rPr lang="en-GB" altLang="en-US" sz="3200" b="1" u="sng" dirty="0"/>
            </a:br>
            <a:r>
              <a:rPr lang="en-GB" altLang="en-US" sz="3200" b="1" u="sng" dirty="0"/>
              <a:t>L.O: To add tens mentally</a:t>
            </a:r>
          </a:p>
          <a:p>
            <a:pPr>
              <a:lnSpc>
                <a:spcPct val="100000"/>
              </a:lnSpc>
              <a:spcBef>
                <a:spcPct val="0"/>
              </a:spcBef>
              <a:buNone/>
            </a:pPr>
            <a:endParaRPr lang="en-GB" altLang="en-US" sz="3200" b="1" u="sng" dirty="0"/>
          </a:p>
        </p:txBody>
      </p:sp>
      <p:pic>
        <p:nvPicPr>
          <p:cNvPr id="22531" name="Picture 2">
            <a:extLst>
              <a:ext uri="{FF2B5EF4-FFF2-40B4-BE49-F238E27FC236}">
                <a16:creationId xmlns:a16="http://schemas.microsoft.com/office/drawing/2014/main" id="{731EDDDA-E616-46E0-8639-3441F93684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2139950"/>
            <a:ext cx="1049338" cy="928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3">
            <a:extLst>
              <a:ext uri="{FF2B5EF4-FFF2-40B4-BE49-F238E27FC236}">
                <a16:creationId xmlns:a16="http://schemas.microsoft.com/office/drawing/2014/main" id="{EF5D50AB-CEF8-426C-A89D-390EE6B187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3483769"/>
            <a:ext cx="998538" cy="98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4">
            <a:extLst>
              <a:ext uri="{FF2B5EF4-FFF2-40B4-BE49-F238E27FC236}">
                <a16:creationId xmlns:a16="http://schemas.microsoft.com/office/drawing/2014/main" id="{EC9C4AAD-8AB4-4E85-AB7C-77929A8817B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013" y="4881563"/>
            <a:ext cx="1060450" cy="1017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4" name="TextBox 1">
            <a:extLst>
              <a:ext uri="{FF2B5EF4-FFF2-40B4-BE49-F238E27FC236}">
                <a16:creationId xmlns:a16="http://schemas.microsoft.com/office/drawing/2014/main" id="{48A673FF-A80F-47E4-A4D3-32A9836879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4838" y="1868488"/>
            <a:ext cx="702786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</a:rPr>
              <a:t>Add tens to a two digit number</a:t>
            </a:r>
          </a:p>
        </p:txBody>
      </p:sp>
      <p:sp>
        <p:nvSpPr>
          <p:cNvPr id="22535" name="Rectangle 2">
            <a:extLst>
              <a:ext uri="{FF2B5EF4-FFF2-40B4-BE49-F238E27FC236}">
                <a16:creationId xmlns:a16="http://schemas.microsoft.com/office/drawing/2014/main" id="{11BA3FB1-4E2A-404E-B63E-12BB56EDBBB6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5463" y="3266103"/>
            <a:ext cx="6827838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3600" dirty="0">
                <a:solidFill>
                  <a:schemeClr val="tx1"/>
                </a:solidFill>
              </a:rPr>
              <a:t>Add tens to a three digit number</a:t>
            </a:r>
          </a:p>
        </p:txBody>
      </p:sp>
      <p:sp>
        <p:nvSpPr>
          <p:cNvPr id="22536" name="Rectangle 3">
            <a:extLst>
              <a:ext uri="{FF2B5EF4-FFF2-40B4-BE49-F238E27FC236}">
                <a16:creationId xmlns:a16="http://schemas.microsoft.com/office/drawing/2014/main" id="{65E5A528-AF68-4EE8-8046-91EB030F4A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74838" y="4797611"/>
            <a:ext cx="682783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itchFamily="50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dirty="0">
                <a:solidFill>
                  <a:schemeClr val="tx1"/>
                </a:solidFill>
              </a:rPr>
              <a:t>Add ones, tens and hundreds to given numbers.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Custom 1">
      <a:majorFont>
        <a:latin typeface="Twinkl SemiBold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Lesson Presentation Template" id="{3C4AA890-A98A-49CB-9789-37C2142E8ECB}" vid="{D329D7C4-AF03-437F-A4FE-F7A8B98817C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3180</TotalTime>
  <Words>533</Words>
  <Application>Microsoft Office PowerPoint</Application>
  <PresentationFormat>On-screen Show (4:3)</PresentationFormat>
  <Paragraphs>157</Paragraphs>
  <Slides>16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3" baseType="lpstr">
      <vt:lpstr>Arial</vt:lpstr>
      <vt:lpstr>Sassoon Infant Md</vt:lpstr>
      <vt:lpstr>Sassoon Infant Rg</vt:lpstr>
      <vt:lpstr>Tuffy</vt:lpstr>
      <vt:lpstr>Twinkl</vt:lpstr>
      <vt:lpstr>Twinkl SemiBold</vt:lpstr>
      <vt:lpstr>1_Office Theme</vt:lpstr>
      <vt:lpstr>Monday 29th June 2020  L.O: To add single numbers mentally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Tuesday 30th June 2020  L.O: To add tens mentally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Leather</dc:creator>
  <cp:lastModifiedBy>Shaun Downie</cp:lastModifiedBy>
  <cp:revision>186</cp:revision>
  <dcterms:created xsi:type="dcterms:W3CDTF">2017-07-12T10:51:34Z</dcterms:created>
  <dcterms:modified xsi:type="dcterms:W3CDTF">2020-06-26T07:31:14Z</dcterms:modified>
</cp:coreProperties>
</file>