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00" r:id="rId1"/>
  </p:sldMasterIdLst>
  <p:notesMasterIdLst>
    <p:notesMasterId r:id="rId27"/>
  </p:notesMasterIdLst>
  <p:handoutMasterIdLst>
    <p:handoutMasterId r:id="rId28"/>
  </p:handoutMasterIdLst>
  <p:sldIdLst>
    <p:sldId id="257" r:id="rId2"/>
    <p:sldId id="314" r:id="rId3"/>
    <p:sldId id="315" r:id="rId4"/>
    <p:sldId id="316" r:id="rId5"/>
    <p:sldId id="317" r:id="rId6"/>
    <p:sldId id="262" r:id="rId7"/>
    <p:sldId id="318" r:id="rId8"/>
    <p:sldId id="319" r:id="rId9"/>
    <p:sldId id="265" r:id="rId10"/>
    <p:sldId id="320" r:id="rId11"/>
    <p:sldId id="303" r:id="rId12"/>
    <p:sldId id="267" r:id="rId13"/>
    <p:sldId id="268" r:id="rId14"/>
    <p:sldId id="321" r:id="rId15"/>
    <p:sldId id="272" r:id="rId16"/>
    <p:sldId id="258" r:id="rId17"/>
    <p:sldId id="259" r:id="rId18"/>
    <p:sldId id="263" r:id="rId19"/>
    <p:sldId id="275" r:id="rId20"/>
    <p:sldId id="294" r:id="rId21"/>
    <p:sldId id="296" r:id="rId22"/>
    <p:sldId id="300" r:id="rId23"/>
    <p:sldId id="301" r:id="rId24"/>
    <p:sldId id="302" r:id="rId25"/>
    <p:sldId id="323" r:id="rId26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074" autoAdjust="0"/>
  </p:normalViewPr>
  <p:slideViewPr>
    <p:cSldViewPr>
      <p:cViewPr varScale="1">
        <p:scale>
          <a:sx n="85" d="100"/>
          <a:sy n="85" d="100"/>
        </p:scale>
        <p:origin x="1554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A6B253A-1F53-414A-BAF2-9CAA77F49113}" type="datetimeFigureOut">
              <a:rPr lang="en-GB" smtClean="0"/>
              <a:t>26/09/2022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03D5C0D-B488-4CC8-91B1-1D12ACCB2A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65283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D887FE3-1276-4053-937D-8856479D5DA8}" type="datetimeFigureOut">
              <a:rPr lang="en-GB" smtClean="0"/>
              <a:t>26/09/2022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A791E37-60D7-4DE8-BF09-884C3D842C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0827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43459A-4167-4AD7-B277-764FC7BE0391}" type="slidenum">
              <a:rPr lang="en-GB" smtClean="0"/>
              <a:pPr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980604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2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/>
              <a:t>Aim - hope that parents support this aim too! Competitive world we live in and other local schools will have exactly the same aim - our children can achieve and we want them to be capable of any career in the future - without reading this is not possible!</a:t>
            </a:r>
            <a:endParaRPr/>
          </a:p>
        </p:txBody>
      </p:sp>
      <p:sp>
        <p:nvSpPr>
          <p:cNvPr id="95" name="Google Shape;9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107893017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p4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49" name="Google Shape;149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267321231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Google Shape;173;p5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74" name="Google Shape;174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268377048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Google Shape;186;p6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87" name="Google Shape;187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159117130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Google Shape;199;p7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200" name="Google Shape;200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7" name="Google Shape;227;p8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228" name="Google Shape;228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2" name="Google Shape;242;p9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243" name="Google Shape;243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5" name="Google Shape;255;p10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GB" dirty="0"/>
              <a:t>What we do as a school…</a:t>
            </a:r>
            <a:endParaRPr dirty="0"/>
          </a:p>
        </p:txBody>
      </p:sp>
      <p:sp>
        <p:nvSpPr>
          <p:cNvPr id="256" name="Google Shape;256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9" name="Google Shape;269;p11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GB" dirty="0"/>
              <a:t>Detail the approach – DSR/Hooked on books/Monster Phonics etc </a:t>
            </a:r>
            <a:endParaRPr dirty="0"/>
          </a:p>
        </p:txBody>
      </p:sp>
      <p:sp>
        <p:nvSpPr>
          <p:cNvPr id="270" name="Google Shape;270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3" name="Google Shape;283;p12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284" name="Google Shape;284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8" name="Google Shape;298;p13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299" name="Google Shape;299;p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1" name="Google Shape;311;p14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312" name="Google Shape;312;p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6" name="Google Shape;326;g152c01f450d_0_0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327" name="Google Shape;327;g152c01f450d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372204606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6" name="Google Shape;326;g152c01f450d_0_0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327" name="Google Shape;327;g152c01f450d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56531008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9733A8-ECAF-4F8E-8AEE-8622554143B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E9604B5-D332-4722-9312-7D3939272D3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E9D0EF4-9FEB-4806-8D03-902DF5E17A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8C3545-1CB5-42DD-A6FD-FF475F1F0D6A}" type="datetimeFigureOut">
              <a:rPr lang="en-GB" smtClean="0"/>
              <a:t>26/09/2022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F1E8E0-2107-476A-BDC2-F9349C5B99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C57301E-85EC-4336-ACDC-B1D2A9752C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8B483F-35B8-454A-A8D3-974D40DB8D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87073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9FC8F8-7EFB-4F16-94F6-FC7C2CCCF7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E62E3D-8477-43B9-934E-665C37FE5A6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2081AC-0CFC-4557-ADC7-6DDAE6B054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8C3545-1CB5-42DD-A6FD-FF475F1F0D6A}" type="datetimeFigureOut">
              <a:rPr lang="en-GB" smtClean="0"/>
              <a:t>26/09/2022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AB554D5-3A37-4E41-B8B2-344600216C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0E79D3E-92E7-4922-A1F6-627D38520F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8B483F-35B8-454A-A8D3-974D40DB8D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98884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536682-3572-4407-8076-C957601BCC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37981C6-0408-43AA-BBC8-BB309E168B4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E8C3D7C-DD52-437B-87EB-A8C3709ECE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8C3545-1CB5-42DD-A6FD-FF475F1F0D6A}" type="datetimeFigureOut">
              <a:rPr lang="en-GB" smtClean="0"/>
              <a:t>26/09/2022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63DA2FF-9461-4B7E-A3C1-0986397036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65806FE-E9A3-4FA9-A74C-20B4D51D52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8B483F-35B8-454A-A8D3-974D40DB8D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03627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35059A-4600-4765-AA1D-A7F2E00CAC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A0F30AE-0998-4FE4-ACFF-EA6D916325D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3B9C6C9-7FA6-4121-9CBE-4B3E703FB2E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EFC2606-FFF9-4BB9-8EB0-6475B5339C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8C3545-1CB5-42DD-A6FD-FF475F1F0D6A}" type="datetimeFigureOut">
              <a:rPr lang="en-GB" smtClean="0"/>
              <a:t>26/09/2022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5397C05-D823-4776-8851-B1B0589F8C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22D50AB-6FE1-4A48-810B-7E5F6CEB7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8B483F-35B8-454A-A8D3-974D40DB8D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94446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8C1D88-DF4C-49D6-8591-6D4B8D6636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77D89AF-C97C-4818-A57C-0D96684C397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75E4003-6775-4CFD-8EB2-DC16B2FAF2C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50A6989-86BC-4B8A-B4C3-BD4719CE4B4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AEEA38E-D2AB-4143-88E4-BA699E56C25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588FE5A-E163-4C3F-83E8-728C383793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8C3545-1CB5-42DD-A6FD-FF475F1F0D6A}" type="datetimeFigureOut">
              <a:rPr lang="en-GB" smtClean="0"/>
              <a:t>26/09/2022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FCE522C-3631-42D2-B4FE-AA81FC83F5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EDB7A65-EDEC-4CB4-9428-8652163018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8B483F-35B8-454A-A8D3-974D40DB8D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67516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FBEBC5-6D05-4C5C-8523-A52C532D99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2A52EF1-0F17-46B9-8C68-0FB7648C2A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8C3545-1CB5-42DD-A6FD-FF475F1F0D6A}" type="datetimeFigureOut">
              <a:rPr lang="en-GB" smtClean="0"/>
              <a:t>26/09/2022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689BD9B-2CFB-44D1-BD84-1F18484E36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D265909-4332-430D-A179-6EA2158D04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8B483F-35B8-454A-A8D3-974D40DB8D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77062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A1A76A3-52B1-442B-B94E-33F7C3CDD2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8C3545-1CB5-42DD-A6FD-FF475F1F0D6A}" type="datetimeFigureOut">
              <a:rPr lang="en-GB" smtClean="0"/>
              <a:t>26/09/2022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59C3B39-C2F8-412B-A615-CC9DCECCFC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82F3ACC-D685-465C-8142-E0E87D6767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8B483F-35B8-454A-A8D3-974D40DB8D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48104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F276EA-47D8-4B52-A8AE-92162D9504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16A5500-0153-472C-B944-0934A4FF7CE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FCF24F4-34CA-4D31-8FAA-08447506ED8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5817A6E-179E-4F71-9CF8-6E3CA0C55B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8C3545-1CB5-42DD-A6FD-FF475F1F0D6A}" type="datetimeFigureOut">
              <a:rPr lang="en-GB" smtClean="0"/>
              <a:t>26/09/2022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1B7C5D-E202-4660-A852-0B64FFC3F1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C9DFF54-A12D-4FD3-9F97-D408BBEFAE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8B483F-35B8-454A-A8D3-974D40DB8D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54662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A1413A-CD7D-4A09-BD5C-2B89B57379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4DCFBFC-1E3B-42D2-A5B6-5AD615661E9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39895D5-4034-42EB-A780-3AE31B7B139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7B638FB-DCAB-405C-8F35-02C2199040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8C3545-1CB5-42DD-A6FD-FF475F1F0D6A}" type="datetimeFigureOut">
              <a:rPr lang="en-GB" smtClean="0"/>
              <a:t>26/09/2022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C9C9C0A-EDE1-439E-AD2E-707C14D227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E58BE82-3796-42B2-A7DC-403C8CCA5F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8B483F-35B8-454A-A8D3-974D40DB8D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84488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706902-4E66-4F5F-BCBF-06F6759829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04AD690-9BA7-4E0E-AFF0-35533D52152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CD7E52C-9B75-4F58-9CC2-4E1B8AE7F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8C3545-1CB5-42DD-A6FD-FF475F1F0D6A}" type="datetimeFigureOut">
              <a:rPr lang="en-GB" smtClean="0"/>
              <a:t>26/09/2022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40DB549-CBAB-47E6-BBE7-0952F6A5F3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EC0D84D-7B53-4642-9FAA-F7205B04C5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8B483F-35B8-454A-A8D3-974D40DB8D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79287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AA75935-961A-40CA-BDEC-D561DE8D59F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589120B-889D-4658-A62D-628EA4B0E2E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2A88A16-4E90-4174-8B0E-710D95AA78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8C3545-1CB5-42DD-A6FD-FF475F1F0D6A}" type="datetimeFigureOut">
              <a:rPr lang="en-GB" smtClean="0"/>
              <a:t>26/09/2022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C672D0-4CFE-4E12-BB51-665F4A9EA3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7B19E04-9AB2-4CD8-A2F7-A5B853E842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8B483F-35B8-454A-A8D3-974D40DB8D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56879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59A6AAA-C875-4F79-B8CB-4DA9D709B6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4E23AC8-B0A7-4071-BC7C-5B32BBEF840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49704CF-BF30-465A-9E15-71E33C6284F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8C3545-1CB5-42DD-A6FD-FF475F1F0D6A}" type="datetimeFigureOut">
              <a:rPr lang="en-GB" smtClean="0"/>
              <a:t>26/09/2022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38D0611-A940-4CA8-B1EE-9261C4F3328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628B2FA-EB73-4EC9-BB88-C3455C68B29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8B483F-35B8-454A-A8D3-974D40DB8D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15952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01" r:id="rId1"/>
    <p:sldLayoutId id="2147484002" r:id="rId2"/>
    <p:sldLayoutId id="2147484003" r:id="rId3"/>
    <p:sldLayoutId id="2147484004" r:id="rId4"/>
    <p:sldLayoutId id="2147484005" r:id="rId5"/>
    <p:sldLayoutId id="2147484006" r:id="rId6"/>
    <p:sldLayoutId id="2147484007" r:id="rId7"/>
    <p:sldLayoutId id="2147484008" r:id="rId8"/>
    <p:sldLayoutId id="2147484009" r:id="rId9"/>
    <p:sldLayoutId id="2147484010" r:id="rId10"/>
    <p:sldLayoutId id="214748401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3.pn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2.png"/><Relationship Id="rId11" Type="http://schemas.openxmlformats.org/officeDocument/2006/relationships/image" Target="../media/image7.png"/><Relationship Id="rId5" Type="http://schemas.openxmlformats.org/officeDocument/2006/relationships/image" Target="../media/image1.jpg"/><Relationship Id="rId10" Type="http://schemas.openxmlformats.org/officeDocument/2006/relationships/image" Target="../media/image6.png"/><Relationship Id="rId4" Type="http://schemas.openxmlformats.org/officeDocument/2006/relationships/notesSlide" Target="../notesSlides/notesSlide1.xml"/><Relationship Id="rId9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1.jp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1.jp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png"/><Relationship Id="rId5" Type="http://schemas.openxmlformats.org/officeDocument/2006/relationships/image" Target="../media/image6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1.jp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1.jp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1.jp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.jp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Relationship Id="rId9" Type="http://schemas.openxmlformats.org/officeDocument/2006/relationships/image" Target="../media/image16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1.jp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.jp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Relationship Id="rId9" Type="http://schemas.openxmlformats.org/officeDocument/2006/relationships/image" Target="../media/image16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.jp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Relationship Id="rId9" Type="http://schemas.openxmlformats.org/officeDocument/2006/relationships/image" Target="../media/image1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.jp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Relationship Id="rId9" Type="http://schemas.openxmlformats.org/officeDocument/2006/relationships/image" Target="../media/image16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1.jp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12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.jp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Relationship Id="rId9" Type="http://schemas.openxmlformats.org/officeDocument/2006/relationships/image" Target="../media/image16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1.jp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1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5u0N7LJIW0Q" TargetMode="External"/><Relationship Id="rId6" Type="http://schemas.openxmlformats.org/officeDocument/2006/relationships/image" Target="../media/image18.png"/><Relationship Id="rId5" Type="http://schemas.openxmlformats.org/officeDocument/2006/relationships/image" Target="../media/image6.png"/><Relationship Id="rId4" Type="http://schemas.openxmlformats.org/officeDocument/2006/relationships/image" Target="../media/image17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7" Type="http://schemas.openxmlformats.org/officeDocument/2006/relationships/image" Target="../media/image18.pn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BqhXUW_v-1s" TargetMode="Externa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hyperlink" Target="https://www.youtube.com/watch?v=BqhXUW_v-1s" TargetMode="Externa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jpeg"/><Relationship Id="rId5" Type="http://schemas.openxmlformats.org/officeDocument/2006/relationships/hyperlink" Target="about:blank" TargetMode="External"/><Relationship Id="rId4" Type="http://schemas.openxmlformats.org/officeDocument/2006/relationships/image" Target="../media/image21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24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1.jp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oogle Shape;97;p14">
            <a:extLst>
              <a:ext uri="{FF2B5EF4-FFF2-40B4-BE49-F238E27FC236}">
                <a16:creationId xmlns:a16="http://schemas.microsoft.com/office/drawing/2014/main" id="{889944EC-B7C5-4172-AF4D-C82031FEBF6B}"/>
              </a:ext>
            </a:extLst>
          </p:cNvPr>
          <p:cNvPicPr preferRelativeResize="0"/>
          <p:nvPr/>
        </p:nvPicPr>
        <p:blipFill rotWithShape="1">
          <a:blip r:embed="rId5">
            <a:alphaModFix/>
          </a:blip>
          <a:srcRect t="21875" b="21873"/>
          <a:stretch/>
        </p:blipFill>
        <p:spPr>
          <a:xfrm>
            <a:off x="0" y="-99392"/>
            <a:ext cx="9144000" cy="6957392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20" name="Google Shape;107;p14">
            <a:extLst>
              <a:ext uri="{FF2B5EF4-FFF2-40B4-BE49-F238E27FC236}">
                <a16:creationId xmlns:a16="http://schemas.microsoft.com/office/drawing/2014/main" id="{3BDBD296-E4F2-46BB-8BA4-C7DDADB89B13}"/>
              </a:ext>
            </a:extLst>
          </p:cNvPr>
          <p:cNvGrpSpPr/>
          <p:nvPr/>
        </p:nvGrpSpPr>
        <p:grpSpPr>
          <a:xfrm>
            <a:off x="1255489" y="620688"/>
            <a:ext cx="6633021" cy="6481154"/>
            <a:chOff x="0" y="0"/>
            <a:chExt cx="8844028" cy="10453453"/>
          </a:xfrm>
        </p:grpSpPr>
        <p:pic>
          <p:nvPicPr>
            <p:cNvPr id="21" name="Google Shape;108;p14">
              <a:extLst>
                <a:ext uri="{FF2B5EF4-FFF2-40B4-BE49-F238E27FC236}">
                  <a16:creationId xmlns:a16="http://schemas.microsoft.com/office/drawing/2014/main" id="{1408FB97-C4AF-447F-A929-95A8EC427857}"/>
                </a:ext>
              </a:extLst>
            </p:cNvPr>
            <p:cNvPicPr preferRelativeResize="0"/>
            <p:nvPr/>
          </p:nvPicPr>
          <p:blipFill rotWithShape="1">
            <a:blip r:embed="rId6">
              <a:alphaModFix/>
            </a:blip>
            <a:srcRect t="27671" r="42600" b="11642"/>
            <a:stretch/>
          </p:blipFill>
          <p:spPr>
            <a:xfrm rot="-5400000">
              <a:off x="-120816" y="1736137"/>
              <a:ext cx="9057160" cy="7313174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2" name="Google Shape;109;p14">
              <a:extLst>
                <a:ext uri="{FF2B5EF4-FFF2-40B4-BE49-F238E27FC236}">
                  <a16:creationId xmlns:a16="http://schemas.microsoft.com/office/drawing/2014/main" id="{A7E51FDD-D7AE-4124-B7E6-19E58E625DDF}"/>
                </a:ext>
              </a:extLst>
            </p:cNvPr>
            <p:cNvPicPr preferRelativeResize="0"/>
            <p:nvPr/>
          </p:nvPicPr>
          <p:blipFill rotWithShape="1">
            <a:blip r:embed="rId7">
              <a:alphaModFix amt="57000"/>
            </a:blip>
            <a:srcRect t="6115" r="27884" b="24686"/>
            <a:stretch/>
          </p:blipFill>
          <p:spPr>
            <a:xfrm rot="-2458770">
              <a:off x="-64834" y="839490"/>
              <a:ext cx="2889895" cy="88217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3" name="Google Shape;110;p14">
              <a:extLst>
                <a:ext uri="{FF2B5EF4-FFF2-40B4-BE49-F238E27FC236}">
                  <a16:creationId xmlns:a16="http://schemas.microsoft.com/office/drawing/2014/main" id="{33D091CC-90BF-4590-AC04-8FAF614011C0}"/>
                </a:ext>
              </a:extLst>
            </p:cNvPr>
            <p:cNvPicPr preferRelativeResize="0"/>
            <p:nvPr/>
          </p:nvPicPr>
          <p:blipFill rotWithShape="1">
            <a:blip r:embed="rId7">
              <a:alphaModFix amt="57000"/>
            </a:blip>
            <a:srcRect l="37619" t="29580" r="15003"/>
            <a:stretch/>
          </p:blipFill>
          <p:spPr>
            <a:xfrm rot="-2458770">
              <a:off x="7332289" y="9365877"/>
              <a:ext cx="1464125" cy="692327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pPr algn="ctr"/>
            <a:r>
              <a:rPr lang="en-GB" sz="4400" dirty="0">
                <a:latin typeface="Comic Sans MS" panose="030F0702030302020204" pitchFamily="66" charset="0"/>
              </a:rPr>
              <a:t>Phonics and Reading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September 2022</a:t>
            </a:r>
          </a:p>
          <a:p>
            <a:pPr algn="ctr"/>
            <a:endParaRPr lang="en-GB" sz="2400" dirty="0">
              <a:latin typeface="Comic Sans MS" panose="030F0702030302020204" pitchFamily="66" charset="0"/>
            </a:endParaRPr>
          </a:p>
          <a:p>
            <a:pPr algn="ctr"/>
            <a:r>
              <a:rPr lang="en-GB" sz="2400" dirty="0">
                <a:latin typeface="Comic Sans MS" panose="030F0702030302020204" pitchFamily="66" charset="0"/>
              </a:rPr>
              <a:t>Year 1</a:t>
            </a:r>
          </a:p>
          <a:p>
            <a:pPr algn="ctr"/>
            <a:endParaRPr lang="en-GB" sz="2400" dirty="0">
              <a:latin typeface="Comic Sans MS" panose="030F0702030302020204" pitchFamily="66" charset="0"/>
            </a:endParaRPr>
          </a:p>
          <a:p>
            <a:pPr algn="ctr"/>
            <a:r>
              <a:rPr lang="en-GB" sz="2400" dirty="0">
                <a:latin typeface="Comic Sans MS" panose="030F0702030302020204" pitchFamily="66" charset="0"/>
              </a:rPr>
              <a:t>Mrs </a:t>
            </a:r>
            <a:r>
              <a:rPr lang="en-GB" sz="2400" dirty="0" err="1">
                <a:latin typeface="Comic Sans MS" panose="030F0702030302020204" pitchFamily="66" charset="0"/>
              </a:rPr>
              <a:t>Renouf</a:t>
            </a:r>
            <a:r>
              <a:rPr lang="en-GB" sz="2400" dirty="0">
                <a:latin typeface="Comic Sans MS" panose="030F0702030302020204" pitchFamily="66" charset="0"/>
              </a:rPr>
              <a:t>, Mrs </a:t>
            </a:r>
            <a:r>
              <a:rPr lang="en-GB" sz="2400" dirty="0" err="1">
                <a:latin typeface="Comic Sans MS" panose="030F0702030302020204" pitchFamily="66" charset="0"/>
              </a:rPr>
              <a:t>Herbaut</a:t>
            </a:r>
            <a:r>
              <a:rPr lang="en-GB" sz="2400" dirty="0">
                <a:latin typeface="Comic Sans MS" panose="030F0702030302020204" pitchFamily="66" charset="0"/>
              </a:rPr>
              <a:t> </a:t>
            </a:r>
          </a:p>
          <a:p>
            <a:pPr algn="ctr"/>
            <a:r>
              <a:rPr lang="en-GB" sz="2400" dirty="0">
                <a:latin typeface="Comic Sans MS" panose="030F0702030302020204" pitchFamily="66" charset="0"/>
              </a:rPr>
              <a:t>and Mrs Hashemi</a:t>
            </a:r>
          </a:p>
        </p:txBody>
      </p:sp>
      <p:pic>
        <p:nvPicPr>
          <p:cNvPr id="4" name="Hello! ">
            <a:hlinkClick r:id="" action="ppaction://media"/>
            <a:extLst>
              <a:ext uri="{FF2B5EF4-FFF2-40B4-BE49-F238E27FC236}">
                <a16:creationId xmlns:a16="http://schemas.microsoft.com/office/drawing/2014/main" id="{F4B32ECD-3E17-47C9-9F33-A749185F1CC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4355976" y="685800"/>
            <a:ext cx="609600" cy="609600"/>
          </a:xfrm>
          <a:prstGeom prst="rect">
            <a:avLst/>
          </a:prstGeom>
        </p:spPr>
      </p:pic>
      <p:grpSp>
        <p:nvGrpSpPr>
          <p:cNvPr id="14" name="Google Shape;118;p14">
            <a:extLst>
              <a:ext uri="{FF2B5EF4-FFF2-40B4-BE49-F238E27FC236}">
                <a16:creationId xmlns:a16="http://schemas.microsoft.com/office/drawing/2014/main" id="{8DC3DD57-8C5D-439D-A06E-1D0CC556748C}"/>
              </a:ext>
            </a:extLst>
          </p:cNvPr>
          <p:cNvGrpSpPr/>
          <p:nvPr/>
        </p:nvGrpSpPr>
        <p:grpSpPr>
          <a:xfrm>
            <a:off x="322553" y="0"/>
            <a:ext cx="1640894" cy="2116857"/>
            <a:chOff x="0" y="0"/>
            <a:chExt cx="2800860" cy="3655736"/>
          </a:xfrm>
        </p:grpSpPr>
        <p:pic>
          <p:nvPicPr>
            <p:cNvPr id="15" name="Google Shape;119;p14">
              <a:extLst>
                <a:ext uri="{FF2B5EF4-FFF2-40B4-BE49-F238E27FC236}">
                  <a16:creationId xmlns:a16="http://schemas.microsoft.com/office/drawing/2014/main" id="{0D5E0480-55EE-45D5-85A2-1391FBFE9C05}"/>
                </a:ext>
              </a:extLst>
            </p:cNvPr>
            <p:cNvPicPr preferRelativeResize="0"/>
            <p:nvPr/>
          </p:nvPicPr>
          <p:blipFill rotWithShape="1">
            <a:blip r:embed="rId9">
              <a:alphaModFix/>
            </a:blip>
            <a:srcRect/>
            <a:stretch/>
          </p:blipFill>
          <p:spPr>
            <a:xfrm rot="-413333">
              <a:off x="1431094" y="1428644"/>
              <a:ext cx="1271359" cy="1717397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6" name="Google Shape;120;p14">
              <a:extLst>
                <a:ext uri="{FF2B5EF4-FFF2-40B4-BE49-F238E27FC236}">
                  <a16:creationId xmlns:a16="http://schemas.microsoft.com/office/drawing/2014/main" id="{5C9B199B-F6F9-434C-8335-4101E8C17C2E}"/>
                </a:ext>
              </a:extLst>
            </p:cNvPr>
            <p:cNvPicPr preferRelativeResize="0"/>
            <p:nvPr/>
          </p:nvPicPr>
          <p:blipFill rotWithShape="1">
            <a:blip r:embed="rId9">
              <a:alphaModFix/>
            </a:blip>
            <a:srcRect/>
            <a:stretch/>
          </p:blipFill>
          <p:spPr>
            <a:xfrm rot="-413333">
              <a:off x="80055" y="56984"/>
              <a:ext cx="1034265" cy="1397121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7" name="Google Shape;121;p14">
              <a:extLst>
                <a:ext uri="{FF2B5EF4-FFF2-40B4-BE49-F238E27FC236}">
                  <a16:creationId xmlns:a16="http://schemas.microsoft.com/office/drawing/2014/main" id="{5414110B-8684-40D6-AE0D-4458E8B35A80}"/>
                </a:ext>
              </a:extLst>
            </p:cNvPr>
            <p:cNvPicPr preferRelativeResize="0"/>
            <p:nvPr/>
          </p:nvPicPr>
          <p:blipFill rotWithShape="1">
            <a:blip r:embed="rId9">
              <a:alphaModFix/>
            </a:blip>
            <a:srcRect/>
            <a:stretch/>
          </p:blipFill>
          <p:spPr>
            <a:xfrm rot="295983">
              <a:off x="197097" y="2542420"/>
              <a:ext cx="800182" cy="1080914"/>
            </a:xfrm>
            <a:prstGeom prst="rect">
              <a:avLst/>
            </a:prstGeom>
            <a:noFill/>
            <a:ln>
              <a:noFill/>
            </a:ln>
          </p:spPr>
        </p:pic>
      </p:grpSp>
      <p:pic>
        <p:nvPicPr>
          <p:cNvPr id="18" name="Google Shape;102;p14">
            <a:extLst>
              <a:ext uri="{FF2B5EF4-FFF2-40B4-BE49-F238E27FC236}">
                <a16:creationId xmlns:a16="http://schemas.microsoft.com/office/drawing/2014/main" id="{1433DBF7-3F7B-4F5E-A872-1320F9E27C7D}"/>
              </a:ext>
            </a:extLst>
          </p:cNvPr>
          <p:cNvPicPr preferRelativeResize="0"/>
          <p:nvPr/>
        </p:nvPicPr>
        <p:blipFill rotWithShape="1">
          <a:blip r:embed="rId10">
            <a:alphaModFix/>
          </a:blip>
          <a:srcRect/>
          <a:stretch/>
        </p:blipFill>
        <p:spPr>
          <a:xfrm>
            <a:off x="7844229" y="-422"/>
            <a:ext cx="918025" cy="25769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9" name="Google Shape;111;p14">
            <a:extLst>
              <a:ext uri="{FF2B5EF4-FFF2-40B4-BE49-F238E27FC236}">
                <a16:creationId xmlns:a16="http://schemas.microsoft.com/office/drawing/2014/main" id="{F4898265-21C7-4BE2-B52C-8C70529F0FF7}"/>
              </a:ext>
            </a:extLst>
          </p:cNvPr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>
            <a:off x="6351101" y="4844269"/>
            <a:ext cx="3904279" cy="225052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9557059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89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7" name="Google Shape;97;p14"/>
          <p:cNvPicPr preferRelativeResize="0"/>
          <p:nvPr/>
        </p:nvPicPr>
        <p:blipFill rotWithShape="1">
          <a:blip r:embed="rId3">
            <a:alphaModFix/>
          </a:blip>
          <a:srcRect t="21875" b="21873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98" name="Google Shape;98;p14"/>
          <p:cNvGrpSpPr/>
          <p:nvPr/>
        </p:nvGrpSpPr>
        <p:grpSpPr>
          <a:xfrm>
            <a:off x="6124340" y="1779608"/>
            <a:ext cx="3156926" cy="3731419"/>
            <a:chOff x="0" y="1"/>
            <a:chExt cx="8418469" cy="9950451"/>
          </a:xfrm>
        </p:grpSpPr>
        <p:pic>
          <p:nvPicPr>
            <p:cNvPr id="99" name="Google Shape;99;p14"/>
            <p:cNvPicPr preferRelativeResize="0"/>
            <p:nvPr/>
          </p:nvPicPr>
          <p:blipFill rotWithShape="1">
            <a:blip r:embed="rId4">
              <a:alphaModFix/>
            </a:blip>
            <a:srcRect t="27671" r="42600" b="11642"/>
            <a:stretch/>
          </p:blipFill>
          <p:spPr>
            <a:xfrm rot="-5400000">
              <a:off x="-115002" y="1652597"/>
              <a:ext cx="8621346" cy="6961277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00" name="Google Shape;100;p14"/>
            <p:cNvPicPr preferRelativeResize="0"/>
            <p:nvPr/>
          </p:nvPicPr>
          <p:blipFill rotWithShape="1">
            <a:blip r:embed="rId5">
              <a:alphaModFix amt="57000"/>
            </a:blip>
            <a:srcRect t="6115" r="27884" b="24686"/>
            <a:stretch/>
          </p:blipFill>
          <p:spPr>
            <a:xfrm rot="-2458770">
              <a:off x="-61714" y="799096"/>
              <a:ext cx="2750838" cy="839721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01" name="Google Shape;101;p14"/>
            <p:cNvPicPr preferRelativeResize="0"/>
            <p:nvPr/>
          </p:nvPicPr>
          <p:blipFill rotWithShape="1">
            <a:blip r:embed="rId5">
              <a:alphaModFix amt="57000"/>
            </a:blip>
            <a:srcRect l="37619" t="29580" r="15003"/>
            <a:stretch/>
          </p:blipFill>
          <p:spPr>
            <a:xfrm rot="-2458770">
              <a:off x="6979473" y="8915208"/>
              <a:ext cx="1393674" cy="659013"/>
            </a:xfrm>
            <a:prstGeom prst="rect">
              <a:avLst/>
            </a:prstGeom>
            <a:noFill/>
            <a:ln>
              <a:noFill/>
            </a:ln>
          </p:spPr>
        </p:pic>
      </p:grpSp>
      <p:pic>
        <p:nvPicPr>
          <p:cNvPr id="102" name="Google Shape;102;p14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8241488" y="798459"/>
            <a:ext cx="459013" cy="1288456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03" name="Google Shape;103;p14"/>
          <p:cNvGrpSpPr/>
          <p:nvPr/>
        </p:nvGrpSpPr>
        <p:grpSpPr>
          <a:xfrm>
            <a:off x="2614178" y="1415844"/>
            <a:ext cx="3932028" cy="4647574"/>
            <a:chOff x="0" y="0"/>
            <a:chExt cx="10485409" cy="12393530"/>
          </a:xfrm>
        </p:grpSpPr>
        <p:pic>
          <p:nvPicPr>
            <p:cNvPr id="104" name="Google Shape;104;p14"/>
            <p:cNvPicPr preferRelativeResize="0"/>
            <p:nvPr/>
          </p:nvPicPr>
          <p:blipFill rotWithShape="1">
            <a:blip r:embed="rId4">
              <a:alphaModFix/>
            </a:blip>
            <a:srcRect t="27671" r="42600" b="11642"/>
            <a:stretch/>
          </p:blipFill>
          <p:spPr>
            <a:xfrm rot="-5400000">
              <a:off x="-143238" y="2058350"/>
              <a:ext cx="10738097" cy="8670441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05" name="Google Shape;105;p14"/>
            <p:cNvPicPr preferRelativeResize="0"/>
            <p:nvPr/>
          </p:nvPicPr>
          <p:blipFill rotWithShape="1">
            <a:blip r:embed="rId5">
              <a:alphaModFix amt="57000"/>
            </a:blip>
            <a:srcRect t="6115" r="27884" b="24686"/>
            <a:stretch/>
          </p:blipFill>
          <p:spPr>
            <a:xfrm rot="-2458770">
              <a:off x="-76867" y="995293"/>
              <a:ext cx="3426236" cy="1045893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06" name="Google Shape;106;p14"/>
            <p:cNvPicPr preferRelativeResize="0"/>
            <p:nvPr/>
          </p:nvPicPr>
          <p:blipFill rotWithShape="1">
            <a:blip r:embed="rId5">
              <a:alphaModFix amt="57000"/>
            </a:blip>
            <a:srcRect l="37619" t="29580" r="15003"/>
            <a:stretch/>
          </p:blipFill>
          <p:spPr>
            <a:xfrm rot="-2458770">
              <a:off x="8693103" y="11104109"/>
              <a:ext cx="1735855" cy="820817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107" name="Google Shape;107;p14"/>
          <p:cNvGrpSpPr/>
          <p:nvPr/>
        </p:nvGrpSpPr>
        <p:grpSpPr>
          <a:xfrm>
            <a:off x="-150492" y="1779608"/>
            <a:ext cx="3316511" cy="3920045"/>
            <a:chOff x="0" y="0"/>
            <a:chExt cx="8844028" cy="10453453"/>
          </a:xfrm>
        </p:grpSpPr>
        <p:pic>
          <p:nvPicPr>
            <p:cNvPr id="108" name="Google Shape;108;p14"/>
            <p:cNvPicPr preferRelativeResize="0"/>
            <p:nvPr/>
          </p:nvPicPr>
          <p:blipFill rotWithShape="1">
            <a:blip r:embed="rId4">
              <a:alphaModFix/>
            </a:blip>
            <a:srcRect t="27671" r="42600" b="11642"/>
            <a:stretch/>
          </p:blipFill>
          <p:spPr>
            <a:xfrm rot="-5400000">
              <a:off x="-120816" y="1736137"/>
              <a:ext cx="9057160" cy="7313174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09" name="Google Shape;109;p14"/>
            <p:cNvPicPr preferRelativeResize="0"/>
            <p:nvPr/>
          </p:nvPicPr>
          <p:blipFill rotWithShape="1">
            <a:blip r:embed="rId5">
              <a:alphaModFix amt="57000"/>
            </a:blip>
            <a:srcRect t="6115" r="27884" b="24686"/>
            <a:stretch/>
          </p:blipFill>
          <p:spPr>
            <a:xfrm rot="-2458770">
              <a:off x="-64834" y="839490"/>
              <a:ext cx="2889895" cy="88217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10" name="Google Shape;110;p14"/>
            <p:cNvPicPr preferRelativeResize="0"/>
            <p:nvPr/>
          </p:nvPicPr>
          <p:blipFill rotWithShape="1">
            <a:blip r:embed="rId5">
              <a:alphaModFix amt="57000"/>
            </a:blip>
            <a:srcRect l="37619" t="29580" r="15003"/>
            <a:stretch/>
          </p:blipFill>
          <p:spPr>
            <a:xfrm rot="-2458770">
              <a:off x="7332289" y="9365877"/>
              <a:ext cx="1464125" cy="692327"/>
            </a:xfrm>
            <a:prstGeom prst="rect">
              <a:avLst/>
            </a:prstGeom>
            <a:noFill/>
            <a:ln>
              <a:noFill/>
            </a:ln>
          </p:spPr>
        </p:pic>
      </p:grpSp>
      <p:pic>
        <p:nvPicPr>
          <p:cNvPr id="111" name="Google Shape;111;p14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7329127" y="5438119"/>
            <a:ext cx="1952140" cy="1125262"/>
          </a:xfrm>
          <a:prstGeom prst="rect">
            <a:avLst/>
          </a:prstGeom>
          <a:noFill/>
          <a:ln>
            <a:noFill/>
          </a:ln>
        </p:spPr>
      </p:pic>
      <p:sp>
        <p:nvSpPr>
          <p:cNvPr id="112" name="Google Shape;112;p14"/>
          <p:cNvSpPr txBox="1"/>
          <p:nvPr/>
        </p:nvSpPr>
        <p:spPr>
          <a:xfrm>
            <a:off x="1507763" y="757238"/>
            <a:ext cx="5778064" cy="10341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algn="ctr">
              <a:lnSpc>
                <a:spcPct val="139989"/>
              </a:lnSpc>
              <a:buClr>
                <a:srgbClr val="000000"/>
              </a:buClr>
              <a:buSzPts val="9600"/>
            </a:pPr>
            <a:r>
              <a:rPr lang="en-US" sz="4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READING - WHY?</a:t>
            </a:r>
            <a:endParaRPr sz="7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3" name="Google Shape;113;p14"/>
          <p:cNvSpPr txBox="1"/>
          <p:nvPr/>
        </p:nvSpPr>
        <p:spPr>
          <a:xfrm>
            <a:off x="3036045" y="2816142"/>
            <a:ext cx="3088350" cy="34347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algn="ctr">
              <a:lnSpc>
                <a:spcPct val="140004"/>
              </a:lnSpc>
              <a:buClr>
                <a:srgbClr val="000000"/>
              </a:buClr>
              <a:buSzPts val="3947"/>
            </a:pPr>
            <a:r>
              <a:rPr lang="en-US" sz="1974" dirty="0">
                <a:solidFill>
                  <a:srgbClr val="000000"/>
                </a:solidFill>
                <a:latin typeface="Satisfy"/>
                <a:ea typeface="Satisfy"/>
                <a:cs typeface="Satisfy"/>
                <a:sym typeface="Satisfy"/>
              </a:rPr>
              <a:t>The importance of reading for children cannot be underestimated. </a:t>
            </a:r>
            <a:endParaRPr sz="1974" dirty="0">
              <a:solidFill>
                <a:srgbClr val="000000"/>
              </a:solidFill>
              <a:latin typeface="Satisfy"/>
              <a:ea typeface="Satisfy"/>
              <a:cs typeface="Satisfy"/>
              <a:sym typeface="Satisfy"/>
            </a:endParaRPr>
          </a:p>
          <a:p>
            <a:pPr algn="ctr">
              <a:lnSpc>
                <a:spcPct val="140004"/>
              </a:lnSpc>
              <a:buClr>
                <a:srgbClr val="000000"/>
              </a:buClr>
              <a:buSzPts val="3947"/>
            </a:pPr>
            <a:r>
              <a:rPr lang="en-US" sz="1974" dirty="0">
                <a:solidFill>
                  <a:srgbClr val="000000"/>
                </a:solidFill>
                <a:latin typeface="Satisfy"/>
                <a:ea typeface="Satisfy"/>
                <a:cs typeface="Satisfy"/>
                <a:sym typeface="Satisfy"/>
              </a:rPr>
              <a:t>Reading for pleasure can benefit a child's education, social and cognitive development, their wellbeing &amp; mental health.</a:t>
            </a:r>
            <a:r>
              <a:rPr lang="en-US" sz="2124" dirty="0">
                <a:solidFill>
                  <a:srgbClr val="000000"/>
                </a:solidFill>
                <a:latin typeface="Satisfy"/>
                <a:ea typeface="Satisfy"/>
                <a:cs typeface="Satisfy"/>
                <a:sym typeface="Satisfy"/>
              </a:rPr>
              <a:t> </a:t>
            </a:r>
            <a:endParaRPr sz="700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4" name="Google Shape;114;p14"/>
          <p:cNvSpPr txBox="1"/>
          <p:nvPr/>
        </p:nvSpPr>
        <p:spPr>
          <a:xfrm>
            <a:off x="289497" y="2581868"/>
            <a:ext cx="2436600" cy="21728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algn="ctr">
              <a:lnSpc>
                <a:spcPct val="140000"/>
              </a:lnSpc>
              <a:buClr>
                <a:srgbClr val="000000"/>
              </a:buClr>
              <a:buSzPts val="3755"/>
            </a:pPr>
            <a:r>
              <a:rPr lang="en-US" sz="1877" dirty="0">
                <a:solidFill>
                  <a:srgbClr val="000000"/>
                </a:solidFill>
                <a:latin typeface="Satisfy"/>
                <a:ea typeface="Satisfy"/>
                <a:cs typeface="Satisfy"/>
                <a:sym typeface="Satisfy"/>
              </a:rPr>
              <a:t>Our Aim is that </a:t>
            </a:r>
            <a:r>
              <a:rPr lang="en-US" sz="1877" u="sng" dirty="0">
                <a:solidFill>
                  <a:srgbClr val="000000"/>
                </a:solidFill>
                <a:latin typeface="Satisfy"/>
                <a:ea typeface="Satisfy"/>
                <a:cs typeface="Satisfy"/>
                <a:sym typeface="Satisfy"/>
              </a:rPr>
              <a:t>all</a:t>
            </a:r>
            <a:r>
              <a:rPr lang="en-US" sz="1877" dirty="0">
                <a:solidFill>
                  <a:srgbClr val="000000"/>
                </a:solidFill>
                <a:latin typeface="Satisfy"/>
                <a:ea typeface="Satisfy"/>
                <a:cs typeface="Satisfy"/>
                <a:sym typeface="Satisfy"/>
              </a:rPr>
              <a:t> children will be able to read exceptionally well by the time that they are in Year 6. </a:t>
            </a:r>
            <a:endParaRPr sz="700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>
              <a:lnSpc>
                <a:spcPct val="140000"/>
              </a:lnSpc>
              <a:buClr>
                <a:srgbClr val="000000"/>
              </a:buClr>
              <a:buSzPts val="1400"/>
            </a:pPr>
            <a:endParaRPr sz="700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5" name="Google Shape;115;p14"/>
          <p:cNvSpPr txBox="1"/>
          <p:nvPr/>
        </p:nvSpPr>
        <p:spPr>
          <a:xfrm>
            <a:off x="186331" y="2147403"/>
            <a:ext cx="2203200" cy="58105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algn="ctr">
              <a:lnSpc>
                <a:spcPct val="139988"/>
              </a:lnSpc>
              <a:buClr>
                <a:srgbClr val="000000"/>
              </a:buClr>
              <a:buSzPts val="5394"/>
            </a:pPr>
            <a:r>
              <a:rPr lang="en-US" sz="2697" b="1">
                <a:solidFill>
                  <a:srgbClr val="000000"/>
                </a:solidFill>
                <a:latin typeface="Advent Pro"/>
                <a:ea typeface="Advent Pro"/>
                <a:cs typeface="Advent Pro"/>
                <a:sym typeface="Advent Pro"/>
              </a:rPr>
              <a:t>Aim</a:t>
            </a:r>
            <a:endParaRPr sz="7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6" name="Google Shape;116;p14"/>
          <p:cNvSpPr txBox="1"/>
          <p:nvPr/>
        </p:nvSpPr>
        <p:spPr>
          <a:xfrm>
            <a:off x="3027852" y="1726646"/>
            <a:ext cx="3088296" cy="11621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algn="ctr">
              <a:lnSpc>
                <a:spcPct val="139988"/>
              </a:lnSpc>
              <a:buClr>
                <a:srgbClr val="000000"/>
              </a:buClr>
              <a:buSzPts val="5394"/>
            </a:pPr>
            <a:r>
              <a:rPr lang="en-US" sz="2697" b="1">
                <a:solidFill>
                  <a:srgbClr val="000000"/>
                </a:solidFill>
                <a:latin typeface="Advent Pro"/>
                <a:ea typeface="Advent Pro"/>
                <a:cs typeface="Advent Pro"/>
                <a:sym typeface="Advent Pro"/>
              </a:rPr>
              <a:t>The Importance of Reading</a:t>
            </a:r>
            <a:endParaRPr sz="7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7" name="Google Shape;117;p14"/>
          <p:cNvSpPr txBox="1"/>
          <p:nvPr/>
        </p:nvSpPr>
        <p:spPr>
          <a:xfrm>
            <a:off x="6526752" y="2205347"/>
            <a:ext cx="2352150" cy="37164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algn="ctr">
              <a:lnSpc>
                <a:spcPct val="140000"/>
              </a:lnSpc>
              <a:buClr>
                <a:srgbClr val="000000"/>
              </a:buClr>
              <a:buSzPts val="3700"/>
            </a:pPr>
            <a:r>
              <a:rPr lang="en-US" dirty="0">
                <a:solidFill>
                  <a:srgbClr val="000000"/>
                </a:solidFill>
                <a:latin typeface="Satisfy"/>
                <a:ea typeface="Satisfy"/>
                <a:cs typeface="Satisfy"/>
                <a:sym typeface="Satisfy"/>
              </a:rPr>
              <a:t>Engaging with books helps children to be transported to other places and worlds.</a:t>
            </a:r>
          </a:p>
          <a:p>
            <a:pPr algn="ctr">
              <a:lnSpc>
                <a:spcPct val="140000"/>
              </a:lnSpc>
              <a:buClr>
                <a:srgbClr val="000000"/>
              </a:buClr>
              <a:buSzPts val="3700"/>
            </a:pPr>
            <a:r>
              <a:rPr lang="en-US" dirty="0">
                <a:solidFill>
                  <a:srgbClr val="000000"/>
                </a:solidFill>
                <a:latin typeface="Satisfy"/>
                <a:ea typeface="Satisfy"/>
                <a:cs typeface="Satisfy"/>
                <a:sym typeface="Satisfy"/>
              </a:rPr>
              <a:t> </a:t>
            </a:r>
          </a:p>
          <a:p>
            <a:pPr algn="ctr">
              <a:lnSpc>
                <a:spcPct val="140000"/>
              </a:lnSpc>
              <a:buClr>
                <a:srgbClr val="000000"/>
              </a:buClr>
              <a:buSzPts val="3700"/>
            </a:pPr>
            <a:r>
              <a:rPr lang="en-US" sz="1600" dirty="0">
                <a:solidFill>
                  <a:srgbClr val="000000"/>
                </a:solidFill>
                <a:latin typeface="Satisfy"/>
                <a:ea typeface="Satisfy"/>
                <a:cs typeface="Satisfy"/>
                <a:sym typeface="Satisfy"/>
              </a:rPr>
              <a:t>We can become immersed in the lives of fictional characters or learn about the real world around us</a:t>
            </a:r>
            <a:r>
              <a:rPr lang="en-US" sz="1850" dirty="0">
                <a:solidFill>
                  <a:srgbClr val="000000"/>
                </a:solidFill>
                <a:latin typeface="Satisfy"/>
                <a:ea typeface="Satisfy"/>
                <a:cs typeface="Satisfy"/>
                <a:sym typeface="Satisfy"/>
              </a:rPr>
              <a:t>. </a:t>
            </a:r>
            <a:endParaRPr sz="700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118" name="Google Shape;118;p14"/>
          <p:cNvGrpSpPr/>
          <p:nvPr/>
        </p:nvGrpSpPr>
        <p:grpSpPr>
          <a:xfrm>
            <a:off x="457441" y="757238"/>
            <a:ext cx="1050323" cy="1370901"/>
            <a:chOff x="0" y="0"/>
            <a:chExt cx="2800860" cy="3655736"/>
          </a:xfrm>
        </p:grpSpPr>
        <p:pic>
          <p:nvPicPr>
            <p:cNvPr id="119" name="Google Shape;119;p14"/>
            <p:cNvPicPr preferRelativeResize="0"/>
            <p:nvPr/>
          </p:nvPicPr>
          <p:blipFill rotWithShape="1">
            <a:blip r:embed="rId8">
              <a:alphaModFix/>
            </a:blip>
            <a:srcRect/>
            <a:stretch/>
          </p:blipFill>
          <p:spPr>
            <a:xfrm rot="-413333">
              <a:off x="1431094" y="1428644"/>
              <a:ext cx="1271359" cy="1717397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20" name="Google Shape;120;p14"/>
            <p:cNvPicPr preferRelativeResize="0"/>
            <p:nvPr/>
          </p:nvPicPr>
          <p:blipFill rotWithShape="1">
            <a:blip r:embed="rId8">
              <a:alphaModFix/>
            </a:blip>
            <a:srcRect/>
            <a:stretch/>
          </p:blipFill>
          <p:spPr>
            <a:xfrm rot="-413333">
              <a:off x="80055" y="56984"/>
              <a:ext cx="1034265" cy="1397121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21" name="Google Shape;121;p14"/>
            <p:cNvPicPr preferRelativeResize="0"/>
            <p:nvPr/>
          </p:nvPicPr>
          <p:blipFill rotWithShape="1">
            <a:blip r:embed="rId8">
              <a:alphaModFix/>
            </a:blip>
            <a:srcRect/>
            <a:stretch/>
          </p:blipFill>
          <p:spPr>
            <a:xfrm rot="295983">
              <a:off x="197097" y="2542420"/>
              <a:ext cx="800182" cy="1080914"/>
            </a:xfrm>
            <a:prstGeom prst="rect">
              <a:avLst/>
            </a:prstGeom>
            <a:noFill/>
            <a:ln>
              <a:noFill/>
            </a:ln>
          </p:spPr>
        </p:pic>
      </p:grpSp>
    </p:spTree>
    <p:extLst>
      <p:ext uri="{BB962C8B-B14F-4D97-AF65-F5344CB8AC3E}">
        <p14:creationId xmlns:p14="http://schemas.microsoft.com/office/powerpoint/2010/main" val="197511886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1" name="Google Shape;151;p16"/>
          <p:cNvPicPr preferRelativeResize="0"/>
          <p:nvPr/>
        </p:nvPicPr>
        <p:blipFill rotWithShape="1">
          <a:blip r:embed="rId3">
            <a:alphaModFix/>
          </a:blip>
          <a:srcRect t="21875" b="21870"/>
          <a:stretch/>
        </p:blipFill>
        <p:spPr>
          <a:xfrm>
            <a:off x="0" y="35442"/>
            <a:ext cx="9144000" cy="6822558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52" name="Google Shape;152;p16"/>
          <p:cNvGrpSpPr/>
          <p:nvPr/>
        </p:nvGrpSpPr>
        <p:grpSpPr>
          <a:xfrm>
            <a:off x="6124340" y="1779608"/>
            <a:ext cx="3156926" cy="3731419"/>
            <a:chOff x="0" y="1"/>
            <a:chExt cx="8418470" cy="9950451"/>
          </a:xfrm>
        </p:grpSpPr>
        <p:pic>
          <p:nvPicPr>
            <p:cNvPr id="153" name="Google Shape;153;p16"/>
            <p:cNvPicPr preferRelativeResize="0"/>
            <p:nvPr/>
          </p:nvPicPr>
          <p:blipFill rotWithShape="1">
            <a:blip r:embed="rId4">
              <a:alphaModFix amt="57000"/>
            </a:blip>
            <a:srcRect t="6117" r="27885" b="24682"/>
            <a:stretch/>
          </p:blipFill>
          <p:spPr>
            <a:xfrm rot="-2458770">
              <a:off x="-61714" y="799096"/>
              <a:ext cx="2750838" cy="839721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54" name="Google Shape;154;p16"/>
            <p:cNvPicPr preferRelativeResize="0"/>
            <p:nvPr/>
          </p:nvPicPr>
          <p:blipFill rotWithShape="1">
            <a:blip r:embed="rId4">
              <a:alphaModFix amt="57000"/>
            </a:blip>
            <a:srcRect l="37617" t="29582" r="15004"/>
            <a:stretch/>
          </p:blipFill>
          <p:spPr>
            <a:xfrm rot="-2458768">
              <a:off x="6979473" y="8915208"/>
              <a:ext cx="1393674" cy="659013"/>
            </a:xfrm>
            <a:prstGeom prst="rect">
              <a:avLst/>
            </a:prstGeom>
            <a:noFill/>
            <a:ln>
              <a:noFill/>
            </a:ln>
          </p:spPr>
        </p:pic>
      </p:grpSp>
      <p:pic>
        <p:nvPicPr>
          <p:cNvPr id="155" name="Google Shape;155;p16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8400150" y="1151684"/>
            <a:ext cx="459013" cy="1288456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56" name="Google Shape;156;p16"/>
          <p:cNvGrpSpPr/>
          <p:nvPr/>
        </p:nvGrpSpPr>
        <p:grpSpPr>
          <a:xfrm>
            <a:off x="4697622" y="1415844"/>
            <a:ext cx="3932029" cy="4647574"/>
            <a:chOff x="0" y="0"/>
            <a:chExt cx="10485409" cy="12393530"/>
          </a:xfrm>
        </p:grpSpPr>
        <p:pic>
          <p:nvPicPr>
            <p:cNvPr id="157" name="Google Shape;157;p16"/>
            <p:cNvPicPr preferRelativeResize="0"/>
            <p:nvPr/>
          </p:nvPicPr>
          <p:blipFill rotWithShape="1">
            <a:blip r:embed="rId6">
              <a:alphaModFix/>
            </a:blip>
            <a:srcRect t="27673" r="42601" b="11638"/>
            <a:stretch/>
          </p:blipFill>
          <p:spPr>
            <a:xfrm rot="-5400000">
              <a:off x="-143238" y="2058350"/>
              <a:ext cx="10738097" cy="8670441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58" name="Google Shape;158;p16"/>
            <p:cNvPicPr preferRelativeResize="0"/>
            <p:nvPr/>
          </p:nvPicPr>
          <p:blipFill rotWithShape="1">
            <a:blip r:embed="rId4">
              <a:alphaModFix amt="57000"/>
            </a:blip>
            <a:srcRect t="6117" r="27885" b="24682"/>
            <a:stretch/>
          </p:blipFill>
          <p:spPr>
            <a:xfrm rot="-2458771">
              <a:off x="-76867" y="995293"/>
              <a:ext cx="3426236" cy="1045893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59" name="Google Shape;159;p16"/>
            <p:cNvPicPr preferRelativeResize="0"/>
            <p:nvPr/>
          </p:nvPicPr>
          <p:blipFill rotWithShape="1">
            <a:blip r:embed="rId4">
              <a:alphaModFix amt="57000"/>
            </a:blip>
            <a:srcRect l="37617" t="29582" r="15004"/>
            <a:stretch/>
          </p:blipFill>
          <p:spPr>
            <a:xfrm rot="-2458770">
              <a:off x="8693103" y="11104109"/>
              <a:ext cx="1735855" cy="820817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160" name="Google Shape;160;p16"/>
          <p:cNvGrpSpPr/>
          <p:nvPr/>
        </p:nvGrpSpPr>
        <p:grpSpPr>
          <a:xfrm>
            <a:off x="639972" y="1415844"/>
            <a:ext cx="3932029" cy="4647574"/>
            <a:chOff x="0" y="0"/>
            <a:chExt cx="10485409" cy="12393530"/>
          </a:xfrm>
        </p:grpSpPr>
        <p:pic>
          <p:nvPicPr>
            <p:cNvPr id="161" name="Google Shape;161;p16"/>
            <p:cNvPicPr preferRelativeResize="0"/>
            <p:nvPr/>
          </p:nvPicPr>
          <p:blipFill rotWithShape="1">
            <a:blip r:embed="rId6">
              <a:alphaModFix/>
            </a:blip>
            <a:srcRect t="27673" r="42601" b="11638"/>
            <a:stretch/>
          </p:blipFill>
          <p:spPr>
            <a:xfrm rot="-5400000">
              <a:off x="-143238" y="2058350"/>
              <a:ext cx="10738097" cy="8670441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62" name="Google Shape;162;p16"/>
            <p:cNvPicPr preferRelativeResize="0"/>
            <p:nvPr/>
          </p:nvPicPr>
          <p:blipFill rotWithShape="1">
            <a:blip r:embed="rId4">
              <a:alphaModFix amt="57000"/>
            </a:blip>
            <a:srcRect t="6117" r="27885" b="24682"/>
            <a:stretch/>
          </p:blipFill>
          <p:spPr>
            <a:xfrm rot="-2458771">
              <a:off x="-76867" y="995293"/>
              <a:ext cx="3426236" cy="1045893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63" name="Google Shape;163;p16"/>
            <p:cNvPicPr preferRelativeResize="0"/>
            <p:nvPr/>
          </p:nvPicPr>
          <p:blipFill rotWithShape="1">
            <a:blip r:embed="rId4">
              <a:alphaModFix amt="57000"/>
            </a:blip>
            <a:srcRect l="37617" t="29582" r="15004"/>
            <a:stretch/>
          </p:blipFill>
          <p:spPr>
            <a:xfrm rot="-2458770">
              <a:off x="8693103" y="11104109"/>
              <a:ext cx="1735855" cy="820817"/>
            </a:xfrm>
            <a:prstGeom prst="rect">
              <a:avLst/>
            </a:prstGeom>
            <a:noFill/>
            <a:ln>
              <a:noFill/>
            </a:ln>
          </p:spPr>
        </p:pic>
      </p:grpSp>
      <p:pic>
        <p:nvPicPr>
          <p:cNvPr id="164" name="Google Shape;164;p16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7329127" y="5438119"/>
            <a:ext cx="1952139" cy="1125262"/>
          </a:xfrm>
          <a:prstGeom prst="rect">
            <a:avLst/>
          </a:prstGeom>
          <a:noFill/>
          <a:ln>
            <a:noFill/>
          </a:ln>
        </p:spPr>
      </p:pic>
      <p:sp>
        <p:nvSpPr>
          <p:cNvPr id="165" name="Google Shape;165;p16"/>
          <p:cNvSpPr txBox="1"/>
          <p:nvPr/>
        </p:nvSpPr>
        <p:spPr>
          <a:xfrm>
            <a:off x="788405" y="983950"/>
            <a:ext cx="7567200" cy="7325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algn="ctr">
              <a:lnSpc>
                <a:spcPct val="139989"/>
              </a:lnSpc>
              <a:buClr>
                <a:srgbClr val="000000"/>
              </a:buClr>
              <a:buSzPts val="6800"/>
            </a:pPr>
            <a:r>
              <a:rPr lang="en-US" sz="3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READING - THE KEY TO SUCCESS!</a:t>
            </a:r>
            <a:endParaRPr sz="1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6" name="Google Shape;166;p16"/>
          <p:cNvSpPr txBox="1"/>
          <p:nvPr/>
        </p:nvSpPr>
        <p:spPr>
          <a:xfrm>
            <a:off x="5119488" y="1415838"/>
            <a:ext cx="3088350" cy="428598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algn="ctr">
              <a:lnSpc>
                <a:spcPct val="454777"/>
              </a:lnSpc>
              <a:buClr>
                <a:srgbClr val="000000"/>
              </a:buClr>
              <a:buSzPts val="1800"/>
            </a:pPr>
            <a:endParaRPr sz="9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algn="ctr">
              <a:lnSpc>
                <a:spcPct val="140003"/>
              </a:lnSpc>
              <a:buClr>
                <a:srgbClr val="000000"/>
              </a:buClr>
              <a:buSzPts val="5847"/>
            </a:pPr>
            <a:r>
              <a:rPr lang="en-US" sz="2424" dirty="0">
                <a:solidFill>
                  <a:srgbClr val="000000"/>
                </a:solidFill>
                <a:latin typeface="Satisfy"/>
                <a:ea typeface="Satisfy"/>
                <a:cs typeface="Satisfy"/>
                <a:sym typeface="Satisfy"/>
              </a:rPr>
              <a:t>‘Reading aloud to young children is one of the best activities to stimulate language and cognitive skills; it builds motivation, curiosity &amp; memory.’ </a:t>
            </a:r>
            <a:endParaRPr sz="200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7" name="Google Shape;167;p16"/>
          <p:cNvSpPr txBox="1"/>
          <p:nvPr/>
        </p:nvSpPr>
        <p:spPr>
          <a:xfrm>
            <a:off x="1099270" y="1819137"/>
            <a:ext cx="3066300" cy="50034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algn="ctr">
              <a:lnSpc>
                <a:spcPct val="140000"/>
              </a:lnSpc>
              <a:buClr>
                <a:srgbClr val="000000"/>
              </a:buClr>
              <a:buSzPts val="4555"/>
            </a:pPr>
            <a:r>
              <a:rPr lang="en-US" sz="2128" dirty="0">
                <a:solidFill>
                  <a:srgbClr val="000000"/>
                </a:solidFill>
                <a:latin typeface="Satisfy"/>
                <a:ea typeface="Satisfy"/>
                <a:cs typeface="Satisfy"/>
                <a:sym typeface="Satisfy"/>
              </a:rPr>
              <a:t>Reading supports self-esteem.</a:t>
            </a:r>
            <a:endParaRPr sz="450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algn="ctr">
              <a:lnSpc>
                <a:spcPct val="140000"/>
              </a:lnSpc>
              <a:buClr>
                <a:srgbClr val="000000"/>
              </a:buClr>
              <a:buSzPts val="4555"/>
            </a:pPr>
            <a:endParaRPr sz="2128" dirty="0">
              <a:solidFill>
                <a:srgbClr val="000000"/>
              </a:solidFill>
              <a:latin typeface="Satisfy"/>
              <a:ea typeface="Satisfy"/>
              <a:cs typeface="Satisfy"/>
              <a:sym typeface="Satisfy"/>
            </a:endParaRPr>
          </a:p>
          <a:p>
            <a:pPr algn="ctr">
              <a:lnSpc>
                <a:spcPct val="140000"/>
              </a:lnSpc>
              <a:buClr>
                <a:srgbClr val="000000"/>
              </a:buClr>
              <a:buSzPts val="4555"/>
            </a:pPr>
            <a:r>
              <a:rPr lang="en-US" sz="2128" dirty="0">
                <a:solidFill>
                  <a:srgbClr val="000000"/>
                </a:solidFill>
                <a:latin typeface="Satisfy"/>
                <a:ea typeface="Satisfy"/>
                <a:cs typeface="Satisfy"/>
                <a:sym typeface="Satisfy"/>
              </a:rPr>
              <a:t>It supports the development of a wide range of language and vocabulary building. </a:t>
            </a:r>
            <a:endParaRPr sz="450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algn="ctr">
              <a:lnSpc>
                <a:spcPct val="140000"/>
              </a:lnSpc>
              <a:buClr>
                <a:srgbClr val="000000"/>
              </a:buClr>
              <a:buSzPts val="4555"/>
            </a:pPr>
            <a:endParaRPr sz="2128" dirty="0">
              <a:solidFill>
                <a:srgbClr val="000000"/>
              </a:solidFill>
              <a:latin typeface="Satisfy"/>
              <a:ea typeface="Satisfy"/>
              <a:cs typeface="Satisfy"/>
              <a:sym typeface="Satisfy"/>
            </a:endParaRPr>
          </a:p>
          <a:p>
            <a:pPr algn="ctr">
              <a:lnSpc>
                <a:spcPct val="140000"/>
              </a:lnSpc>
              <a:buClr>
                <a:srgbClr val="000000"/>
              </a:buClr>
              <a:buSzPts val="4555"/>
            </a:pPr>
            <a:r>
              <a:rPr lang="en-US" sz="2000" dirty="0">
                <a:solidFill>
                  <a:srgbClr val="000000"/>
                </a:solidFill>
                <a:latin typeface="Satisfy"/>
                <a:ea typeface="Satisfy"/>
                <a:cs typeface="Satisfy"/>
                <a:sym typeface="Satisfy"/>
              </a:rPr>
              <a:t>Makes connections between the spoken and written words</a:t>
            </a:r>
            <a:r>
              <a:rPr lang="en-US" sz="2200" dirty="0">
                <a:solidFill>
                  <a:srgbClr val="000000"/>
                </a:solidFill>
                <a:latin typeface="Satisfy"/>
                <a:ea typeface="Satisfy"/>
                <a:cs typeface="Satisfy"/>
                <a:sym typeface="Satisfy"/>
              </a:rPr>
              <a:t>. </a:t>
            </a:r>
            <a:endParaRPr sz="525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168" name="Google Shape;168;p16"/>
          <p:cNvGrpSpPr/>
          <p:nvPr/>
        </p:nvGrpSpPr>
        <p:grpSpPr>
          <a:xfrm>
            <a:off x="187518" y="902367"/>
            <a:ext cx="1050323" cy="1370901"/>
            <a:chOff x="0" y="0"/>
            <a:chExt cx="2800860" cy="3655737"/>
          </a:xfrm>
        </p:grpSpPr>
        <p:pic>
          <p:nvPicPr>
            <p:cNvPr id="169" name="Google Shape;169;p16"/>
            <p:cNvPicPr preferRelativeResize="0"/>
            <p:nvPr/>
          </p:nvPicPr>
          <p:blipFill rotWithShape="1">
            <a:blip r:embed="rId8">
              <a:alphaModFix/>
            </a:blip>
            <a:srcRect/>
            <a:stretch/>
          </p:blipFill>
          <p:spPr>
            <a:xfrm rot="-413332">
              <a:off x="1431094" y="1428644"/>
              <a:ext cx="1271359" cy="1717397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70" name="Google Shape;170;p16"/>
            <p:cNvPicPr preferRelativeResize="0"/>
            <p:nvPr/>
          </p:nvPicPr>
          <p:blipFill rotWithShape="1">
            <a:blip r:embed="rId8">
              <a:alphaModFix/>
            </a:blip>
            <a:srcRect/>
            <a:stretch/>
          </p:blipFill>
          <p:spPr>
            <a:xfrm rot="-413334">
              <a:off x="80055" y="56984"/>
              <a:ext cx="1034265" cy="1397122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71" name="Google Shape;171;p16"/>
            <p:cNvPicPr preferRelativeResize="0"/>
            <p:nvPr/>
          </p:nvPicPr>
          <p:blipFill rotWithShape="1">
            <a:blip r:embed="rId8">
              <a:alphaModFix/>
            </a:blip>
            <a:srcRect/>
            <a:stretch/>
          </p:blipFill>
          <p:spPr>
            <a:xfrm rot="295984">
              <a:off x="197097" y="2542420"/>
              <a:ext cx="800182" cy="1080914"/>
            </a:xfrm>
            <a:prstGeom prst="rect">
              <a:avLst/>
            </a:prstGeom>
            <a:noFill/>
            <a:ln>
              <a:noFill/>
            </a:ln>
          </p:spPr>
        </p:pic>
      </p:grpSp>
    </p:spTree>
    <p:extLst>
      <p:ext uri="{BB962C8B-B14F-4D97-AF65-F5344CB8AC3E}">
        <p14:creationId xmlns:p14="http://schemas.microsoft.com/office/powerpoint/2010/main" val="374191265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6" name="Google Shape;176;p17"/>
          <p:cNvPicPr preferRelativeResize="0"/>
          <p:nvPr/>
        </p:nvPicPr>
        <p:blipFill rotWithShape="1">
          <a:blip r:embed="rId3">
            <a:alphaModFix/>
          </a:blip>
          <a:srcRect t="21875" b="2187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77" name="Google Shape;177;p17"/>
          <p:cNvGrpSpPr/>
          <p:nvPr/>
        </p:nvGrpSpPr>
        <p:grpSpPr>
          <a:xfrm>
            <a:off x="1029036" y="1504819"/>
            <a:ext cx="7085929" cy="3819403"/>
            <a:chOff x="0" y="0"/>
            <a:chExt cx="18895809" cy="10185075"/>
          </a:xfrm>
        </p:grpSpPr>
        <p:pic>
          <p:nvPicPr>
            <p:cNvPr id="178" name="Google Shape;178;p17"/>
            <p:cNvPicPr preferRelativeResize="0"/>
            <p:nvPr/>
          </p:nvPicPr>
          <p:blipFill rotWithShape="1">
            <a:blip r:embed="rId4">
              <a:alphaModFix/>
            </a:blip>
            <a:srcRect t="3518" b="28694"/>
            <a:stretch/>
          </p:blipFill>
          <p:spPr>
            <a:xfrm>
              <a:off x="0" y="402745"/>
              <a:ext cx="18895809" cy="978233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79" name="Google Shape;179;p17"/>
            <p:cNvPicPr preferRelativeResize="0"/>
            <p:nvPr/>
          </p:nvPicPr>
          <p:blipFill rotWithShape="1">
            <a:blip r:embed="rId5">
              <a:alphaModFix/>
            </a:blip>
            <a:srcRect/>
            <a:stretch/>
          </p:blipFill>
          <p:spPr>
            <a:xfrm rot="1838892">
              <a:off x="16129734" y="305914"/>
              <a:ext cx="1617713" cy="1523591"/>
            </a:xfrm>
            <a:prstGeom prst="rect">
              <a:avLst/>
            </a:prstGeom>
            <a:noFill/>
            <a:ln>
              <a:noFill/>
            </a:ln>
          </p:spPr>
        </p:pic>
      </p:grpSp>
      <p:pic>
        <p:nvPicPr>
          <p:cNvPr id="180" name="Google Shape;180;p17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 rot="-4388606">
            <a:off x="2640411" y="1842568"/>
            <a:ext cx="630209" cy="699262"/>
          </a:xfrm>
          <a:prstGeom prst="rect">
            <a:avLst/>
          </a:prstGeom>
          <a:noFill/>
          <a:ln>
            <a:noFill/>
          </a:ln>
        </p:spPr>
      </p:pic>
      <p:pic>
        <p:nvPicPr>
          <p:cNvPr id="181" name="Google Shape;181;p17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 rot="-1150047">
            <a:off x="1368696" y="4986282"/>
            <a:ext cx="1674475" cy="675879"/>
          </a:xfrm>
          <a:prstGeom prst="rect">
            <a:avLst/>
          </a:prstGeom>
          <a:noFill/>
          <a:ln>
            <a:noFill/>
          </a:ln>
        </p:spPr>
      </p:pic>
      <p:pic>
        <p:nvPicPr>
          <p:cNvPr id="182" name="Google Shape;182;p17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7765658" y="3930195"/>
            <a:ext cx="1097480" cy="1394027"/>
          </a:xfrm>
          <a:prstGeom prst="rect">
            <a:avLst/>
          </a:prstGeom>
          <a:noFill/>
          <a:ln>
            <a:noFill/>
          </a:ln>
        </p:spPr>
      </p:pic>
      <p:pic>
        <p:nvPicPr>
          <p:cNvPr id="183" name="Google Shape;183;p17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 rot="-4183691">
            <a:off x="-54523" y="900594"/>
            <a:ext cx="1941524" cy="1524979"/>
          </a:xfrm>
          <a:prstGeom prst="rect">
            <a:avLst/>
          </a:prstGeom>
          <a:noFill/>
          <a:ln>
            <a:noFill/>
          </a:ln>
        </p:spPr>
      </p:pic>
      <p:sp>
        <p:nvSpPr>
          <p:cNvPr id="184" name="Google Shape;184;p17"/>
          <p:cNvSpPr txBox="1"/>
          <p:nvPr/>
        </p:nvSpPr>
        <p:spPr>
          <a:xfrm>
            <a:off x="1304150" y="2413550"/>
            <a:ext cx="6461400" cy="2345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13" tIns="45713" rIns="45713" bIns="45713" anchor="t" anchorCtr="0">
            <a:spAutoFit/>
          </a:bodyPr>
          <a:lstStyle/>
          <a:p>
            <a:pPr algn="ctr">
              <a:buClr>
                <a:srgbClr val="000000"/>
              </a:buClr>
              <a:buSzPts val="5855"/>
            </a:pPr>
            <a:r>
              <a:rPr lang="en-US" sz="2928">
                <a:solidFill>
                  <a:srgbClr val="000000"/>
                </a:solidFill>
                <a:latin typeface="Satisfy"/>
                <a:ea typeface="Satisfy"/>
                <a:cs typeface="Satisfy"/>
                <a:sym typeface="Satisfy"/>
              </a:rPr>
              <a:t>Children learn by listening to family members talk. Children who do not hear a lot of talk and who are not encouraged themselves to talk often have problems learning to read. </a:t>
            </a:r>
            <a:endParaRPr sz="40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18512402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9" name="Google Shape;189;p18"/>
          <p:cNvPicPr preferRelativeResize="0"/>
          <p:nvPr/>
        </p:nvPicPr>
        <p:blipFill rotWithShape="1">
          <a:blip r:embed="rId3">
            <a:alphaModFix/>
          </a:blip>
          <a:srcRect t="21875" b="2187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90" name="Google Shape;190;p18"/>
          <p:cNvGrpSpPr/>
          <p:nvPr/>
        </p:nvGrpSpPr>
        <p:grpSpPr>
          <a:xfrm>
            <a:off x="1029036" y="1504819"/>
            <a:ext cx="7085929" cy="3819403"/>
            <a:chOff x="0" y="0"/>
            <a:chExt cx="18895809" cy="10185075"/>
          </a:xfrm>
        </p:grpSpPr>
        <p:pic>
          <p:nvPicPr>
            <p:cNvPr id="191" name="Google Shape;191;p18"/>
            <p:cNvPicPr preferRelativeResize="0"/>
            <p:nvPr/>
          </p:nvPicPr>
          <p:blipFill rotWithShape="1">
            <a:blip r:embed="rId4">
              <a:alphaModFix/>
            </a:blip>
            <a:srcRect t="3518" b="28694"/>
            <a:stretch/>
          </p:blipFill>
          <p:spPr>
            <a:xfrm>
              <a:off x="0" y="402745"/>
              <a:ext cx="18895809" cy="978233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92" name="Google Shape;192;p18"/>
            <p:cNvPicPr preferRelativeResize="0"/>
            <p:nvPr/>
          </p:nvPicPr>
          <p:blipFill rotWithShape="1">
            <a:blip r:embed="rId5">
              <a:alphaModFix/>
            </a:blip>
            <a:srcRect/>
            <a:stretch/>
          </p:blipFill>
          <p:spPr>
            <a:xfrm rot="1838892">
              <a:off x="16129734" y="305914"/>
              <a:ext cx="1617713" cy="1523591"/>
            </a:xfrm>
            <a:prstGeom prst="rect">
              <a:avLst/>
            </a:prstGeom>
            <a:noFill/>
            <a:ln>
              <a:noFill/>
            </a:ln>
          </p:spPr>
        </p:pic>
      </p:grpSp>
      <p:pic>
        <p:nvPicPr>
          <p:cNvPr id="193" name="Google Shape;193;p18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 rot="-4388606">
            <a:off x="2640411" y="1842568"/>
            <a:ext cx="630209" cy="699262"/>
          </a:xfrm>
          <a:prstGeom prst="rect">
            <a:avLst/>
          </a:prstGeom>
          <a:noFill/>
          <a:ln>
            <a:noFill/>
          </a:ln>
        </p:spPr>
      </p:pic>
      <p:pic>
        <p:nvPicPr>
          <p:cNvPr id="194" name="Google Shape;194;p18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 rot="-1150047">
            <a:off x="1368696" y="4986282"/>
            <a:ext cx="1674475" cy="675879"/>
          </a:xfrm>
          <a:prstGeom prst="rect">
            <a:avLst/>
          </a:prstGeom>
          <a:noFill/>
          <a:ln>
            <a:noFill/>
          </a:ln>
        </p:spPr>
      </p:pic>
      <p:pic>
        <p:nvPicPr>
          <p:cNvPr id="195" name="Google Shape;195;p18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7765658" y="3930195"/>
            <a:ext cx="1097480" cy="1394027"/>
          </a:xfrm>
          <a:prstGeom prst="rect">
            <a:avLst/>
          </a:prstGeom>
          <a:noFill/>
          <a:ln>
            <a:noFill/>
          </a:ln>
        </p:spPr>
      </p:pic>
      <p:pic>
        <p:nvPicPr>
          <p:cNvPr id="196" name="Google Shape;196;p18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 rot="-4183691">
            <a:off x="-54523" y="900594"/>
            <a:ext cx="1941524" cy="1524979"/>
          </a:xfrm>
          <a:prstGeom prst="rect">
            <a:avLst/>
          </a:prstGeom>
          <a:noFill/>
          <a:ln>
            <a:noFill/>
          </a:ln>
        </p:spPr>
      </p:pic>
      <p:sp>
        <p:nvSpPr>
          <p:cNvPr id="197" name="Google Shape;197;p18"/>
          <p:cNvSpPr txBox="1"/>
          <p:nvPr/>
        </p:nvSpPr>
        <p:spPr>
          <a:xfrm>
            <a:off x="1304150" y="2413550"/>
            <a:ext cx="6461400" cy="2345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13" tIns="45713" rIns="45713" bIns="45713" anchor="t" anchorCtr="0">
            <a:spAutoFit/>
          </a:bodyPr>
          <a:lstStyle/>
          <a:p>
            <a:pPr algn="ctr">
              <a:buClr>
                <a:srgbClr val="000000"/>
              </a:buClr>
              <a:buSzPts val="5855"/>
            </a:pPr>
            <a:r>
              <a:rPr lang="en-US" sz="2928" dirty="0">
                <a:solidFill>
                  <a:srgbClr val="000000"/>
                </a:solidFill>
                <a:latin typeface="Satisfy"/>
                <a:ea typeface="Satisfy"/>
                <a:cs typeface="Satisfy"/>
                <a:sym typeface="Satisfy"/>
              </a:rPr>
              <a:t>‘Research shows that the more words a parent/s uses when speaking to an 8 month old; the greater the size of the child’s vocabulary at the age of 3. This continues throughout life.’ </a:t>
            </a:r>
            <a:endParaRPr sz="4000" dirty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89408635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2" name="Google Shape;202;p19"/>
          <p:cNvPicPr preferRelativeResize="0"/>
          <p:nvPr/>
        </p:nvPicPr>
        <p:blipFill rotWithShape="1">
          <a:blip r:embed="rId3">
            <a:alphaModFix/>
          </a:blip>
          <a:srcRect t="21875" b="21873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203" name="Google Shape;203;p19"/>
          <p:cNvGrpSpPr/>
          <p:nvPr/>
        </p:nvGrpSpPr>
        <p:grpSpPr>
          <a:xfrm>
            <a:off x="6124340" y="1779608"/>
            <a:ext cx="3156926" cy="3731419"/>
            <a:chOff x="0" y="1"/>
            <a:chExt cx="8418469" cy="9950451"/>
          </a:xfrm>
        </p:grpSpPr>
        <p:pic>
          <p:nvPicPr>
            <p:cNvPr id="204" name="Google Shape;204;p19"/>
            <p:cNvPicPr preferRelativeResize="0"/>
            <p:nvPr/>
          </p:nvPicPr>
          <p:blipFill rotWithShape="1">
            <a:blip r:embed="rId4">
              <a:alphaModFix/>
            </a:blip>
            <a:srcRect t="27671" r="42600" b="11642"/>
            <a:stretch/>
          </p:blipFill>
          <p:spPr>
            <a:xfrm rot="-5400000">
              <a:off x="-115002" y="1652597"/>
              <a:ext cx="8621346" cy="6961277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05" name="Google Shape;205;p19"/>
            <p:cNvPicPr preferRelativeResize="0"/>
            <p:nvPr/>
          </p:nvPicPr>
          <p:blipFill rotWithShape="1">
            <a:blip r:embed="rId5">
              <a:alphaModFix amt="57000"/>
            </a:blip>
            <a:srcRect t="6115" r="27884" b="24686"/>
            <a:stretch/>
          </p:blipFill>
          <p:spPr>
            <a:xfrm rot="-2458770">
              <a:off x="-61714" y="799096"/>
              <a:ext cx="2750838" cy="839721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06" name="Google Shape;206;p19"/>
            <p:cNvPicPr preferRelativeResize="0"/>
            <p:nvPr/>
          </p:nvPicPr>
          <p:blipFill rotWithShape="1">
            <a:blip r:embed="rId5">
              <a:alphaModFix amt="57000"/>
            </a:blip>
            <a:srcRect l="37619" t="29580" r="15003"/>
            <a:stretch/>
          </p:blipFill>
          <p:spPr>
            <a:xfrm rot="-2458770">
              <a:off x="6979473" y="8915208"/>
              <a:ext cx="1393674" cy="659013"/>
            </a:xfrm>
            <a:prstGeom prst="rect">
              <a:avLst/>
            </a:prstGeom>
            <a:noFill/>
            <a:ln>
              <a:noFill/>
            </a:ln>
          </p:spPr>
        </p:pic>
      </p:grpSp>
      <p:pic>
        <p:nvPicPr>
          <p:cNvPr id="207" name="Google Shape;207;p19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8170638" y="1222534"/>
            <a:ext cx="459013" cy="1288457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208" name="Google Shape;208;p19"/>
          <p:cNvGrpSpPr/>
          <p:nvPr/>
        </p:nvGrpSpPr>
        <p:grpSpPr>
          <a:xfrm>
            <a:off x="2715731" y="1415844"/>
            <a:ext cx="3932028" cy="4647574"/>
            <a:chOff x="0" y="0"/>
            <a:chExt cx="10485409" cy="12393530"/>
          </a:xfrm>
        </p:grpSpPr>
        <p:pic>
          <p:nvPicPr>
            <p:cNvPr id="209" name="Google Shape;209;p19"/>
            <p:cNvPicPr preferRelativeResize="0"/>
            <p:nvPr/>
          </p:nvPicPr>
          <p:blipFill rotWithShape="1">
            <a:blip r:embed="rId4">
              <a:alphaModFix/>
            </a:blip>
            <a:srcRect t="27671" r="42600" b="11642"/>
            <a:stretch/>
          </p:blipFill>
          <p:spPr>
            <a:xfrm rot="-5400000">
              <a:off x="-143238" y="2058350"/>
              <a:ext cx="10738097" cy="8670441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10" name="Google Shape;210;p19"/>
            <p:cNvPicPr preferRelativeResize="0"/>
            <p:nvPr/>
          </p:nvPicPr>
          <p:blipFill rotWithShape="1">
            <a:blip r:embed="rId5">
              <a:alphaModFix amt="57000"/>
            </a:blip>
            <a:srcRect t="6115" r="27884" b="24686"/>
            <a:stretch/>
          </p:blipFill>
          <p:spPr>
            <a:xfrm rot="-2458770">
              <a:off x="-76867" y="995293"/>
              <a:ext cx="3426236" cy="1045893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11" name="Google Shape;211;p19"/>
            <p:cNvPicPr preferRelativeResize="0"/>
            <p:nvPr/>
          </p:nvPicPr>
          <p:blipFill rotWithShape="1">
            <a:blip r:embed="rId5">
              <a:alphaModFix amt="57000"/>
            </a:blip>
            <a:srcRect l="37619" t="29580" r="15003"/>
            <a:stretch/>
          </p:blipFill>
          <p:spPr>
            <a:xfrm rot="-2458770">
              <a:off x="8693103" y="11104109"/>
              <a:ext cx="1735855" cy="820817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212" name="Google Shape;212;p19"/>
          <p:cNvGrpSpPr/>
          <p:nvPr/>
        </p:nvGrpSpPr>
        <p:grpSpPr>
          <a:xfrm>
            <a:off x="-150492" y="1779608"/>
            <a:ext cx="3316511" cy="3920045"/>
            <a:chOff x="0" y="0"/>
            <a:chExt cx="8844028" cy="10453453"/>
          </a:xfrm>
        </p:grpSpPr>
        <p:pic>
          <p:nvPicPr>
            <p:cNvPr id="213" name="Google Shape;213;p19"/>
            <p:cNvPicPr preferRelativeResize="0"/>
            <p:nvPr/>
          </p:nvPicPr>
          <p:blipFill rotWithShape="1">
            <a:blip r:embed="rId4">
              <a:alphaModFix/>
            </a:blip>
            <a:srcRect t="27671" r="42600" b="11642"/>
            <a:stretch/>
          </p:blipFill>
          <p:spPr>
            <a:xfrm rot="-5400000">
              <a:off x="-120816" y="1736137"/>
              <a:ext cx="9057160" cy="7313174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14" name="Google Shape;214;p19"/>
            <p:cNvPicPr preferRelativeResize="0"/>
            <p:nvPr/>
          </p:nvPicPr>
          <p:blipFill rotWithShape="1">
            <a:blip r:embed="rId5">
              <a:alphaModFix amt="57000"/>
            </a:blip>
            <a:srcRect t="6115" r="27884" b="24686"/>
            <a:stretch/>
          </p:blipFill>
          <p:spPr>
            <a:xfrm rot="-2458770">
              <a:off x="-64834" y="839490"/>
              <a:ext cx="2889895" cy="88217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15" name="Google Shape;215;p19"/>
            <p:cNvPicPr preferRelativeResize="0"/>
            <p:nvPr/>
          </p:nvPicPr>
          <p:blipFill rotWithShape="1">
            <a:blip r:embed="rId5">
              <a:alphaModFix amt="57000"/>
            </a:blip>
            <a:srcRect l="37619" t="29580" r="15003"/>
            <a:stretch/>
          </p:blipFill>
          <p:spPr>
            <a:xfrm rot="-2458770">
              <a:off x="7332289" y="9365877"/>
              <a:ext cx="1464125" cy="692327"/>
            </a:xfrm>
            <a:prstGeom prst="rect">
              <a:avLst/>
            </a:prstGeom>
            <a:noFill/>
            <a:ln>
              <a:noFill/>
            </a:ln>
          </p:spPr>
        </p:pic>
      </p:grpSp>
      <p:pic>
        <p:nvPicPr>
          <p:cNvPr id="216" name="Google Shape;216;p19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7329127" y="5438119"/>
            <a:ext cx="1952140" cy="1125262"/>
          </a:xfrm>
          <a:prstGeom prst="rect">
            <a:avLst/>
          </a:prstGeom>
          <a:noFill/>
          <a:ln>
            <a:noFill/>
          </a:ln>
        </p:spPr>
      </p:pic>
      <p:sp>
        <p:nvSpPr>
          <p:cNvPr id="217" name="Google Shape;217;p19"/>
          <p:cNvSpPr txBox="1"/>
          <p:nvPr/>
        </p:nvSpPr>
        <p:spPr>
          <a:xfrm>
            <a:off x="3240278" y="2704984"/>
            <a:ext cx="2772150" cy="30089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algn="ctr">
              <a:lnSpc>
                <a:spcPct val="330333"/>
              </a:lnSpc>
              <a:buClr>
                <a:srgbClr val="000000"/>
              </a:buClr>
              <a:buSzPts val="1800"/>
            </a:pPr>
            <a:endParaRPr sz="9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algn="ctr">
              <a:lnSpc>
                <a:spcPct val="140004"/>
              </a:lnSpc>
              <a:buClr>
                <a:srgbClr val="000000"/>
              </a:buClr>
              <a:buSzPts val="3647"/>
            </a:pPr>
            <a:r>
              <a:rPr lang="en-US" sz="1824" dirty="0">
                <a:solidFill>
                  <a:srgbClr val="000000"/>
                </a:solidFill>
                <a:latin typeface="Satisfy"/>
                <a:ea typeface="Satisfy"/>
                <a:cs typeface="Satisfy"/>
                <a:sym typeface="Satisfy"/>
              </a:rPr>
              <a:t>Reading helps pupils to develop empathy for those around them. </a:t>
            </a:r>
            <a:endParaRPr sz="400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algn="ctr">
              <a:lnSpc>
                <a:spcPct val="140004"/>
              </a:lnSpc>
              <a:buClr>
                <a:srgbClr val="000000"/>
              </a:buClr>
              <a:buSzPts val="3647"/>
            </a:pPr>
            <a:endParaRPr sz="900" dirty="0">
              <a:solidFill>
                <a:srgbClr val="000000"/>
              </a:solidFill>
              <a:latin typeface="Satisfy"/>
              <a:ea typeface="Satisfy"/>
              <a:cs typeface="Satisfy"/>
              <a:sym typeface="Satisfy"/>
            </a:endParaRPr>
          </a:p>
          <a:p>
            <a:pPr algn="ctr">
              <a:lnSpc>
                <a:spcPct val="140004"/>
              </a:lnSpc>
              <a:buClr>
                <a:srgbClr val="000000"/>
              </a:buClr>
              <a:buSzPts val="3647"/>
            </a:pPr>
            <a:r>
              <a:rPr lang="en-US" sz="1824" dirty="0">
                <a:solidFill>
                  <a:srgbClr val="000000"/>
                </a:solidFill>
                <a:latin typeface="Satisfy"/>
                <a:ea typeface="Satisfy"/>
                <a:cs typeface="Satisfy"/>
                <a:sym typeface="Satisfy"/>
              </a:rPr>
              <a:t>Helps to make informed decisions about the world around them.</a:t>
            </a:r>
            <a:endParaRPr sz="400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8" name="Google Shape;218;p19"/>
          <p:cNvSpPr txBox="1"/>
          <p:nvPr/>
        </p:nvSpPr>
        <p:spPr>
          <a:xfrm>
            <a:off x="237567" y="2055487"/>
            <a:ext cx="2655600" cy="36893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algn="ctr">
              <a:lnSpc>
                <a:spcPct val="140026"/>
              </a:lnSpc>
              <a:buClr>
                <a:srgbClr val="000000"/>
              </a:buClr>
              <a:buSzPts val="3630"/>
            </a:pPr>
            <a:r>
              <a:rPr lang="en-US" sz="1815" dirty="0">
                <a:solidFill>
                  <a:srgbClr val="000000"/>
                </a:solidFill>
                <a:latin typeface="Satisfy"/>
                <a:ea typeface="Satisfy"/>
                <a:cs typeface="Satisfy"/>
                <a:sym typeface="Satisfy"/>
              </a:rPr>
              <a:t>Reading is linked to being financially stable in adulthood. </a:t>
            </a:r>
            <a:endParaRPr sz="650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algn="ctr">
              <a:lnSpc>
                <a:spcPct val="140026"/>
              </a:lnSpc>
              <a:buClr>
                <a:srgbClr val="000000"/>
              </a:buClr>
              <a:buSzPts val="3630"/>
            </a:pPr>
            <a:endParaRPr sz="1815" dirty="0">
              <a:solidFill>
                <a:srgbClr val="000000"/>
              </a:solidFill>
              <a:latin typeface="Satisfy"/>
              <a:ea typeface="Satisfy"/>
              <a:cs typeface="Satisfy"/>
              <a:sym typeface="Satisfy"/>
            </a:endParaRPr>
          </a:p>
          <a:p>
            <a:pPr algn="ctr">
              <a:lnSpc>
                <a:spcPct val="140026"/>
              </a:lnSpc>
              <a:buClr>
                <a:srgbClr val="000000"/>
              </a:buClr>
              <a:buSzPts val="3630"/>
            </a:pPr>
            <a:r>
              <a:rPr lang="en-US" sz="1600" dirty="0">
                <a:solidFill>
                  <a:srgbClr val="000000"/>
                </a:solidFill>
                <a:latin typeface="Satisfy"/>
                <a:ea typeface="Satisfy"/>
                <a:cs typeface="Satisfy"/>
                <a:sym typeface="Satisfy"/>
              </a:rPr>
              <a:t>Children with higher reading ages at age 10 see the impact through their salaries 25 years later by a minimum of 25% more than someone with poorer reading skills</a:t>
            </a:r>
            <a:r>
              <a:rPr lang="en-US" sz="1815" dirty="0">
                <a:solidFill>
                  <a:srgbClr val="000000"/>
                </a:solidFill>
                <a:latin typeface="Satisfy"/>
                <a:ea typeface="Satisfy"/>
                <a:cs typeface="Satisfy"/>
                <a:sym typeface="Satisfy"/>
              </a:rPr>
              <a:t>.</a:t>
            </a:r>
            <a:r>
              <a:rPr lang="en-US" sz="1865" dirty="0">
                <a:solidFill>
                  <a:srgbClr val="000000"/>
                </a:solidFill>
                <a:latin typeface="Satisfy"/>
                <a:ea typeface="Satisfy"/>
                <a:cs typeface="Satisfy"/>
                <a:sym typeface="Satisfy"/>
              </a:rPr>
              <a:t> </a:t>
            </a:r>
            <a:endParaRPr sz="700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9" name="Google Shape;219;p19"/>
          <p:cNvSpPr txBox="1"/>
          <p:nvPr/>
        </p:nvSpPr>
        <p:spPr>
          <a:xfrm>
            <a:off x="3240278" y="1965676"/>
            <a:ext cx="2663444" cy="11621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algn="ctr">
              <a:lnSpc>
                <a:spcPct val="139988"/>
              </a:lnSpc>
              <a:buClr>
                <a:srgbClr val="000000"/>
              </a:buClr>
              <a:buSzPts val="5394"/>
            </a:pPr>
            <a:r>
              <a:rPr lang="en-US" sz="2697" b="1">
                <a:solidFill>
                  <a:srgbClr val="000000"/>
                </a:solidFill>
                <a:latin typeface="Advent Pro"/>
                <a:ea typeface="Advent Pro"/>
                <a:cs typeface="Advent Pro"/>
                <a:sym typeface="Advent Pro"/>
              </a:rPr>
              <a:t>The Importance of Reading...</a:t>
            </a:r>
            <a:endParaRPr sz="7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0" name="Google Shape;220;p19"/>
          <p:cNvSpPr txBox="1"/>
          <p:nvPr/>
        </p:nvSpPr>
        <p:spPr>
          <a:xfrm>
            <a:off x="6332331" y="2867835"/>
            <a:ext cx="2740946" cy="278691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algn="ctr">
              <a:lnSpc>
                <a:spcPct val="140013"/>
              </a:lnSpc>
              <a:buClr>
                <a:srgbClr val="000000"/>
              </a:buClr>
              <a:buSzPts val="4311"/>
            </a:pPr>
            <a:r>
              <a:rPr lang="en-US" sz="2156">
                <a:solidFill>
                  <a:srgbClr val="000000"/>
                </a:solidFill>
                <a:latin typeface="Satisfy"/>
                <a:ea typeface="Satisfy"/>
                <a:cs typeface="Satisfy"/>
                <a:sym typeface="Satisfy"/>
              </a:rPr>
              <a:t>Reading is fundamental</a:t>
            </a:r>
            <a:endParaRPr sz="7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algn="ctr">
              <a:lnSpc>
                <a:spcPct val="140013"/>
              </a:lnSpc>
              <a:buClr>
                <a:srgbClr val="000000"/>
              </a:buClr>
              <a:buSzPts val="4311"/>
            </a:pPr>
            <a:r>
              <a:rPr lang="en-US" sz="2156">
                <a:solidFill>
                  <a:srgbClr val="000000"/>
                </a:solidFill>
                <a:latin typeface="Satisfy"/>
                <a:ea typeface="Satisfy"/>
                <a:cs typeface="Satisfy"/>
                <a:sym typeface="Satisfy"/>
              </a:rPr>
              <a:t> in developing children </a:t>
            </a:r>
            <a:endParaRPr sz="7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algn="ctr">
              <a:lnSpc>
                <a:spcPct val="140013"/>
              </a:lnSpc>
              <a:buClr>
                <a:srgbClr val="000000"/>
              </a:buClr>
              <a:buSzPts val="4311"/>
            </a:pPr>
            <a:r>
              <a:rPr lang="en-US" sz="2156">
                <a:solidFill>
                  <a:srgbClr val="000000"/>
                </a:solidFill>
                <a:latin typeface="Satisfy"/>
                <a:ea typeface="Satisfy"/>
                <a:cs typeface="Satisfy"/>
                <a:sym typeface="Satisfy"/>
              </a:rPr>
              <a:t>as thinkers and moving learning forward. </a:t>
            </a:r>
            <a:endParaRPr sz="7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221" name="Google Shape;221;p19"/>
          <p:cNvGrpSpPr/>
          <p:nvPr/>
        </p:nvGrpSpPr>
        <p:grpSpPr>
          <a:xfrm>
            <a:off x="-261920" y="560171"/>
            <a:ext cx="1050323" cy="1370901"/>
            <a:chOff x="0" y="0"/>
            <a:chExt cx="2800860" cy="3655736"/>
          </a:xfrm>
        </p:grpSpPr>
        <p:pic>
          <p:nvPicPr>
            <p:cNvPr id="222" name="Google Shape;222;p19"/>
            <p:cNvPicPr preferRelativeResize="0"/>
            <p:nvPr/>
          </p:nvPicPr>
          <p:blipFill rotWithShape="1">
            <a:blip r:embed="rId8">
              <a:alphaModFix/>
            </a:blip>
            <a:srcRect/>
            <a:stretch/>
          </p:blipFill>
          <p:spPr>
            <a:xfrm rot="-413333">
              <a:off x="1431094" y="1428644"/>
              <a:ext cx="1271359" cy="1717397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23" name="Google Shape;223;p19"/>
            <p:cNvPicPr preferRelativeResize="0"/>
            <p:nvPr/>
          </p:nvPicPr>
          <p:blipFill rotWithShape="1">
            <a:blip r:embed="rId8">
              <a:alphaModFix/>
            </a:blip>
            <a:srcRect/>
            <a:stretch/>
          </p:blipFill>
          <p:spPr>
            <a:xfrm rot="-413333">
              <a:off x="80055" y="56984"/>
              <a:ext cx="1034265" cy="1397121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24" name="Google Shape;224;p19"/>
            <p:cNvPicPr preferRelativeResize="0"/>
            <p:nvPr/>
          </p:nvPicPr>
          <p:blipFill rotWithShape="1">
            <a:blip r:embed="rId8">
              <a:alphaModFix/>
            </a:blip>
            <a:srcRect/>
            <a:stretch/>
          </p:blipFill>
          <p:spPr>
            <a:xfrm rot="295983">
              <a:off x="197097" y="2542420"/>
              <a:ext cx="800182" cy="1080914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225" name="Google Shape;225;p19"/>
          <p:cNvSpPr txBox="1"/>
          <p:nvPr/>
        </p:nvSpPr>
        <p:spPr>
          <a:xfrm>
            <a:off x="788405" y="983950"/>
            <a:ext cx="7567200" cy="7325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algn="ctr">
              <a:lnSpc>
                <a:spcPct val="139989"/>
              </a:lnSpc>
              <a:buClr>
                <a:srgbClr val="000000"/>
              </a:buClr>
              <a:buSzPts val="6800"/>
            </a:pPr>
            <a:r>
              <a:rPr lang="en-US" sz="34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READING - THE KEY TO SUCCESS!</a:t>
            </a:r>
            <a:endParaRPr sz="100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0" name="Google Shape;230;p20"/>
          <p:cNvPicPr preferRelativeResize="0"/>
          <p:nvPr/>
        </p:nvPicPr>
        <p:blipFill rotWithShape="1">
          <a:blip r:embed="rId3">
            <a:alphaModFix/>
          </a:blip>
          <a:srcRect t="21875" b="21873"/>
          <a:stretch/>
        </p:blipFill>
        <p:spPr>
          <a:xfrm>
            <a:off x="0" y="0"/>
            <a:ext cx="9144000" cy="7461448"/>
          </a:xfrm>
          <a:prstGeom prst="rect">
            <a:avLst/>
          </a:prstGeom>
          <a:noFill/>
          <a:ln>
            <a:noFill/>
          </a:ln>
        </p:spPr>
      </p:pic>
      <p:pic>
        <p:nvPicPr>
          <p:cNvPr id="231" name="Google Shape;231;p20"/>
          <p:cNvPicPr preferRelativeResize="0"/>
          <p:nvPr/>
        </p:nvPicPr>
        <p:blipFill rotWithShape="1">
          <a:blip r:embed="rId4">
            <a:alphaModFix/>
          </a:blip>
          <a:srcRect t="428" r="26028" b="4616"/>
          <a:stretch/>
        </p:blipFill>
        <p:spPr>
          <a:xfrm>
            <a:off x="706421" y="335095"/>
            <a:ext cx="7634121" cy="7006710"/>
          </a:xfrm>
          <a:prstGeom prst="rect">
            <a:avLst/>
          </a:prstGeom>
          <a:noFill/>
          <a:ln>
            <a:noFill/>
          </a:ln>
        </p:spPr>
      </p:pic>
      <p:pic>
        <p:nvPicPr>
          <p:cNvPr id="232" name="Google Shape;232;p20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762926" y="1258578"/>
            <a:ext cx="274194" cy="536679"/>
          </a:xfrm>
          <a:prstGeom prst="rect">
            <a:avLst/>
          </a:prstGeom>
          <a:noFill/>
          <a:ln>
            <a:noFill/>
          </a:ln>
        </p:spPr>
      </p:pic>
      <p:pic>
        <p:nvPicPr>
          <p:cNvPr id="233" name="Google Shape;233;p20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 rot="-1389467">
            <a:off x="8529325" y="2997394"/>
            <a:ext cx="804593" cy="324763"/>
          </a:xfrm>
          <a:prstGeom prst="rect">
            <a:avLst/>
          </a:prstGeom>
          <a:noFill/>
          <a:ln>
            <a:noFill/>
          </a:ln>
        </p:spPr>
      </p:pic>
      <p:sp>
        <p:nvSpPr>
          <p:cNvPr id="234" name="Google Shape;234;p20"/>
          <p:cNvSpPr txBox="1"/>
          <p:nvPr/>
        </p:nvSpPr>
        <p:spPr>
          <a:xfrm>
            <a:off x="1367594" y="655037"/>
            <a:ext cx="6075450" cy="7648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algn="ctr">
              <a:lnSpc>
                <a:spcPct val="140000"/>
              </a:lnSpc>
              <a:buClr>
                <a:srgbClr val="000000"/>
              </a:buClr>
              <a:buSzPts val="7100"/>
            </a:pPr>
            <a:r>
              <a:rPr lang="en-US" sz="355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PARENTS IN PARTNERSHIP</a:t>
            </a:r>
            <a:endParaRPr sz="100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35" name="Google Shape;235;p20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 rot="-1940726">
            <a:off x="8090989" y="5037699"/>
            <a:ext cx="1681256" cy="969118"/>
          </a:xfrm>
          <a:prstGeom prst="rect">
            <a:avLst/>
          </a:prstGeom>
          <a:noFill/>
          <a:ln>
            <a:noFill/>
          </a:ln>
        </p:spPr>
      </p:pic>
      <p:sp>
        <p:nvSpPr>
          <p:cNvPr id="236" name="Google Shape;236;p20"/>
          <p:cNvSpPr txBox="1"/>
          <p:nvPr/>
        </p:nvSpPr>
        <p:spPr>
          <a:xfrm>
            <a:off x="3353146" y="1362135"/>
            <a:ext cx="1830900" cy="9492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>
              <a:lnSpc>
                <a:spcPct val="140000"/>
              </a:lnSpc>
              <a:buClr>
                <a:srgbClr val="000000"/>
              </a:buClr>
              <a:buSzPts val="4405"/>
            </a:pPr>
            <a:r>
              <a:rPr lang="en-US" sz="2203" b="1" dirty="0">
                <a:solidFill>
                  <a:srgbClr val="000000"/>
                </a:solidFill>
                <a:latin typeface="Advent Pro"/>
                <a:ea typeface="Advent Pro"/>
                <a:cs typeface="Advent Pro"/>
                <a:sym typeface="Advent Pro"/>
              </a:rPr>
              <a:t>WE NEED YOU!</a:t>
            </a:r>
            <a:endParaRPr sz="700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37" name="Google Shape;237;p20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7609720" y="617144"/>
            <a:ext cx="1433672" cy="1272058"/>
          </a:xfrm>
          <a:prstGeom prst="rect">
            <a:avLst/>
          </a:prstGeom>
          <a:noFill/>
          <a:ln>
            <a:noFill/>
          </a:ln>
        </p:spPr>
      </p:pic>
      <p:sp>
        <p:nvSpPr>
          <p:cNvPr id="238" name="Google Shape;238;p20"/>
          <p:cNvSpPr txBox="1"/>
          <p:nvPr/>
        </p:nvSpPr>
        <p:spPr>
          <a:xfrm>
            <a:off x="834890" y="1814866"/>
            <a:ext cx="3589950" cy="387798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>
              <a:lnSpc>
                <a:spcPct val="140018"/>
              </a:lnSpc>
              <a:buClr>
                <a:srgbClr val="000000"/>
              </a:buClr>
              <a:buSzPts val="4428"/>
            </a:pPr>
            <a:r>
              <a:rPr lang="en-US" sz="2000" dirty="0">
                <a:solidFill>
                  <a:srgbClr val="000000"/>
                </a:solidFill>
                <a:latin typeface="Satisfy"/>
                <a:ea typeface="Satisfy"/>
                <a:cs typeface="Satisfy"/>
                <a:sym typeface="Satisfy"/>
              </a:rPr>
              <a:t>It is crucial that parents and school work </a:t>
            </a:r>
            <a:r>
              <a:rPr lang="en-US" sz="2000" u="sng" dirty="0">
                <a:solidFill>
                  <a:srgbClr val="000000"/>
                </a:solidFill>
                <a:latin typeface="Satisfy"/>
                <a:ea typeface="Satisfy"/>
                <a:cs typeface="Satisfy"/>
                <a:sym typeface="Satisfy"/>
              </a:rPr>
              <a:t>together </a:t>
            </a:r>
            <a:r>
              <a:rPr lang="en-US" sz="2000" dirty="0">
                <a:solidFill>
                  <a:srgbClr val="000000"/>
                </a:solidFill>
                <a:latin typeface="Satisfy"/>
                <a:ea typeface="Satisfy"/>
                <a:cs typeface="Satisfy"/>
                <a:sym typeface="Satisfy"/>
              </a:rPr>
              <a:t>to actively teach children to read. We cannot do this alone.</a:t>
            </a:r>
          </a:p>
          <a:p>
            <a:pPr>
              <a:lnSpc>
                <a:spcPct val="140018"/>
              </a:lnSpc>
              <a:buClr>
                <a:srgbClr val="000000"/>
              </a:buClr>
              <a:buSzPts val="4428"/>
            </a:pPr>
            <a:r>
              <a:rPr lang="en-US" sz="2000" dirty="0">
                <a:solidFill>
                  <a:srgbClr val="000000"/>
                </a:solidFill>
                <a:latin typeface="Satisfy"/>
                <a:ea typeface="Satisfy"/>
                <a:cs typeface="Satisfy"/>
                <a:sym typeface="Satisfy"/>
              </a:rPr>
              <a:t> </a:t>
            </a:r>
            <a:endParaRPr sz="550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>
              <a:lnSpc>
                <a:spcPct val="140018"/>
              </a:lnSpc>
              <a:buClr>
                <a:srgbClr val="000000"/>
              </a:buClr>
              <a:buSzPts val="4428"/>
            </a:pPr>
            <a:r>
              <a:rPr lang="en-US" sz="2000" dirty="0">
                <a:solidFill>
                  <a:srgbClr val="000000"/>
                </a:solidFill>
                <a:latin typeface="Satisfy"/>
                <a:ea typeface="Satisfy"/>
                <a:cs typeface="Satisfy"/>
                <a:sym typeface="Satisfy"/>
              </a:rPr>
              <a:t>We need you to create a home environment where reading is encouraged and valued as part of normal life and routine. </a:t>
            </a:r>
            <a:endParaRPr sz="550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9" name="Google Shape;239;p20"/>
          <p:cNvSpPr txBox="1"/>
          <p:nvPr/>
        </p:nvSpPr>
        <p:spPr>
          <a:xfrm>
            <a:off x="4752876" y="2091415"/>
            <a:ext cx="3592650" cy="46612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>
              <a:lnSpc>
                <a:spcPct val="140004"/>
              </a:lnSpc>
              <a:buClr>
                <a:srgbClr val="000000"/>
              </a:buClr>
              <a:buSzPts val="4487"/>
            </a:pPr>
            <a:r>
              <a:rPr lang="en-US" sz="2244" dirty="0">
                <a:solidFill>
                  <a:srgbClr val="000000"/>
                </a:solidFill>
                <a:latin typeface="Satisfy"/>
                <a:ea typeface="Satisfy"/>
                <a:cs typeface="Satisfy"/>
                <a:sym typeface="Satisfy"/>
              </a:rPr>
              <a:t>We need you to demonstrate and model to your child that reading is a pleasurable experience. </a:t>
            </a:r>
            <a:endParaRPr sz="700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>
              <a:lnSpc>
                <a:spcPct val="140004"/>
              </a:lnSpc>
              <a:buClr>
                <a:srgbClr val="000000"/>
              </a:buClr>
              <a:buSzPts val="4487"/>
            </a:pPr>
            <a:endParaRPr sz="2244" dirty="0">
              <a:solidFill>
                <a:srgbClr val="000000"/>
              </a:solidFill>
              <a:latin typeface="Satisfy"/>
              <a:ea typeface="Satisfy"/>
              <a:cs typeface="Satisfy"/>
              <a:sym typeface="Satisfy"/>
            </a:endParaRPr>
          </a:p>
          <a:p>
            <a:pPr>
              <a:lnSpc>
                <a:spcPct val="140004"/>
              </a:lnSpc>
              <a:buClr>
                <a:srgbClr val="000000"/>
              </a:buClr>
              <a:buSzPts val="4087"/>
            </a:pPr>
            <a:r>
              <a:rPr lang="en-US" sz="2043" dirty="0">
                <a:solidFill>
                  <a:srgbClr val="000000"/>
                </a:solidFill>
                <a:latin typeface="Satisfy"/>
                <a:ea typeface="Satisfy"/>
                <a:cs typeface="Satisfy"/>
                <a:sym typeface="Satisfy"/>
              </a:rPr>
              <a:t>Spending just 10-15 mins reading with your child every day is invaluable in developing their ability and desire to read and listen well.</a:t>
            </a:r>
            <a:r>
              <a:rPr lang="en-US" sz="2244" dirty="0">
                <a:solidFill>
                  <a:srgbClr val="000000"/>
                </a:solidFill>
                <a:latin typeface="Satisfy"/>
                <a:ea typeface="Satisfy"/>
                <a:cs typeface="Satisfy"/>
                <a:sym typeface="Satisfy"/>
              </a:rPr>
              <a:t> </a:t>
            </a:r>
            <a:endParaRPr sz="700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40" name="Google Shape;240;p20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>
            <a:off x="-364641" y="228016"/>
            <a:ext cx="1306107" cy="166118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" name="Google Shape;245;p21"/>
          <p:cNvPicPr preferRelativeResize="0"/>
          <p:nvPr/>
        </p:nvPicPr>
        <p:blipFill rotWithShape="1">
          <a:blip r:embed="rId3">
            <a:alphaModFix/>
          </a:blip>
          <a:srcRect t="21875" b="2187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246" name="Google Shape;246;p21"/>
          <p:cNvGrpSpPr/>
          <p:nvPr/>
        </p:nvGrpSpPr>
        <p:grpSpPr>
          <a:xfrm>
            <a:off x="1029036" y="1504819"/>
            <a:ext cx="7085929" cy="3819403"/>
            <a:chOff x="0" y="0"/>
            <a:chExt cx="18895809" cy="10185075"/>
          </a:xfrm>
        </p:grpSpPr>
        <p:pic>
          <p:nvPicPr>
            <p:cNvPr id="247" name="Google Shape;247;p21"/>
            <p:cNvPicPr preferRelativeResize="0"/>
            <p:nvPr/>
          </p:nvPicPr>
          <p:blipFill rotWithShape="1">
            <a:blip r:embed="rId4">
              <a:alphaModFix/>
            </a:blip>
            <a:srcRect t="3518" b="28694"/>
            <a:stretch/>
          </p:blipFill>
          <p:spPr>
            <a:xfrm>
              <a:off x="0" y="402745"/>
              <a:ext cx="18895809" cy="978233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48" name="Google Shape;248;p21"/>
            <p:cNvPicPr preferRelativeResize="0"/>
            <p:nvPr/>
          </p:nvPicPr>
          <p:blipFill rotWithShape="1">
            <a:blip r:embed="rId5">
              <a:alphaModFix/>
            </a:blip>
            <a:srcRect/>
            <a:stretch/>
          </p:blipFill>
          <p:spPr>
            <a:xfrm rot="1838892">
              <a:off x="16129734" y="305914"/>
              <a:ext cx="1617713" cy="1523591"/>
            </a:xfrm>
            <a:prstGeom prst="rect">
              <a:avLst/>
            </a:prstGeom>
            <a:noFill/>
            <a:ln>
              <a:noFill/>
            </a:ln>
          </p:spPr>
        </p:pic>
      </p:grpSp>
      <p:pic>
        <p:nvPicPr>
          <p:cNvPr id="249" name="Google Shape;249;p21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 rot="-4388606">
            <a:off x="2640411" y="1842568"/>
            <a:ext cx="630209" cy="699262"/>
          </a:xfrm>
          <a:prstGeom prst="rect">
            <a:avLst/>
          </a:prstGeom>
          <a:noFill/>
          <a:ln>
            <a:noFill/>
          </a:ln>
        </p:spPr>
      </p:pic>
      <p:pic>
        <p:nvPicPr>
          <p:cNvPr id="250" name="Google Shape;250;p21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 rot="-1150047">
            <a:off x="1368696" y="4986282"/>
            <a:ext cx="1674475" cy="675879"/>
          </a:xfrm>
          <a:prstGeom prst="rect">
            <a:avLst/>
          </a:prstGeom>
          <a:noFill/>
          <a:ln>
            <a:noFill/>
          </a:ln>
        </p:spPr>
      </p:pic>
      <p:pic>
        <p:nvPicPr>
          <p:cNvPr id="251" name="Google Shape;251;p21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7765658" y="3930195"/>
            <a:ext cx="1097480" cy="1394027"/>
          </a:xfrm>
          <a:prstGeom prst="rect">
            <a:avLst/>
          </a:prstGeom>
          <a:noFill/>
          <a:ln>
            <a:noFill/>
          </a:ln>
        </p:spPr>
      </p:pic>
      <p:pic>
        <p:nvPicPr>
          <p:cNvPr id="252" name="Google Shape;252;p21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 rot="-4183691">
            <a:off x="-54523" y="900594"/>
            <a:ext cx="1941524" cy="1524979"/>
          </a:xfrm>
          <a:prstGeom prst="rect">
            <a:avLst/>
          </a:prstGeom>
          <a:noFill/>
          <a:ln>
            <a:noFill/>
          </a:ln>
        </p:spPr>
      </p:pic>
      <p:sp>
        <p:nvSpPr>
          <p:cNvPr id="253" name="Google Shape;253;p21"/>
          <p:cNvSpPr txBox="1"/>
          <p:nvPr/>
        </p:nvSpPr>
        <p:spPr>
          <a:xfrm>
            <a:off x="1304150" y="2413550"/>
            <a:ext cx="6461400" cy="27366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13" tIns="45713" rIns="45713" bIns="45713" anchor="t" anchorCtr="0">
            <a:spAutoFit/>
          </a:bodyPr>
          <a:lstStyle/>
          <a:p>
            <a:pPr algn="ctr">
              <a:buClr>
                <a:srgbClr val="000000"/>
              </a:buClr>
              <a:buSzPts val="11455"/>
            </a:pPr>
            <a:r>
              <a:rPr lang="en-US" sz="5728">
                <a:solidFill>
                  <a:srgbClr val="000000"/>
                </a:solidFill>
                <a:latin typeface="Satisfy"/>
                <a:ea typeface="Satisfy"/>
                <a:cs typeface="Satisfy"/>
                <a:sym typeface="Satisfy"/>
              </a:rPr>
              <a:t>‘The word gap is the attainment gap!’ </a:t>
            </a:r>
            <a:endParaRPr sz="6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8" name="Google Shape;258;p22"/>
          <p:cNvPicPr preferRelativeResize="0"/>
          <p:nvPr/>
        </p:nvPicPr>
        <p:blipFill rotWithShape="1">
          <a:blip r:embed="rId3">
            <a:alphaModFix/>
          </a:blip>
          <a:srcRect t="21875" b="21873"/>
          <a:stretch/>
        </p:blipFill>
        <p:spPr>
          <a:xfrm>
            <a:off x="0" y="0"/>
            <a:ext cx="9144000" cy="7389440"/>
          </a:xfrm>
          <a:prstGeom prst="rect">
            <a:avLst/>
          </a:prstGeom>
          <a:noFill/>
          <a:ln>
            <a:noFill/>
          </a:ln>
        </p:spPr>
      </p:pic>
      <p:pic>
        <p:nvPicPr>
          <p:cNvPr id="259" name="Google Shape;259;p22"/>
          <p:cNvPicPr preferRelativeResize="0"/>
          <p:nvPr/>
        </p:nvPicPr>
        <p:blipFill rotWithShape="1">
          <a:blip r:embed="rId4">
            <a:alphaModFix/>
          </a:blip>
          <a:srcRect t="428" r="26028" b="4616"/>
          <a:stretch/>
        </p:blipFill>
        <p:spPr>
          <a:xfrm>
            <a:off x="692435" y="857250"/>
            <a:ext cx="7634122" cy="7006710"/>
          </a:xfrm>
          <a:prstGeom prst="rect">
            <a:avLst/>
          </a:prstGeom>
          <a:noFill/>
          <a:ln>
            <a:noFill/>
          </a:ln>
        </p:spPr>
      </p:pic>
      <p:pic>
        <p:nvPicPr>
          <p:cNvPr id="260" name="Google Shape;260;p22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692435" y="1649095"/>
            <a:ext cx="274194" cy="536679"/>
          </a:xfrm>
          <a:prstGeom prst="rect">
            <a:avLst/>
          </a:prstGeom>
          <a:noFill/>
          <a:ln>
            <a:noFill/>
          </a:ln>
        </p:spPr>
      </p:pic>
      <p:pic>
        <p:nvPicPr>
          <p:cNvPr id="261" name="Google Shape;261;p22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 rot="-1389467">
            <a:off x="8095581" y="3266619"/>
            <a:ext cx="804593" cy="324763"/>
          </a:xfrm>
          <a:prstGeom prst="rect">
            <a:avLst/>
          </a:prstGeom>
          <a:noFill/>
          <a:ln>
            <a:noFill/>
          </a:ln>
        </p:spPr>
      </p:pic>
      <p:sp>
        <p:nvSpPr>
          <p:cNvPr id="262" name="Google Shape;262;p22"/>
          <p:cNvSpPr txBox="1"/>
          <p:nvPr/>
        </p:nvSpPr>
        <p:spPr>
          <a:xfrm>
            <a:off x="1433662" y="617144"/>
            <a:ext cx="6075450" cy="102335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algn="ctr">
              <a:lnSpc>
                <a:spcPct val="140000"/>
              </a:lnSpc>
              <a:buClr>
                <a:srgbClr val="000000"/>
              </a:buClr>
              <a:buSzPts val="9500"/>
            </a:pPr>
            <a:r>
              <a:rPr lang="en-US" sz="475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SCHOOL ROUTINES</a:t>
            </a:r>
            <a:endParaRPr sz="250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63" name="Google Shape;263;p22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 rot="-1940726">
            <a:off x="8090989" y="5037699"/>
            <a:ext cx="1681256" cy="969118"/>
          </a:xfrm>
          <a:prstGeom prst="rect">
            <a:avLst/>
          </a:prstGeom>
          <a:noFill/>
          <a:ln>
            <a:noFill/>
          </a:ln>
        </p:spPr>
      </p:pic>
      <p:pic>
        <p:nvPicPr>
          <p:cNvPr id="264" name="Google Shape;264;p22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7609720" y="617144"/>
            <a:ext cx="1433672" cy="1272058"/>
          </a:xfrm>
          <a:prstGeom prst="rect">
            <a:avLst/>
          </a:prstGeom>
          <a:noFill/>
          <a:ln>
            <a:noFill/>
          </a:ln>
        </p:spPr>
      </p:pic>
      <p:sp>
        <p:nvSpPr>
          <p:cNvPr id="265" name="Google Shape;265;p22"/>
          <p:cNvSpPr txBox="1"/>
          <p:nvPr/>
        </p:nvSpPr>
        <p:spPr>
          <a:xfrm>
            <a:off x="829532" y="2753174"/>
            <a:ext cx="3589963" cy="28623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>
              <a:lnSpc>
                <a:spcPct val="140018"/>
              </a:lnSpc>
              <a:buClr>
                <a:srgbClr val="000000"/>
              </a:buClr>
              <a:buSzPts val="4428"/>
            </a:pPr>
            <a:r>
              <a:rPr lang="en-US" sz="2214" dirty="0">
                <a:solidFill>
                  <a:srgbClr val="000000"/>
                </a:solidFill>
                <a:latin typeface="Satisfy"/>
                <a:ea typeface="Satisfy"/>
                <a:cs typeface="Satisfy"/>
                <a:sym typeface="Satisfy"/>
              </a:rPr>
              <a:t>Your child will be assessed regularly throughout the year - this will ensure that your child is provided with the correct levelled book to read in school and at home.  </a:t>
            </a:r>
            <a:endParaRPr sz="700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66" name="Google Shape;266;p22"/>
          <p:cNvSpPr txBox="1"/>
          <p:nvPr/>
        </p:nvSpPr>
        <p:spPr>
          <a:xfrm>
            <a:off x="4733942" y="2129691"/>
            <a:ext cx="3592650" cy="440120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>
              <a:lnSpc>
                <a:spcPct val="140004"/>
              </a:lnSpc>
              <a:buClr>
                <a:srgbClr val="000000"/>
              </a:buClr>
              <a:buSzPts val="4087"/>
            </a:pPr>
            <a:r>
              <a:rPr lang="en-US" sz="2043">
                <a:solidFill>
                  <a:srgbClr val="000000"/>
                </a:solidFill>
                <a:latin typeface="Satisfy"/>
                <a:ea typeface="Satisfy"/>
                <a:cs typeface="Satisfy"/>
                <a:sym typeface="Satisfy"/>
              </a:rPr>
              <a:t>Your child will bring a reading book home everyday - this will be to improve decoding, fluency and confidence as a reader. </a:t>
            </a:r>
            <a:endParaRPr sz="5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>
              <a:lnSpc>
                <a:spcPct val="140004"/>
              </a:lnSpc>
              <a:buClr>
                <a:srgbClr val="000000"/>
              </a:buClr>
              <a:buSzPts val="4087"/>
            </a:pPr>
            <a:endParaRPr sz="2043">
              <a:solidFill>
                <a:srgbClr val="000000"/>
              </a:solidFill>
              <a:latin typeface="Satisfy"/>
              <a:ea typeface="Satisfy"/>
              <a:cs typeface="Satisfy"/>
              <a:sym typeface="Satisfy"/>
            </a:endParaRPr>
          </a:p>
          <a:p>
            <a:pPr>
              <a:lnSpc>
                <a:spcPct val="140004"/>
              </a:lnSpc>
              <a:buClr>
                <a:srgbClr val="000000"/>
              </a:buClr>
              <a:buSzPts val="4087"/>
            </a:pPr>
            <a:r>
              <a:rPr lang="en-US" sz="2043">
                <a:solidFill>
                  <a:srgbClr val="000000"/>
                </a:solidFill>
                <a:latin typeface="Satisfy"/>
                <a:ea typeface="Satisfy"/>
                <a:cs typeface="Satisfy"/>
                <a:sym typeface="Satisfy"/>
              </a:rPr>
              <a:t>Your child will bring home a book that will be solely for the purpose of reading for pleasure and enjoyment.   </a:t>
            </a:r>
            <a:endParaRPr sz="5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67" name="Google Shape;267;p22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>
            <a:off x="-378636" y="441205"/>
            <a:ext cx="1306107" cy="166118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2" name="Google Shape;272;p23"/>
          <p:cNvPicPr preferRelativeResize="0"/>
          <p:nvPr/>
        </p:nvPicPr>
        <p:blipFill rotWithShape="1">
          <a:blip r:embed="rId3">
            <a:alphaModFix/>
          </a:blip>
          <a:srcRect t="21875" b="21873"/>
          <a:stretch/>
        </p:blipFill>
        <p:spPr>
          <a:xfrm>
            <a:off x="0" y="-148710"/>
            <a:ext cx="9144000" cy="7006710"/>
          </a:xfrm>
          <a:prstGeom prst="rect">
            <a:avLst/>
          </a:prstGeom>
          <a:noFill/>
          <a:ln>
            <a:noFill/>
          </a:ln>
        </p:spPr>
      </p:pic>
      <p:pic>
        <p:nvPicPr>
          <p:cNvPr id="273" name="Google Shape;273;p23"/>
          <p:cNvPicPr preferRelativeResize="0"/>
          <p:nvPr/>
        </p:nvPicPr>
        <p:blipFill rotWithShape="1">
          <a:blip r:embed="rId4">
            <a:alphaModFix/>
          </a:blip>
          <a:srcRect t="428" r="26028" b="4616"/>
          <a:stretch/>
        </p:blipFill>
        <p:spPr>
          <a:xfrm>
            <a:off x="692435" y="857250"/>
            <a:ext cx="7634122" cy="7006710"/>
          </a:xfrm>
          <a:prstGeom prst="rect">
            <a:avLst/>
          </a:prstGeom>
          <a:noFill/>
          <a:ln>
            <a:noFill/>
          </a:ln>
        </p:spPr>
      </p:pic>
      <p:pic>
        <p:nvPicPr>
          <p:cNvPr id="274" name="Google Shape;274;p23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692435" y="1649095"/>
            <a:ext cx="274194" cy="536679"/>
          </a:xfrm>
          <a:prstGeom prst="rect">
            <a:avLst/>
          </a:prstGeom>
          <a:noFill/>
          <a:ln>
            <a:noFill/>
          </a:ln>
        </p:spPr>
      </p:pic>
      <p:pic>
        <p:nvPicPr>
          <p:cNvPr id="275" name="Google Shape;275;p23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 rot="-1389467">
            <a:off x="5966011" y="2412597"/>
            <a:ext cx="804593" cy="324763"/>
          </a:xfrm>
          <a:prstGeom prst="rect">
            <a:avLst/>
          </a:prstGeom>
          <a:noFill/>
          <a:ln>
            <a:noFill/>
          </a:ln>
        </p:spPr>
      </p:pic>
      <p:sp>
        <p:nvSpPr>
          <p:cNvPr id="276" name="Google Shape;276;p23"/>
          <p:cNvSpPr txBox="1"/>
          <p:nvPr/>
        </p:nvSpPr>
        <p:spPr>
          <a:xfrm>
            <a:off x="1381770" y="647825"/>
            <a:ext cx="6075450" cy="10341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algn="ctr">
              <a:lnSpc>
                <a:spcPct val="140000"/>
              </a:lnSpc>
              <a:buClr>
                <a:srgbClr val="000000"/>
              </a:buClr>
              <a:buSzPts val="9600"/>
            </a:pPr>
            <a:r>
              <a:rPr lang="en-US" sz="48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SCHOOL ROUTINES</a:t>
            </a:r>
            <a:endParaRPr sz="300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77" name="Google Shape;277;p23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 rot="-1940726">
            <a:off x="8090989" y="5037699"/>
            <a:ext cx="1681256" cy="969118"/>
          </a:xfrm>
          <a:prstGeom prst="rect">
            <a:avLst/>
          </a:prstGeom>
          <a:noFill/>
          <a:ln>
            <a:noFill/>
          </a:ln>
        </p:spPr>
      </p:pic>
      <p:pic>
        <p:nvPicPr>
          <p:cNvPr id="278" name="Google Shape;278;p23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7609720" y="617144"/>
            <a:ext cx="1433672" cy="1272058"/>
          </a:xfrm>
          <a:prstGeom prst="rect">
            <a:avLst/>
          </a:prstGeom>
          <a:noFill/>
          <a:ln>
            <a:noFill/>
          </a:ln>
        </p:spPr>
      </p:pic>
      <p:sp>
        <p:nvSpPr>
          <p:cNvPr id="279" name="Google Shape;279;p23"/>
          <p:cNvSpPr txBox="1"/>
          <p:nvPr/>
        </p:nvSpPr>
        <p:spPr>
          <a:xfrm>
            <a:off x="829532" y="2138149"/>
            <a:ext cx="3589963" cy="190821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>
              <a:lnSpc>
                <a:spcPct val="140018"/>
              </a:lnSpc>
              <a:buClr>
                <a:srgbClr val="000000"/>
              </a:buClr>
              <a:buSzPts val="4428"/>
            </a:pPr>
            <a:r>
              <a:rPr lang="en-US" sz="2214">
                <a:solidFill>
                  <a:srgbClr val="000000"/>
                </a:solidFill>
                <a:latin typeface="Satisfy"/>
                <a:ea typeface="Satisfy"/>
                <a:cs typeface="Satisfy"/>
                <a:sym typeface="Satisfy"/>
              </a:rPr>
              <a:t>Your child will be reading everyday in school using the approach appropriate for their ability and key stage.  </a:t>
            </a:r>
            <a:endParaRPr sz="7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0" name="Google Shape;280;p23"/>
          <p:cNvSpPr txBox="1"/>
          <p:nvPr/>
        </p:nvSpPr>
        <p:spPr>
          <a:xfrm>
            <a:off x="4572000" y="3098998"/>
            <a:ext cx="3592650" cy="33842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>
              <a:lnSpc>
                <a:spcPct val="140004"/>
              </a:lnSpc>
              <a:buClr>
                <a:srgbClr val="000000"/>
              </a:buClr>
              <a:buSzPts val="4487"/>
            </a:pPr>
            <a:r>
              <a:rPr lang="en-US" sz="2244">
                <a:solidFill>
                  <a:srgbClr val="000000"/>
                </a:solidFill>
                <a:latin typeface="Satisfy"/>
                <a:ea typeface="Satisfy"/>
                <a:cs typeface="Satisfy"/>
                <a:sym typeface="Satisfy"/>
              </a:rPr>
              <a:t>Your child will be exposed to a wide range of reading texts everyday - these will be in the class library, the whole school library and within their learning environment.    </a:t>
            </a:r>
            <a:endParaRPr sz="7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81" name="Google Shape;281;p23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>
            <a:off x="1971460" y="3980202"/>
            <a:ext cx="1306107" cy="166118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Google Shape;97;p14">
            <a:extLst>
              <a:ext uri="{FF2B5EF4-FFF2-40B4-BE49-F238E27FC236}">
                <a16:creationId xmlns:a16="http://schemas.microsoft.com/office/drawing/2014/main" id="{BFAFB788-8016-402C-BA76-F5635CA23499}"/>
              </a:ext>
            </a:extLst>
          </p:cNvPr>
          <p:cNvPicPr preferRelativeResize="0"/>
          <p:nvPr/>
        </p:nvPicPr>
        <p:blipFill rotWithShape="1">
          <a:blip r:embed="rId2">
            <a:alphaModFix/>
          </a:blip>
          <a:srcRect t="21875" b="21873"/>
          <a:stretch/>
        </p:blipFill>
        <p:spPr>
          <a:xfrm>
            <a:off x="0" y="0"/>
            <a:ext cx="9144000" cy="6857999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Google Shape;273;p23">
            <a:extLst>
              <a:ext uri="{FF2B5EF4-FFF2-40B4-BE49-F238E27FC236}">
                <a16:creationId xmlns:a16="http://schemas.microsoft.com/office/drawing/2014/main" id="{AFB38D21-1BAC-1EEE-14FF-0639E2FBAB94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 t="428" r="26028" b="4616"/>
          <a:stretch/>
        </p:blipFill>
        <p:spPr>
          <a:xfrm>
            <a:off x="404329" y="-148711"/>
            <a:ext cx="8426211" cy="700671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BB86BB90-8447-4507-8CE4-285028AE79A9}"/>
              </a:ext>
            </a:extLst>
          </p:cNvPr>
          <p:cNvSpPr txBox="1"/>
          <p:nvPr/>
        </p:nvSpPr>
        <p:spPr>
          <a:xfrm>
            <a:off x="467544" y="2542812"/>
            <a:ext cx="8496944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Satisfy" panose="020B0604020202020204" charset="0"/>
              </a:rPr>
              <a:t>At Roebuck we use DSR (daily supported reading) to promote progression in reading. </a:t>
            </a:r>
          </a:p>
          <a:p>
            <a:r>
              <a:rPr lang="en-GB" dirty="0">
                <a:latin typeface="Satisfy" panose="020B0604020202020204" charset="0"/>
              </a:rPr>
              <a:t>The children are grouped by ability and work closely with an adult (up to groups of 6) to share a text each day. </a:t>
            </a:r>
          </a:p>
          <a:p>
            <a:endParaRPr lang="en-GB" dirty="0">
              <a:latin typeface="Satisfy" panose="020B0604020202020204" charset="0"/>
            </a:endParaRPr>
          </a:p>
          <a:p>
            <a:r>
              <a:rPr lang="en-GB" dirty="0">
                <a:latin typeface="Satisfy" panose="020B0604020202020204" charset="0"/>
              </a:rPr>
              <a:t>The sessions last for 20 minutes and involves a mixture of being read to, reading, questioning and sentence structure activities. </a:t>
            </a:r>
          </a:p>
          <a:p>
            <a:endParaRPr lang="en-GB" dirty="0">
              <a:latin typeface="Satisfy" panose="020B0604020202020204" charset="0"/>
            </a:endParaRPr>
          </a:p>
          <a:p>
            <a:r>
              <a:rPr lang="en-GB" dirty="0">
                <a:latin typeface="Satisfy" panose="020B0604020202020204" charset="0"/>
              </a:rPr>
              <a:t>The adult use assessment sheets to record any successes and targets for each child. These are shared with the class teachers and children are moved through the groups accordingly.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76C4C88-666F-434D-BEE0-1AFFB144A568}"/>
              </a:ext>
            </a:extLst>
          </p:cNvPr>
          <p:cNvSpPr txBox="1"/>
          <p:nvPr/>
        </p:nvSpPr>
        <p:spPr>
          <a:xfrm>
            <a:off x="1043608" y="1171228"/>
            <a:ext cx="48965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Satisfy" panose="020B0604020202020204" charset="0"/>
              </a:rPr>
              <a:t>Daily Supported Reading</a:t>
            </a:r>
          </a:p>
        </p:txBody>
      </p:sp>
      <p:pic>
        <p:nvPicPr>
          <p:cNvPr id="7" name="Google Shape;102;p14">
            <a:extLst>
              <a:ext uri="{FF2B5EF4-FFF2-40B4-BE49-F238E27FC236}">
                <a16:creationId xmlns:a16="http://schemas.microsoft.com/office/drawing/2014/main" id="{8343DDA5-D1B6-4318-89A9-E0C51582325E}"/>
              </a:ext>
            </a:extLst>
          </p:cNvPr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844229" y="-422"/>
            <a:ext cx="918025" cy="2576912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Google Shape;111;p14">
            <a:extLst>
              <a:ext uri="{FF2B5EF4-FFF2-40B4-BE49-F238E27FC236}">
                <a16:creationId xmlns:a16="http://schemas.microsoft.com/office/drawing/2014/main" id="{FD023B53-D8C6-4CCF-83B5-0B8E713822C0}"/>
              </a:ext>
            </a:extLst>
          </p:cNvPr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6351101" y="4844269"/>
            <a:ext cx="3904279" cy="225052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" name="Google Shape;286;p24"/>
          <p:cNvPicPr preferRelativeResize="0"/>
          <p:nvPr/>
        </p:nvPicPr>
        <p:blipFill rotWithShape="1">
          <a:blip r:embed="rId3">
            <a:alphaModFix/>
          </a:blip>
          <a:srcRect t="21875" b="21873"/>
          <a:stretch/>
        </p:blipFill>
        <p:spPr>
          <a:xfrm>
            <a:off x="0" y="54044"/>
            <a:ext cx="9144000" cy="6803956"/>
          </a:xfrm>
          <a:prstGeom prst="rect">
            <a:avLst/>
          </a:prstGeom>
          <a:noFill/>
          <a:ln>
            <a:noFill/>
          </a:ln>
        </p:spPr>
      </p:pic>
      <p:pic>
        <p:nvPicPr>
          <p:cNvPr id="287" name="Google Shape;287;p24"/>
          <p:cNvPicPr preferRelativeResize="0"/>
          <p:nvPr/>
        </p:nvPicPr>
        <p:blipFill rotWithShape="1">
          <a:blip r:embed="rId4">
            <a:alphaModFix/>
          </a:blip>
          <a:srcRect t="428" r="20493" b="4616"/>
          <a:stretch/>
        </p:blipFill>
        <p:spPr>
          <a:xfrm>
            <a:off x="239132" y="422574"/>
            <a:ext cx="8692482" cy="7396579"/>
          </a:xfrm>
          <a:prstGeom prst="rect">
            <a:avLst/>
          </a:prstGeom>
          <a:noFill/>
          <a:ln>
            <a:noFill/>
          </a:ln>
        </p:spPr>
      </p:pic>
      <p:pic>
        <p:nvPicPr>
          <p:cNvPr id="288" name="Google Shape;288;p24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50541" y="1328733"/>
            <a:ext cx="274194" cy="536679"/>
          </a:xfrm>
          <a:prstGeom prst="rect">
            <a:avLst/>
          </a:prstGeom>
          <a:noFill/>
          <a:ln>
            <a:noFill/>
          </a:ln>
        </p:spPr>
      </p:pic>
      <p:pic>
        <p:nvPicPr>
          <p:cNvPr id="289" name="Google Shape;289;p24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 rot="-1389467">
            <a:off x="4183077" y="2228888"/>
            <a:ext cx="804593" cy="324763"/>
          </a:xfrm>
          <a:prstGeom prst="rect">
            <a:avLst/>
          </a:prstGeom>
          <a:noFill/>
          <a:ln>
            <a:noFill/>
          </a:ln>
        </p:spPr>
      </p:pic>
      <p:sp>
        <p:nvSpPr>
          <p:cNvPr id="290" name="Google Shape;290;p24"/>
          <p:cNvSpPr txBox="1"/>
          <p:nvPr/>
        </p:nvSpPr>
        <p:spPr>
          <a:xfrm>
            <a:off x="1534270" y="685648"/>
            <a:ext cx="6075450" cy="7432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algn="ctr">
              <a:lnSpc>
                <a:spcPct val="140000"/>
              </a:lnSpc>
              <a:buClr>
                <a:srgbClr val="000000"/>
              </a:buClr>
              <a:buSzPts val="6900"/>
            </a:pPr>
            <a:r>
              <a:rPr lang="en-US" sz="345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PARENTS IN PARTNERSHIP</a:t>
            </a:r>
            <a:endParaRPr sz="100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91" name="Google Shape;291;p24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 rot="-1940726">
            <a:off x="7920964" y="4910174"/>
            <a:ext cx="1681256" cy="969118"/>
          </a:xfrm>
          <a:prstGeom prst="rect">
            <a:avLst/>
          </a:prstGeom>
          <a:noFill/>
          <a:ln>
            <a:noFill/>
          </a:ln>
        </p:spPr>
      </p:pic>
      <p:sp>
        <p:nvSpPr>
          <p:cNvPr id="292" name="Google Shape;292;p24"/>
          <p:cNvSpPr txBox="1"/>
          <p:nvPr/>
        </p:nvSpPr>
        <p:spPr>
          <a:xfrm>
            <a:off x="2698132" y="1186166"/>
            <a:ext cx="3390473" cy="9492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>
              <a:lnSpc>
                <a:spcPct val="140000"/>
              </a:lnSpc>
              <a:buClr>
                <a:srgbClr val="000000"/>
              </a:buClr>
              <a:buSzPts val="4405"/>
            </a:pPr>
            <a:r>
              <a:rPr lang="en-US" sz="2203" b="1" dirty="0">
                <a:solidFill>
                  <a:srgbClr val="000000"/>
                </a:solidFill>
                <a:latin typeface="Advent Pro"/>
                <a:ea typeface="Advent Pro"/>
                <a:cs typeface="Advent Pro"/>
                <a:sym typeface="Advent Pro"/>
              </a:rPr>
              <a:t>SUPPORTING YOUR CHILD...</a:t>
            </a:r>
            <a:endParaRPr sz="700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93" name="Google Shape;293;p24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7609720" y="617144"/>
            <a:ext cx="1433672" cy="1272058"/>
          </a:xfrm>
          <a:prstGeom prst="rect">
            <a:avLst/>
          </a:prstGeom>
          <a:noFill/>
          <a:ln>
            <a:noFill/>
          </a:ln>
        </p:spPr>
      </p:pic>
      <p:sp>
        <p:nvSpPr>
          <p:cNvPr id="294" name="Google Shape;294;p24"/>
          <p:cNvSpPr txBox="1"/>
          <p:nvPr/>
        </p:nvSpPr>
        <p:spPr>
          <a:xfrm>
            <a:off x="401775" y="1592221"/>
            <a:ext cx="3768450" cy="464280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>
              <a:lnSpc>
                <a:spcPct val="140018"/>
              </a:lnSpc>
              <a:buClr>
                <a:srgbClr val="000000"/>
              </a:buClr>
              <a:buSzPts val="4028"/>
            </a:pPr>
            <a:r>
              <a:rPr lang="en-US" sz="1600" dirty="0">
                <a:solidFill>
                  <a:srgbClr val="000000"/>
                </a:solidFill>
                <a:latin typeface="Satisfy"/>
                <a:ea typeface="Satisfy"/>
                <a:cs typeface="Satisfy"/>
                <a:sym typeface="Satisfy"/>
              </a:rPr>
              <a:t>Reading at home is invaluable - read at home at least five times a week. </a:t>
            </a:r>
            <a:endParaRPr sz="350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>
              <a:lnSpc>
                <a:spcPct val="140018"/>
              </a:lnSpc>
              <a:buClr>
                <a:srgbClr val="000000"/>
              </a:buClr>
              <a:buSzPts val="4028"/>
            </a:pPr>
            <a:r>
              <a:rPr lang="en-US" sz="1600" dirty="0">
                <a:solidFill>
                  <a:srgbClr val="000000"/>
                </a:solidFill>
                <a:latin typeface="Satisfy"/>
                <a:ea typeface="Satisfy"/>
                <a:cs typeface="Satisfy"/>
                <a:sym typeface="Satisfy"/>
              </a:rPr>
              <a:t>Log your child's reading in their reading diary so that they can access school rewards. </a:t>
            </a:r>
          </a:p>
          <a:p>
            <a:pPr>
              <a:lnSpc>
                <a:spcPct val="140018"/>
              </a:lnSpc>
              <a:buClr>
                <a:srgbClr val="000000"/>
              </a:buClr>
              <a:buSzPts val="4028"/>
            </a:pPr>
            <a:endParaRPr lang="en-US" sz="1600" dirty="0">
              <a:latin typeface="Satisfy"/>
              <a:sym typeface="Satisfy"/>
            </a:endParaRPr>
          </a:p>
          <a:p>
            <a:pPr>
              <a:lnSpc>
                <a:spcPct val="140018"/>
              </a:lnSpc>
              <a:buClr>
                <a:srgbClr val="000000"/>
              </a:buClr>
              <a:buSzPts val="4028"/>
            </a:pPr>
            <a:endParaRPr lang="en-US" sz="1600" dirty="0">
              <a:solidFill>
                <a:srgbClr val="000000"/>
              </a:solidFill>
              <a:latin typeface="Satisfy"/>
              <a:ea typeface="Arial"/>
              <a:cs typeface="Arial"/>
              <a:sym typeface="Satisfy"/>
            </a:endParaRPr>
          </a:p>
          <a:p>
            <a:pPr>
              <a:lnSpc>
                <a:spcPct val="140018"/>
              </a:lnSpc>
              <a:buClr>
                <a:srgbClr val="000000"/>
              </a:buClr>
              <a:buSzPts val="4028"/>
            </a:pPr>
            <a:endParaRPr lang="en-US" sz="1600" dirty="0">
              <a:latin typeface="Satisfy"/>
              <a:sym typeface="Satisfy"/>
            </a:endParaRPr>
          </a:p>
          <a:p>
            <a:pPr>
              <a:lnSpc>
                <a:spcPct val="140018"/>
              </a:lnSpc>
              <a:buClr>
                <a:srgbClr val="000000"/>
              </a:buClr>
              <a:buSzPts val="4028"/>
            </a:pPr>
            <a:endParaRPr sz="350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>
              <a:lnSpc>
                <a:spcPct val="140018"/>
              </a:lnSpc>
              <a:buClr>
                <a:srgbClr val="000000"/>
              </a:buClr>
              <a:buSzPts val="4028"/>
            </a:pPr>
            <a:r>
              <a:rPr lang="en-US" sz="1600" dirty="0">
                <a:solidFill>
                  <a:srgbClr val="000000"/>
                </a:solidFill>
                <a:latin typeface="Satisfy"/>
                <a:ea typeface="Satisfy"/>
                <a:cs typeface="Satisfy"/>
                <a:sym typeface="Satisfy"/>
              </a:rPr>
              <a:t>Make reading time relaxed and pleasurable by finding a quiet, comfortable space and giving your child your undivided attention.,</a:t>
            </a:r>
            <a:r>
              <a:rPr lang="en-US" dirty="0">
                <a:solidFill>
                  <a:srgbClr val="000000"/>
                </a:solidFill>
                <a:latin typeface="Satisfy"/>
                <a:ea typeface="Satisfy"/>
                <a:cs typeface="Satisfy"/>
                <a:sym typeface="Satisfy"/>
              </a:rPr>
              <a:t> (MUST TURN OFF THE TV!)</a:t>
            </a:r>
            <a:endParaRPr sz="525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95" name="Google Shape;295;p24"/>
          <p:cNvSpPr txBox="1"/>
          <p:nvPr/>
        </p:nvSpPr>
        <p:spPr>
          <a:xfrm>
            <a:off x="4998325" y="1803707"/>
            <a:ext cx="3829500" cy="42657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>
              <a:lnSpc>
                <a:spcPct val="140004"/>
              </a:lnSpc>
              <a:buClr>
                <a:srgbClr val="000000"/>
              </a:buClr>
              <a:buSzPts val="3887"/>
            </a:pPr>
            <a:r>
              <a:rPr lang="en-US" sz="1600" dirty="0">
                <a:solidFill>
                  <a:srgbClr val="000000"/>
                </a:solidFill>
                <a:latin typeface="Satisfy"/>
                <a:ea typeface="Satisfy"/>
                <a:cs typeface="Satisfy"/>
                <a:sym typeface="Satisfy"/>
              </a:rPr>
              <a:t>Ask your child simple questions as they read to check understanding. </a:t>
            </a:r>
          </a:p>
          <a:p>
            <a:pPr>
              <a:lnSpc>
                <a:spcPct val="140004"/>
              </a:lnSpc>
              <a:buClr>
                <a:srgbClr val="000000"/>
              </a:buClr>
              <a:buSzPts val="3887"/>
            </a:pPr>
            <a:endParaRPr lang="en-US" sz="1600" dirty="0">
              <a:latin typeface="Satisfy"/>
              <a:ea typeface="Satisfy"/>
              <a:cs typeface="Satisfy"/>
              <a:sym typeface="Satisfy"/>
            </a:endParaRPr>
          </a:p>
          <a:p>
            <a:pPr>
              <a:lnSpc>
                <a:spcPct val="140004"/>
              </a:lnSpc>
              <a:buClr>
                <a:srgbClr val="000000"/>
              </a:buClr>
              <a:buSzPts val="3887"/>
            </a:pPr>
            <a:endParaRPr lang="en-US" sz="1600" dirty="0">
              <a:solidFill>
                <a:srgbClr val="000000"/>
              </a:solidFill>
              <a:latin typeface="Satisfy"/>
              <a:ea typeface="Satisfy"/>
              <a:cs typeface="Satisfy"/>
              <a:sym typeface="Satisfy"/>
            </a:endParaRPr>
          </a:p>
          <a:p>
            <a:pPr>
              <a:lnSpc>
                <a:spcPct val="140004"/>
              </a:lnSpc>
              <a:buClr>
                <a:srgbClr val="000000"/>
              </a:buClr>
              <a:buSzPts val="3887"/>
            </a:pPr>
            <a:endParaRPr sz="300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>
              <a:lnSpc>
                <a:spcPct val="140004"/>
              </a:lnSpc>
              <a:buClr>
                <a:srgbClr val="000000"/>
              </a:buClr>
              <a:buSzPts val="3887"/>
            </a:pPr>
            <a:r>
              <a:rPr lang="en-US" sz="1600" dirty="0">
                <a:solidFill>
                  <a:srgbClr val="000000"/>
                </a:solidFill>
                <a:latin typeface="Satisfy"/>
                <a:ea typeface="Satisfy"/>
                <a:cs typeface="Satisfy"/>
                <a:sym typeface="Satisfy"/>
              </a:rPr>
              <a:t>Use positive language and praise their efforts.</a:t>
            </a:r>
          </a:p>
          <a:p>
            <a:pPr>
              <a:lnSpc>
                <a:spcPct val="140004"/>
              </a:lnSpc>
              <a:buClr>
                <a:srgbClr val="000000"/>
              </a:buClr>
              <a:buSzPts val="3887"/>
            </a:pPr>
            <a:endParaRPr lang="en-US" sz="1600" dirty="0">
              <a:latin typeface="Satisfy"/>
              <a:ea typeface="Satisfy"/>
              <a:cs typeface="Satisfy"/>
              <a:sym typeface="Satisfy"/>
            </a:endParaRPr>
          </a:p>
          <a:p>
            <a:pPr>
              <a:lnSpc>
                <a:spcPct val="140004"/>
              </a:lnSpc>
              <a:buClr>
                <a:srgbClr val="000000"/>
              </a:buClr>
              <a:buSzPts val="3887"/>
            </a:pPr>
            <a:r>
              <a:rPr lang="en-US" sz="1600" dirty="0">
                <a:solidFill>
                  <a:srgbClr val="000000"/>
                </a:solidFill>
                <a:latin typeface="Satisfy"/>
                <a:ea typeface="Satisfy"/>
                <a:cs typeface="Satisfy"/>
                <a:sym typeface="Satisfy"/>
              </a:rPr>
              <a:t> </a:t>
            </a:r>
          </a:p>
          <a:p>
            <a:pPr>
              <a:lnSpc>
                <a:spcPct val="140004"/>
              </a:lnSpc>
              <a:buClr>
                <a:srgbClr val="000000"/>
              </a:buClr>
              <a:buSzPts val="3887"/>
            </a:pPr>
            <a:endParaRPr sz="300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>
              <a:lnSpc>
                <a:spcPct val="140004"/>
              </a:lnSpc>
              <a:buClr>
                <a:srgbClr val="000000"/>
              </a:buClr>
              <a:buSzPts val="3887"/>
            </a:pPr>
            <a:r>
              <a:rPr lang="en-US" sz="1600" dirty="0">
                <a:solidFill>
                  <a:srgbClr val="000000"/>
                </a:solidFill>
                <a:latin typeface="Satisfy"/>
                <a:ea typeface="Satisfy"/>
                <a:cs typeface="Satisfy"/>
                <a:sym typeface="Satisfy"/>
              </a:rPr>
              <a:t>Read to your child as part of their evening/bedtime routine. This builds vocabulary, feeds imagination and improves sleep patterns.  </a:t>
            </a:r>
            <a:endParaRPr sz="300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96" name="Google Shape;296;p24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>
            <a:off x="-522545" y="422574"/>
            <a:ext cx="1306108" cy="166118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1" name="Google Shape;301;p25"/>
          <p:cNvPicPr preferRelativeResize="0"/>
          <p:nvPr/>
        </p:nvPicPr>
        <p:blipFill rotWithShape="1">
          <a:blip r:embed="rId3">
            <a:alphaModFix/>
          </a:blip>
          <a:srcRect t="21875" b="2187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302" name="Google Shape;302;p25"/>
          <p:cNvGrpSpPr/>
          <p:nvPr/>
        </p:nvGrpSpPr>
        <p:grpSpPr>
          <a:xfrm>
            <a:off x="1029036" y="1504819"/>
            <a:ext cx="7085929" cy="3819403"/>
            <a:chOff x="0" y="0"/>
            <a:chExt cx="18895809" cy="10185075"/>
          </a:xfrm>
        </p:grpSpPr>
        <p:pic>
          <p:nvPicPr>
            <p:cNvPr id="303" name="Google Shape;303;p25"/>
            <p:cNvPicPr preferRelativeResize="0"/>
            <p:nvPr/>
          </p:nvPicPr>
          <p:blipFill rotWithShape="1">
            <a:blip r:embed="rId4">
              <a:alphaModFix/>
            </a:blip>
            <a:srcRect t="3518" b="28694"/>
            <a:stretch/>
          </p:blipFill>
          <p:spPr>
            <a:xfrm>
              <a:off x="0" y="402745"/>
              <a:ext cx="18895809" cy="978233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304" name="Google Shape;304;p25"/>
            <p:cNvPicPr preferRelativeResize="0"/>
            <p:nvPr/>
          </p:nvPicPr>
          <p:blipFill rotWithShape="1">
            <a:blip r:embed="rId5">
              <a:alphaModFix/>
            </a:blip>
            <a:srcRect/>
            <a:stretch/>
          </p:blipFill>
          <p:spPr>
            <a:xfrm rot="1838892">
              <a:off x="16129734" y="305914"/>
              <a:ext cx="1617713" cy="1523591"/>
            </a:xfrm>
            <a:prstGeom prst="rect">
              <a:avLst/>
            </a:prstGeom>
            <a:noFill/>
            <a:ln>
              <a:noFill/>
            </a:ln>
          </p:spPr>
        </p:pic>
      </p:grpSp>
      <p:pic>
        <p:nvPicPr>
          <p:cNvPr id="305" name="Google Shape;305;p25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 rot="-4388606">
            <a:off x="2640411" y="1842568"/>
            <a:ext cx="630209" cy="699262"/>
          </a:xfrm>
          <a:prstGeom prst="rect">
            <a:avLst/>
          </a:prstGeom>
          <a:noFill/>
          <a:ln>
            <a:noFill/>
          </a:ln>
        </p:spPr>
      </p:pic>
      <p:pic>
        <p:nvPicPr>
          <p:cNvPr id="306" name="Google Shape;306;p25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 rot="-1150047">
            <a:off x="1368696" y="4986282"/>
            <a:ext cx="1674475" cy="675879"/>
          </a:xfrm>
          <a:prstGeom prst="rect">
            <a:avLst/>
          </a:prstGeom>
          <a:noFill/>
          <a:ln>
            <a:noFill/>
          </a:ln>
        </p:spPr>
      </p:pic>
      <p:pic>
        <p:nvPicPr>
          <p:cNvPr id="307" name="Google Shape;307;p25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7765658" y="3930195"/>
            <a:ext cx="1097480" cy="1394027"/>
          </a:xfrm>
          <a:prstGeom prst="rect">
            <a:avLst/>
          </a:prstGeom>
          <a:noFill/>
          <a:ln>
            <a:noFill/>
          </a:ln>
        </p:spPr>
      </p:pic>
      <p:pic>
        <p:nvPicPr>
          <p:cNvPr id="308" name="Google Shape;308;p25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 rot="-4183691">
            <a:off x="-54523" y="900594"/>
            <a:ext cx="1941524" cy="1524979"/>
          </a:xfrm>
          <a:prstGeom prst="rect">
            <a:avLst/>
          </a:prstGeom>
          <a:noFill/>
          <a:ln>
            <a:noFill/>
          </a:ln>
        </p:spPr>
      </p:pic>
      <p:sp>
        <p:nvSpPr>
          <p:cNvPr id="309" name="Google Shape;309;p25"/>
          <p:cNvSpPr txBox="1"/>
          <p:nvPr/>
        </p:nvSpPr>
        <p:spPr>
          <a:xfrm>
            <a:off x="1234440" y="2413550"/>
            <a:ext cx="6605406" cy="244860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13" tIns="45713" rIns="45713" bIns="45713" anchor="t" anchorCtr="0">
            <a:spAutoFit/>
          </a:bodyPr>
          <a:lstStyle/>
          <a:p>
            <a:pPr algn="ctr">
              <a:buClr>
                <a:srgbClr val="000000"/>
              </a:buClr>
              <a:buSzPts val="7655"/>
            </a:pPr>
            <a:r>
              <a:rPr lang="en-US" sz="3828" dirty="0">
                <a:solidFill>
                  <a:srgbClr val="000000"/>
                </a:solidFill>
                <a:latin typeface="Satisfy"/>
                <a:ea typeface="Satisfy"/>
                <a:cs typeface="Satisfy"/>
                <a:sym typeface="Satisfy"/>
              </a:rPr>
              <a:t>‘Children who grow up in homes where reading is valued do better in school and their future career/s ’ </a:t>
            </a:r>
            <a:endParaRPr sz="4900" dirty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4" name="Google Shape;314;p26"/>
          <p:cNvPicPr preferRelativeResize="0"/>
          <p:nvPr/>
        </p:nvPicPr>
        <p:blipFill rotWithShape="1">
          <a:blip r:embed="rId3">
            <a:alphaModFix/>
          </a:blip>
          <a:srcRect t="21875" b="21873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15" name="Google Shape;315;p26"/>
          <p:cNvPicPr preferRelativeResize="0"/>
          <p:nvPr/>
        </p:nvPicPr>
        <p:blipFill rotWithShape="1">
          <a:blip r:embed="rId4">
            <a:alphaModFix/>
          </a:blip>
          <a:srcRect t="428" r="20493" b="4616"/>
          <a:stretch/>
        </p:blipFill>
        <p:spPr>
          <a:xfrm>
            <a:off x="239135" y="441205"/>
            <a:ext cx="8692482" cy="7422755"/>
          </a:xfrm>
          <a:prstGeom prst="rect">
            <a:avLst/>
          </a:prstGeom>
          <a:noFill/>
          <a:ln>
            <a:noFill/>
          </a:ln>
        </p:spPr>
      </p:pic>
      <p:pic>
        <p:nvPicPr>
          <p:cNvPr id="316" name="Google Shape;316;p26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240156" y="1211703"/>
            <a:ext cx="274194" cy="536679"/>
          </a:xfrm>
          <a:prstGeom prst="rect">
            <a:avLst/>
          </a:prstGeom>
          <a:noFill/>
          <a:ln>
            <a:noFill/>
          </a:ln>
        </p:spPr>
      </p:pic>
      <p:pic>
        <p:nvPicPr>
          <p:cNvPr id="317" name="Google Shape;317;p26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 rot="-1389467">
            <a:off x="4017196" y="3990200"/>
            <a:ext cx="804593" cy="324763"/>
          </a:xfrm>
          <a:prstGeom prst="rect">
            <a:avLst/>
          </a:prstGeom>
          <a:noFill/>
          <a:ln>
            <a:noFill/>
          </a:ln>
        </p:spPr>
      </p:pic>
      <p:sp>
        <p:nvSpPr>
          <p:cNvPr id="318" name="Google Shape;318;p26"/>
          <p:cNvSpPr txBox="1"/>
          <p:nvPr/>
        </p:nvSpPr>
        <p:spPr>
          <a:xfrm>
            <a:off x="377253" y="706414"/>
            <a:ext cx="6075450" cy="75405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algn="ctr">
              <a:lnSpc>
                <a:spcPct val="140000"/>
              </a:lnSpc>
              <a:buClr>
                <a:srgbClr val="000000"/>
              </a:buClr>
              <a:buSzPts val="7000"/>
            </a:pPr>
            <a:r>
              <a:rPr lang="en-US" sz="35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PARENTS IN PARTNERSHIP</a:t>
            </a:r>
            <a:endParaRPr sz="100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19" name="Google Shape;319;p26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 rot="-568713">
            <a:off x="7738539" y="5689487"/>
            <a:ext cx="1681256" cy="969119"/>
          </a:xfrm>
          <a:prstGeom prst="rect">
            <a:avLst/>
          </a:prstGeom>
          <a:noFill/>
          <a:ln>
            <a:noFill/>
          </a:ln>
        </p:spPr>
      </p:pic>
      <p:sp>
        <p:nvSpPr>
          <p:cNvPr id="320" name="Google Shape;320;p26"/>
          <p:cNvSpPr txBox="1"/>
          <p:nvPr/>
        </p:nvSpPr>
        <p:spPr>
          <a:xfrm>
            <a:off x="2724255" y="1199369"/>
            <a:ext cx="3390473" cy="9492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>
              <a:lnSpc>
                <a:spcPct val="140000"/>
              </a:lnSpc>
              <a:buClr>
                <a:srgbClr val="000000"/>
              </a:buClr>
              <a:buSzPts val="4405"/>
            </a:pPr>
            <a:r>
              <a:rPr lang="en-US" sz="2203" b="1" dirty="0">
                <a:solidFill>
                  <a:srgbClr val="000000"/>
                </a:solidFill>
                <a:latin typeface="Advent Pro"/>
                <a:ea typeface="Advent Pro"/>
                <a:cs typeface="Advent Pro"/>
                <a:sym typeface="Advent Pro"/>
              </a:rPr>
              <a:t>SUPPORTING YOUR CHILD...</a:t>
            </a:r>
            <a:endParaRPr sz="700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21" name="Google Shape;321;p26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7609724" y="617139"/>
            <a:ext cx="1090563" cy="967638"/>
          </a:xfrm>
          <a:prstGeom prst="rect">
            <a:avLst/>
          </a:prstGeom>
          <a:noFill/>
          <a:ln>
            <a:noFill/>
          </a:ln>
        </p:spPr>
      </p:pic>
      <p:sp>
        <p:nvSpPr>
          <p:cNvPr id="322" name="Google Shape;322;p26"/>
          <p:cNvSpPr txBox="1"/>
          <p:nvPr/>
        </p:nvSpPr>
        <p:spPr>
          <a:xfrm>
            <a:off x="401775" y="1706169"/>
            <a:ext cx="3768450" cy="477669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algn="ctr">
              <a:lnSpc>
                <a:spcPct val="140018"/>
              </a:lnSpc>
              <a:buClr>
                <a:srgbClr val="000000"/>
              </a:buClr>
              <a:buSzPts val="3628"/>
            </a:pPr>
            <a:r>
              <a:rPr lang="en-US" sz="1814">
                <a:solidFill>
                  <a:srgbClr val="000000"/>
                </a:solidFill>
                <a:latin typeface="Satisfy"/>
                <a:ea typeface="Satisfy"/>
                <a:cs typeface="Satisfy"/>
                <a:sym typeface="Satisfy"/>
              </a:rPr>
              <a:t>Ask your child about the examples of text around them - shop signs, maps, adverts etc  </a:t>
            </a:r>
            <a:endParaRPr sz="3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algn="ctr">
              <a:lnSpc>
                <a:spcPct val="140018"/>
              </a:lnSpc>
              <a:buClr>
                <a:srgbClr val="000000"/>
              </a:buClr>
              <a:buSzPts val="3628"/>
            </a:pPr>
            <a:endParaRPr sz="1814">
              <a:solidFill>
                <a:srgbClr val="000000"/>
              </a:solidFill>
              <a:latin typeface="Satisfy"/>
              <a:ea typeface="Satisfy"/>
              <a:cs typeface="Satisfy"/>
              <a:sym typeface="Satisfy"/>
            </a:endParaRPr>
          </a:p>
          <a:p>
            <a:pPr algn="ctr">
              <a:lnSpc>
                <a:spcPct val="140018"/>
              </a:lnSpc>
              <a:buClr>
                <a:srgbClr val="000000"/>
              </a:buClr>
              <a:buSzPts val="3628"/>
            </a:pPr>
            <a:r>
              <a:rPr lang="en-US" sz="1814">
                <a:solidFill>
                  <a:srgbClr val="000000"/>
                </a:solidFill>
                <a:latin typeface="Satisfy"/>
                <a:ea typeface="Satisfy"/>
                <a:cs typeface="Satisfy"/>
                <a:sym typeface="Satisfy"/>
              </a:rPr>
              <a:t>Ensure that when reading homework is set, that this is completed throughout the holidays. </a:t>
            </a:r>
            <a:endParaRPr sz="3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algn="ctr">
              <a:lnSpc>
                <a:spcPct val="140018"/>
              </a:lnSpc>
              <a:buClr>
                <a:srgbClr val="000000"/>
              </a:buClr>
              <a:buSzPts val="3628"/>
            </a:pPr>
            <a:endParaRPr sz="1814">
              <a:solidFill>
                <a:srgbClr val="000000"/>
              </a:solidFill>
              <a:latin typeface="Satisfy"/>
              <a:ea typeface="Satisfy"/>
              <a:cs typeface="Satisfy"/>
              <a:sym typeface="Satisfy"/>
            </a:endParaRPr>
          </a:p>
          <a:p>
            <a:pPr algn="ctr">
              <a:lnSpc>
                <a:spcPct val="140018"/>
              </a:lnSpc>
              <a:buClr>
                <a:srgbClr val="000000"/>
              </a:buClr>
              <a:buSzPts val="3628"/>
            </a:pPr>
            <a:r>
              <a:rPr lang="en-US" sz="1814">
                <a:solidFill>
                  <a:srgbClr val="000000"/>
                </a:solidFill>
                <a:latin typeface="Satisfy"/>
                <a:ea typeface="Satisfy"/>
                <a:cs typeface="Satisfy"/>
                <a:sym typeface="Satisfy"/>
              </a:rPr>
              <a:t>Read at home yourself. Modelling reading is crucial. Your child will learn from you how important reading is.</a:t>
            </a:r>
            <a:r>
              <a:rPr lang="en-US" sz="2214">
                <a:solidFill>
                  <a:srgbClr val="000000"/>
                </a:solidFill>
                <a:latin typeface="Satisfy"/>
                <a:ea typeface="Satisfy"/>
                <a:cs typeface="Satisfy"/>
                <a:sym typeface="Satisfy"/>
              </a:rPr>
              <a:t>  </a:t>
            </a:r>
            <a:endParaRPr sz="7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23" name="Google Shape;323;p26"/>
          <p:cNvSpPr txBox="1"/>
          <p:nvPr/>
        </p:nvSpPr>
        <p:spPr>
          <a:xfrm>
            <a:off x="4572000" y="1643980"/>
            <a:ext cx="4346250" cy="48510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algn="ctr">
              <a:lnSpc>
                <a:spcPct val="140004"/>
              </a:lnSpc>
              <a:buClr>
                <a:srgbClr val="000000"/>
              </a:buClr>
              <a:buSzPts val="3987"/>
            </a:pPr>
            <a:r>
              <a:rPr lang="en-US" sz="1993">
                <a:solidFill>
                  <a:srgbClr val="000000"/>
                </a:solidFill>
                <a:latin typeface="Satisfy"/>
                <a:ea typeface="Satisfy"/>
                <a:cs typeface="Satisfy"/>
                <a:sym typeface="Satisfy"/>
              </a:rPr>
              <a:t>Read a variety of texts including non-fiction.  Ex:Newspaper, comics, annuals, story books etc</a:t>
            </a:r>
            <a:endParaRPr sz="45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algn="ctr">
              <a:lnSpc>
                <a:spcPct val="140004"/>
              </a:lnSpc>
              <a:buClr>
                <a:srgbClr val="000000"/>
              </a:buClr>
              <a:buSzPts val="3987"/>
            </a:pPr>
            <a:endParaRPr sz="1993">
              <a:solidFill>
                <a:srgbClr val="000000"/>
              </a:solidFill>
              <a:latin typeface="Satisfy"/>
              <a:ea typeface="Satisfy"/>
              <a:cs typeface="Satisfy"/>
              <a:sym typeface="Satisfy"/>
            </a:endParaRPr>
          </a:p>
          <a:p>
            <a:pPr algn="ctr">
              <a:lnSpc>
                <a:spcPct val="140004"/>
              </a:lnSpc>
              <a:buClr>
                <a:srgbClr val="000000"/>
              </a:buClr>
              <a:buSzPts val="3987"/>
            </a:pPr>
            <a:r>
              <a:rPr lang="en-US" sz="1993">
                <a:solidFill>
                  <a:srgbClr val="000000"/>
                </a:solidFill>
                <a:latin typeface="Satisfy"/>
                <a:ea typeface="Satisfy"/>
                <a:cs typeface="Satisfy"/>
                <a:sym typeface="Satisfy"/>
              </a:rPr>
              <a:t>Show an interest in what your child is reading at school. Ask them! </a:t>
            </a:r>
            <a:endParaRPr sz="45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algn="ctr">
              <a:lnSpc>
                <a:spcPct val="140004"/>
              </a:lnSpc>
              <a:buClr>
                <a:srgbClr val="000000"/>
              </a:buClr>
              <a:buSzPts val="2587"/>
            </a:pPr>
            <a:endParaRPr sz="1294">
              <a:solidFill>
                <a:srgbClr val="000000"/>
              </a:solidFill>
              <a:latin typeface="Satisfy"/>
              <a:ea typeface="Satisfy"/>
              <a:cs typeface="Satisfy"/>
              <a:sym typeface="Satisfy"/>
            </a:endParaRPr>
          </a:p>
          <a:p>
            <a:pPr algn="ctr">
              <a:lnSpc>
                <a:spcPct val="140004"/>
              </a:lnSpc>
              <a:buClr>
                <a:srgbClr val="000000"/>
              </a:buClr>
              <a:buSzPts val="2587"/>
            </a:pPr>
            <a:endParaRPr sz="1294">
              <a:solidFill>
                <a:srgbClr val="000000"/>
              </a:solidFill>
              <a:latin typeface="Satisfy"/>
              <a:ea typeface="Satisfy"/>
              <a:cs typeface="Satisfy"/>
              <a:sym typeface="Satisfy"/>
            </a:endParaRPr>
          </a:p>
          <a:p>
            <a:pPr algn="ctr">
              <a:lnSpc>
                <a:spcPct val="140004"/>
              </a:lnSpc>
              <a:buClr>
                <a:srgbClr val="000000"/>
              </a:buClr>
              <a:buSzPts val="3987"/>
            </a:pPr>
            <a:r>
              <a:rPr lang="en-US" sz="1993">
                <a:solidFill>
                  <a:srgbClr val="000000"/>
                </a:solidFill>
                <a:latin typeface="Satisfy"/>
                <a:ea typeface="Satisfy"/>
                <a:cs typeface="Satisfy"/>
                <a:sym typeface="Satisfy"/>
              </a:rPr>
              <a:t>Have books at home. Invest in a small library of books - charity shops are superb as well as the school and local library. </a:t>
            </a:r>
            <a:endParaRPr sz="45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24" name="Google Shape;324;p26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>
            <a:off x="-791757" y="182474"/>
            <a:ext cx="1306107" cy="166118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9" name="Google Shape;329;p27"/>
          <p:cNvPicPr preferRelativeResize="0"/>
          <p:nvPr/>
        </p:nvPicPr>
        <p:blipFill rotWithShape="1">
          <a:blip r:embed="rId3">
            <a:alphaModFix/>
          </a:blip>
          <a:srcRect t="21876" b="2187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330" name="Google Shape;330;p27"/>
          <p:cNvGrpSpPr/>
          <p:nvPr/>
        </p:nvGrpSpPr>
        <p:grpSpPr>
          <a:xfrm>
            <a:off x="1029036" y="1504819"/>
            <a:ext cx="7085929" cy="3819403"/>
            <a:chOff x="0" y="0"/>
            <a:chExt cx="18895809" cy="10185075"/>
          </a:xfrm>
        </p:grpSpPr>
        <p:pic>
          <p:nvPicPr>
            <p:cNvPr id="331" name="Google Shape;331;p27"/>
            <p:cNvPicPr preferRelativeResize="0"/>
            <p:nvPr/>
          </p:nvPicPr>
          <p:blipFill rotWithShape="1">
            <a:blip r:embed="rId4">
              <a:alphaModFix/>
            </a:blip>
            <a:srcRect t="3518" b="28694"/>
            <a:stretch/>
          </p:blipFill>
          <p:spPr>
            <a:xfrm>
              <a:off x="0" y="402745"/>
              <a:ext cx="18895809" cy="978233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332" name="Google Shape;332;p27"/>
            <p:cNvPicPr preferRelativeResize="0"/>
            <p:nvPr/>
          </p:nvPicPr>
          <p:blipFill rotWithShape="1">
            <a:blip r:embed="rId5">
              <a:alphaModFix/>
            </a:blip>
            <a:srcRect/>
            <a:stretch/>
          </p:blipFill>
          <p:spPr>
            <a:xfrm rot="1838892">
              <a:off x="16129734" y="305914"/>
              <a:ext cx="1617713" cy="1523591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333" name="Google Shape;333;p27"/>
          <p:cNvSpPr txBox="1"/>
          <p:nvPr/>
        </p:nvSpPr>
        <p:spPr>
          <a:xfrm>
            <a:off x="1626079" y="2443424"/>
            <a:ext cx="5891850" cy="24237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algn="ctr">
              <a:lnSpc>
                <a:spcPct val="105000"/>
              </a:lnSpc>
              <a:buClr>
                <a:srgbClr val="000000"/>
              </a:buClr>
              <a:buSzPts val="15999"/>
            </a:pPr>
            <a:r>
              <a:rPr lang="en-GB" sz="5000" dirty="0"/>
              <a:t>PHONICS </a:t>
            </a:r>
          </a:p>
          <a:p>
            <a:pPr algn="ctr">
              <a:lnSpc>
                <a:spcPct val="105000"/>
              </a:lnSpc>
              <a:buClr>
                <a:srgbClr val="000000"/>
              </a:buClr>
              <a:buSzPts val="15999"/>
            </a:pPr>
            <a:r>
              <a:rPr lang="en-GB" sz="50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AT</a:t>
            </a:r>
          </a:p>
          <a:p>
            <a:pPr algn="ctr">
              <a:lnSpc>
                <a:spcPct val="105000"/>
              </a:lnSpc>
              <a:buClr>
                <a:srgbClr val="000000"/>
              </a:buClr>
              <a:buSzPts val="15999"/>
            </a:pPr>
            <a:r>
              <a:rPr lang="en-GB" sz="5000" dirty="0"/>
              <a:t>ROEBUCK</a:t>
            </a:r>
            <a:endParaRPr sz="5000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34" name="Google Shape;334;p27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 rot="-4388606">
            <a:off x="2640411" y="1842568"/>
            <a:ext cx="630209" cy="699262"/>
          </a:xfrm>
          <a:prstGeom prst="rect">
            <a:avLst/>
          </a:prstGeom>
          <a:noFill/>
          <a:ln>
            <a:noFill/>
          </a:ln>
        </p:spPr>
      </p:pic>
      <p:pic>
        <p:nvPicPr>
          <p:cNvPr id="335" name="Google Shape;335;p27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 rot="-1150047">
            <a:off x="1368696" y="4986282"/>
            <a:ext cx="1674475" cy="675879"/>
          </a:xfrm>
          <a:prstGeom prst="rect">
            <a:avLst/>
          </a:prstGeom>
          <a:noFill/>
          <a:ln>
            <a:noFill/>
          </a:ln>
        </p:spPr>
      </p:pic>
      <p:pic>
        <p:nvPicPr>
          <p:cNvPr id="336" name="Google Shape;336;p27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7765658" y="3930195"/>
            <a:ext cx="1097480" cy="1394027"/>
          </a:xfrm>
          <a:prstGeom prst="rect">
            <a:avLst/>
          </a:prstGeom>
          <a:noFill/>
          <a:ln>
            <a:noFill/>
          </a:ln>
        </p:spPr>
      </p:pic>
      <p:pic>
        <p:nvPicPr>
          <p:cNvPr id="337" name="Google Shape;337;p27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 rot="-4183691">
            <a:off x="-54523" y="900594"/>
            <a:ext cx="1941524" cy="152497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59126645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oogle Shape;97;p14">
            <a:extLst>
              <a:ext uri="{FF2B5EF4-FFF2-40B4-BE49-F238E27FC236}">
                <a16:creationId xmlns:a16="http://schemas.microsoft.com/office/drawing/2014/main" id="{F66F89CF-9417-47EF-B636-1AB6CA460EC7}"/>
              </a:ext>
            </a:extLst>
          </p:cNvPr>
          <p:cNvPicPr preferRelativeResize="0"/>
          <p:nvPr/>
        </p:nvPicPr>
        <p:blipFill rotWithShape="1">
          <a:blip r:embed="rId2">
            <a:alphaModFix/>
          </a:blip>
          <a:srcRect t="21875" b="21873"/>
          <a:stretch/>
        </p:blipFill>
        <p:spPr>
          <a:xfrm>
            <a:off x="0" y="0"/>
            <a:ext cx="9144000" cy="6857999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Satisfy" panose="020B0604020202020204" charset="0"/>
              </a:rPr>
              <a:t>What is Phonics?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2310408"/>
            <a:ext cx="7886700" cy="4351338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chemeClr val="tx1"/>
                </a:solidFill>
                <a:latin typeface="Satisfy" panose="020B0604020202020204" charset="0"/>
              </a:rPr>
              <a:t>Phonics is taught in Early Years, KS1 and can continue into KS2</a:t>
            </a:r>
          </a:p>
          <a:p>
            <a:r>
              <a:rPr lang="en-GB" dirty="0">
                <a:solidFill>
                  <a:schemeClr val="tx1"/>
                </a:solidFill>
                <a:latin typeface="Satisfy" panose="020B0604020202020204" charset="0"/>
              </a:rPr>
              <a:t>Phonics is taught twice a day in Year 1 at Roebuck </a:t>
            </a:r>
          </a:p>
          <a:p>
            <a:r>
              <a:rPr lang="en-GB" dirty="0">
                <a:solidFill>
                  <a:schemeClr val="tx1"/>
                </a:solidFill>
                <a:latin typeface="Satisfy" panose="020B0604020202020204" charset="0"/>
              </a:rPr>
              <a:t>It helps your child to learn to read and write by learning the letters and sounds that make up the English language</a:t>
            </a:r>
          </a:p>
          <a:p>
            <a:r>
              <a:rPr lang="en-GB" dirty="0">
                <a:solidFill>
                  <a:schemeClr val="tx1"/>
                </a:solidFill>
                <a:latin typeface="Satisfy" panose="020B0604020202020204" charset="0"/>
              </a:rPr>
              <a:t>It is taught through group teaching, one to one, independent and group activities, songs, rhymes and games. </a:t>
            </a:r>
          </a:p>
          <a:p>
            <a:r>
              <a:rPr lang="en-GB" dirty="0">
                <a:solidFill>
                  <a:schemeClr val="tx1"/>
                </a:solidFill>
                <a:latin typeface="Satisfy" panose="020B0604020202020204" charset="0"/>
              </a:rPr>
              <a:t>Children are taught to spot spelling rules within words</a:t>
            </a:r>
          </a:p>
        </p:txBody>
      </p:sp>
      <p:pic>
        <p:nvPicPr>
          <p:cNvPr id="6" name="Google Shape;102;p14">
            <a:extLst>
              <a:ext uri="{FF2B5EF4-FFF2-40B4-BE49-F238E27FC236}">
                <a16:creationId xmlns:a16="http://schemas.microsoft.com/office/drawing/2014/main" id="{40B5BE11-E890-452F-976A-4A8D24C5CE96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844229" y="-422"/>
            <a:ext cx="918025" cy="2576912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Google Shape;111;p14">
            <a:extLst>
              <a:ext uri="{FF2B5EF4-FFF2-40B4-BE49-F238E27FC236}">
                <a16:creationId xmlns:a16="http://schemas.microsoft.com/office/drawing/2014/main" id="{8C790BEA-CD88-451E-8B62-E078F8B8EFCB}"/>
              </a:ext>
            </a:extLst>
          </p:cNvPr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6351101" y="4844269"/>
            <a:ext cx="3904279" cy="225052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4049256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Google Shape;97;p14">
            <a:extLst>
              <a:ext uri="{FF2B5EF4-FFF2-40B4-BE49-F238E27FC236}">
                <a16:creationId xmlns:a16="http://schemas.microsoft.com/office/drawing/2014/main" id="{E50A8681-6006-4E6B-B20A-30AE4AA222AB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 t="21875" b="21873"/>
          <a:stretch/>
        </p:blipFill>
        <p:spPr>
          <a:xfrm>
            <a:off x="0" y="0"/>
            <a:ext cx="9144000" cy="6857999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920" y="-66117"/>
            <a:ext cx="7886700" cy="1325563"/>
          </a:xfrm>
        </p:spPr>
        <p:txBody>
          <a:bodyPr/>
          <a:lstStyle/>
          <a:p>
            <a:r>
              <a:rPr lang="en-GB" dirty="0">
                <a:latin typeface="Satisfy" panose="020B0604020202020204" charset="0"/>
              </a:rPr>
              <a:t>Monster Phonics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7124" y="853554"/>
            <a:ext cx="7989752" cy="3577261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chemeClr val="tx1"/>
                </a:solidFill>
                <a:latin typeface="Satisfy" panose="020B0604020202020204" charset="0"/>
              </a:rPr>
              <a:t>At Roebuck, we follow a scheme of work called Monster Phonics. It is a prescribed curriculum which gives daily targets and outcomes. </a:t>
            </a:r>
          </a:p>
          <a:p>
            <a:r>
              <a:rPr lang="en-GB" dirty="0">
                <a:solidFill>
                  <a:schemeClr val="tx1"/>
                </a:solidFill>
                <a:latin typeface="Satisfy" panose="020B0604020202020204" charset="0"/>
              </a:rPr>
              <a:t>In Year 1, Monster phonics covers all of the sounds up to and including Phase 5. </a:t>
            </a:r>
          </a:p>
          <a:p>
            <a:r>
              <a:rPr lang="en-GB" dirty="0">
                <a:solidFill>
                  <a:schemeClr val="tx1"/>
                </a:solidFill>
                <a:latin typeface="Satisfy" panose="020B0604020202020204" charset="0"/>
              </a:rPr>
              <a:t>The children meet lots of different ‘monsters’ which each represent a different sound.</a:t>
            </a:r>
          </a:p>
          <a:p>
            <a:endParaRPr lang="en-GB" dirty="0">
              <a:solidFill>
                <a:schemeClr val="tx1"/>
              </a:solidFill>
              <a:latin typeface="Satisfy" panose="020B0604020202020204" charset="0"/>
            </a:endParaRPr>
          </a:p>
          <a:p>
            <a:r>
              <a:rPr lang="en-GB" dirty="0">
                <a:solidFill>
                  <a:schemeClr val="tx1"/>
                </a:solidFill>
                <a:latin typeface="Satisfy" panose="020B0604020202020204" charset="0"/>
              </a:rPr>
              <a:t>This video shows an introduction to Monster Phonics </a:t>
            </a:r>
          </a:p>
          <a:p>
            <a:r>
              <a:rPr lang="en-GB" dirty="0">
                <a:solidFill>
                  <a:schemeClr val="tx1"/>
                </a:solidFill>
                <a:latin typeface="Satisfy" panose="020B0604020202020204" charset="0"/>
              </a:rPr>
              <a:t>https://youtu.be/5u0N7LJIW0Q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7860D5C-65A7-477E-B10D-065F3C637B20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51680" t="34250" r="3447" b="34250"/>
          <a:stretch/>
        </p:blipFill>
        <p:spPr>
          <a:xfrm>
            <a:off x="6012160" y="4715657"/>
            <a:ext cx="2664296" cy="1496187"/>
          </a:xfrm>
          <a:prstGeom prst="rect">
            <a:avLst/>
          </a:prstGeom>
        </p:spPr>
      </p:pic>
      <p:pic>
        <p:nvPicPr>
          <p:cNvPr id="7" name="Google Shape;102;p14">
            <a:extLst>
              <a:ext uri="{FF2B5EF4-FFF2-40B4-BE49-F238E27FC236}">
                <a16:creationId xmlns:a16="http://schemas.microsoft.com/office/drawing/2014/main" id="{F9068C50-CDC1-4BEC-9511-64769795A4FA}"/>
              </a:ext>
            </a:extLst>
          </p:cNvPr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7844229" y="-422"/>
            <a:ext cx="918025" cy="2576912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Online Media 4">
            <a:hlinkClick r:id="" action="ppaction://media"/>
            <a:extLst>
              <a:ext uri="{FF2B5EF4-FFF2-40B4-BE49-F238E27FC236}">
                <a16:creationId xmlns:a16="http://schemas.microsoft.com/office/drawing/2014/main" id="{459D1B7C-D9F6-4B3A-8994-BF4474337A70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6"/>
          <a:stretch>
            <a:fillRect/>
          </a:stretch>
        </p:blipFill>
        <p:spPr>
          <a:xfrm>
            <a:off x="720080" y="4077072"/>
            <a:ext cx="4572000" cy="2571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613180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Google Shape;97;p14">
            <a:extLst>
              <a:ext uri="{FF2B5EF4-FFF2-40B4-BE49-F238E27FC236}">
                <a16:creationId xmlns:a16="http://schemas.microsoft.com/office/drawing/2014/main" id="{4B30A5FE-3E37-4598-8901-F422430C0F8E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 t="21875" b="21873"/>
          <a:stretch/>
        </p:blipFill>
        <p:spPr>
          <a:xfrm>
            <a:off x="0" y="0"/>
            <a:ext cx="9144000" cy="6857999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-65228"/>
            <a:ext cx="7886700" cy="1325563"/>
          </a:xfrm>
        </p:spPr>
        <p:txBody>
          <a:bodyPr/>
          <a:lstStyle/>
          <a:p>
            <a:r>
              <a:rPr lang="en-GB" dirty="0">
                <a:latin typeface="Satisfy" panose="020B0604020202020204" charset="0"/>
              </a:rPr>
              <a:t>Common Mistakes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9552" y="830423"/>
            <a:ext cx="7886700" cy="3228744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chemeClr val="tx1"/>
                </a:solidFill>
                <a:latin typeface="Satisfy" panose="020B0604020202020204" charset="0"/>
              </a:rPr>
              <a:t>Often children learn the letter names first and then find it difficult to segment words (for example children write </a:t>
            </a:r>
            <a:r>
              <a:rPr lang="en-GB" dirty="0" err="1">
                <a:solidFill>
                  <a:schemeClr val="tx1"/>
                </a:solidFill>
                <a:latin typeface="Satisfy" panose="020B0604020202020204" charset="0"/>
              </a:rPr>
              <a:t>Bcos</a:t>
            </a:r>
            <a:r>
              <a:rPr lang="en-GB" dirty="0">
                <a:solidFill>
                  <a:schemeClr val="tx1"/>
                </a:solidFill>
                <a:latin typeface="Satisfy" panose="020B0604020202020204" charset="0"/>
              </a:rPr>
              <a:t> as they have learnt the letter name for B)</a:t>
            </a:r>
          </a:p>
          <a:p>
            <a:r>
              <a:rPr lang="en-GB" dirty="0">
                <a:solidFill>
                  <a:schemeClr val="tx1"/>
                </a:solidFill>
                <a:latin typeface="Satisfy" panose="020B0604020202020204" charset="0"/>
              </a:rPr>
              <a:t>Adding a uh sound </a:t>
            </a:r>
          </a:p>
          <a:p>
            <a:pPr marL="0" indent="0">
              <a:buNone/>
            </a:pPr>
            <a:r>
              <a:rPr lang="en-GB" dirty="0">
                <a:solidFill>
                  <a:schemeClr val="tx1"/>
                </a:solidFill>
                <a:latin typeface="Satisfy" panose="020B0604020202020204" charset="0"/>
              </a:rPr>
              <a:t> - Sounds must be pronounced properly. </a:t>
            </a:r>
            <a:r>
              <a:rPr lang="en-GB" altLang="en-US" dirty="0">
                <a:solidFill>
                  <a:schemeClr val="tx1"/>
                </a:solidFill>
                <a:latin typeface="Satisfy" panose="020B0604020202020204" charset="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https://www.youtube.com/watch?v=BqhXUW_v-1s</a:t>
            </a:r>
            <a:endParaRPr lang="en-GB" altLang="en-US" dirty="0">
              <a:solidFill>
                <a:schemeClr val="tx1"/>
              </a:solidFill>
              <a:latin typeface="Satisfy" panose="020B0604020202020204" charset="0"/>
            </a:endParaRPr>
          </a:p>
          <a:p>
            <a:pPr marL="0" indent="0">
              <a:buNone/>
            </a:pPr>
            <a:endParaRPr lang="en-GB" dirty="0">
              <a:solidFill>
                <a:schemeClr val="tx1"/>
              </a:solidFill>
              <a:latin typeface="Satisfy" panose="020B0604020202020204" charset="0"/>
            </a:endParaRPr>
          </a:p>
          <a:p>
            <a:r>
              <a:rPr lang="en-GB" dirty="0">
                <a:solidFill>
                  <a:schemeClr val="tx1"/>
                </a:solidFill>
                <a:latin typeface="Satisfy" panose="020B0604020202020204" charset="0"/>
              </a:rPr>
              <a:t>Moving children on too quickly</a:t>
            </a:r>
          </a:p>
          <a:p>
            <a:r>
              <a:rPr lang="en-GB" dirty="0">
                <a:solidFill>
                  <a:schemeClr val="tx1"/>
                </a:solidFill>
                <a:latin typeface="Satisfy" panose="020B0604020202020204" charset="0"/>
              </a:rPr>
              <a:t>American computer/iPad games</a:t>
            </a:r>
          </a:p>
        </p:txBody>
      </p:sp>
      <p:pic>
        <p:nvPicPr>
          <p:cNvPr id="7" name="Google Shape;102;p14">
            <a:extLst>
              <a:ext uri="{FF2B5EF4-FFF2-40B4-BE49-F238E27FC236}">
                <a16:creationId xmlns:a16="http://schemas.microsoft.com/office/drawing/2014/main" id="{FE37F08C-1552-42E3-80FA-72ACB084D9F2}"/>
              </a:ext>
            </a:extLst>
          </p:cNvPr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7844229" y="-422"/>
            <a:ext cx="918025" cy="2576912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Google Shape;111;p14">
            <a:extLst>
              <a:ext uri="{FF2B5EF4-FFF2-40B4-BE49-F238E27FC236}">
                <a16:creationId xmlns:a16="http://schemas.microsoft.com/office/drawing/2014/main" id="{7A82BAF0-4404-45FC-A340-8CC219E96B75}"/>
              </a:ext>
            </a:extLst>
          </p:cNvPr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6351101" y="4844269"/>
            <a:ext cx="3904279" cy="2250523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Online Media 3">
            <a:hlinkClick r:id="" action="ppaction://media"/>
            <a:extLst>
              <a:ext uri="{FF2B5EF4-FFF2-40B4-BE49-F238E27FC236}">
                <a16:creationId xmlns:a16="http://schemas.microsoft.com/office/drawing/2014/main" id="{49E151ED-1E90-4380-B19D-A9EB446833C5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7"/>
          <a:stretch>
            <a:fillRect/>
          </a:stretch>
        </p:blipFill>
        <p:spPr>
          <a:xfrm>
            <a:off x="2286000" y="4059167"/>
            <a:ext cx="4572000" cy="2571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985024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Google Shape;97;p14">
            <a:extLst>
              <a:ext uri="{FF2B5EF4-FFF2-40B4-BE49-F238E27FC236}">
                <a16:creationId xmlns:a16="http://schemas.microsoft.com/office/drawing/2014/main" id="{88CB8597-5B8A-49CB-874D-7032A5ADEC72}"/>
              </a:ext>
            </a:extLst>
          </p:cNvPr>
          <p:cNvPicPr preferRelativeResize="0"/>
          <p:nvPr/>
        </p:nvPicPr>
        <p:blipFill rotWithShape="1">
          <a:blip r:embed="rId2">
            <a:alphaModFix/>
          </a:blip>
          <a:srcRect t="21875" b="21873"/>
          <a:stretch/>
        </p:blipFill>
        <p:spPr>
          <a:xfrm>
            <a:off x="0" y="0"/>
            <a:ext cx="9144000" cy="6857999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0A2752F8-462A-4AD9-B8F4-709811BBD5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5632" y="737339"/>
            <a:ext cx="7024744" cy="576064"/>
          </a:xfrm>
        </p:spPr>
        <p:txBody>
          <a:bodyPr>
            <a:normAutofit/>
          </a:bodyPr>
          <a:lstStyle/>
          <a:p>
            <a:pPr algn="ctr"/>
            <a:r>
              <a:rPr lang="en-GB" dirty="0">
                <a:latin typeface="Satisfy" panose="020B0604020202020204" charset="0"/>
              </a:rPr>
              <a:t>Monster phonics 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1B48367-674C-40C1-9381-0A3A36489FAF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2201" t="17451" r="11361" b="15350"/>
          <a:stretch/>
        </p:blipFill>
        <p:spPr>
          <a:xfrm>
            <a:off x="1331640" y="1916832"/>
            <a:ext cx="6552728" cy="4608512"/>
          </a:xfrm>
          <a:prstGeom prst="rect">
            <a:avLst/>
          </a:prstGeom>
        </p:spPr>
      </p:pic>
      <p:grpSp>
        <p:nvGrpSpPr>
          <p:cNvPr id="10" name="Google Shape;118;p14">
            <a:extLst>
              <a:ext uri="{FF2B5EF4-FFF2-40B4-BE49-F238E27FC236}">
                <a16:creationId xmlns:a16="http://schemas.microsoft.com/office/drawing/2014/main" id="{8F9D1401-FD44-4A39-A9CD-EA976FB4DFA8}"/>
              </a:ext>
            </a:extLst>
          </p:cNvPr>
          <p:cNvGrpSpPr/>
          <p:nvPr/>
        </p:nvGrpSpPr>
        <p:grpSpPr>
          <a:xfrm>
            <a:off x="322553" y="0"/>
            <a:ext cx="1640894" cy="2116857"/>
            <a:chOff x="0" y="0"/>
            <a:chExt cx="2800860" cy="3655736"/>
          </a:xfrm>
        </p:grpSpPr>
        <p:pic>
          <p:nvPicPr>
            <p:cNvPr id="11" name="Google Shape;119;p14">
              <a:extLst>
                <a:ext uri="{FF2B5EF4-FFF2-40B4-BE49-F238E27FC236}">
                  <a16:creationId xmlns:a16="http://schemas.microsoft.com/office/drawing/2014/main" id="{CEF945D5-4515-4633-A4A4-40D8CFBA766F}"/>
                </a:ext>
              </a:extLst>
            </p:cNvPr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 rot="-413333">
              <a:off x="1431094" y="1428644"/>
              <a:ext cx="1271359" cy="1717397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2" name="Google Shape;120;p14">
              <a:extLst>
                <a:ext uri="{FF2B5EF4-FFF2-40B4-BE49-F238E27FC236}">
                  <a16:creationId xmlns:a16="http://schemas.microsoft.com/office/drawing/2014/main" id="{6C4C167D-BADB-47E4-A294-6024B8C72F90}"/>
                </a:ext>
              </a:extLst>
            </p:cNvPr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 rot="-413333">
              <a:off x="80055" y="56984"/>
              <a:ext cx="1034265" cy="1397121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3" name="Google Shape;121;p14">
              <a:extLst>
                <a:ext uri="{FF2B5EF4-FFF2-40B4-BE49-F238E27FC236}">
                  <a16:creationId xmlns:a16="http://schemas.microsoft.com/office/drawing/2014/main" id="{0633FAB4-8F1F-417B-9616-95DCB766A9C1}"/>
                </a:ext>
              </a:extLst>
            </p:cNvPr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 rot="295983">
              <a:off x="197097" y="2542420"/>
              <a:ext cx="800182" cy="1080914"/>
            </a:xfrm>
            <a:prstGeom prst="rect">
              <a:avLst/>
            </a:prstGeom>
            <a:noFill/>
            <a:ln>
              <a:noFill/>
            </a:ln>
          </p:spPr>
        </p:pic>
      </p:grp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oogle Shape;97;p14">
            <a:extLst>
              <a:ext uri="{FF2B5EF4-FFF2-40B4-BE49-F238E27FC236}">
                <a16:creationId xmlns:a16="http://schemas.microsoft.com/office/drawing/2014/main" id="{FB345D95-6542-461A-9638-1253B4B9B83D}"/>
              </a:ext>
            </a:extLst>
          </p:cNvPr>
          <p:cNvPicPr preferRelativeResize="0"/>
          <p:nvPr/>
        </p:nvPicPr>
        <p:blipFill rotWithShape="1">
          <a:blip r:embed="rId2">
            <a:alphaModFix/>
          </a:blip>
          <a:srcRect t="21875" b="21873"/>
          <a:stretch/>
        </p:blipFill>
        <p:spPr>
          <a:xfrm>
            <a:off x="0" y="0"/>
            <a:ext cx="9144000" cy="6857999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378647" y="823265"/>
            <a:ext cx="8229600" cy="504056"/>
          </a:xfrm>
        </p:spPr>
        <p:txBody>
          <a:bodyPr>
            <a:normAutofit fontScale="90000"/>
          </a:bodyPr>
          <a:lstStyle/>
          <a:p>
            <a:r>
              <a:rPr lang="en-GB" dirty="0">
                <a:latin typeface="Satisfy" panose="020B0604020202020204" charset="0"/>
              </a:rPr>
              <a:t>      Phonics screening test</a:t>
            </a:r>
            <a:endParaRPr lang="en-US" dirty="0">
              <a:latin typeface="Satisfy" panose="020B0604020202020204" charset="0"/>
            </a:endParaRPr>
          </a:p>
        </p:txBody>
      </p:sp>
      <p:pic>
        <p:nvPicPr>
          <p:cNvPr id="8" name="Picture 22" descr="http://www.k-3teacherresources.com/images/phonics_cards_2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9708" y="1515571"/>
            <a:ext cx="1369412" cy="9675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30" descr="Ear - Body Part Clip Art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528" y="188640"/>
            <a:ext cx="642942" cy="10715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30" descr="Ear - Body Part Clip Art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286776" y="214290"/>
            <a:ext cx="642942" cy="10715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27" descr="http://t3.gstatic.com/images?q=tbn:ANd9GcTnk20pQsvwIBtLBtTXkRvRbFuJQiourwN4iKeAOO7IQ5e2toKa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236296" y="1571612"/>
            <a:ext cx="1214446" cy="10488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TextBox 9"/>
          <p:cNvSpPr txBox="1"/>
          <p:nvPr/>
        </p:nvSpPr>
        <p:spPr>
          <a:xfrm>
            <a:off x="1285852" y="2000240"/>
            <a:ext cx="67151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Satisfy" panose="020B0604020202020204" charset="0"/>
              </a:rPr>
              <a:t>Why are the children being tested?</a:t>
            </a:r>
            <a:endParaRPr lang="en-US" sz="2400" dirty="0">
              <a:latin typeface="Satisfy" panose="020B060402020202020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214414" y="4143380"/>
            <a:ext cx="69294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>
              <a:latin typeface="Satisfy" panose="020B060402020202020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99592" y="2996952"/>
            <a:ext cx="714380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50000"/>
              </a:spcBef>
              <a:buFontTx/>
              <a:buChar char="•"/>
            </a:pPr>
            <a:r>
              <a:rPr lang="en-GB" dirty="0">
                <a:latin typeface="Satisfy" panose="020B0604020202020204" charset="0"/>
              </a:rPr>
              <a:t>Every Year 1 child in the country will be taking the phonics screening check in the same week in June.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lang="en-GB" dirty="0">
                <a:latin typeface="Satisfy" panose="020B0604020202020204" charset="0"/>
              </a:rPr>
              <a:t>The aim of the check is to ensure that all children are able to read by the end of year two.  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lang="en-GB" dirty="0">
                <a:latin typeface="Satisfy" panose="020B0604020202020204" charset="0"/>
              </a:rPr>
              <a:t>This ‘midpoint check’ will ensure that we have a clear understanding of what the children need to learn in year 2.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lang="en-GB" dirty="0">
                <a:latin typeface="Satisfy" panose="020B0604020202020204" charset="0"/>
              </a:rPr>
              <a:t>The children will complete the check one at a time in a quiet area of the school.  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lang="en-GB" dirty="0">
                <a:latin typeface="Satisfy" panose="020B0604020202020204" charset="0"/>
              </a:rPr>
              <a:t>We practise this throughout the year so that the test format is familiar when the complete it in June. 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Google Shape;97;p14">
            <a:extLst>
              <a:ext uri="{FF2B5EF4-FFF2-40B4-BE49-F238E27FC236}">
                <a16:creationId xmlns:a16="http://schemas.microsoft.com/office/drawing/2014/main" id="{41DF9C64-E5F5-4EBB-8DB1-27FC801DEBDD}"/>
              </a:ext>
            </a:extLst>
          </p:cNvPr>
          <p:cNvPicPr preferRelativeResize="0"/>
          <p:nvPr/>
        </p:nvPicPr>
        <p:blipFill rotWithShape="1">
          <a:blip r:embed="rId2">
            <a:alphaModFix/>
          </a:blip>
          <a:srcRect t="21875" b="21873"/>
          <a:stretch/>
        </p:blipFill>
        <p:spPr>
          <a:xfrm>
            <a:off x="0" y="0"/>
            <a:ext cx="9144000" cy="6857999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908720"/>
            <a:ext cx="7024744" cy="504056"/>
          </a:xfrm>
        </p:spPr>
        <p:txBody>
          <a:bodyPr>
            <a:normAutofit fontScale="90000"/>
          </a:bodyPr>
          <a:lstStyle/>
          <a:p>
            <a:r>
              <a:rPr lang="en-GB" b="1" dirty="0">
                <a:latin typeface="Satisfy" panose="020B0604020202020204" charset="0"/>
              </a:rPr>
              <a:t>Example</a:t>
            </a:r>
            <a:endParaRPr lang="en-GB" dirty="0">
              <a:latin typeface="Satisfy" panose="020B0604020202020204" charset="0"/>
            </a:endParaRPr>
          </a:p>
        </p:txBody>
      </p:sp>
      <p:pic>
        <p:nvPicPr>
          <p:cNvPr id="4" name="Picture 7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5616" y="1844824"/>
            <a:ext cx="2983323" cy="43044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067944" y="1844824"/>
            <a:ext cx="3023708" cy="43204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Google Shape;102;p14">
            <a:extLst>
              <a:ext uri="{FF2B5EF4-FFF2-40B4-BE49-F238E27FC236}">
                <a16:creationId xmlns:a16="http://schemas.microsoft.com/office/drawing/2014/main" id="{9F492D36-7447-486A-A072-DCC67FC8478D}"/>
              </a:ext>
            </a:extLst>
          </p:cNvPr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7844229" y="-422"/>
            <a:ext cx="918025" cy="2576912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Google Shape;111;p14">
            <a:extLst>
              <a:ext uri="{FF2B5EF4-FFF2-40B4-BE49-F238E27FC236}">
                <a16:creationId xmlns:a16="http://schemas.microsoft.com/office/drawing/2014/main" id="{95A77B96-7D00-4FD9-B95B-437D4E602B11}"/>
              </a:ext>
            </a:extLst>
          </p:cNvPr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6351101" y="4844269"/>
            <a:ext cx="3904279" cy="225052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64030526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oogle Shape;97;p14">
            <a:extLst>
              <a:ext uri="{FF2B5EF4-FFF2-40B4-BE49-F238E27FC236}">
                <a16:creationId xmlns:a16="http://schemas.microsoft.com/office/drawing/2014/main" id="{C65CC3BC-AA8B-4545-8054-FBC50CB4AA77}"/>
              </a:ext>
            </a:extLst>
          </p:cNvPr>
          <p:cNvPicPr preferRelativeResize="0"/>
          <p:nvPr/>
        </p:nvPicPr>
        <p:blipFill rotWithShape="1">
          <a:blip r:embed="rId2">
            <a:alphaModFix/>
          </a:blip>
          <a:srcRect t="21875" b="21873"/>
          <a:stretch/>
        </p:blipFill>
        <p:spPr>
          <a:xfrm>
            <a:off x="0" y="0"/>
            <a:ext cx="9144000" cy="6857999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7124" y="197110"/>
            <a:ext cx="7989752" cy="869318"/>
          </a:xfrm>
        </p:spPr>
        <p:txBody>
          <a:bodyPr/>
          <a:lstStyle/>
          <a:p>
            <a:r>
              <a:rPr lang="en-GB" b="1" dirty="0">
                <a:latin typeface="Satisfy" panose="020B0604020202020204" charset="0"/>
              </a:rPr>
              <a:t>How is it marked?</a:t>
            </a:r>
            <a:endParaRPr lang="en-GB" dirty="0">
              <a:latin typeface="Satisfy" panose="020B060402020202020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1196752"/>
            <a:ext cx="8640960" cy="4104456"/>
          </a:xfrm>
        </p:spPr>
        <p:txBody>
          <a:bodyPr>
            <a:noAutofit/>
          </a:bodyPr>
          <a:lstStyle/>
          <a:p>
            <a:r>
              <a:rPr lang="en-GB" sz="2400" dirty="0">
                <a:solidFill>
                  <a:schemeClr val="tx1"/>
                </a:solidFill>
                <a:latin typeface="Satisfy" panose="020B0604020202020204" charset="0"/>
              </a:rPr>
              <a:t>The pass mark is set by the DFE and the children will receive either a pass or fail only.</a:t>
            </a:r>
          </a:p>
          <a:p>
            <a:r>
              <a:rPr lang="en-GB" sz="2400" dirty="0">
                <a:solidFill>
                  <a:schemeClr val="tx1"/>
                </a:solidFill>
                <a:latin typeface="Satisfy" panose="020B0604020202020204" charset="0"/>
              </a:rPr>
              <a:t>Children who fail to meet the threshold in year 1 will retake the test in year 2</a:t>
            </a:r>
          </a:p>
          <a:p>
            <a:r>
              <a:rPr lang="en-GB" sz="2400" dirty="0">
                <a:solidFill>
                  <a:schemeClr val="tx1"/>
                </a:solidFill>
                <a:latin typeface="Satisfy" panose="020B0604020202020204" charset="0"/>
              </a:rPr>
              <a:t>The pass mark for the previous years has been 32/40.</a:t>
            </a:r>
          </a:p>
          <a:p>
            <a:r>
              <a:rPr lang="en-GB" sz="2400" dirty="0">
                <a:solidFill>
                  <a:schemeClr val="tx1"/>
                </a:solidFill>
                <a:latin typeface="Satisfy" panose="020B0604020202020204" charset="0"/>
              </a:rPr>
              <a:t>If the children blend incorrectly or not at all then the answer will be marked as incorrect even if they have segmented correctly. </a:t>
            </a:r>
          </a:p>
          <a:p>
            <a:r>
              <a:rPr lang="en-GB" sz="2400" dirty="0">
                <a:solidFill>
                  <a:schemeClr val="tx1"/>
                </a:solidFill>
                <a:latin typeface="Satisfy" panose="020B0604020202020204" charset="0"/>
              </a:rPr>
              <a:t>Children must not add sounds or plurals to the word</a:t>
            </a:r>
          </a:p>
          <a:p>
            <a:r>
              <a:rPr lang="en-GB" sz="2400" dirty="0">
                <a:solidFill>
                  <a:schemeClr val="tx1"/>
                </a:solidFill>
                <a:latin typeface="Satisfy" panose="020B0604020202020204" charset="0"/>
              </a:rPr>
              <a:t>Children must not pause when blending</a:t>
            </a:r>
          </a:p>
          <a:p>
            <a:r>
              <a:rPr lang="en-GB" sz="2400" dirty="0">
                <a:solidFill>
                  <a:schemeClr val="tx1"/>
                </a:solidFill>
                <a:latin typeface="Satisfy" panose="020B0604020202020204" charset="0"/>
              </a:rPr>
              <a:t>A child’s accent, dialect or speech difficulty will be taken into account. </a:t>
            </a:r>
          </a:p>
          <a:p>
            <a:r>
              <a:rPr lang="en-GB" sz="2400" dirty="0">
                <a:solidFill>
                  <a:schemeClr val="tx1"/>
                </a:solidFill>
                <a:latin typeface="Satisfy" panose="020B0604020202020204" charset="0"/>
              </a:rPr>
              <a:t>Children will not be told if they are correct or incorrect and we cannot ask them to try again</a:t>
            </a:r>
            <a:endParaRPr lang="en-GB" sz="1600" dirty="0">
              <a:solidFill>
                <a:schemeClr val="tx1"/>
              </a:solidFill>
              <a:latin typeface="Satisfy" panose="020B0604020202020204" charset="0"/>
            </a:endParaRPr>
          </a:p>
        </p:txBody>
      </p:sp>
      <p:pic>
        <p:nvPicPr>
          <p:cNvPr id="6" name="Google Shape;111;p14">
            <a:extLst>
              <a:ext uri="{FF2B5EF4-FFF2-40B4-BE49-F238E27FC236}">
                <a16:creationId xmlns:a16="http://schemas.microsoft.com/office/drawing/2014/main" id="{A6C12517-9D3F-4BDE-95F2-34D7277BBB2B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351101" y="4844269"/>
            <a:ext cx="3904279" cy="225052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21067232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oogle Shape;97;p14">
            <a:extLst>
              <a:ext uri="{FF2B5EF4-FFF2-40B4-BE49-F238E27FC236}">
                <a16:creationId xmlns:a16="http://schemas.microsoft.com/office/drawing/2014/main" id="{8FA51726-B19A-4DEA-BA40-3EDA28249914}"/>
              </a:ext>
            </a:extLst>
          </p:cNvPr>
          <p:cNvPicPr preferRelativeResize="0"/>
          <p:nvPr/>
        </p:nvPicPr>
        <p:blipFill rotWithShape="1">
          <a:blip r:embed="rId2">
            <a:alphaModFix/>
          </a:blip>
          <a:srcRect t="21875" b="21873"/>
          <a:stretch/>
        </p:blipFill>
        <p:spPr>
          <a:xfrm>
            <a:off x="0" y="0"/>
            <a:ext cx="9144000" cy="6857999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b="1" dirty="0">
                <a:latin typeface="Satisfy" panose="020B0604020202020204" charset="0"/>
              </a:rPr>
              <a:t>What do we do with the results?</a:t>
            </a:r>
            <a:endParaRPr lang="en-GB" dirty="0">
              <a:latin typeface="Satisfy" panose="020B060402020202020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3200" dirty="0">
                <a:solidFill>
                  <a:schemeClr val="tx1"/>
                </a:solidFill>
                <a:latin typeface="Satisfy" panose="020B0604020202020204" charset="0"/>
              </a:rPr>
              <a:t>Children who do not meet the pass mark will be supported in year two to help them further with their phonics. </a:t>
            </a:r>
          </a:p>
          <a:p>
            <a:r>
              <a:rPr lang="en-GB" sz="3200" dirty="0">
                <a:solidFill>
                  <a:schemeClr val="tx1"/>
                </a:solidFill>
                <a:latin typeface="Satisfy" panose="020B0604020202020204" charset="0"/>
              </a:rPr>
              <a:t>The results often highlight common difficulties or problem graphemes that teachers can spend further time exploring and practising with the children.</a:t>
            </a:r>
          </a:p>
          <a:p>
            <a:r>
              <a:rPr lang="en-GB" sz="3200" dirty="0">
                <a:solidFill>
                  <a:schemeClr val="tx1"/>
                </a:solidFill>
                <a:latin typeface="Satisfy" panose="020B0604020202020204" charset="0"/>
              </a:rPr>
              <a:t>You will receive the results with the end of year reports.</a:t>
            </a:r>
            <a:endParaRPr lang="en-GB" dirty="0">
              <a:solidFill>
                <a:schemeClr val="tx1"/>
              </a:solidFill>
              <a:latin typeface="Satisfy" panose="020B0604020202020204" charset="0"/>
            </a:endParaRPr>
          </a:p>
        </p:txBody>
      </p:sp>
      <p:pic>
        <p:nvPicPr>
          <p:cNvPr id="6" name="Google Shape;111;p14">
            <a:extLst>
              <a:ext uri="{FF2B5EF4-FFF2-40B4-BE49-F238E27FC236}">
                <a16:creationId xmlns:a16="http://schemas.microsoft.com/office/drawing/2014/main" id="{92FE7F60-B066-44BF-B3FD-DDE5DBA7672D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351101" y="4844269"/>
            <a:ext cx="3904279" cy="225052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29056210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oogle Shape;97;p14">
            <a:extLst>
              <a:ext uri="{FF2B5EF4-FFF2-40B4-BE49-F238E27FC236}">
                <a16:creationId xmlns:a16="http://schemas.microsoft.com/office/drawing/2014/main" id="{0A7052F4-55A0-48EE-A273-58FB15F617B6}"/>
              </a:ext>
            </a:extLst>
          </p:cNvPr>
          <p:cNvPicPr preferRelativeResize="0"/>
          <p:nvPr/>
        </p:nvPicPr>
        <p:blipFill rotWithShape="1">
          <a:blip r:embed="rId2">
            <a:alphaModFix/>
          </a:blip>
          <a:srcRect t="21875" b="21873"/>
          <a:stretch/>
        </p:blipFill>
        <p:spPr>
          <a:xfrm>
            <a:off x="0" y="0"/>
            <a:ext cx="9144000" cy="6857999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39752" y="533591"/>
            <a:ext cx="8229600" cy="642918"/>
          </a:xfrm>
        </p:spPr>
        <p:txBody>
          <a:bodyPr>
            <a:noAutofit/>
          </a:bodyPr>
          <a:lstStyle/>
          <a:p>
            <a:r>
              <a:rPr lang="en-GB" sz="2400" b="1" dirty="0">
                <a:latin typeface="Satisfy" panose="020B0604020202020204" charset="0"/>
              </a:rPr>
              <a:t>Is there anything I can do at home?</a:t>
            </a:r>
            <a:br>
              <a:rPr lang="en-GB" sz="2400" b="1" dirty="0">
                <a:latin typeface="Satisfy" panose="020B0604020202020204" charset="0"/>
              </a:rPr>
            </a:br>
            <a:endParaRPr lang="en-GB" sz="2400" b="1" dirty="0">
              <a:latin typeface="Satisfy" panose="020B060402020202020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1723" y="1150393"/>
            <a:ext cx="8640960" cy="2278606"/>
          </a:xfrm>
        </p:spPr>
        <p:txBody>
          <a:bodyPr>
            <a:noAutofit/>
          </a:bodyPr>
          <a:lstStyle/>
          <a:p>
            <a:pPr>
              <a:lnSpc>
                <a:spcPct val="80000"/>
              </a:lnSpc>
            </a:pPr>
            <a:r>
              <a:rPr lang="en-GB" sz="2000" dirty="0">
                <a:solidFill>
                  <a:schemeClr val="tx1"/>
                </a:solidFill>
                <a:latin typeface="Satisfy" panose="020B0604020202020204" charset="0"/>
              </a:rPr>
              <a:t>When spelling, encourage your child to think about what “looks right”.</a:t>
            </a:r>
          </a:p>
          <a:p>
            <a:pPr>
              <a:lnSpc>
                <a:spcPct val="80000"/>
              </a:lnSpc>
            </a:pPr>
            <a:r>
              <a:rPr lang="en-GB" sz="2000" dirty="0">
                <a:solidFill>
                  <a:schemeClr val="tx1"/>
                </a:solidFill>
                <a:latin typeface="Satisfy" panose="020B0604020202020204" charset="0"/>
              </a:rPr>
              <a:t>Have fun trying out different options…wipe clean whiteboards are good for trying out spellings.</a:t>
            </a:r>
          </a:p>
          <a:p>
            <a:pPr>
              <a:lnSpc>
                <a:spcPct val="80000"/>
              </a:lnSpc>
            </a:pPr>
            <a:r>
              <a:rPr lang="en-GB" sz="2000" dirty="0">
                <a:solidFill>
                  <a:schemeClr val="tx1"/>
                </a:solidFill>
                <a:latin typeface="Satisfy" panose="020B0604020202020204" charset="0"/>
              </a:rPr>
              <a:t>     tray                   </a:t>
            </a:r>
            <a:r>
              <a:rPr lang="en-GB" sz="2000" dirty="0" err="1">
                <a:solidFill>
                  <a:schemeClr val="tx1"/>
                </a:solidFill>
                <a:latin typeface="Satisfy" panose="020B0604020202020204" charset="0"/>
              </a:rPr>
              <a:t>trai</a:t>
            </a:r>
            <a:r>
              <a:rPr lang="en-GB" sz="2000" dirty="0">
                <a:solidFill>
                  <a:schemeClr val="tx1"/>
                </a:solidFill>
                <a:latin typeface="Satisfy" panose="020B0604020202020204" charset="0"/>
              </a:rPr>
              <a:t>	  rain                    </a:t>
            </a:r>
            <a:r>
              <a:rPr lang="en-GB" sz="2000" dirty="0" err="1">
                <a:solidFill>
                  <a:schemeClr val="tx1"/>
                </a:solidFill>
                <a:latin typeface="Satisfy" panose="020B0604020202020204" charset="0"/>
              </a:rPr>
              <a:t>rayn</a:t>
            </a:r>
            <a:endParaRPr lang="en-GB" sz="2000" dirty="0">
              <a:solidFill>
                <a:schemeClr val="tx1"/>
              </a:solidFill>
              <a:latin typeface="Satisfy" panose="020B0604020202020204" charset="0"/>
            </a:endParaRPr>
          </a:p>
          <a:p>
            <a:pPr>
              <a:lnSpc>
                <a:spcPct val="80000"/>
              </a:lnSpc>
            </a:pPr>
            <a:r>
              <a:rPr lang="en-GB" sz="2000" dirty="0">
                <a:solidFill>
                  <a:schemeClr val="tx1"/>
                </a:solidFill>
                <a:latin typeface="Satisfy" panose="020B0604020202020204" charset="0"/>
              </a:rPr>
              <a:t>     boil                    </a:t>
            </a:r>
            <a:r>
              <a:rPr lang="en-GB" sz="2000" dirty="0" err="1">
                <a:solidFill>
                  <a:schemeClr val="tx1"/>
                </a:solidFill>
                <a:latin typeface="Satisfy" panose="020B0604020202020204" charset="0"/>
              </a:rPr>
              <a:t>boyl</a:t>
            </a:r>
            <a:r>
              <a:rPr lang="en-GB" sz="2000" dirty="0">
                <a:solidFill>
                  <a:schemeClr val="tx1"/>
                </a:solidFill>
                <a:latin typeface="Satisfy" panose="020B0604020202020204" charset="0"/>
              </a:rPr>
              <a:t>	  boy                    </a:t>
            </a:r>
            <a:r>
              <a:rPr lang="en-GB" sz="2000" dirty="0" err="1">
                <a:solidFill>
                  <a:schemeClr val="tx1"/>
                </a:solidFill>
                <a:latin typeface="Satisfy" panose="020B0604020202020204" charset="0"/>
              </a:rPr>
              <a:t>boi</a:t>
            </a:r>
            <a:endParaRPr lang="en-GB" sz="2000" dirty="0">
              <a:solidFill>
                <a:schemeClr val="tx1"/>
              </a:solidFill>
              <a:latin typeface="Satisfy" panose="020B0604020202020204" charset="0"/>
            </a:endParaRPr>
          </a:p>
          <a:p>
            <a:pPr>
              <a:lnSpc>
                <a:spcPct val="80000"/>
              </a:lnSpc>
            </a:pPr>
            <a:r>
              <a:rPr lang="en-GB" sz="2000" dirty="0">
                <a:solidFill>
                  <a:schemeClr val="tx1"/>
                </a:solidFill>
                <a:latin typeface="Satisfy" panose="020B0604020202020204" charset="0"/>
              </a:rPr>
              <a:t>     throat               </a:t>
            </a:r>
            <a:r>
              <a:rPr lang="en-GB" sz="2000" dirty="0" err="1">
                <a:solidFill>
                  <a:schemeClr val="tx1"/>
                </a:solidFill>
                <a:latin typeface="Satisfy" panose="020B0604020202020204" charset="0"/>
              </a:rPr>
              <a:t>throwt</a:t>
            </a:r>
            <a:r>
              <a:rPr lang="en-GB" sz="2000" dirty="0">
                <a:solidFill>
                  <a:schemeClr val="tx1"/>
                </a:solidFill>
                <a:latin typeface="Satisfy" panose="020B0604020202020204" charset="0"/>
              </a:rPr>
              <a:t>	  snow                  </a:t>
            </a:r>
            <a:r>
              <a:rPr lang="en-GB" sz="2000" dirty="0" err="1">
                <a:solidFill>
                  <a:schemeClr val="tx1"/>
                </a:solidFill>
                <a:latin typeface="Satisfy" panose="020B0604020202020204" charset="0"/>
              </a:rPr>
              <a:t>snoa</a:t>
            </a:r>
            <a:endParaRPr lang="en-GB" sz="2000" dirty="0">
              <a:solidFill>
                <a:schemeClr val="tx1"/>
              </a:solidFill>
              <a:latin typeface="Satisfy" panose="020B0604020202020204" charset="0"/>
            </a:endParaRPr>
          </a:p>
          <a:p>
            <a:r>
              <a:rPr lang="en-GB" sz="2000" dirty="0">
                <a:solidFill>
                  <a:schemeClr val="tx1"/>
                </a:solidFill>
                <a:latin typeface="Satisfy" panose="020B0604020202020204" charset="0"/>
              </a:rPr>
              <a:t>Read stories</a:t>
            </a:r>
          </a:p>
          <a:p>
            <a:r>
              <a:rPr lang="en-GB" sz="2000" dirty="0">
                <a:solidFill>
                  <a:schemeClr val="tx1"/>
                </a:solidFill>
                <a:latin typeface="Satisfy" panose="020B0604020202020204" charset="0"/>
              </a:rPr>
              <a:t>Use puppets and toys</a:t>
            </a:r>
          </a:p>
          <a:p>
            <a:r>
              <a:rPr lang="en-GB" sz="2000" dirty="0">
                <a:solidFill>
                  <a:schemeClr val="tx1"/>
                </a:solidFill>
                <a:latin typeface="Satisfy" panose="020B0604020202020204" charset="0"/>
              </a:rPr>
              <a:t>Play ‘I spy’</a:t>
            </a:r>
          </a:p>
          <a:p>
            <a:r>
              <a:rPr lang="en-GB" sz="2000" dirty="0">
                <a:solidFill>
                  <a:schemeClr val="tx1"/>
                </a:solidFill>
                <a:latin typeface="Satisfy" panose="020B0604020202020204" charset="0"/>
              </a:rPr>
              <a:t>Continue to play with magnetic letters, using some two-grapheme (letter) combinations, </a:t>
            </a:r>
            <a:r>
              <a:rPr lang="en-GB" sz="2000" dirty="0" err="1">
                <a:solidFill>
                  <a:schemeClr val="tx1"/>
                </a:solidFill>
                <a:latin typeface="Satisfy" panose="020B0604020202020204" charset="0"/>
              </a:rPr>
              <a:t>eg</a:t>
            </a:r>
            <a:r>
              <a:rPr lang="en-GB" sz="2000" dirty="0">
                <a:solidFill>
                  <a:schemeClr val="tx1"/>
                </a:solidFill>
                <a:latin typeface="Satisfy" panose="020B0604020202020204" charset="0"/>
              </a:rPr>
              <a:t>: </a:t>
            </a:r>
            <a:r>
              <a:rPr lang="en-GB" sz="2000" i="1" dirty="0">
                <a:solidFill>
                  <a:schemeClr val="tx1"/>
                </a:solidFill>
                <a:latin typeface="Satisfy" panose="020B0604020202020204" charset="0"/>
              </a:rPr>
              <a:t>r-</a:t>
            </a:r>
            <a:r>
              <a:rPr lang="en-GB" sz="2000" i="1" dirty="0" err="1">
                <a:solidFill>
                  <a:schemeClr val="tx1"/>
                </a:solidFill>
                <a:latin typeface="Satisfy" panose="020B0604020202020204" charset="0"/>
              </a:rPr>
              <a:t>ai</a:t>
            </a:r>
            <a:r>
              <a:rPr lang="en-GB" sz="2000" i="1" dirty="0">
                <a:solidFill>
                  <a:schemeClr val="tx1"/>
                </a:solidFill>
                <a:latin typeface="Satisfy" panose="020B0604020202020204" charset="0"/>
              </a:rPr>
              <a:t>-n = rain</a:t>
            </a:r>
            <a:r>
              <a:rPr lang="en-GB" sz="2000" dirty="0">
                <a:solidFill>
                  <a:schemeClr val="tx1"/>
                </a:solidFill>
                <a:latin typeface="Satisfy" panose="020B0604020202020204" charset="0"/>
              </a:rPr>
              <a:t> blending for reading  </a:t>
            </a:r>
            <a:r>
              <a:rPr lang="en-GB" sz="2000" i="1" dirty="0">
                <a:solidFill>
                  <a:schemeClr val="tx1"/>
                </a:solidFill>
                <a:latin typeface="Satisfy" panose="020B0604020202020204" charset="0"/>
              </a:rPr>
              <a:t>rain = r-</a:t>
            </a:r>
            <a:r>
              <a:rPr lang="en-GB" sz="2000" i="1" dirty="0" err="1">
                <a:solidFill>
                  <a:schemeClr val="tx1"/>
                </a:solidFill>
                <a:latin typeface="Satisfy" panose="020B0604020202020204" charset="0"/>
              </a:rPr>
              <a:t>ai</a:t>
            </a:r>
            <a:r>
              <a:rPr lang="en-GB" sz="2000" i="1" dirty="0">
                <a:solidFill>
                  <a:schemeClr val="tx1"/>
                </a:solidFill>
                <a:latin typeface="Satisfy" panose="020B0604020202020204" charset="0"/>
              </a:rPr>
              <a:t>-n</a:t>
            </a:r>
            <a:r>
              <a:rPr lang="en-GB" sz="2000" dirty="0">
                <a:solidFill>
                  <a:schemeClr val="tx1"/>
                </a:solidFill>
                <a:latin typeface="Satisfy" panose="020B0604020202020204" charset="0"/>
              </a:rPr>
              <a:t> segmenting for spelling</a:t>
            </a:r>
          </a:p>
          <a:p>
            <a:r>
              <a:rPr lang="en-GB" sz="2000" dirty="0">
                <a:solidFill>
                  <a:schemeClr val="tx1"/>
                </a:solidFill>
                <a:latin typeface="Satisfy" panose="020B0604020202020204" charset="0"/>
              </a:rPr>
              <a:t>Praise your child for trying out words</a:t>
            </a:r>
          </a:p>
          <a:p>
            <a:r>
              <a:rPr lang="en-GB" sz="2000" dirty="0">
                <a:solidFill>
                  <a:schemeClr val="tx1"/>
                </a:solidFill>
                <a:latin typeface="Satisfy" panose="020B0604020202020204" charset="0"/>
              </a:rPr>
              <a:t>Practice tricky words</a:t>
            </a:r>
          </a:p>
          <a:p>
            <a:r>
              <a:rPr lang="en-GB" sz="2000" dirty="0">
                <a:solidFill>
                  <a:schemeClr val="tx1"/>
                </a:solidFill>
                <a:latin typeface="Satisfy" panose="020B0604020202020204" charset="0"/>
              </a:rPr>
              <a:t>Create phonic games with a timer</a:t>
            </a:r>
          </a:p>
          <a:p>
            <a:r>
              <a:rPr lang="en-GB" sz="2000" dirty="0">
                <a:solidFill>
                  <a:schemeClr val="tx1"/>
                </a:solidFill>
                <a:latin typeface="Satisfy" panose="020B0604020202020204" charset="0"/>
              </a:rPr>
              <a:t>Play pairs</a:t>
            </a:r>
          </a:p>
          <a:p>
            <a:pPr>
              <a:lnSpc>
                <a:spcPct val="90000"/>
              </a:lnSpc>
            </a:pPr>
            <a:endParaRPr lang="en-GB" sz="1200" dirty="0">
              <a:solidFill>
                <a:schemeClr val="tx1"/>
              </a:solidFill>
              <a:latin typeface="Satisfy" panose="020B060402020202020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A7A9277-0E92-4119-A00B-8E882AB4868B}"/>
              </a:ext>
            </a:extLst>
          </p:cNvPr>
          <p:cNvSpPr txBox="1"/>
          <p:nvPr/>
        </p:nvSpPr>
        <p:spPr>
          <a:xfrm>
            <a:off x="5154350" y="5036114"/>
            <a:ext cx="290547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u="sng" dirty="0">
                <a:latin typeface="Satisfy" panose="020B0604020202020204" charset="0"/>
              </a:rPr>
              <a:t>Phonics Play </a:t>
            </a:r>
          </a:p>
          <a:p>
            <a:r>
              <a:rPr lang="en-GB" dirty="0">
                <a:latin typeface="Satisfy" panose="020B0604020202020204" charset="0"/>
              </a:rPr>
              <a:t>https://www.phonicsplay.co.uk/resources/phase/2/buried-treasure</a:t>
            </a:r>
          </a:p>
        </p:txBody>
      </p:sp>
      <p:pic>
        <p:nvPicPr>
          <p:cNvPr id="12" name="Google Shape;102;p14">
            <a:extLst>
              <a:ext uri="{FF2B5EF4-FFF2-40B4-BE49-F238E27FC236}">
                <a16:creationId xmlns:a16="http://schemas.microsoft.com/office/drawing/2014/main" id="{4FF37904-E3CD-407A-9B17-5DA00617A9A0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041731" y="855050"/>
            <a:ext cx="918025" cy="25769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9" name="Google Shape;329;p27"/>
          <p:cNvPicPr preferRelativeResize="0"/>
          <p:nvPr/>
        </p:nvPicPr>
        <p:blipFill rotWithShape="1">
          <a:blip r:embed="rId3">
            <a:alphaModFix/>
          </a:blip>
          <a:srcRect t="21876" b="2187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330" name="Google Shape;330;p27"/>
          <p:cNvGrpSpPr/>
          <p:nvPr/>
        </p:nvGrpSpPr>
        <p:grpSpPr>
          <a:xfrm>
            <a:off x="1029036" y="1504819"/>
            <a:ext cx="7085929" cy="3819403"/>
            <a:chOff x="0" y="0"/>
            <a:chExt cx="18895809" cy="10185075"/>
          </a:xfrm>
        </p:grpSpPr>
        <p:pic>
          <p:nvPicPr>
            <p:cNvPr id="331" name="Google Shape;331;p27"/>
            <p:cNvPicPr preferRelativeResize="0"/>
            <p:nvPr/>
          </p:nvPicPr>
          <p:blipFill rotWithShape="1">
            <a:blip r:embed="rId4">
              <a:alphaModFix/>
            </a:blip>
            <a:srcRect t="3518" b="28694"/>
            <a:stretch/>
          </p:blipFill>
          <p:spPr>
            <a:xfrm>
              <a:off x="0" y="402745"/>
              <a:ext cx="18895809" cy="978233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332" name="Google Shape;332;p27"/>
            <p:cNvPicPr preferRelativeResize="0"/>
            <p:nvPr/>
          </p:nvPicPr>
          <p:blipFill rotWithShape="1">
            <a:blip r:embed="rId5">
              <a:alphaModFix/>
            </a:blip>
            <a:srcRect/>
            <a:stretch/>
          </p:blipFill>
          <p:spPr>
            <a:xfrm rot="1838892">
              <a:off x="16129734" y="305914"/>
              <a:ext cx="1617713" cy="1523591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333" name="Google Shape;333;p27"/>
          <p:cNvSpPr txBox="1"/>
          <p:nvPr/>
        </p:nvSpPr>
        <p:spPr>
          <a:xfrm>
            <a:off x="1626079" y="2443424"/>
            <a:ext cx="5891850" cy="23267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algn="ctr">
              <a:lnSpc>
                <a:spcPct val="105000"/>
              </a:lnSpc>
              <a:buClr>
                <a:srgbClr val="000000"/>
              </a:buClr>
              <a:buSzPts val="15999"/>
            </a:pPr>
            <a:r>
              <a:rPr lang="en-GB" sz="3600" dirty="0"/>
              <a:t>Remember the most important thing is to have fun. If children see you enjoying reading, they will to.</a:t>
            </a:r>
            <a:endParaRPr sz="3600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34" name="Google Shape;334;p27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 rot="-4388606">
            <a:off x="2640411" y="1842568"/>
            <a:ext cx="630209" cy="699262"/>
          </a:xfrm>
          <a:prstGeom prst="rect">
            <a:avLst/>
          </a:prstGeom>
          <a:noFill/>
          <a:ln>
            <a:noFill/>
          </a:ln>
        </p:spPr>
      </p:pic>
      <p:pic>
        <p:nvPicPr>
          <p:cNvPr id="335" name="Google Shape;335;p27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 rot="-1150047">
            <a:off x="1368696" y="4986282"/>
            <a:ext cx="1674475" cy="675879"/>
          </a:xfrm>
          <a:prstGeom prst="rect">
            <a:avLst/>
          </a:prstGeom>
          <a:noFill/>
          <a:ln>
            <a:noFill/>
          </a:ln>
        </p:spPr>
      </p:pic>
      <p:pic>
        <p:nvPicPr>
          <p:cNvPr id="336" name="Google Shape;336;p27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7765658" y="3930195"/>
            <a:ext cx="1097480" cy="1394027"/>
          </a:xfrm>
          <a:prstGeom prst="rect">
            <a:avLst/>
          </a:prstGeom>
          <a:noFill/>
          <a:ln>
            <a:noFill/>
          </a:ln>
        </p:spPr>
      </p:pic>
      <p:pic>
        <p:nvPicPr>
          <p:cNvPr id="337" name="Google Shape;337;p27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 rot="-4183691">
            <a:off x="-54523" y="900594"/>
            <a:ext cx="1941524" cy="152497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87447310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3107</TotalTime>
  <Words>1692</Words>
  <Application>Microsoft Office PowerPoint</Application>
  <PresentationFormat>On-screen Show (4:3)</PresentationFormat>
  <Paragraphs>160</Paragraphs>
  <Slides>25</Slides>
  <Notes>15</Notes>
  <HiddenSlides>0</HiddenSlides>
  <MMClips>3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32" baseType="lpstr">
      <vt:lpstr>Advent Pro</vt:lpstr>
      <vt:lpstr>Arial</vt:lpstr>
      <vt:lpstr>Calibri</vt:lpstr>
      <vt:lpstr>Calibri Light</vt:lpstr>
      <vt:lpstr>Comic Sans MS</vt:lpstr>
      <vt:lpstr>Satisfy</vt:lpstr>
      <vt:lpstr>Office Theme</vt:lpstr>
      <vt:lpstr>Phonics and Reading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What is Phonics? </vt:lpstr>
      <vt:lpstr>Monster Phonics </vt:lpstr>
      <vt:lpstr>Common Mistakes</vt:lpstr>
      <vt:lpstr>Monster phonics </vt:lpstr>
      <vt:lpstr>      Phonics screening test</vt:lpstr>
      <vt:lpstr>Example</vt:lpstr>
      <vt:lpstr>How is it marked?</vt:lpstr>
      <vt:lpstr>What do we do with the results?</vt:lpstr>
      <vt:lpstr>Is there anything I can do at home? </vt:lpstr>
      <vt:lpstr>PowerPoint Presentation</vt:lpstr>
    </vt:vector>
  </TitlesOfParts>
  <Company>Grizli777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Phonics Evening</dc:title>
  <dc:creator>User</dc:creator>
  <cp:lastModifiedBy>Andy Mari</cp:lastModifiedBy>
  <cp:revision>48</cp:revision>
  <cp:lastPrinted>2019-09-18T07:34:16Z</cp:lastPrinted>
  <dcterms:created xsi:type="dcterms:W3CDTF">2019-09-15T19:04:48Z</dcterms:created>
  <dcterms:modified xsi:type="dcterms:W3CDTF">2022-09-26T14:02:42Z</dcterms:modified>
</cp:coreProperties>
</file>