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4" r:id="rId3"/>
    <p:sldId id="266" r:id="rId4"/>
    <p:sldId id="267" r:id="rId5"/>
    <p:sldId id="268" r:id="rId6"/>
    <p:sldId id="269" r:id="rId7"/>
    <p:sldId id="270" r:id="rId8"/>
    <p:sldId id="278" r:id="rId9"/>
    <p:sldId id="273" r:id="rId10"/>
    <p:sldId id="274" r:id="rId11"/>
    <p:sldId id="280" r:id="rId12"/>
    <p:sldId id="279"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3" autoAdjust="0"/>
    <p:restoredTop sz="94660"/>
  </p:normalViewPr>
  <p:slideViewPr>
    <p:cSldViewPr snapToGrid="0">
      <p:cViewPr varScale="1">
        <p:scale>
          <a:sx n="72" d="100"/>
          <a:sy n="72" d="100"/>
        </p:scale>
        <p:origin x="64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2789C-BDEA-4E64-B484-09ED647AE15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CAD9C9F-6607-464F-95C6-C7226F3019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B892091-0AEA-42B7-90F5-A410C3B3B2FB}"/>
              </a:ext>
            </a:extLst>
          </p:cNvPr>
          <p:cNvSpPr>
            <a:spLocks noGrp="1"/>
          </p:cNvSpPr>
          <p:nvPr>
            <p:ph type="dt" sz="half" idx="10"/>
          </p:nvPr>
        </p:nvSpPr>
        <p:spPr/>
        <p:txBody>
          <a:bodyPr/>
          <a:lstStyle/>
          <a:p>
            <a:fld id="{534A2C9D-67EB-40A9-BB18-3D770FBAB25C}" type="datetimeFigureOut">
              <a:rPr lang="en-GB" smtClean="0"/>
              <a:t>18/06/2020</a:t>
            </a:fld>
            <a:endParaRPr lang="en-GB"/>
          </a:p>
        </p:txBody>
      </p:sp>
      <p:sp>
        <p:nvSpPr>
          <p:cNvPr id="5" name="Footer Placeholder 4">
            <a:extLst>
              <a:ext uri="{FF2B5EF4-FFF2-40B4-BE49-F238E27FC236}">
                <a16:creationId xmlns:a16="http://schemas.microsoft.com/office/drawing/2014/main" id="{115CD1EC-CFE2-4090-87C5-E99AC465046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8CC75C-5587-45B6-A0EC-8D70C9A5C586}"/>
              </a:ext>
            </a:extLst>
          </p:cNvPr>
          <p:cNvSpPr>
            <a:spLocks noGrp="1"/>
          </p:cNvSpPr>
          <p:nvPr>
            <p:ph type="sldNum" sz="quarter" idx="12"/>
          </p:nvPr>
        </p:nvSpPr>
        <p:spPr/>
        <p:txBody>
          <a:bodyPr/>
          <a:lstStyle/>
          <a:p>
            <a:fld id="{EFBBA7D9-023D-45CC-BE67-F2ED38C2F6B3}" type="slidenum">
              <a:rPr lang="en-GB" smtClean="0"/>
              <a:t>‹#›</a:t>
            </a:fld>
            <a:endParaRPr lang="en-GB"/>
          </a:p>
        </p:txBody>
      </p:sp>
    </p:spTree>
    <p:extLst>
      <p:ext uri="{BB962C8B-B14F-4D97-AF65-F5344CB8AC3E}">
        <p14:creationId xmlns:p14="http://schemas.microsoft.com/office/powerpoint/2010/main" val="33553244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3EA23-9028-4117-91F3-3A09F005092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536663D-4529-4E7F-A211-B0C680C2421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6C255E9-1304-440F-BEE2-5E65201D3034}"/>
              </a:ext>
            </a:extLst>
          </p:cNvPr>
          <p:cNvSpPr>
            <a:spLocks noGrp="1"/>
          </p:cNvSpPr>
          <p:nvPr>
            <p:ph type="dt" sz="half" idx="10"/>
          </p:nvPr>
        </p:nvSpPr>
        <p:spPr/>
        <p:txBody>
          <a:bodyPr/>
          <a:lstStyle/>
          <a:p>
            <a:fld id="{534A2C9D-67EB-40A9-BB18-3D770FBAB25C}" type="datetimeFigureOut">
              <a:rPr lang="en-GB" smtClean="0"/>
              <a:t>18/06/2020</a:t>
            </a:fld>
            <a:endParaRPr lang="en-GB"/>
          </a:p>
        </p:txBody>
      </p:sp>
      <p:sp>
        <p:nvSpPr>
          <p:cNvPr id="5" name="Footer Placeholder 4">
            <a:extLst>
              <a:ext uri="{FF2B5EF4-FFF2-40B4-BE49-F238E27FC236}">
                <a16:creationId xmlns:a16="http://schemas.microsoft.com/office/drawing/2014/main" id="{03285FF5-C45A-4881-BFAE-859BC6CF36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8AA0E6-A45C-4ADC-92AF-FCEEE68162C7}"/>
              </a:ext>
            </a:extLst>
          </p:cNvPr>
          <p:cNvSpPr>
            <a:spLocks noGrp="1"/>
          </p:cNvSpPr>
          <p:nvPr>
            <p:ph type="sldNum" sz="quarter" idx="12"/>
          </p:nvPr>
        </p:nvSpPr>
        <p:spPr/>
        <p:txBody>
          <a:bodyPr/>
          <a:lstStyle/>
          <a:p>
            <a:fld id="{EFBBA7D9-023D-45CC-BE67-F2ED38C2F6B3}" type="slidenum">
              <a:rPr lang="en-GB" smtClean="0"/>
              <a:t>‹#›</a:t>
            </a:fld>
            <a:endParaRPr lang="en-GB"/>
          </a:p>
        </p:txBody>
      </p:sp>
    </p:spTree>
    <p:extLst>
      <p:ext uri="{BB962C8B-B14F-4D97-AF65-F5344CB8AC3E}">
        <p14:creationId xmlns:p14="http://schemas.microsoft.com/office/powerpoint/2010/main" val="29896988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AEF5F-F177-4818-9F48-2F04EEB39BA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08081F7-FAD4-4722-85CF-A8174A23332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7503D70-65F1-45A3-AE10-F5833D903F18}"/>
              </a:ext>
            </a:extLst>
          </p:cNvPr>
          <p:cNvSpPr>
            <a:spLocks noGrp="1"/>
          </p:cNvSpPr>
          <p:nvPr>
            <p:ph type="dt" sz="half" idx="10"/>
          </p:nvPr>
        </p:nvSpPr>
        <p:spPr/>
        <p:txBody>
          <a:bodyPr/>
          <a:lstStyle/>
          <a:p>
            <a:fld id="{534A2C9D-67EB-40A9-BB18-3D770FBAB25C}" type="datetimeFigureOut">
              <a:rPr lang="en-GB" smtClean="0"/>
              <a:t>18/06/2020</a:t>
            </a:fld>
            <a:endParaRPr lang="en-GB"/>
          </a:p>
        </p:txBody>
      </p:sp>
      <p:sp>
        <p:nvSpPr>
          <p:cNvPr id="5" name="Footer Placeholder 4">
            <a:extLst>
              <a:ext uri="{FF2B5EF4-FFF2-40B4-BE49-F238E27FC236}">
                <a16:creationId xmlns:a16="http://schemas.microsoft.com/office/drawing/2014/main" id="{56885892-59F2-46A0-8BA0-FD1B49CA9D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A09C27-E7F4-415F-83C2-F5B2451E9B48}"/>
              </a:ext>
            </a:extLst>
          </p:cNvPr>
          <p:cNvSpPr>
            <a:spLocks noGrp="1"/>
          </p:cNvSpPr>
          <p:nvPr>
            <p:ph type="sldNum" sz="quarter" idx="12"/>
          </p:nvPr>
        </p:nvSpPr>
        <p:spPr/>
        <p:txBody>
          <a:bodyPr/>
          <a:lstStyle/>
          <a:p>
            <a:fld id="{EFBBA7D9-023D-45CC-BE67-F2ED38C2F6B3}" type="slidenum">
              <a:rPr lang="en-GB" smtClean="0"/>
              <a:t>‹#›</a:t>
            </a:fld>
            <a:endParaRPr lang="en-GB"/>
          </a:p>
        </p:txBody>
      </p:sp>
    </p:spTree>
    <p:extLst>
      <p:ext uri="{BB962C8B-B14F-4D97-AF65-F5344CB8AC3E}">
        <p14:creationId xmlns:p14="http://schemas.microsoft.com/office/powerpoint/2010/main" val="18926360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AB46A2-F199-402F-8D1C-221F6313117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5B4ECA9-EDE0-45A5-87C1-29D9898986A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28E4CAC-82B9-496D-A908-D4A3823EC0A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3940FC5-64D1-4C2E-BCDA-C491E474A80A}"/>
              </a:ext>
            </a:extLst>
          </p:cNvPr>
          <p:cNvSpPr>
            <a:spLocks noGrp="1"/>
          </p:cNvSpPr>
          <p:nvPr>
            <p:ph type="dt" sz="half" idx="10"/>
          </p:nvPr>
        </p:nvSpPr>
        <p:spPr/>
        <p:txBody>
          <a:bodyPr/>
          <a:lstStyle/>
          <a:p>
            <a:fld id="{534A2C9D-67EB-40A9-BB18-3D770FBAB25C}" type="datetimeFigureOut">
              <a:rPr lang="en-GB" smtClean="0"/>
              <a:t>18/06/2020</a:t>
            </a:fld>
            <a:endParaRPr lang="en-GB"/>
          </a:p>
        </p:txBody>
      </p:sp>
      <p:sp>
        <p:nvSpPr>
          <p:cNvPr id="6" name="Footer Placeholder 5">
            <a:extLst>
              <a:ext uri="{FF2B5EF4-FFF2-40B4-BE49-F238E27FC236}">
                <a16:creationId xmlns:a16="http://schemas.microsoft.com/office/drawing/2014/main" id="{B3D96A41-194F-4875-A16F-F284F26FBC5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913F730-CE65-4195-A10A-B482E2AB17E2}"/>
              </a:ext>
            </a:extLst>
          </p:cNvPr>
          <p:cNvSpPr>
            <a:spLocks noGrp="1"/>
          </p:cNvSpPr>
          <p:nvPr>
            <p:ph type="sldNum" sz="quarter" idx="12"/>
          </p:nvPr>
        </p:nvSpPr>
        <p:spPr/>
        <p:txBody>
          <a:bodyPr/>
          <a:lstStyle/>
          <a:p>
            <a:fld id="{EFBBA7D9-023D-45CC-BE67-F2ED38C2F6B3}" type="slidenum">
              <a:rPr lang="en-GB" smtClean="0"/>
              <a:t>‹#›</a:t>
            </a:fld>
            <a:endParaRPr lang="en-GB"/>
          </a:p>
        </p:txBody>
      </p:sp>
    </p:spTree>
    <p:extLst>
      <p:ext uri="{BB962C8B-B14F-4D97-AF65-F5344CB8AC3E}">
        <p14:creationId xmlns:p14="http://schemas.microsoft.com/office/powerpoint/2010/main" val="9535375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CA05BF-2D35-4110-A2B9-28A2BC89875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49D7449-1444-4284-896D-EBD0AF7E233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39032BDF-25A0-4A9A-813E-578A79CD968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E04C18B-9643-4F85-BCA8-534533875A0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CA8D468-E3A6-4384-B527-B1C1EBD052A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A936928-D4A9-4EA4-94B4-AFE87FBDB23F}"/>
              </a:ext>
            </a:extLst>
          </p:cNvPr>
          <p:cNvSpPr>
            <a:spLocks noGrp="1"/>
          </p:cNvSpPr>
          <p:nvPr>
            <p:ph type="dt" sz="half" idx="10"/>
          </p:nvPr>
        </p:nvSpPr>
        <p:spPr/>
        <p:txBody>
          <a:bodyPr/>
          <a:lstStyle/>
          <a:p>
            <a:fld id="{534A2C9D-67EB-40A9-BB18-3D770FBAB25C}" type="datetimeFigureOut">
              <a:rPr lang="en-GB" smtClean="0"/>
              <a:t>18/06/2020</a:t>
            </a:fld>
            <a:endParaRPr lang="en-GB"/>
          </a:p>
        </p:txBody>
      </p:sp>
      <p:sp>
        <p:nvSpPr>
          <p:cNvPr id="8" name="Footer Placeholder 7">
            <a:extLst>
              <a:ext uri="{FF2B5EF4-FFF2-40B4-BE49-F238E27FC236}">
                <a16:creationId xmlns:a16="http://schemas.microsoft.com/office/drawing/2014/main" id="{AC61DAB4-387A-4A05-AEA3-036ECECA53F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B2C04C6-6940-41AE-9F64-7BB3A76BE355}"/>
              </a:ext>
            </a:extLst>
          </p:cNvPr>
          <p:cNvSpPr>
            <a:spLocks noGrp="1"/>
          </p:cNvSpPr>
          <p:nvPr>
            <p:ph type="sldNum" sz="quarter" idx="12"/>
          </p:nvPr>
        </p:nvSpPr>
        <p:spPr/>
        <p:txBody>
          <a:bodyPr/>
          <a:lstStyle/>
          <a:p>
            <a:fld id="{EFBBA7D9-023D-45CC-BE67-F2ED38C2F6B3}" type="slidenum">
              <a:rPr lang="en-GB" smtClean="0"/>
              <a:t>‹#›</a:t>
            </a:fld>
            <a:endParaRPr lang="en-GB"/>
          </a:p>
        </p:txBody>
      </p:sp>
    </p:spTree>
    <p:extLst>
      <p:ext uri="{BB962C8B-B14F-4D97-AF65-F5344CB8AC3E}">
        <p14:creationId xmlns:p14="http://schemas.microsoft.com/office/powerpoint/2010/main" val="4059778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1369F-E369-494D-9892-32FFEAC63AC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0A06F60-F400-4C29-9720-A80DD64B8D6E}"/>
              </a:ext>
            </a:extLst>
          </p:cNvPr>
          <p:cNvSpPr>
            <a:spLocks noGrp="1"/>
          </p:cNvSpPr>
          <p:nvPr>
            <p:ph type="dt" sz="half" idx="10"/>
          </p:nvPr>
        </p:nvSpPr>
        <p:spPr/>
        <p:txBody>
          <a:bodyPr/>
          <a:lstStyle/>
          <a:p>
            <a:fld id="{534A2C9D-67EB-40A9-BB18-3D770FBAB25C}" type="datetimeFigureOut">
              <a:rPr lang="en-GB" smtClean="0"/>
              <a:t>18/06/2020</a:t>
            </a:fld>
            <a:endParaRPr lang="en-GB"/>
          </a:p>
        </p:txBody>
      </p:sp>
      <p:sp>
        <p:nvSpPr>
          <p:cNvPr id="4" name="Footer Placeholder 3">
            <a:extLst>
              <a:ext uri="{FF2B5EF4-FFF2-40B4-BE49-F238E27FC236}">
                <a16:creationId xmlns:a16="http://schemas.microsoft.com/office/drawing/2014/main" id="{56DFAA35-59C2-42CE-8191-965EA972C33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C1D031F-EA5D-4560-A33A-C1123425D1B2}"/>
              </a:ext>
            </a:extLst>
          </p:cNvPr>
          <p:cNvSpPr>
            <a:spLocks noGrp="1"/>
          </p:cNvSpPr>
          <p:nvPr>
            <p:ph type="sldNum" sz="quarter" idx="12"/>
          </p:nvPr>
        </p:nvSpPr>
        <p:spPr/>
        <p:txBody>
          <a:bodyPr/>
          <a:lstStyle/>
          <a:p>
            <a:fld id="{EFBBA7D9-023D-45CC-BE67-F2ED38C2F6B3}" type="slidenum">
              <a:rPr lang="en-GB" smtClean="0"/>
              <a:t>‹#›</a:t>
            </a:fld>
            <a:endParaRPr lang="en-GB"/>
          </a:p>
        </p:txBody>
      </p:sp>
    </p:spTree>
    <p:extLst>
      <p:ext uri="{BB962C8B-B14F-4D97-AF65-F5344CB8AC3E}">
        <p14:creationId xmlns:p14="http://schemas.microsoft.com/office/powerpoint/2010/main" val="8271901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93D87A8-186F-40BB-976E-17D3ACD084CD}"/>
              </a:ext>
            </a:extLst>
          </p:cNvPr>
          <p:cNvSpPr>
            <a:spLocks noGrp="1"/>
          </p:cNvSpPr>
          <p:nvPr>
            <p:ph type="dt" sz="half" idx="10"/>
          </p:nvPr>
        </p:nvSpPr>
        <p:spPr/>
        <p:txBody>
          <a:bodyPr/>
          <a:lstStyle/>
          <a:p>
            <a:fld id="{534A2C9D-67EB-40A9-BB18-3D770FBAB25C}" type="datetimeFigureOut">
              <a:rPr lang="en-GB" smtClean="0"/>
              <a:t>18/06/2020</a:t>
            </a:fld>
            <a:endParaRPr lang="en-GB"/>
          </a:p>
        </p:txBody>
      </p:sp>
      <p:sp>
        <p:nvSpPr>
          <p:cNvPr id="3" name="Footer Placeholder 2">
            <a:extLst>
              <a:ext uri="{FF2B5EF4-FFF2-40B4-BE49-F238E27FC236}">
                <a16:creationId xmlns:a16="http://schemas.microsoft.com/office/drawing/2014/main" id="{CCB31F97-F9BF-4AA5-9DAA-2D09E3D5641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34BD374-6E7C-4E61-BBDB-2803EF4911D0}"/>
              </a:ext>
            </a:extLst>
          </p:cNvPr>
          <p:cNvSpPr>
            <a:spLocks noGrp="1"/>
          </p:cNvSpPr>
          <p:nvPr>
            <p:ph type="sldNum" sz="quarter" idx="12"/>
          </p:nvPr>
        </p:nvSpPr>
        <p:spPr/>
        <p:txBody>
          <a:bodyPr/>
          <a:lstStyle/>
          <a:p>
            <a:fld id="{EFBBA7D9-023D-45CC-BE67-F2ED38C2F6B3}" type="slidenum">
              <a:rPr lang="en-GB" smtClean="0"/>
              <a:t>‹#›</a:t>
            </a:fld>
            <a:endParaRPr lang="en-GB"/>
          </a:p>
        </p:txBody>
      </p:sp>
    </p:spTree>
    <p:extLst>
      <p:ext uri="{BB962C8B-B14F-4D97-AF65-F5344CB8AC3E}">
        <p14:creationId xmlns:p14="http://schemas.microsoft.com/office/powerpoint/2010/main" val="6215912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483CC-1845-45F2-AE24-6A36DACDCEB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ADE3C26-AFC1-4BB5-8576-2C2C854D0FB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9E7EC9A-DE75-4799-ABC0-AB21FEB351C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9E8E05A-31ED-4311-AC2C-97509219722C}"/>
              </a:ext>
            </a:extLst>
          </p:cNvPr>
          <p:cNvSpPr>
            <a:spLocks noGrp="1"/>
          </p:cNvSpPr>
          <p:nvPr>
            <p:ph type="dt" sz="half" idx="10"/>
          </p:nvPr>
        </p:nvSpPr>
        <p:spPr/>
        <p:txBody>
          <a:bodyPr/>
          <a:lstStyle/>
          <a:p>
            <a:fld id="{534A2C9D-67EB-40A9-BB18-3D770FBAB25C}" type="datetimeFigureOut">
              <a:rPr lang="en-GB" smtClean="0"/>
              <a:t>18/06/2020</a:t>
            </a:fld>
            <a:endParaRPr lang="en-GB"/>
          </a:p>
        </p:txBody>
      </p:sp>
      <p:sp>
        <p:nvSpPr>
          <p:cNvPr id="6" name="Footer Placeholder 5">
            <a:extLst>
              <a:ext uri="{FF2B5EF4-FFF2-40B4-BE49-F238E27FC236}">
                <a16:creationId xmlns:a16="http://schemas.microsoft.com/office/drawing/2014/main" id="{77E548A6-C854-4C6D-9C46-C338244A814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B6D5DF1-11F7-4769-A460-F47349DF49FD}"/>
              </a:ext>
            </a:extLst>
          </p:cNvPr>
          <p:cNvSpPr>
            <a:spLocks noGrp="1"/>
          </p:cNvSpPr>
          <p:nvPr>
            <p:ph type="sldNum" sz="quarter" idx="12"/>
          </p:nvPr>
        </p:nvSpPr>
        <p:spPr/>
        <p:txBody>
          <a:bodyPr/>
          <a:lstStyle/>
          <a:p>
            <a:fld id="{EFBBA7D9-023D-45CC-BE67-F2ED38C2F6B3}" type="slidenum">
              <a:rPr lang="en-GB" smtClean="0"/>
              <a:t>‹#›</a:t>
            </a:fld>
            <a:endParaRPr lang="en-GB"/>
          </a:p>
        </p:txBody>
      </p:sp>
    </p:spTree>
    <p:extLst>
      <p:ext uri="{BB962C8B-B14F-4D97-AF65-F5344CB8AC3E}">
        <p14:creationId xmlns:p14="http://schemas.microsoft.com/office/powerpoint/2010/main" val="41977787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70096-2A9E-4D20-B587-54E94760677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5AC17FE-C25E-47A3-BFA9-C0E81DB20FE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7B35C07-7FE7-4B06-BB09-BEE5490853A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6FD2742-E82A-47A7-BE16-2819076AFF4E}"/>
              </a:ext>
            </a:extLst>
          </p:cNvPr>
          <p:cNvSpPr>
            <a:spLocks noGrp="1"/>
          </p:cNvSpPr>
          <p:nvPr>
            <p:ph type="dt" sz="half" idx="10"/>
          </p:nvPr>
        </p:nvSpPr>
        <p:spPr/>
        <p:txBody>
          <a:bodyPr/>
          <a:lstStyle/>
          <a:p>
            <a:fld id="{534A2C9D-67EB-40A9-BB18-3D770FBAB25C}" type="datetimeFigureOut">
              <a:rPr lang="en-GB" smtClean="0"/>
              <a:t>18/06/2020</a:t>
            </a:fld>
            <a:endParaRPr lang="en-GB"/>
          </a:p>
        </p:txBody>
      </p:sp>
      <p:sp>
        <p:nvSpPr>
          <p:cNvPr id="6" name="Footer Placeholder 5">
            <a:extLst>
              <a:ext uri="{FF2B5EF4-FFF2-40B4-BE49-F238E27FC236}">
                <a16:creationId xmlns:a16="http://schemas.microsoft.com/office/drawing/2014/main" id="{2636C0DC-1745-478C-81F8-731D41BF45D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DCFA64-7C1A-49DF-8FCE-FCB255AD38C7}"/>
              </a:ext>
            </a:extLst>
          </p:cNvPr>
          <p:cNvSpPr>
            <a:spLocks noGrp="1"/>
          </p:cNvSpPr>
          <p:nvPr>
            <p:ph type="sldNum" sz="quarter" idx="12"/>
          </p:nvPr>
        </p:nvSpPr>
        <p:spPr/>
        <p:txBody>
          <a:bodyPr/>
          <a:lstStyle/>
          <a:p>
            <a:fld id="{EFBBA7D9-023D-45CC-BE67-F2ED38C2F6B3}" type="slidenum">
              <a:rPr lang="en-GB" smtClean="0"/>
              <a:t>‹#›</a:t>
            </a:fld>
            <a:endParaRPr lang="en-GB"/>
          </a:p>
        </p:txBody>
      </p:sp>
    </p:spTree>
    <p:extLst>
      <p:ext uri="{BB962C8B-B14F-4D97-AF65-F5344CB8AC3E}">
        <p14:creationId xmlns:p14="http://schemas.microsoft.com/office/powerpoint/2010/main" val="9041902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5D39A9-2677-4E3C-A5D4-9D7C7E32570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34E771E-1321-4553-9D62-EF9B2F0E470E}"/>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0486F52-A171-4C17-B9C6-7A96C2579CD0}"/>
              </a:ext>
            </a:extLst>
          </p:cNvPr>
          <p:cNvSpPr>
            <a:spLocks noGrp="1"/>
          </p:cNvSpPr>
          <p:nvPr>
            <p:ph type="dt" sz="half" idx="10"/>
          </p:nvPr>
        </p:nvSpPr>
        <p:spPr/>
        <p:txBody>
          <a:bodyPr/>
          <a:lstStyle/>
          <a:p>
            <a:fld id="{534A2C9D-67EB-40A9-BB18-3D770FBAB25C}" type="datetimeFigureOut">
              <a:rPr lang="en-GB" smtClean="0"/>
              <a:t>18/06/2020</a:t>
            </a:fld>
            <a:endParaRPr lang="en-GB"/>
          </a:p>
        </p:txBody>
      </p:sp>
      <p:sp>
        <p:nvSpPr>
          <p:cNvPr id="5" name="Footer Placeholder 4">
            <a:extLst>
              <a:ext uri="{FF2B5EF4-FFF2-40B4-BE49-F238E27FC236}">
                <a16:creationId xmlns:a16="http://schemas.microsoft.com/office/drawing/2014/main" id="{DC582A8E-4225-49D6-8D1E-F54FAADA25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906705-74D3-4DF2-83A9-236767E9CE4E}"/>
              </a:ext>
            </a:extLst>
          </p:cNvPr>
          <p:cNvSpPr>
            <a:spLocks noGrp="1"/>
          </p:cNvSpPr>
          <p:nvPr>
            <p:ph type="sldNum" sz="quarter" idx="12"/>
          </p:nvPr>
        </p:nvSpPr>
        <p:spPr/>
        <p:txBody>
          <a:bodyPr/>
          <a:lstStyle/>
          <a:p>
            <a:fld id="{EFBBA7D9-023D-45CC-BE67-F2ED38C2F6B3}" type="slidenum">
              <a:rPr lang="en-GB" smtClean="0"/>
              <a:t>‹#›</a:t>
            </a:fld>
            <a:endParaRPr lang="en-GB"/>
          </a:p>
        </p:txBody>
      </p:sp>
    </p:spTree>
    <p:extLst>
      <p:ext uri="{BB962C8B-B14F-4D97-AF65-F5344CB8AC3E}">
        <p14:creationId xmlns:p14="http://schemas.microsoft.com/office/powerpoint/2010/main" val="13996234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8D4292F-60E8-4DE7-9DCD-08691499F07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F1FE173-E907-4373-97F9-2C43932E8487}"/>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BDEB4AB-C93E-402D-8A4F-25E3B67E15BF}"/>
              </a:ext>
            </a:extLst>
          </p:cNvPr>
          <p:cNvSpPr>
            <a:spLocks noGrp="1"/>
          </p:cNvSpPr>
          <p:nvPr>
            <p:ph type="dt" sz="half" idx="10"/>
          </p:nvPr>
        </p:nvSpPr>
        <p:spPr/>
        <p:txBody>
          <a:bodyPr/>
          <a:lstStyle/>
          <a:p>
            <a:fld id="{534A2C9D-67EB-40A9-BB18-3D770FBAB25C}" type="datetimeFigureOut">
              <a:rPr lang="en-GB" smtClean="0"/>
              <a:t>18/06/2020</a:t>
            </a:fld>
            <a:endParaRPr lang="en-GB"/>
          </a:p>
        </p:txBody>
      </p:sp>
      <p:sp>
        <p:nvSpPr>
          <p:cNvPr id="5" name="Footer Placeholder 4">
            <a:extLst>
              <a:ext uri="{FF2B5EF4-FFF2-40B4-BE49-F238E27FC236}">
                <a16:creationId xmlns:a16="http://schemas.microsoft.com/office/drawing/2014/main" id="{CF62CBC2-7107-40F6-AF48-336E94DA36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C62698C-6311-4E51-B026-937490EC295C}"/>
              </a:ext>
            </a:extLst>
          </p:cNvPr>
          <p:cNvSpPr>
            <a:spLocks noGrp="1"/>
          </p:cNvSpPr>
          <p:nvPr>
            <p:ph type="sldNum" sz="quarter" idx="12"/>
          </p:nvPr>
        </p:nvSpPr>
        <p:spPr/>
        <p:txBody>
          <a:bodyPr/>
          <a:lstStyle/>
          <a:p>
            <a:fld id="{EFBBA7D9-023D-45CC-BE67-F2ED38C2F6B3}" type="slidenum">
              <a:rPr lang="en-GB" smtClean="0"/>
              <a:t>‹#›</a:t>
            </a:fld>
            <a:endParaRPr lang="en-GB"/>
          </a:p>
        </p:txBody>
      </p:sp>
    </p:spTree>
    <p:extLst>
      <p:ext uri="{BB962C8B-B14F-4D97-AF65-F5344CB8AC3E}">
        <p14:creationId xmlns:p14="http://schemas.microsoft.com/office/powerpoint/2010/main" val="17789359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4F3E6DD-B8D2-4202-A7B6-9260F93F9A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2382DD9-2E80-4265-9C14-0EFF931DB9C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DE61C1-7131-46B3-97C9-C5D5CC228A8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4A2C9D-67EB-40A9-BB18-3D770FBAB25C}" type="datetimeFigureOut">
              <a:rPr lang="en-GB" smtClean="0"/>
              <a:t>18/06/2020</a:t>
            </a:fld>
            <a:endParaRPr lang="en-GB"/>
          </a:p>
        </p:txBody>
      </p:sp>
      <p:sp>
        <p:nvSpPr>
          <p:cNvPr id="5" name="Footer Placeholder 4">
            <a:extLst>
              <a:ext uri="{FF2B5EF4-FFF2-40B4-BE49-F238E27FC236}">
                <a16:creationId xmlns:a16="http://schemas.microsoft.com/office/drawing/2014/main" id="{AB913E4B-6696-4F6B-9A94-E2C4C019E06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F300542-7EE7-469C-B704-3210088D4EB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BBA7D9-023D-45CC-BE67-F2ED38C2F6B3}" type="slidenum">
              <a:rPr lang="en-GB" smtClean="0"/>
              <a:t>‹#›</a:t>
            </a:fld>
            <a:endParaRPr lang="en-GB"/>
          </a:p>
        </p:txBody>
      </p:sp>
    </p:spTree>
    <p:extLst>
      <p:ext uri="{BB962C8B-B14F-4D97-AF65-F5344CB8AC3E}">
        <p14:creationId xmlns:p14="http://schemas.microsoft.com/office/powerpoint/2010/main" val="36069173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www.bbc.co.uk/education/clips/zjc4d2p" TargetMode="External"/><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hyperlink" Target="http://www.bbc.co.uk/programmes/p0113tgv" TargetMode="External"/></Relationships>
</file>

<file path=ppt/slides/_rels/slide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 Id="rId9"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FB163B-5647-4FDC-95E9-8B7A76D6B6B4}"/>
              </a:ext>
            </a:extLst>
          </p:cNvPr>
          <p:cNvSpPr>
            <a:spLocks noGrp="1"/>
          </p:cNvSpPr>
          <p:nvPr>
            <p:ph type="ctrTitle"/>
          </p:nvPr>
        </p:nvSpPr>
        <p:spPr>
          <a:xfrm>
            <a:off x="0" y="1122363"/>
            <a:ext cx="12072730" cy="2387600"/>
          </a:xfrm>
        </p:spPr>
        <p:txBody>
          <a:bodyPr>
            <a:normAutofit fontScale="90000"/>
          </a:bodyPr>
          <a:lstStyle/>
          <a:p>
            <a:r>
              <a:rPr lang="en-GB" u="sng" dirty="0">
                <a:latin typeface="Letter-join No-Lead 37" panose="02000503000000020003" pitchFamily="50" charset="0"/>
              </a:rPr>
              <a:t>Thursday 26</a:t>
            </a:r>
            <a:r>
              <a:rPr lang="en-GB" u="sng" baseline="30000" dirty="0">
                <a:latin typeface="Letter-join No-Lead 37" panose="02000503000000020003" pitchFamily="50" charset="0"/>
              </a:rPr>
              <a:t>th</a:t>
            </a:r>
            <a:r>
              <a:rPr lang="en-GB" u="sng" dirty="0">
                <a:latin typeface="Letter-join No-Lead 37" panose="02000503000000020003" pitchFamily="50" charset="0"/>
              </a:rPr>
              <a:t> June 2020</a:t>
            </a:r>
            <a:br>
              <a:rPr lang="en-GB" u="sng" dirty="0">
                <a:latin typeface="Letter-join No-Lead 37" panose="02000503000000020003" pitchFamily="50" charset="0"/>
              </a:rPr>
            </a:br>
            <a:r>
              <a:rPr lang="en-GB" u="sng" dirty="0">
                <a:latin typeface="Letter-join No-Lead 37" panose="02000503000000020003" pitchFamily="50" charset="0"/>
              </a:rPr>
              <a:t>LQ: Why did the Romans build roads?</a:t>
            </a:r>
          </a:p>
        </p:txBody>
      </p:sp>
    </p:spTree>
    <p:extLst>
      <p:ext uri="{BB962C8B-B14F-4D97-AF65-F5344CB8AC3E}">
        <p14:creationId xmlns:p14="http://schemas.microsoft.com/office/powerpoint/2010/main" val="8775758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
            <a:extLst>
              <a:ext uri="{FF2B5EF4-FFF2-40B4-BE49-F238E27FC236}">
                <a16:creationId xmlns:a16="http://schemas.microsoft.com/office/drawing/2014/main" id="{D5283598-C295-40AB-BFA1-FFD1DFA81058}"/>
              </a:ext>
            </a:extLst>
          </p:cNvPr>
          <p:cNvPicPr>
            <a:picLocks noChangeAspect="1"/>
          </p:cNvPicPr>
          <p:nvPr/>
        </p:nvPicPr>
        <p:blipFill>
          <a:blip r:embed="rId2">
            <a:extLst>
              <a:ext uri="{28A0092B-C50C-407E-A947-70E740481C1C}">
                <a14:useLocalDpi xmlns:a14="http://schemas.microsoft.com/office/drawing/2010/main" val="0"/>
              </a:ext>
            </a:extLst>
          </a:blip>
          <a:srcRect r="1180"/>
          <a:stretch>
            <a:fillRect/>
          </a:stretch>
        </p:blipFill>
        <p:spPr bwMode="auto">
          <a:xfrm>
            <a:off x="1331912" y="522287"/>
            <a:ext cx="8137525" cy="582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98AB2158-5C08-4B5D-A791-21ED03879FC8}"/>
              </a:ext>
            </a:extLst>
          </p:cNvPr>
          <p:cNvSpPr/>
          <p:nvPr/>
        </p:nvSpPr>
        <p:spPr>
          <a:xfrm>
            <a:off x="357809" y="522287"/>
            <a:ext cx="9806955" cy="1941514"/>
          </a:xfrm>
          <a:prstGeom prst="rect">
            <a:avLst/>
          </a:prstGeom>
          <a:solidFill>
            <a:srgbClr val="FFFF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245" name="Content Placeholder 6">
            <a:extLst>
              <a:ext uri="{FF2B5EF4-FFF2-40B4-BE49-F238E27FC236}">
                <a16:creationId xmlns:a16="http://schemas.microsoft.com/office/drawing/2014/main" id="{B50F96F7-6686-4AD9-BE83-D513D01960CB}"/>
              </a:ext>
            </a:extLst>
          </p:cNvPr>
          <p:cNvSpPr>
            <a:spLocks noGrp="1"/>
          </p:cNvSpPr>
          <p:nvPr>
            <p:ph idx="1"/>
          </p:nvPr>
        </p:nvSpPr>
        <p:spPr>
          <a:xfrm>
            <a:off x="477078" y="1073426"/>
            <a:ext cx="9533697" cy="1507850"/>
          </a:xfrm>
        </p:spPr>
        <p:txBody>
          <a:bodyPr>
            <a:normAutofit fontScale="85000" lnSpcReduction="20000"/>
          </a:bodyPr>
          <a:lstStyle/>
          <a:p>
            <a:pPr marL="0" indent="0">
              <a:buNone/>
            </a:pPr>
            <a:r>
              <a:rPr lang="en-GB" altLang="en-US" dirty="0">
                <a:latin typeface="Letter-join No-Lead 37" panose="02000503000000020003" pitchFamily="50" charset="0"/>
              </a:rPr>
              <a:t>Before the Romans arrived, Britain had no proper roads. The Celts rode horses, walked and travelled in carts pulled by oxen along paths and tracks. These paths and tracks connected local farms and hamlets, and there were some longer routes for trade. These tracks were often in very poor condition.</a:t>
            </a:r>
          </a:p>
        </p:txBody>
      </p:sp>
      <p:sp>
        <p:nvSpPr>
          <p:cNvPr id="4" name="Oval 3">
            <a:extLst>
              <a:ext uri="{FF2B5EF4-FFF2-40B4-BE49-F238E27FC236}">
                <a16:creationId xmlns:a16="http://schemas.microsoft.com/office/drawing/2014/main" id="{4482227B-8D38-46EB-A762-369274508944}"/>
              </a:ext>
            </a:extLst>
          </p:cNvPr>
          <p:cNvSpPr/>
          <p:nvPr/>
        </p:nvSpPr>
        <p:spPr>
          <a:xfrm>
            <a:off x="2613026" y="3344864"/>
            <a:ext cx="2898775" cy="2625725"/>
          </a:xfrm>
          <a:prstGeom prst="ellipse">
            <a:avLst/>
          </a:prstGeom>
          <a:solidFill>
            <a:srgbClr val="FFFF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248" name="Content Placeholder 6">
            <a:extLst>
              <a:ext uri="{FF2B5EF4-FFF2-40B4-BE49-F238E27FC236}">
                <a16:creationId xmlns:a16="http://schemas.microsoft.com/office/drawing/2014/main" id="{7CD1A9B8-6BDB-46D6-8950-F845FD143FD5}"/>
              </a:ext>
            </a:extLst>
          </p:cNvPr>
          <p:cNvSpPr>
            <a:spLocks/>
          </p:cNvSpPr>
          <p:nvPr/>
        </p:nvSpPr>
        <p:spPr bwMode="auto">
          <a:xfrm>
            <a:off x="2722563" y="3651251"/>
            <a:ext cx="2679700" cy="149701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marL="342900" indent="-342900">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buFont typeface="Sassoon Infant Md" pitchFamily="50" charset="0"/>
              <a:buAutoNum type="arabicPeriod"/>
            </a:pPr>
            <a:r>
              <a:rPr lang="en-GB" altLang="en-US" dirty="0">
                <a:latin typeface="Letter-join No-Lead 37" panose="02000503000000020003" pitchFamily="50" charset="0"/>
              </a:rPr>
              <a:t>Why do you think the Romans wanted to build new roads?</a:t>
            </a:r>
          </a:p>
          <a:p>
            <a:pPr eaLnBrk="1" hangingPunct="1">
              <a:buFont typeface="Sassoon Infant Md" pitchFamily="50" charset="0"/>
              <a:buAutoNum type="arabicPeriod"/>
            </a:pPr>
            <a:r>
              <a:rPr lang="en-GB" altLang="en-US" dirty="0">
                <a:latin typeface="Letter-join No-Lead 37" panose="02000503000000020003" pitchFamily="50" charset="0"/>
              </a:rPr>
              <a:t>Can you think of 3 possible reasons?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1B6DEE1-F995-40FB-9AC3-B25ECE831E0D}"/>
              </a:ext>
            </a:extLst>
          </p:cNvPr>
          <p:cNvSpPr>
            <a:spLocks noGrp="1"/>
          </p:cNvSpPr>
          <p:nvPr>
            <p:ph type="title"/>
          </p:nvPr>
        </p:nvSpPr>
        <p:spPr>
          <a:xfrm>
            <a:off x="1981201" y="808039"/>
            <a:ext cx="8220075" cy="871537"/>
          </a:xfrm>
        </p:spPr>
        <p:txBody>
          <a:bodyPr rtlCol="0">
            <a:noAutofit/>
          </a:bodyPr>
          <a:lstStyle/>
          <a:p>
            <a:pPr algn="ctr">
              <a:defRPr/>
            </a:pPr>
            <a:r>
              <a:rPr lang="en-GB" dirty="0">
                <a:latin typeface="Letter-join No-Lead 37" panose="02000503000000020003" pitchFamily="50" charset="0"/>
              </a:rPr>
              <a:t>Roman Roads</a:t>
            </a:r>
            <a:br>
              <a:rPr lang="en-GB" dirty="0"/>
            </a:br>
            <a:r>
              <a:rPr lang="en-GB" sz="2400" dirty="0">
                <a:latin typeface="Letter-join No-Lead 37" panose="02000503000000020003" pitchFamily="50" charset="0"/>
              </a:rPr>
              <a:t>Why did the Romans want better roads?</a:t>
            </a:r>
          </a:p>
        </p:txBody>
      </p:sp>
      <p:sp>
        <p:nvSpPr>
          <p:cNvPr id="11267" name="Content Placeholder 6">
            <a:extLst>
              <a:ext uri="{FF2B5EF4-FFF2-40B4-BE49-F238E27FC236}">
                <a16:creationId xmlns:a16="http://schemas.microsoft.com/office/drawing/2014/main" id="{412217E5-4C70-4133-BF7A-23B7899810D2}"/>
              </a:ext>
            </a:extLst>
          </p:cNvPr>
          <p:cNvSpPr>
            <a:spLocks noGrp="1"/>
          </p:cNvSpPr>
          <p:nvPr>
            <p:ph idx="1"/>
          </p:nvPr>
        </p:nvSpPr>
        <p:spPr>
          <a:xfrm>
            <a:off x="2397919" y="1621801"/>
            <a:ext cx="7885112" cy="661988"/>
          </a:xfrm>
        </p:spPr>
        <p:txBody>
          <a:bodyPr/>
          <a:lstStyle/>
          <a:p>
            <a:pPr marL="0" indent="0" algn="ctr">
              <a:buNone/>
            </a:pPr>
            <a:r>
              <a:rPr lang="en-GB" altLang="en-US" dirty="0">
                <a:latin typeface="Letter-join No-Lead 37" panose="02000503000000020003" pitchFamily="50" charset="0"/>
              </a:rPr>
              <a:t>Did you think of any of these reasons?</a:t>
            </a:r>
          </a:p>
        </p:txBody>
      </p:sp>
      <p:grpSp>
        <p:nvGrpSpPr>
          <p:cNvPr id="25" name="Group 24">
            <a:extLst>
              <a:ext uri="{FF2B5EF4-FFF2-40B4-BE49-F238E27FC236}">
                <a16:creationId xmlns:a16="http://schemas.microsoft.com/office/drawing/2014/main" id="{458381D4-670A-4DB8-BBF3-06622CE37F3D}"/>
              </a:ext>
            </a:extLst>
          </p:cNvPr>
          <p:cNvGrpSpPr>
            <a:grpSpLocks/>
          </p:cNvGrpSpPr>
          <p:nvPr/>
        </p:nvGrpSpPr>
        <p:grpSpPr bwMode="auto">
          <a:xfrm>
            <a:off x="2273301" y="1719264"/>
            <a:ext cx="4454525" cy="3514725"/>
            <a:chOff x="749243" y="1718816"/>
            <a:chExt cx="4454271" cy="3515865"/>
          </a:xfrm>
        </p:grpSpPr>
        <p:grpSp>
          <p:nvGrpSpPr>
            <p:cNvPr id="11285" name="Group 19">
              <a:extLst>
                <a:ext uri="{FF2B5EF4-FFF2-40B4-BE49-F238E27FC236}">
                  <a16:creationId xmlns:a16="http://schemas.microsoft.com/office/drawing/2014/main" id="{D209488A-839E-449C-83D2-2471341F1A68}"/>
                </a:ext>
              </a:extLst>
            </p:cNvPr>
            <p:cNvGrpSpPr>
              <a:grpSpLocks/>
            </p:cNvGrpSpPr>
            <p:nvPr/>
          </p:nvGrpSpPr>
          <p:grpSpPr bwMode="auto">
            <a:xfrm>
              <a:off x="1875230" y="2541376"/>
              <a:ext cx="3328284" cy="1005935"/>
              <a:chOff x="1875230" y="2541376"/>
              <a:chExt cx="3328284" cy="1005935"/>
            </a:xfrm>
          </p:grpSpPr>
          <p:sp>
            <p:nvSpPr>
              <p:cNvPr id="4" name="Rectangle 3">
                <a:extLst>
                  <a:ext uri="{FF2B5EF4-FFF2-40B4-BE49-F238E27FC236}">
                    <a16:creationId xmlns:a16="http://schemas.microsoft.com/office/drawing/2014/main" id="{9569C568-5BCB-464C-BEB4-447DF4290C22}"/>
                  </a:ext>
                </a:extLst>
              </p:cNvPr>
              <p:cNvSpPr/>
              <p:nvPr/>
            </p:nvSpPr>
            <p:spPr>
              <a:xfrm>
                <a:off x="1874717" y="2739909"/>
                <a:ext cx="2877973" cy="806711"/>
              </a:xfrm>
              <a:prstGeom prst="rect">
                <a:avLst/>
              </a:prstGeom>
              <a:solidFill>
                <a:srgbClr val="D4EF8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88" name="Content Placeholder 6">
                <a:extLst>
                  <a:ext uri="{FF2B5EF4-FFF2-40B4-BE49-F238E27FC236}">
                    <a16:creationId xmlns:a16="http://schemas.microsoft.com/office/drawing/2014/main" id="{83D52916-D8D5-4488-8436-204D5A65C363}"/>
                  </a:ext>
                </a:extLst>
              </p:cNvPr>
              <p:cNvSpPr>
                <a:spLocks/>
              </p:cNvSpPr>
              <p:nvPr/>
            </p:nvSpPr>
            <p:spPr bwMode="auto">
              <a:xfrm>
                <a:off x="1972050" y="2541376"/>
                <a:ext cx="3231464" cy="97974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dirty="0">
                    <a:latin typeface="Letter-join No-Lead 37" panose="02000503000000020003" pitchFamily="50" charset="0"/>
                  </a:rPr>
                  <a:t>Troops could be quickly moved from one place to another.</a:t>
                </a:r>
              </a:p>
            </p:txBody>
          </p:sp>
        </p:grpSp>
        <p:pic>
          <p:nvPicPr>
            <p:cNvPr id="11286" name="Picture 4">
              <a:extLst>
                <a:ext uri="{FF2B5EF4-FFF2-40B4-BE49-F238E27FC236}">
                  <a16:creationId xmlns:a16="http://schemas.microsoft.com/office/drawing/2014/main" id="{E7C1500F-D0B8-49E0-A9C9-A5423FA96C0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9243" y="1718816"/>
              <a:ext cx="1757347" cy="3515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 name="Group 1">
            <a:extLst>
              <a:ext uri="{FF2B5EF4-FFF2-40B4-BE49-F238E27FC236}">
                <a16:creationId xmlns:a16="http://schemas.microsoft.com/office/drawing/2014/main" id="{1998ADBF-FA8E-4F0A-A0E7-9D268BFB7D17}"/>
              </a:ext>
            </a:extLst>
          </p:cNvPr>
          <p:cNvGrpSpPr>
            <a:grpSpLocks/>
          </p:cNvGrpSpPr>
          <p:nvPr/>
        </p:nvGrpSpPr>
        <p:grpSpPr bwMode="auto">
          <a:xfrm>
            <a:off x="6299201" y="3770313"/>
            <a:ext cx="3603625" cy="2322512"/>
            <a:chOff x="4775075" y="3770313"/>
            <a:chExt cx="3603701" cy="2322512"/>
          </a:xfrm>
        </p:grpSpPr>
        <p:grpSp>
          <p:nvGrpSpPr>
            <p:cNvPr id="11281" name="Group 22">
              <a:extLst>
                <a:ext uri="{FF2B5EF4-FFF2-40B4-BE49-F238E27FC236}">
                  <a16:creationId xmlns:a16="http://schemas.microsoft.com/office/drawing/2014/main" id="{8D45A0E7-F19A-4E37-83A3-EC883D21BC82}"/>
                </a:ext>
              </a:extLst>
            </p:cNvPr>
            <p:cNvGrpSpPr>
              <a:grpSpLocks/>
            </p:cNvGrpSpPr>
            <p:nvPr/>
          </p:nvGrpSpPr>
          <p:grpSpPr bwMode="auto">
            <a:xfrm>
              <a:off x="4775075" y="4391362"/>
              <a:ext cx="3308653" cy="980072"/>
              <a:chOff x="4975321" y="4317470"/>
              <a:chExt cx="3307664" cy="979743"/>
            </a:xfrm>
          </p:grpSpPr>
          <p:sp>
            <p:nvSpPr>
              <p:cNvPr id="14" name="Rectangle 13">
                <a:extLst>
                  <a:ext uri="{FF2B5EF4-FFF2-40B4-BE49-F238E27FC236}">
                    <a16:creationId xmlns:a16="http://schemas.microsoft.com/office/drawing/2014/main" id="{63D79FC0-DB4A-4EDD-9692-BA83BE596A26}"/>
                  </a:ext>
                </a:extLst>
              </p:cNvPr>
              <p:cNvSpPr/>
              <p:nvPr/>
            </p:nvSpPr>
            <p:spPr>
              <a:xfrm>
                <a:off x="5187987" y="4488526"/>
                <a:ext cx="3094765" cy="809353"/>
              </a:xfrm>
              <a:prstGeom prst="rect">
                <a:avLst/>
              </a:prstGeom>
              <a:solidFill>
                <a:srgbClr val="D4EF8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84" name="Content Placeholder 6">
                <a:extLst>
                  <a:ext uri="{FF2B5EF4-FFF2-40B4-BE49-F238E27FC236}">
                    <a16:creationId xmlns:a16="http://schemas.microsoft.com/office/drawing/2014/main" id="{1A42B015-1D58-4D65-A807-FFF342B98FF4}"/>
                  </a:ext>
                </a:extLst>
              </p:cNvPr>
              <p:cNvSpPr>
                <a:spLocks/>
              </p:cNvSpPr>
              <p:nvPr/>
            </p:nvSpPr>
            <p:spPr bwMode="auto">
              <a:xfrm>
                <a:off x="4975321" y="4317470"/>
                <a:ext cx="3060058" cy="97974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dirty="0">
                    <a:latin typeface="Letter-join No-Lead 37" panose="02000503000000020003" pitchFamily="50" charset="0"/>
                  </a:rPr>
                  <a:t>Better links between places was good for trading.</a:t>
                </a:r>
              </a:p>
            </p:txBody>
          </p:sp>
        </p:grpSp>
        <p:pic>
          <p:nvPicPr>
            <p:cNvPr id="11282" name="Picture 15">
              <a:extLst>
                <a:ext uri="{FF2B5EF4-FFF2-40B4-BE49-F238E27FC236}">
                  <a16:creationId xmlns:a16="http://schemas.microsoft.com/office/drawing/2014/main" id="{A492CB2E-F399-4F74-BD53-676CF54CBD1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581824" y="3770313"/>
              <a:ext cx="1796952" cy="2322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6" name="Group 25">
            <a:extLst>
              <a:ext uri="{FF2B5EF4-FFF2-40B4-BE49-F238E27FC236}">
                <a16:creationId xmlns:a16="http://schemas.microsoft.com/office/drawing/2014/main" id="{F91D43D7-CD20-4E4F-868A-25A980768D65}"/>
              </a:ext>
            </a:extLst>
          </p:cNvPr>
          <p:cNvGrpSpPr>
            <a:grpSpLocks/>
          </p:cNvGrpSpPr>
          <p:nvPr/>
        </p:nvGrpSpPr>
        <p:grpSpPr bwMode="auto">
          <a:xfrm>
            <a:off x="6340475" y="2224089"/>
            <a:ext cx="3824288" cy="2111375"/>
            <a:chOff x="4816110" y="2223752"/>
            <a:chExt cx="3824653" cy="2112091"/>
          </a:xfrm>
        </p:grpSpPr>
        <p:grpSp>
          <p:nvGrpSpPr>
            <p:cNvPr id="11277" name="Group 20">
              <a:extLst>
                <a:ext uri="{FF2B5EF4-FFF2-40B4-BE49-F238E27FC236}">
                  <a16:creationId xmlns:a16="http://schemas.microsoft.com/office/drawing/2014/main" id="{5BDE49CF-0851-40D9-93B0-2003081A98D5}"/>
                </a:ext>
              </a:extLst>
            </p:cNvPr>
            <p:cNvGrpSpPr>
              <a:grpSpLocks/>
            </p:cNvGrpSpPr>
            <p:nvPr/>
          </p:nvGrpSpPr>
          <p:grpSpPr bwMode="auto">
            <a:xfrm>
              <a:off x="5491635" y="2466874"/>
              <a:ext cx="3149128" cy="1040014"/>
              <a:chOff x="5491635" y="2466874"/>
              <a:chExt cx="3149128" cy="1040014"/>
            </a:xfrm>
          </p:grpSpPr>
          <p:sp>
            <p:nvSpPr>
              <p:cNvPr id="12" name="Rectangle 11">
                <a:extLst>
                  <a:ext uri="{FF2B5EF4-FFF2-40B4-BE49-F238E27FC236}">
                    <a16:creationId xmlns:a16="http://schemas.microsoft.com/office/drawing/2014/main" id="{7AA53E3B-CED3-4A47-972E-B282AB1F690F}"/>
                  </a:ext>
                </a:extLst>
              </p:cNvPr>
              <p:cNvSpPr/>
              <p:nvPr/>
            </p:nvSpPr>
            <p:spPr>
              <a:xfrm>
                <a:off x="5490862" y="2700163"/>
                <a:ext cx="2806968" cy="806724"/>
              </a:xfrm>
              <a:prstGeom prst="rect">
                <a:avLst/>
              </a:prstGeom>
              <a:solidFill>
                <a:srgbClr val="D4EF8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80" name="Content Placeholder 6">
                <a:extLst>
                  <a:ext uri="{FF2B5EF4-FFF2-40B4-BE49-F238E27FC236}">
                    <a16:creationId xmlns:a16="http://schemas.microsoft.com/office/drawing/2014/main" id="{371948A3-D925-4179-99F1-66BFDF1222FB}"/>
                  </a:ext>
                </a:extLst>
              </p:cNvPr>
              <p:cNvSpPr>
                <a:spLocks/>
              </p:cNvSpPr>
              <p:nvPr/>
            </p:nvSpPr>
            <p:spPr bwMode="auto">
              <a:xfrm>
                <a:off x="5683379" y="2466874"/>
                <a:ext cx="2957384" cy="97974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buFont typeface="Arial" panose="020B0604020202020204" pitchFamily="34" charset="0"/>
                  <a:buNone/>
                </a:pPr>
                <a:r>
                  <a:rPr lang="en-GB" altLang="en-US" dirty="0">
                    <a:latin typeface="Letter-join No-Lead 37" panose="02000503000000020003" pitchFamily="50" charset="0"/>
                  </a:rPr>
                  <a:t>Supplies could be sent to different areas of the country.</a:t>
                </a:r>
              </a:p>
            </p:txBody>
          </p:sp>
        </p:grpSp>
        <p:pic>
          <p:nvPicPr>
            <p:cNvPr id="11278" name="Picture 17">
              <a:extLst>
                <a:ext uri="{FF2B5EF4-FFF2-40B4-BE49-F238E27FC236}">
                  <a16:creationId xmlns:a16="http://schemas.microsoft.com/office/drawing/2014/main" id="{210ADA5B-23A8-408C-BE3D-E5AA2BFAF34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816110" y="2223752"/>
              <a:ext cx="1086467" cy="2112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7" name="Group 26">
            <a:extLst>
              <a:ext uri="{FF2B5EF4-FFF2-40B4-BE49-F238E27FC236}">
                <a16:creationId xmlns:a16="http://schemas.microsoft.com/office/drawing/2014/main" id="{12C2098E-6506-4199-8E3E-EBC17254D969}"/>
              </a:ext>
            </a:extLst>
          </p:cNvPr>
          <p:cNvGrpSpPr>
            <a:grpSpLocks/>
          </p:cNvGrpSpPr>
          <p:nvPr/>
        </p:nvGrpSpPr>
        <p:grpSpPr bwMode="auto">
          <a:xfrm>
            <a:off x="2279651" y="4106864"/>
            <a:ext cx="4518025" cy="1997075"/>
            <a:chOff x="845326" y="4130140"/>
            <a:chExt cx="4517103" cy="1996888"/>
          </a:xfrm>
        </p:grpSpPr>
        <p:grpSp>
          <p:nvGrpSpPr>
            <p:cNvPr id="11273" name="Group 21">
              <a:extLst>
                <a:ext uri="{FF2B5EF4-FFF2-40B4-BE49-F238E27FC236}">
                  <a16:creationId xmlns:a16="http://schemas.microsoft.com/office/drawing/2014/main" id="{0651FCA7-7FA5-4BC7-B759-6EEAFE7C8126}"/>
                </a:ext>
              </a:extLst>
            </p:cNvPr>
            <p:cNvGrpSpPr>
              <a:grpSpLocks/>
            </p:cNvGrpSpPr>
            <p:nvPr/>
          </p:nvGrpSpPr>
          <p:grpSpPr bwMode="auto">
            <a:xfrm>
              <a:off x="845326" y="5147285"/>
              <a:ext cx="4255013" cy="979743"/>
              <a:chOff x="845326" y="5147285"/>
              <a:chExt cx="4255013" cy="979743"/>
            </a:xfrm>
          </p:grpSpPr>
          <p:sp>
            <p:nvSpPr>
              <p:cNvPr id="10" name="Rectangle 9">
                <a:extLst>
                  <a:ext uri="{FF2B5EF4-FFF2-40B4-BE49-F238E27FC236}">
                    <a16:creationId xmlns:a16="http://schemas.microsoft.com/office/drawing/2014/main" id="{146A01FA-795D-4CA0-989E-F12A6FC67F6D}"/>
                  </a:ext>
                </a:extLst>
              </p:cNvPr>
              <p:cNvSpPr/>
              <p:nvPr/>
            </p:nvSpPr>
            <p:spPr>
              <a:xfrm>
                <a:off x="1054833" y="5285732"/>
                <a:ext cx="4045712" cy="703196"/>
              </a:xfrm>
              <a:prstGeom prst="rect">
                <a:avLst/>
              </a:prstGeom>
              <a:solidFill>
                <a:srgbClr val="D4EF8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76" name="Content Placeholder 6">
                <a:extLst>
                  <a:ext uri="{FF2B5EF4-FFF2-40B4-BE49-F238E27FC236}">
                    <a16:creationId xmlns:a16="http://schemas.microsoft.com/office/drawing/2014/main" id="{97B3FF01-DF94-4891-A85D-1EE387FABE17}"/>
                  </a:ext>
                </a:extLst>
              </p:cNvPr>
              <p:cNvSpPr>
                <a:spLocks/>
              </p:cNvSpPr>
              <p:nvPr/>
            </p:nvSpPr>
            <p:spPr bwMode="auto">
              <a:xfrm>
                <a:off x="845326" y="5147285"/>
                <a:ext cx="3552740" cy="97974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dirty="0">
                    <a:latin typeface="Letter-join No-Lead 37" panose="02000503000000020003" pitchFamily="50" charset="0"/>
                  </a:rPr>
                  <a:t>The Emperor had more control if messages could be sent quickly.</a:t>
                </a:r>
              </a:p>
            </p:txBody>
          </p:sp>
        </p:grpSp>
        <p:pic>
          <p:nvPicPr>
            <p:cNvPr id="11274" name="Picture 18">
              <a:extLst>
                <a:ext uri="{FF2B5EF4-FFF2-40B4-BE49-F238E27FC236}">
                  <a16:creationId xmlns:a16="http://schemas.microsoft.com/office/drawing/2014/main" id="{66752D73-2A72-4191-9F1D-FF984B02BB13}"/>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867867" y="4130140"/>
              <a:ext cx="2494562" cy="165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1272" name="Whole Class">
            <a:extLst>
              <a:ext uri="{FF2B5EF4-FFF2-40B4-BE49-F238E27FC236}">
                <a16:creationId xmlns:a16="http://schemas.microsoft.com/office/drawing/2014/main" id="{121E3F8E-926D-4A6A-BAD9-06F9844B9F53}"/>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9004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
            <a:extLst>
              <a:ext uri="{FF2B5EF4-FFF2-40B4-BE49-F238E27FC236}">
                <a16:creationId xmlns:a16="http://schemas.microsoft.com/office/drawing/2014/main" id="{D92C4527-C616-43CB-975D-CF2A47CF68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6628"/>
          <a:stretch>
            <a:fillRect/>
          </a:stretch>
        </p:blipFill>
        <p:spPr bwMode="auto">
          <a:xfrm>
            <a:off x="2043113" y="523875"/>
            <a:ext cx="8121650" cy="5810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1" name="Rectangle 20">
            <a:extLst>
              <a:ext uri="{FF2B5EF4-FFF2-40B4-BE49-F238E27FC236}">
                <a16:creationId xmlns:a16="http://schemas.microsoft.com/office/drawing/2014/main" id="{31FDD23E-FAA2-441A-8EBE-0AAF21C713DA}"/>
              </a:ext>
            </a:extLst>
          </p:cNvPr>
          <p:cNvSpPr/>
          <p:nvPr/>
        </p:nvSpPr>
        <p:spPr>
          <a:xfrm>
            <a:off x="2027239" y="512764"/>
            <a:ext cx="8137525" cy="1474787"/>
          </a:xfrm>
          <a:prstGeom prst="rect">
            <a:avLst/>
          </a:prstGeom>
          <a:solidFill>
            <a:srgbClr val="FFFF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293" name="Content Placeholder 6">
            <a:extLst>
              <a:ext uri="{FF2B5EF4-FFF2-40B4-BE49-F238E27FC236}">
                <a16:creationId xmlns:a16="http://schemas.microsoft.com/office/drawing/2014/main" id="{3879AA40-A3EB-4A78-8982-45726D7838C8}"/>
              </a:ext>
            </a:extLst>
          </p:cNvPr>
          <p:cNvSpPr>
            <a:spLocks noGrp="1"/>
          </p:cNvSpPr>
          <p:nvPr>
            <p:ph idx="1"/>
          </p:nvPr>
        </p:nvSpPr>
        <p:spPr>
          <a:xfrm>
            <a:off x="1935161" y="762552"/>
            <a:ext cx="8229600" cy="2027238"/>
          </a:xfrm>
        </p:spPr>
        <p:txBody>
          <a:bodyPr/>
          <a:lstStyle/>
          <a:p>
            <a:pPr marL="0" indent="0" algn="ctr">
              <a:buNone/>
            </a:pPr>
            <a:r>
              <a:rPr lang="en-GB" altLang="en-US" dirty="0">
                <a:latin typeface="Letter-join No-Lead 37" panose="02000503000000020003" pitchFamily="50" charset="0"/>
              </a:rPr>
              <a:t>The Romans were famous for their long, straight roads. You can still see some Roman roads today, two thousand years after they were built</a:t>
            </a:r>
            <a:r>
              <a:rPr lang="en-GB" altLang="en-US" dirty="0"/>
              <a:t>.</a:t>
            </a:r>
          </a:p>
        </p:txBody>
      </p:sp>
      <p:sp>
        <p:nvSpPr>
          <p:cNvPr id="12294" name="Rectangle 1">
            <a:extLst>
              <a:ext uri="{FF2B5EF4-FFF2-40B4-BE49-F238E27FC236}">
                <a16:creationId xmlns:a16="http://schemas.microsoft.com/office/drawing/2014/main" id="{36A5D4E6-9849-4AA6-9A57-903A8B2EB200}"/>
              </a:ext>
            </a:extLst>
          </p:cNvPr>
          <p:cNvSpPr>
            <a:spLocks noChangeArrowheads="1"/>
          </p:cNvSpPr>
          <p:nvPr/>
        </p:nvSpPr>
        <p:spPr bwMode="auto">
          <a:xfrm>
            <a:off x="4535489" y="6140451"/>
            <a:ext cx="3125787"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500">
                <a:solidFill>
                  <a:schemeClr val="bg1"/>
                </a:solidFill>
                <a:latin typeface="BPreplay" pitchFamily="50" charset="0"/>
              </a:rPr>
              <a:t>Photo courtesy of sybarite48 (@flickr.com) - granted under creative commons licence - attribution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ectangle 34">
            <a:extLst>
              <a:ext uri="{FF2B5EF4-FFF2-40B4-BE49-F238E27FC236}">
                <a16:creationId xmlns:a16="http://schemas.microsoft.com/office/drawing/2014/main" id="{BCD3FD2A-5650-4A73-A478-082DDF33FC37}"/>
              </a:ext>
            </a:extLst>
          </p:cNvPr>
          <p:cNvSpPr/>
          <p:nvPr/>
        </p:nvSpPr>
        <p:spPr>
          <a:xfrm>
            <a:off x="5611813" y="1927226"/>
            <a:ext cx="4552950" cy="1876425"/>
          </a:xfrm>
          <a:prstGeom prst="rect">
            <a:avLst/>
          </a:prstGeom>
          <a:solidFill>
            <a:srgbClr val="D4EF8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Title 5">
            <a:extLst>
              <a:ext uri="{FF2B5EF4-FFF2-40B4-BE49-F238E27FC236}">
                <a16:creationId xmlns:a16="http://schemas.microsoft.com/office/drawing/2014/main" id="{06461B91-D8CA-49C1-8D0B-EEE44E7F44A6}"/>
              </a:ext>
            </a:extLst>
          </p:cNvPr>
          <p:cNvSpPr>
            <a:spLocks noGrp="1"/>
          </p:cNvSpPr>
          <p:nvPr>
            <p:ph type="title"/>
          </p:nvPr>
        </p:nvSpPr>
        <p:spPr>
          <a:xfrm>
            <a:off x="1981201" y="660400"/>
            <a:ext cx="8220075" cy="869950"/>
          </a:xfrm>
        </p:spPr>
        <p:txBody>
          <a:bodyPr rtlCol="0">
            <a:noAutofit/>
          </a:bodyPr>
          <a:lstStyle/>
          <a:p>
            <a:pPr algn="ctr">
              <a:defRPr/>
            </a:pPr>
            <a:r>
              <a:rPr lang="en-GB" dirty="0">
                <a:latin typeface="Letter-join No-Lead 37" panose="02000503000000020003" pitchFamily="50" charset="0"/>
              </a:rPr>
              <a:t>The First Roman Roads</a:t>
            </a:r>
            <a:endParaRPr lang="en-GB" sz="2400" dirty="0">
              <a:latin typeface="Letter-join No-Lead 37" panose="02000503000000020003" pitchFamily="50" charset="0"/>
            </a:endParaRPr>
          </a:p>
        </p:txBody>
      </p:sp>
      <p:sp>
        <p:nvSpPr>
          <p:cNvPr id="13316" name="Content Placeholder 6">
            <a:extLst>
              <a:ext uri="{FF2B5EF4-FFF2-40B4-BE49-F238E27FC236}">
                <a16:creationId xmlns:a16="http://schemas.microsoft.com/office/drawing/2014/main" id="{AED5B896-9858-4D90-A2AB-D49748126995}"/>
              </a:ext>
            </a:extLst>
          </p:cNvPr>
          <p:cNvSpPr>
            <a:spLocks noGrp="1"/>
          </p:cNvSpPr>
          <p:nvPr>
            <p:ph idx="1"/>
          </p:nvPr>
        </p:nvSpPr>
        <p:spPr>
          <a:xfrm>
            <a:off x="5907089" y="2024064"/>
            <a:ext cx="4257675" cy="1849437"/>
          </a:xfrm>
        </p:spPr>
        <p:txBody>
          <a:bodyPr>
            <a:normAutofit/>
          </a:bodyPr>
          <a:lstStyle/>
          <a:p>
            <a:pPr marL="0" indent="0">
              <a:buNone/>
            </a:pPr>
            <a:r>
              <a:rPr lang="en-GB" altLang="en-US" dirty="0">
                <a:latin typeface="Letter-join No-Lead 37" panose="02000503000000020003" pitchFamily="50" charset="0"/>
              </a:rPr>
              <a:t>Why was it important for the Romans to link the military centres to the ports?</a:t>
            </a:r>
          </a:p>
        </p:txBody>
      </p:sp>
      <p:pic>
        <p:nvPicPr>
          <p:cNvPr id="13317" name="Picture 1">
            <a:extLst>
              <a:ext uri="{FF2B5EF4-FFF2-40B4-BE49-F238E27FC236}">
                <a16:creationId xmlns:a16="http://schemas.microsoft.com/office/drawing/2014/main" id="{0702F03D-F6A1-4083-870E-971DF4A547B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51113" y="1439863"/>
            <a:ext cx="3289300" cy="4652962"/>
          </a:xfrm>
          <a:prstGeom prst="rect">
            <a:avLst/>
          </a:prstGeom>
          <a:noFill/>
          <a:ln w="28575">
            <a:solidFill>
              <a:srgbClr val="7030A0"/>
            </a:solidFill>
            <a:miter lim="800000"/>
            <a:headEnd/>
            <a:tailEnd/>
          </a:ln>
          <a:extLst>
            <a:ext uri="{909E8E84-426E-40DD-AFC4-6F175D3DCCD1}">
              <a14:hiddenFill xmlns:a14="http://schemas.microsoft.com/office/drawing/2010/main">
                <a:solidFill>
                  <a:srgbClr val="FFFFFF"/>
                </a:solidFill>
              </a14:hiddenFill>
            </a:ext>
          </a:extLst>
        </p:spPr>
      </p:pic>
      <p:cxnSp>
        <p:nvCxnSpPr>
          <p:cNvPr id="8" name="Straight Arrow Connector 7">
            <a:extLst>
              <a:ext uri="{FF2B5EF4-FFF2-40B4-BE49-F238E27FC236}">
                <a16:creationId xmlns:a16="http://schemas.microsoft.com/office/drawing/2014/main" id="{1C7F528A-A6F7-47D0-A3DC-8AA242984BBB}"/>
              </a:ext>
            </a:extLst>
          </p:cNvPr>
          <p:cNvCxnSpPr/>
          <p:nvPr/>
        </p:nvCxnSpPr>
        <p:spPr>
          <a:xfrm flipV="1">
            <a:off x="5173664" y="4383089"/>
            <a:ext cx="733425" cy="377825"/>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3319" name="Content Placeholder 6">
            <a:extLst>
              <a:ext uri="{FF2B5EF4-FFF2-40B4-BE49-F238E27FC236}">
                <a16:creationId xmlns:a16="http://schemas.microsoft.com/office/drawing/2014/main" id="{9EE21D91-654A-4AE9-8C13-92A6068D1743}"/>
              </a:ext>
            </a:extLst>
          </p:cNvPr>
          <p:cNvSpPr>
            <a:spLocks/>
          </p:cNvSpPr>
          <p:nvPr/>
        </p:nvSpPr>
        <p:spPr bwMode="auto">
          <a:xfrm>
            <a:off x="5659438" y="4086226"/>
            <a:ext cx="1281112" cy="43021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400"/>
              <a:t>Colchester</a:t>
            </a:r>
          </a:p>
        </p:txBody>
      </p:sp>
      <p:cxnSp>
        <p:nvCxnSpPr>
          <p:cNvPr id="21" name="Straight Arrow Connector 20">
            <a:extLst>
              <a:ext uri="{FF2B5EF4-FFF2-40B4-BE49-F238E27FC236}">
                <a16:creationId xmlns:a16="http://schemas.microsoft.com/office/drawing/2014/main" id="{9D056C77-BD86-4DD2-B79D-2C2F2E1544A6}"/>
              </a:ext>
            </a:extLst>
          </p:cNvPr>
          <p:cNvCxnSpPr/>
          <p:nvPr/>
        </p:nvCxnSpPr>
        <p:spPr>
          <a:xfrm flipH="1" flipV="1">
            <a:off x="4752975" y="4926013"/>
            <a:ext cx="247650" cy="214312"/>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3321" name="Content Placeholder 6">
            <a:extLst>
              <a:ext uri="{FF2B5EF4-FFF2-40B4-BE49-F238E27FC236}">
                <a16:creationId xmlns:a16="http://schemas.microsoft.com/office/drawing/2014/main" id="{83553072-BFBB-4312-8FAB-5FE2FC6CB548}"/>
              </a:ext>
            </a:extLst>
          </p:cNvPr>
          <p:cNvSpPr>
            <a:spLocks/>
          </p:cNvSpPr>
          <p:nvPr/>
        </p:nvSpPr>
        <p:spPr bwMode="auto">
          <a:xfrm>
            <a:off x="4035426" y="4521201"/>
            <a:ext cx="1281113" cy="43021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400"/>
              <a:t>London</a:t>
            </a:r>
          </a:p>
        </p:txBody>
      </p:sp>
      <p:cxnSp>
        <p:nvCxnSpPr>
          <p:cNvPr id="24" name="Straight Arrow Connector 23">
            <a:extLst>
              <a:ext uri="{FF2B5EF4-FFF2-40B4-BE49-F238E27FC236}">
                <a16:creationId xmlns:a16="http://schemas.microsoft.com/office/drawing/2014/main" id="{60F9962C-BB47-4756-8C03-56AAEDC8A2A1}"/>
              </a:ext>
            </a:extLst>
          </p:cNvPr>
          <p:cNvCxnSpPr/>
          <p:nvPr/>
        </p:nvCxnSpPr>
        <p:spPr>
          <a:xfrm flipV="1">
            <a:off x="5343525" y="4813301"/>
            <a:ext cx="681038" cy="379413"/>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3323" name="Content Placeholder 6">
            <a:extLst>
              <a:ext uri="{FF2B5EF4-FFF2-40B4-BE49-F238E27FC236}">
                <a16:creationId xmlns:a16="http://schemas.microsoft.com/office/drawing/2014/main" id="{621D1FF0-865F-4BBD-97EE-9CE78BA961A1}"/>
              </a:ext>
            </a:extLst>
          </p:cNvPr>
          <p:cNvSpPr>
            <a:spLocks/>
          </p:cNvSpPr>
          <p:nvPr/>
        </p:nvSpPr>
        <p:spPr bwMode="auto">
          <a:xfrm>
            <a:off x="5813425" y="4516438"/>
            <a:ext cx="1511300" cy="4302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400"/>
              <a:t>Richborough</a:t>
            </a:r>
          </a:p>
        </p:txBody>
      </p:sp>
      <p:cxnSp>
        <p:nvCxnSpPr>
          <p:cNvPr id="27" name="Straight Arrow Connector 26">
            <a:extLst>
              <a:ext uri="{FF2B5EF4-FFF2-40B4-BE49-F238E27FC236}">
                <a16:creationId xmlns:a16="http://schemas.microsoft.com/office/drawing/2014/main" id="{A02EE660-ACF9-4BC4-ADA6-7460043D9837}"/>
              </a:ext>
            </a:extLst>
          </p:cNvPr>
          <p:cNvCxnSpPr/>
          <p:nvPr/>
        </p:nvCxnSpPr>
        <p:spPr>
          <a:xfrm>
            <a:off x="5224464" y="5327651"/>
            <a:ext cx="871537" cy="125413"/>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3325" name="Content Placeholder 6">
            <a:extLst>
              <a:ext uri="{FF2B5EF4-FFF2-40B4-BE49-F238E27FC236}">
                <a16:creationId xmlns:a16="http://schemas.microsoft.com/office/drawing/2014/main" id="{C9BCC384-02D5-433F-B3EA-9188C8824752}"/>
              </a:ext>
            </a:extLst>
          </p:cNvPr>
          <p:cNvSpPr>
            <a:spLocks/>
          </p:cNvSpPr>
          <p:nvPr/>
        </p:nvSpPr>
        <p:spPr bwMode="auto">
          <a:xfrm>
            <a:off x="5611813" y="5140326"/>
            <a:ext cx="1511300" cy="43021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400"/>
              <a:t>Dover</a:t>
            </a:r>
          </a:p>
        </p:txBody>
      </p:sp>
      <p:cxnSp>
        <p:nvCxnSpPr>
          <p:cNvPr id="30" name="Straight Arrow Connector 29">
            <a:extLst>
              <a:ext uri="{FF2B5EF4-FFF2-40B4-BE49-F238E27FC236}">
                <a16:creationId xmlns:a16="http://schemas.microsoft.com/office/drawing/2014/main" id="{4044D9C0-0121-4E2C-98D7-E2F99B6958E8}"/>
              </a:ext>
            </a:extLst>
          </p:cNvPr>
          <p:cNvCxnSpPr/>
          <p:nvPr/>
        </p:nvCxnSpPr>
        <p:spPr>
          <a:xfrm>
            <a:off x="5043488" y="5322889"/>
            <a:ext cx="1065212" cy="517525"/>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3327" name="Content Placeholder 6">
            <a:extLst>
              <a:ext uri="{FF2B5EF4-FFF2-40B4-BE49-F238E27FC236}">
                <a16:creationId xmlns:a16="http://schemas.microsoft.com/office/drawing/2014/main" id="{E330AF9E-A0FB-405C-B973-4CF039908743}"/>
              </a:ext>
            </a:extLst>
          </p:cNvPr>
          <p:cNvSpPr>
            <a:spLocks/>
          </p:cNvSpPr>
          <p:nvPr/>
        </p:nvSpPr>
        <p:spPr bwMode="auto">
          <a:xfrm>
            <a:off x="5699125" y="5535613"/>
            <a:ext cx="1511300" cy="43180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400"/>
              <a:t>Lympne</a:t>
            </a:r>
          </a:p>
        </p:txBody>
      </p:sp>
      <p:sp>
        <p:nvSpPr>
          <p:cNvPr id="13328" name="Content Placeholder 6">
            <a:extLst>
              <a:ext uri="{FF2B5EF4-FFF2-40B4-BE49-F238E27FC236}">
                <a16:creationId xmlns:a16="http://schemas.microsoft.com/office/drawing/2014/main" id="{364057F5-B9EE-4BC8-9F2E-93D74E91DA88}"/>
              </a:ext>
            </a:extLst>
          </p:cNvPr>
          <p:cNvSpPr>
            <a:spLocks/>
          </p:cNvSpPr>
          <p:nvPr/>
        </p:nvSpPr>
        <p:spPr bwMode="auto">
          <a:xfrm>
            <a:off x="4319588" y="2211388"/>
            <a:ext cx="1554162" cy="10096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100">
                <a:solidFill>
                  <a:schemeClr val="bg1"/>
                </a:solidFill>
              </a:rPr>
              <a:t>The first roads linked ports with military centres.</a:t>
            </a:r>
          </a:p>
        </p:txBody>
      </p:sp>
      <p:pic>
        <p:nvPicPr>
          <p:cNvPr id="13329" name="Pairs">
            <a:extLst>
              <a:ext uri="{FF2B5EF4-FFF2-40B4-BE49-F238E27FC236}">
                <a16:creationId xmlns:a16="http://schemas.microsoft.com/office/drawing/2014/main" id="{9A5B7B2F-49C5-46A0-B312-142D307788A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191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ectangle 34">
            <a:extLst>
              <a:ext uri="{FF2B5EF4-FFF2-40B4-BE49-F238E27FC236}">
                <a16:creationId xmlns:a16="http://schemas.microsoft.com/office/drawing/2014/main" id="{A420793E-4426-4786-AE49-D76EF36ADECA}"/>
              </a:ext>
            </a:extLst>
          </p:cNvPr>
          <p:cNvSpPr/>
          <p:nvPr/>
        </p:nvSpPr>
        <p:spPr>
          <a:xfrm>
            <a:off x="5648326" y="1431235"/>
            <a:ext cx="6248883" cy="4661591"/>
          </a:xfrm>
          <a:prstGeom prst="rect">
            <a:avLst/>
          </a:prstGeom>
          <a:solidFill>
            <a:srgbClr val="D4EF8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Title 5">
            <a:extLst>
              <a:ext uri="{FF2B5EF4-FFF2-40B4-BE49-F238E27FC236}">
                <a16:creationId xmlns:a16="http://schemas.microsoft.com/office/drawing/2014/main" id="{80635688-8E10-4053-93C5-CD745A2A49CF}"/>
              </a:ext>
            </a:extLst>
          </p:cNvPr>
          <p:cNvSpPr>
            <a:spLocks noGrp="1"/>
          </p:cNvSpPr>
          <p:nvPr>
            <p:ph type="title"/>
          </p:nvPr>
        </p:nvSpPr>
        <p:spPr>
          <a:xfrm>
            <a:off x="1914525" y="649147"/>
            <a:ext cx="8220075" cy="869950"/>
          </a:xfrm>
        </p:spPr>
        <p:txBody>
          <a:bodyPr rtlCol="0">
            <a:noAutofit/>
          </a:bodyPr>
          <a:lstStyle/>
          <a:p>
            <a:pPr algn="ctr">
              <a:defRPr/>
            </a:pPr>
            <a:r>
              <a:rPr lang="en-GB" dirty="0">
                <a:latin typeface="Letter-join No-Lead 37" panose="02000503000000020003" pitchFamily="50" charset="0"/>
              </a:rPr>
              <a:t>The First Roman Roads</a:t>
            </a:r>
            <a:endParaRPr lang="en-GB" sz="2400" dirty="0">
              <a:latin typeface="Letter-join No-Lead 37" panose="02000503000000020003" pitchFamily="50" charset="0"/>
            </a:endParaRPr>
          </a:p>
        </p:txBody>
      </p:sp>
      <p:sp>
        <p:nvSpPr>
          <p:cNvPr id="7" name="Content Placeholder 6">
            <a:extLst>
              <a:ext uri="{FF2B5EF4-FFF2-40B4-BE49-F238E27FC236}">
                <a16:creationId xmlns:a16="http://schemas.microsoft.com/office/drawing/2014/main" id="{71FFF47C-B26D-4215-A673-F1B5A8DFC850}"/>
              </a:ext>
            </a:extLst>
          </p:cNvPr>
          <p:cNvSpPr>
            <a:spLocks noGrp="1"/>
          </p:cNvSpPr>
          <p:nvPr>
            <p:ph idx="1"/>
          </p:nvPr>
        </p:nvSpPr>
        <p:spPr>
          <a:xfrm>
            <a:off x="6708776" y="1667770"/>
            <a:ext cx="4616450" cy="1849437"/>
          </a:xfrm>
        </p:spPr>
        <p:txBody>
          <a:bodyPr rtlCol="0">
            <a:noAutofit/>
          </a:bodyPr>
          <a:lstStyle/>
          <a:p>
            <a:pPr marL="0" indent="0">
              <a:buNone/>
              <a:defRPr/>
            </a:pPr>
            <a:r>
              <a:rPr lang="en-GB" dirty="0">
                <a:latin typeface="Letter-join No-Lead 37" panose="02000503000000020003" pitchFamily="50" charset="0"/>
              </a:rPr>
              <a:t>The Fosse Way was the first great Roman road in Britain. It ran from Exeter to Lincoln, passing through Bath, Gloucester and Leicester.</a:t>
            </a:r>
          </a:p>
          <a:p>
            <a:pPr marL="0" indent="0" algn="ctr">
              <a:buNone/>
              <a:defRPr/>
            </a:pPr>
            <a:r>
              <a:rPr lang="en-GB" dirty="0">
                <a:latin typeface="Letter-join No-Lead 37" panose="02000503000000020003" pitchFamily="50" charset="0"/>
              </a:rPr>
              <a:t>Can you find The Fosse Way on your map</a:t>
            </a:r>
            <a:r>
              <a:rPr lang="en-GB" dirty="0">
                <a:latin typeface="+mj-lt"/>
                <a:cs typeface="+mn-cs"/>
              </a:rPr>
              <a:t>?</a:t>
            </a:r>
          </a:p>
        </p:txBody>
      </p:sp>
      <p:pic>
        <p:nvPicPr>
          <p:cNvPr id="14341" name="Picture 1">
            <a:extLst>
              <a:ext uri="{FF2B5EF4-FFF2-40B4-BE49-F238E27FC236}">
                <a16:creationId xmlns:a16="http://schemas.microsoft.com/office/drawing/2014/main" id="{C2A32678-E6B8-4EC8-B858-486F0FAF6A5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51113" y="1439863"/>
            <a:ext cx="3289300" cy="4652962"/>
          </a:xfrm>
          <a:prstGeom prst="rect">
            <a:avLst/>
          </a:prstGeom>
          <a:noFill/>
          <a:ln w="28575">
            <a:solidFill>
              <a:srgbClr val="7030A0"/>
            </a:solidFill>
            <a:miter lim="800000"/>
            <a:headEnd/>
            <a:tailEnd/>
          </a:ln>
          <a:extLst>
            <a:ext uri="{909E8E84-426E-40DD-AFC4-6F175D3DCCD1}">
              <a14:hiddenFill xmlns:a14="http://schemas.microsoft.com/office/drawing/2010/main">
                <a:solidFill>
                  <a:srgbClr val="FFFFFF"/>
                </a:solidFill>
              </a14:hiddenFill>
            </a:ext>
          </a:extLst>
        </p:spPr>
      </p:pic>
      <p:cxnSp>
        <p:nvCxnSpPr>
          <p:cNvPr id="8" name="Straight Arrow Connector 7">
            <a:extLst>
              <a:ext uri="{FF2B5EF4-FFF2-40B4-BE49-F238E27FC236}">
                <a16:creationId xmlns:a16="http://schemas.microsoft.com/office/drawing/2014/main" id="{016F14BB-226F-4360-ACE5-779094744684}"/>
              </a:ext>
            </a:extLst>
          </p:cNvPr>
          <p:cNvCxnSpPr/>
          <p:nvPr/>
        </p:nvCxnSpPr>
        <p:spPr>
          <a:xfrm flipV="1">
            <a:off x="5173664" y="4383089"/>
            <a:ext cx="733425" cy="377825"/>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343" name="Content Placeholder 6">
            <a:extLst>
              <a:ext uri="{FF2B5EF4-FFF2-40B4-BE49-F238E27FC236}">
                <a16:creationId xmlns:a16="http://schemas.microsoft.com/office/drawing/2014/main" id="{A97FEC97-1B91-4CFC-B6E9-08DF39F40C4E}"/>
              </a:ext>
            </a:extLst>
          </p:cNvPr>
          <p:cNvSpPr>
            <a:spLocks/>
          </p:cNvSpPr>
          <p:nvPr/>
        </p:nvSpPr>
        <p:spPr bwMode="auto">
          <a:xfrm>
            <a:off x="5659438" y="4086226"/>
            <a:ext cx="1281112" cy="43021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400"/>
              <a:t>Colchester</a:t>
            </a:r>
          </a:p>
        </p:txBody>
      </p:sp>
      <p:cxnSp>
        <p:nvCxnSpPr>
          <p:cNvPr id="21" name="Straight Arrow Connector 20">
            <a:extLst>
              <a:ext uri="{FF2B5EF4-FFF2-40B4-BE49-F238E27FC236}">
                <a16:creationId xmlns:a16="http://schemas.microsoft.com/office/drawing/2014/main" id="{78DC165B-50FE-4724-93D4-B959653EFC0D}"/>
              </a:ext>
            </a:extLst>
          </p:cNvPr>
          <p:cNvCxnSpPr/>
          <p:nvPr/>
        </p:nvCxnSpPr>
        <p:spPr>
          <a:xfrm flipH="1">
            <a:off x="4803775" y="5140325"/>
            <a:ext cx="196850" cy="50800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345" name="Content Placeholder 6">
            <a:extLst>
              <a:ext uri="{FF2B5EF4-FFF2-40B4-BE49-F238E27FC236}">
                <a16:creationId xmlns:a16="http://schemas.microsoft.com/office/drawing/2014/main" id="{FFFEAA34-9862-4F8C-868B-D0ABFD20D9B5}"/>
              </a:ext>
            </a:extLst>
          </p:cNvPr>
          <p:cNvSpPr>
            <a:spLocks/>
          </p:cNvSpPr>
          <p:nvPr/>
        </p:nvSpPr>
        <p:spPr bwMode="auto">
          <a:xfrm>
            <a:off x="4162426" y="5434013"/>
            <a:ext cx="1281113" cy="4302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400">
                <a:solidFill>
                  <a:schemeClr val="bg1"/>
                </a:solidFill>
              </a:rPr>
              <a:t>London</a:t>
            </a:r>
          </a:p>
        </p:txBody>
      </p:sp>
      <p:cxnSp>
        <p:nvCxnSpPr>
          <p:cNvPr id="24" name="Straight Arrow Connector 23">
            <a:extLst>
              <a:ext uri="{FF2B5EF4-FFF2-40B4-BE49-F238E27FC236}">
                <a16:creationId xmlns:a16="http://schemas.microsoft.com/office/drawing/2014/main" id="{E12C2398-6F95-4335-81C5-1A574E4663D9}"/>
              </a:ext>
            </a:extLst>
          </p:cNvPr>
          <p:cNvCxnSpPr/>
          <p:nvPr/>
        </p:nvCxnSpPr>
        <p:spPr>
          <a:xfrm flipV="1">
            <a:off x="5343525" y="4813301"/>
            <a:ext cx="681038" cy="379413"/>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347" name="Content Placeholder 6">
            <a:extLst>
              <a:ext uri="{FF2B5EF4-FFF2-40B4-BE49-F238E27FC236}">
                <a16:creationId xmlns:a16="http://schemas.microsoft.com/office/drawing/2014/main" id="{99E78D9F-E3E0-4C4B-BE80-62E03D639E4B}"/>
              </a:ext>
            </a:extLst>
          </p:cNvPr>
          <p:cNvSpPr>
            <a:spLocks/>
          </p:cNvSpPr>
          <p:nvPr/>
        </p:nvSpPr>
        <p:spPr bwMode="auto">
          <a:xfrm>
            <a:off x="5813425" y="4516438"/>
            <a:ext cx="1511300" cy="4302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400"/>
              <a:t>Richborough</a:t>
            </a:r>
          </a:p>
        </p:txBody>
      </p:sp>
      <p:cxnSp>
        <p:nvCxnSpPr>
          <p:cNvPr id="27" name="Straight Arrow Connector 26">
            <a:extLst>
              <a:ext uri="{FF2B5EF4-FFF2-40B4-BE49-F238E27FC236}">
                <a16:creationId xmlns:a16="http://schemas.microsoft.com/office/drawing/2014/main" id="{27FF114A-FE5F-456D-BDD5-217D74A47157}"/>
              </a:ext>
            </a:extLst>
          </p:cNvPr>
          <p:cNvCxnSpPr/>
          <p:nvPr/>
        </p:nvCxnSpPr>
        <p:spPr>
          <a:xfrm>
            <a:off x="5224464" y="5327651"/>
            <a:ext cx="871537" cy="125413"/>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349" name="Content Placeholder 6">
            <a:extLst>
              <a:ext uri="{FF2B5EF4-FFF2-40B4-BE49-F238E27FC236}">
                <a16:creationId xmlns:a16="http://schemas.microsoft.com/office/drawing/2014/main" id="{B8AAFCE2-B964-4F14-A401-A1FEF3EB62E4}"/>
              </a:ext>
            </a:extLst>
          </p:cNvPr>
          <p:cNvSpPr>
            <a:spLocks/>
          </p:cNvSpPr>
          <p:nvPr/>
        </p:nvSpPr>
        <p:spPr bwMode="auto">
          <a:xfrm>
            <a:off x="5611813" y="5140326"/>
            <a:ext cx="1511300" cy="43021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400"/>
              <a:t>Dover</a:t>
            </a:r>
          </a:p>
        </p:txBody>
      </p:sp>
      <p:cxnSp>
        <p:nvCxnSpPr>
          <p:cNvPr id="30" name="Straight Arrow Connector 29">
            <a:extLst>
              <a:ext uri="{FF2B5EF4-FFF2-40B4-BE49-F238E27FC236}">
                <a16:creationId xmlns:a16="http://schemas.microsoft.com/office/drawing/2014/main" id="{F3AB5F11-02E0-4366-AFBF-2513F0CA5006}"/>
              </a:ext>
            </a:extLst>
          </p:cNvPr>
          <p:cNvCxnSpPr/>
          <p:nvPr/>
        </p:nvCxnSpPr>
        <p:spPr>
          <a:xfrm>
            <a:off x="5043488" y="5322889"/>
            <a:ext cx="1065212" cy="517525"/>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351" name="Content Placeholder 6">
            <a:extLst>
              <a:ext uri="{FF2B5EF4-FFF2-40B4-BE49-F238E27FC236}">
                <a16:creationId xmlns:a16="http://schemas.microsoft.com/office/drawing/2014/main" id="{8823C836-207B-45D6-B687-0E70ADE3AF24}"/>
              </a:ext>
            </a:extLst>
          </p:cNvPr>
          <p:cNvSpPr>
            <a:spLocks/>
          </p:cNvSpPr>
          <p:nvPr/>
        </p:nvSpPr>
        <p:spPr bwMode="auto">
          <a:xfrm>
            <a:off x="5699125" y="5535613"/>
            <a:ext cx="1511300" cy="43180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400"/>
              <a:t>Lympne</a:t>
            </a:r>
          </a:p>
        </p:txBody>
      </p:sp>
      <p:sp>
        <p:nvSpPr>
          <p:cNvPr id="14352" name="Content Placeholder 6">
            <a:extLst>
              <a:ext uri="{FF2B5EF4-FFF2-40B4-BE49-F238E27FC236}">
                <a16:creationId xmlns:a16="http://schemas.microsoft.com/office/drawing/2014/main" id="{6EFC027F-71CB-4ACA-954A-4E94A501D121}"/>
              </a:ext>
            </a:extLst>
          </p:cNvPr>
          <p:cNvSpPr>
            <a:spLocks/>
          </p:cNvSpPr>
          <p:nvPr/>
        </p:nvSpPr>
        <p:spPr bwMode="auto">
          <a:xfrm>
            <a:off x="4335463" y="2386013"/>
            <a:ext cx="1555750" cy="10096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100">
                <a:solidFill>
                  <a:schemeClr val="bg1"/>
                </a:solidFill>
              </a:rPr>
              <a:t>The first roads linked ports with military centres.</a:t>
            </a:r>
          </a:p>
        </p:txBody>
      </p:sp>
      <p:sp>
        <p:nvSpPr>
          <p:cNvPr id="14353" name="Content Placeholder 6">
            <a:extLst>
              <a:ext uri="{FF2B5EF4-FFF2-40B4-BE49-F238E27FC236}">
                <a16:creationId xmlns:a16="http://schemas.microsoft.com/office/drawing/2014/main" id="{972CE328-7F47-4BF2-94D8-C7920A155AB9}"/>
              </a:ext>
            </a:extLst>
          </p:cNvPr>
          <p:cNvSpPr>
            <a:spLocks/>
          </p:cNvSpPr>
          <p:nvPr/>
        </p:nvSpPr>
        <p:spPr bwMode="auto">
          <a:xfrm>
            <a:off x="2689226" y="4854576"/>
            <a:ext cx="1281113" cy="43021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400">
                <a:solidFill>
                  <a:schemeClr val="bg1"/>
                </a:solidFill>
              </a:rPr>
              <a:t>Bath</a:t>
            </a:r>
          </a:p>
        </p:txBody>
      </p:sp>
      <p:cxnSp>
        <p:nvCxnSpPr>
          <p:cNvPr id="19" name="Straight Arrow Connector 18">
            <a:extLst>
              <a:ext uri="{FF2B5EF4-FFF2-40B4-BE49-F238E27FC236}">
                <a16:creationId xmlns:a16="http://schemas.microsoft.com/office/drawing/2014/main" id="{2CF4C04B-4720-49CF-AF77-2D62CD8BFFD7}"/>
              </a:ext>
            </a:extLst>
          </p:cNvPr>
          <p:cNvCxnSpPr/>
          <p:nvPr/>
        </p:nvCxnSpPr>
        <p:spPr>
          <a:xfrm>
            <a:off x="3521076" y="5164139"/>
            <a:ext cx="982663" cy="28575"/>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320B9316-2DE0-4F3D-A5F7-74850C3D61E5}"/>
              </a:ext>
            </a:extLst>
          </p:cNvPr>
          <p:cNvCxnSpPr/>
          <p:nvPr/>
        </p:nvCxnSpPr>
        <p:spPr>
          <a:xfrm flipV="1">
            <a:off x="4951413" y="3514725"/>
            <a:ext cx="1073150" cy="73025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356" name="Content Placeholder 6">
            <a:extLst>
              <a:ext uri="{FF2B5EF4-FFF2-40B4-BE49-F238E27FC236}">
                <a16:creationId xmlns:a16="http://schemas.microsoft.com/office/drawing/2014/main" id="{9CC403FA-2B60-403F-8366-5DA826FFFA56}"/>
              </a:ext>
            </a:extLst>
          </p:cNvPr>
          <p:cNvSpPr>
            <a:spLocks/>
          </p:cNvSpPr>
          <p:nvPr/>
        </p:nvSpPr>
        <p:spPr bwMode="auto">
          <a:xfrm>
            <a:off x="5819776" y="3208338"/>
            <a:ext cx="1281113" cy="4302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400"/>
              <a:t>Lincoln</a:t>
            </a:r>
          </a:p>
        </p:txBody>
      </p:sp>
      <p:sp>
        <p:nvSpPr>
          <p:cNvPr id="14357" name="Content Placeholder 6">
            <a:extLst>
              <a:ext uri="{FF2B5EF4-FFF2-40B4-BE49-F238E27FC236}">
                <a16:creationId xmlns:a16="http://schemas.microsoft.com/office/drawing/2014/main" id="{80EAC94A-D5CC-421A-942E-94A2A3AD8CF2}"/>
              </a:ext>
            </a:extLst>
          </p:cNvPr>
          <p:cNvSpPr>
            <a:spLocks/>
          </p:cNvSpPr>
          <p:nvPr/>
        </p:nvSpPr>
        <p:spPr bwMode="auto">
          <a:xfrm>
            <a:off x="5648326" y="3729038"/>
            <a:ext cx="1281113" cy="4302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400"/>
              <a:t>Leicester</a:t>
            </a:r>
          </a:p>
        </p:txBody>
      </p:sp>
      <p:cxnSp>
        <p:nvCxnSpPr>
          <p:cNvPr id="31" name="Straight Arrow Connector 30">
            <a:extLst>
              <a:ext uri="{FF2B5EF4-FFF2-40B4-BE49-F238E27FC236}">
                <a16:creationId xmlns:a16="http://schemas.microsoft.com/office/drawing/2014/main" id="{7B60840A-4AB4-43F5-AE8C-91BD9C7FEBEC}"/>
              </a:ext>
            </a:extLst>
          </p:cNvPr>
          <p:cNvCxnSpPr/>
          <p:nvPr/>
        </p:nvCxnSpPr>
        <p:spPr>
          <a:xfrm flipV="1">
            <a:off x="4827588" y="4033838"/>
            <a:ext cx="1073150" cy="512762"/>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DF0B5717-0EE3-4F26-848F-29E4127CD5AF}"/>
              </a:ext>
            </a:extLst>
          </p:cNvPr>
          <p:cNvCxnSpPr/>
          <p:nvPr/>
        </p:nvCxnSpPr>
        <p:spPr>
          <a:xfrm flipV="1">
            <a:off x="3433764" y="5503863"/>
            <a:ext cx="555625" cy="119062"/>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360" name="Content Placeholder 6">
            <a:extLst>
              <a:ext uri="{FF2B5EF4-FFF2-40B4-BE49-F238E27FC236}">
                <a16:creationId xmlns:a16="http://schemas.microsoft.com/office/drawing/2014/main" id="{ECC0AD68-27D7-46AE-9A88-A2EB7CDF818A}"/>
              </a:ext>
            </a:extLst>
          </p:cNvPr>
          <p:cNvSpPr>
            <a:spLocks/>
          </p:cNvSpPr>
          <p:nvPr/>
        </p:nvSpPr>
        <p:spPr bwMode="auto">
          <a:xfrm>
            <a:off x="2524126" y="5305426"/>
            <a:ext cx="1281113" cy="43021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400">
                <a:solidFill>
                  <a:schemeClr val="bg1"/>
                </a:solidFill>
              </a:rPr>
              <a:t>Exeter</a:t>
            </a:r>
          </a:p>
        </p:txBody>
      </p:sp>
      <p:cxnSp>
        <p:nvCxnSpPr>
          <p:cNvPr id="37" name="Straight Arrow Connector 36">
            <a:extLst>
              <a:ext uri="{FF2B5EF4-FFF2-40B4-BE49-F238E27FC236}">
                <a16:creationId xmlns:a16="http://schemas.microsoft.com/office/drawing/2014/main" id="{3C26276C-273C-459A-B58C-1DBF55C2B19D}"/>
              </a:ext>
            </a:extLst>
          </p:cNvPr>
          <p:cNvCxnSpPr/>
          <p:nvPr/>
        </p:nvCxnSpPr>
        <p:spPr>
          <a:xfrm>
            <a:off x="3492501" y="4692651"/>
            <a:ext cx="1012825" cy="79375"/>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362" name="Content Placeholder 6">
            <a:extLst>
              <a:ext uri="{FF2B5EF4-FFF2-40B4-BE49-F238E27FC236}">
                <a16:creationId xmlns:a16="http://schemas.microsoft.com/office/drawing/2014/main" id="{D60C142A-5ECE-4CE7-8BE4-136ECE4DD09C}"/>
              </a:ext>
            </a:extLst>
          </p:cNvPr>
          <p:cNvSpPr>
            <a:spLocks/>
          </p:cNvSpPr>
          <p:nvPr/>
        </p:nvSpPr>
        <p:spPr bwMode="auto">
          <a:xfrm>
            <a:off x="2436813" y="4375151"/>
            <a:ext cx="1281112" cy="43021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400">
                <a:solidFill>
                  <a:schemeClr val="bg1"/>
                </a:solidFill>
              </a:rPr>
              <a:t>Gloucester</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ectangle 34">
            <a:extLst>
              <a:ext uri="{FF2B5EF4-FFF2-40B4-BE49-F238E27FC236}">
                <a16:creationId xmlns:a16="http://schemas.microsoft.com/office/drawing/2014/main" id="{0108FDD5-73CD-4175-A64C-F3C4E7D8CCBF}"/>
              </a:ext>
            </a:extLst>
          </p:cNvPr>
          <p:cNvSpPr/>
          <p:nvPr/>
        </p:nvSpPr>
        <p:spPr>
          <a:xfrm>
            <a:off x="5611813" y="1530351"/>
            <a:ext cx="4552950" cy="1585913"/>
          </a:xfrm>
          <a:prstGeom prst="rect">
            <a:avLst/>
          </a:prstGeom>
          <a:solidFill>
            <a:srgbClr val="D4EF8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Title 5">
            <a:extLst>
              <a:ext uri="{FF2B5EF4-FFF2-40B4-BE49-F238E27FC236}">
                <a16:creationId xmlns:a16="http://schemas.microsoft.com/office/drawing/2014/main" id="{AE24092D-178B-434B-BE9B-7D1C7E85BA1E}"/>
              </a:ext>
            </a:extLst>
          </p:cNvPr>
          <p:cNvSpPr>
            <a:spLocks noGrp="1"/>
          </p:cNvSpPr>
          <p:nvPr>
            <p:ph type="title"/>
          </p:nvPr>
        </p:nvSpPr>
        <p:spPr>
          <a:xfrm>
            <a:off x="1985964" y="627063"/>
            <a:ext cx="8220075" cy="869950"/>
          </a:xfrm>
        </p:spPr>
        <p:txBody>
          <a:bodyPr rtlCol="0">
            <a:noAutofit/>
          </a:bodyPr>
          <a:lstStyle/>
          <a:p>
            <a:pPr algn="ctr">
              <a:defRPr/>
            </a:pPr>
            <a:r>
              <a:rPr lang="en-GB" dirty="0"/>
              <a:t>More Roman Roads</a:t>
            </a:r>
            <a:endParaRPr lang="en-GB" sz="2400" dirty="0">
              <a:latin typeface="+mn-lt"/>
            </a:endParaRPr>
          </a:p>
        </p:txBody>
      </p:sp>
      <p:sp>
        <p:nvSpPr>
          <p:cNvPr id="7" name="Content Placeholder 6">
            <a:extLst>
              <a:ext uri="{FF2B5EF4-FFF2-40B4-BE49-F238E27FC236}">
                <a16:creationId xmlns:a16="http://schemas.microsoft.com/office/drawing/2014/main" id="{F5B46211-DDB3-4A25-A750-8B125D0169F8}"/>
              </a:ext>
            </a:extLst>
          </p:cNvPr>
          <p:cNvSpPr>
            <a:spLocks noGrp="1"/>
          </p:cNvSpPr>
          <p:nvPr>
            <p:ph idx="1"/>
          </p:nvPr>
        </p:nvSpPr>
        <p:spPr>
          <a:xfrm>
            <a:off x="5768977" y="1484313"/>
            <a:ext cx="6529040" cy="4483100"/>
          </a:xfrm>
        </p:spPr>
        <p:txBody>
          <a:bodyPr rtlCol="0">
            <a:noAutofit/>
          </a:bodyPr>
          <a:lstStyle/>
          <a:p>
            <a:pPr marL="0" indent="0">
              <a:buNone/>
              <a:defRPr/>
            </a:pPr>
            <a:r>
              <a:rPr lang="en-GB" dirty="0">
                <a:latin typeface="Letter-join No-Lead 37" panose="02000503000000020003" pitchFamily="50" charset="0"/>
              </a:rPr>
              <a:t>Over the years, the Romans continued to build more roads, linking to many places throughout Britain.</a:t>
            </a:r>
          </a:p>
          <a:p>
            <a:pPr marL="0" indent="0">
              <a:buNone/>
              <a:defRPr/>
            </a:pPr>
            <a:r>
              <a:rPr lang="en-GB" dirty="0">
                <a:latin typeface="Letter-join No-Lead 37" panose="02000503000000020003" pitchFamily="50" charset="0"/>
              </a:rPr>
              <a:t>Eventually around 2,000 miles of Roman roads had been built</a:t>
            </a:r>
            <a:r>
              <a:rPr lang="en-GB" dirty="0">
                <a:latin typeface="+mn-lt"/>
                <a:cs typeface="+mn-cs"/>
              </a:rPr>
              <a:t>.</a:t>
            </a:r>
          </a:p>
        </p:txBody>
      </p:sp>
      <p:pic>
        <p:nvPicPr>
          <p:cNvPr id="15365" name="Picture 1">
            <a:extLst>
              <a:ext uri="{FF2B5EF4-FFF2-40B4-BE49-F238E27FC236}">
                <a16:creationId xmlns:a16="http://schemas.microsoft.com/office/drawing/2014/main" id="{37FFEF7B-22BB-48B3-BD02-F6D0D7A16F9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06651" y="1439863"/>
            <a:ext cx="3289300" cy="4652962"/>
          </a:xfrm>
          <a:prstGeom prst="rect">
            <a:avLst/>
          </a:prstGeom>
          <a:noFill/>
          <a:ln w="28575">
            <a:solidFill>
              <a:srgbClr val="7030A0"/>
            </a:solidFill>
            <a:miter lim="800000"/>
            <a:headEnd/>
            <a:tailEnd/>
          </a:ln>
          <a:extLst>
            <a:ext uri="{909E8E84-426E-40DD-AFC4-6F175D3DCCD1}">
              <a14:hiddenFill xmlns:a14="http://schemas.microsoft.com/office/drawing/2010/main">
                <a:solidFill>
                  <a:srgbClr val="FFFFFF"/>
                </a:solidFill>
              </a14:hiddenFill>
            </a:ext>
          </a:extLst>
        </p:spPr>
      </p:pic>
      <p:cxnSp>
        <p:nvCxnSpPr>
          <p:cNvPr id="8" name="Straight Arrow Connector 7">
            <a:extLst>
              <a:ext uri="{FF2B5EF4-FFF2-40B4-BE49-F238E27FC236}">
                <a16:creationId xmlns:a16="http://schemas.microsoft.com/office/drawing/2014/main" id="{668F04CE-3B9D-4366-AABA-4A0854A0D4A1}"/>
              </a:ext>
            </a:extLst>
          </p:cNvPr>
          <p:cNvCxnSpPr/>
          <p:nvPr/>
        </p:nvCxnSpPr>
        <p:spPr>
          <a:xfrm flipV="1">
            <a:off x="5173664" y="4383089"/>
            <a:ext cx="733425" cy="377825"/>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5367" name="Content Placeholder 6">
            <a:extLst>
              <a:ext uri="{FF2B5EF4-FFF2-40B4-BE49-F238E27FC236}">
                <a16:creationId xmlns:a16="http://schemas.microsoft.com/office/drawing/2014/main" id="{0851BAFA-1E63-4288-876A-A2CCFEB6C8B7}"/>
              </a:ext>
            </a:extLst>
          </p:cNvPr>
          <p:cNvSpPr>
            <a:spLocks/>
          </p:cNvSpPr>
          <p:nvPr/>
        </p:nvSpPr>
        <p:spPr bwMode="auto">
          <a:xfrm>
            <a:off x="5659438" y="4086226"/>
            <a:ext cx="1281112" cy="43021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400"/>
              <a:t>Colchester</a:t>
            </a:r>
          </a:p>
        </p:txBody>
      </p:sp>
      <p:cxnSp>
        <p:nvCxnSpPr>
          <p:cNvPr id="21" name="Straight Arrow Connector 20">
            <a:extLst>
              <a:ext uri="{FF2B5EF4-FFF2-40B4-BE49-F238E27FC236}">
                <a16:creationId xmlns:a16="http://schemas.microsoft.com/office/drawing/2014/main" id="{ADB7ED52-11B1-43DA-B37A-1CDBBCCF2CB9}"/>
              </a:ext>
            </a:extLst>
          </p:cNvPr>
          <p:cNvCxnSpPr/>
          <p:nvPr/>
        </p:nvCxnSpPr>
        <p:spPr>
          <a:xfrm flipH="1">
            <a:off x="4803775" y="5140325"/>
            <a:ext cx="196850" cy="50800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5369" name="Content Placeholder 6">
            <a:extLst>
              <a:ext uri="{FF2B5EF4-FFF2-40B4-BE49-F238E27FC236}">
                <a16:creationId xmlns:a16="http://schemas.microsoft.com/office/drawing/2014/main" id="{18F75E7C-6DE9-4AC7-8BF5-764C0099DCDF}"/>
              </a:ext>
            </a:extLst>
          </p:cNvPr>
          <p:cNvSpPr>
            <a:spLocks/>
          </p:cNvSpPr>
          <p:nvPr/>
        </p:nvSpPr>
        <p:spPr bwMode="auto">
          <a:xfrm>
            <a:off x="4162426" y="5434013"/>
            <a:ext cx="1281113" cy="4302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400">
                <a:solidFill>
                  <a:schemeClr val="bg1"/>
                </a:solidFill>
              </a:rPr>
              <a:t>London</a:t>
            </a:r>
          </a:p>
        </p:txBody>
      </p:sp>
      <p:cxnSp>
        <p:nvCxnSpPr>
          <p:cNvPr id="24" name="Straight Arrow Connector 23">
            <a:extLst>
              <a:ext uri="{FF2B5EF4-FFF2-40B4-BE49-F238E27FC236}">
                <a16:creationId xmlns:a16="http://schemas.microsoft.com/office/drawing/2014/main" id="{1A2BC267-1C4A-4E18-9915-6CA53E5CA5B9}"/>
              </a:ext>
            </a:extLst>
          </p:cNvPr>
          <p:cNvCxnSpPr/>
          <p:nvPr/>
        </p:nvCxnSpPr>
        <p:spPr>
          <a:xfrm flipV="1">
            <a:off x="5343525" y="4813301"/>
            <a:ext cx="681038" cy="379413"/>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5371" name="Content Placeholder 6">
            <a:extLst>
              <a:ext uri="{FF2B5EF4-FFF2-40B4-BE49-F238E27FC236}">
                <a16:creationId xmlns:a16="http://schemas.microsoft.com/office/drawing/2014/main" id="{A55D72AA-CE20-4237-981A-EB3B08D4E9D1}"/>
              </a:ext>
            </a:extLst>
          </p:cNvPr>
          <p:cNvSpPr>
            <a:spLocks/>
          </p:cNvSpPr>
          <p:nvPr/>
        </p:nvSpPr>
        <p:spPr bwMode="auto">
          <a:xfrm>
            <a:off x="5813425" y="4516438"/>
            <a:ext cx="1511300" cy="4302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400"/>
              <a:t>Richborough</a:t>
            </a:r>
          </a:p>
        </p:txBody>
      </p:sp>
      <p:cxnSp>
        <p:nvCxnSpPr>
          <p:cNvPr id="27" name="Straight Arrow Connector 26">
            <a:extLst>
              <a:ext uri="{FF2B5EF4-FFF2-40B4-BE49-F238E27FC236}">
                <a16:creationId xmlns:a16="http://schemas.microsoft.com/office/drawing/2014/main" id="{12695106-355F-40E3-BBDF-FB4C4E4D672C}"/>
              </a:ext>
            </a:extLst>
          </p:cNvPr>
          <p:cNvCxnSpPr/>
          <p:nvPr/>
        </p:nvCxnSpPr>
        <p:spPr>
          <a:xfrm>
            <a:off x="5224464" y="5327651"/>
            <a:ext cx="871537" cy="125413"/>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5373" name="Content Placeholder 6">
            <a:extLst>
              <a:ext uri="{FF2B5EF4-FFF2-40B4-BE49-F238E27FC236}">
                <a16:creationId xmlns:a16="http://schemas.microsoft.com/office/drawing/2014/main" id="{514BDBD2-AEFE-4549-9241-4F12351B1579}"/>
              </a:ext>
            </a:extLst>
          </p:cNvPr>
          <p:cNvSpPr>
            <a:spLocks/>
          </p:cNvSpPr>
          <p:nvPr/>
        </p:nvSpPr>
        <p:spPr bwMode="auto">
          <a:xfrm>
            <a:off x="5611813" y="5140326"/>
            <a:ext cx="1511300" cy="43021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400"/>
              <a:t>Dover</a:t>
            </a:r>
          </a:p>
        </p:txBody>
      </p:sp>
      <p:cxnSp>
        <p:nvCxnSpPr>
          <p:cNvPr id="30" name="Straight Arrow Connector 29">
            <a:extLst>
              <a:ext uri="{FF2B5EF4-FFF2-40B4-BE49-F238E27FC236}">
                <a16:creationId xmlns:a16="http://schemas.microsoft.com/office/drawing/2014/main" id="{17599CC9-62EF-40B2-98D8-04946868E4EE}"/>
              </a:ext>
            </a:extLst>
          </p:cNvPr>
          <p:cNvCxnSpPr/>
          <p:nvPr/>
        </p:nvCxnSpPr>
        <p:spPr>
          <a:xfrm>
            <a:off x="5043488" y="5322889"/>
            <a:ext cx="1065212" cy="517525"/>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5375" name="Content Placeholder 6">
            <a:extLst>
              <a:ext uri="{FF2B5EF4-FFF2-40B4-BE49-F238E27FC236}">
                <a16:creationId xmlns:a16="http://schemas.microsoft.com/office/drawing/2014/main" id="{21456044-3CC2-4A42-B975-9675E5A89FE1}"/>
              </a:ext>
            </a:extLst>
          </p:cNvPr>
          <p:cNvSpPr>
            <a:spLocks/>
          </p:cNvSpPr>
          <p:nvPr/>
        </p:nvSpPr>
        <p:spPr bwMode="auto">
          <a:xfrm>
            <a:off x="5699125" y="5535613"/>
            <a:ext cx="1511300" cy="43180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400"/>
              <a:t>Lympne</a:t>
            </a:r>
          </a:p>
        </p:txBody>
      </p:sp>
      <p:sp>
        <p:nvSpPr>
          <p:cNvPr id="15376" name="Content Placeholder 6">
            <a:extLst>
              <a:ext uri="{FF2B5EF4-FFF2-40B4-BE49-F238E27FC236}">
                <a16:creationId xmlns:a16="http://schemas.microsoft.com/office/drawing/2014/main" id="{F6F6C06B-81FB-4A47-9178-45F0684E4ABC}"/>
              </a:ext>
            </a:extLst>
          </p:cNvPr>
          <p:cNvSpPr>
            <a:spLocks/>
          </p:cNvSpPr>
          <p:nvPr/>
        </p:nvSpPr>
        <p:spPr bwMode="auto">
          <a:xfrm>
            <a:off x="4335463" y="2386013"/>
            <a:ext cx="1555750" cy="10096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100">
                <a:solidFill>
                  <a:schemeClr val="bg1"/>
                </a:solidFill>
              </a:rPr>
              <a:t>The first roads linked ports with military centres.</a:t>
            </a:r>
          </a:p>
        </p:txBody>
      </p:sp>
      <p:sp>
        <p:nvSpPr>
          <p:cNvPr id="15377" name="Content Placeholder 6">
            <a:extLst>
              <a:ext uri="{FF2B5EF4-FFF2-40B4-BE49-F238E27FC236}">
                <a16:creationId xmlns:a16="http://schemas.microsoft.com/office/drawing/2014/main" id="{59C2932D-F9D7-451C-8C2A-30C6D26D4220}"/>
              </a:ext>
            </a:extLst>
          </p:cNvPr>
          <p:cNvSpPr>
            <a:spLocks/>
          </p:cNvSpPr>
          <p:nvPr/>
        </p:nvSpPr>
        <p:spPr bwMode="auto">
          <a:xfrm>
            <a:off x="2689226" y="4854576"/>
            <a:ext cx="1281113" cy="43021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400">
                <a:solidFill>
                  <a:schemeClr val="bg1"/>
                </a:solidFill>
              </a:rPr>
              <a:t>Bath</a:t>
            </a:r>
          </a:p>
        </p:txBody>
      </p:sp>
      <p:cxnSp>
        <p:nvCxnSpPr>
          <p:cNvPr id="19" name="Straight Arrow Connector 18">
            <a:extLst>
              <a:ext uri="{FF2B5EF4-FFF2-40B4-BE49-F238E27FC236}">
                <a16:creationId xmlns:a16="http://schemas.microsoft.com/office/drawing/2014/main" id="{CB84DA65-7B11-47C4-8E49-B03A4F666D55}"/>
              </a:ext>
            </a:extLst>
          </p:cNvPr>
          <p:cNvCxnSpPr/>
          <p:nvPr/>
        </p:nvCxnSpPr>
        <p:spPr>
          <a:xfrm>
            <a:off x="3521076" y="5164139"/>
            <a:ext cx="982663" cy="28575"/>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DB3B11A0-AB2B-4E0C-B95E-BAB7962A04AE}"/>
              </a:ext>
            </a:extLst>
          </p:cNvPr>
          <p:cNvCxnSpPr/>
          <p:nvPr/>
        </p:nvCxnSpPr>
        <p:spPr>
          <a:xfrm flipV="1">
            <a:off x="4951413" y="3514725"/>
            <a:ext cx="1073150" cy="73025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5380" name="Content Placeholder 6">
            <a:extLst>
              <a:ext uri="{FF2B5EF4-FFF2-40B4-BE49-F238E27FC236}">
                <a16:creationId xmlns:a16="http://schemas.microsoft.com/office/drawing/2014/main" id="{4655E57A-27FD-42D7-9977-5CA8FE64C255}"/>
              </a:ext>
            </a:extLst>
          </p:cNvPr>
          <p:cNvSpPr>
            <a:spLocks/>
          </p:cNvSpPr>
          <p:nvPr/>
        </p:nvSpPr>
        <p:spPr bwMode="auto">
          <a:xfrm>
            <a:off x="5819776" y="3208338"/>
            <a:ext cx="1281113" cy="4302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400"/>
              <a:t>Lincoln</a:t>
            </a:r>
          </a:p>
        </p:txBody>
      </p:sp>
      <p:sp>
        <p:nvSpPr>
          <p:cNvPr id="15381" name="Content Placeholder 6">
            <a:extLst>
              <a:ext uri="{FF2B5EF4-FFF2-40B4-BE49-F238E27FC236}">
                <a16:creationId xmlns:a16="http://schemas.microsoft.com/office/drawing/2014/main" id="{A552C81C-092C-4955-A314-A937C64B1718}"/>
              </a:ext>
            </a:extLst>
          </p:cNvPr>
          <p:cNvSpPr>
            <a:spLocks/>
          </p:cNvSpPr>
          <p:nvPr/>
        </p:nvSpPr>
        <p:spPr bwMode="auto">
          <a:xfrm>
            <a:off x="5648326" y="3729038"/>
            <a:ext cx="1281113" cy="4302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400"/>
              <a:t>Leicester</a:t>
            </a:r>
          </a:p>
        </p:txBody>
      </p:sp>
      <p:cxnSp>
        <p:nvCxnSpPr>
          <p:cNvPr id="31" name="Straight Arrow Connector 30">
            <a:extLst>
              <a:ext uri="{FF2B5EF4-FFF2-40B4-BE49-F238E27FC236}">
                <a16:creationId xmlns:a16="http://schemas.microsoft.com/office/drawing/2014/main" id="{20F80CA4-56F0-40E3-910C-7E19D4627531}"/>
              </a:ext>
            </a:extLst>
          </p:cNvPr>
          <p:cNvCxnSpPr/>
          <p:nvPr/>
        </p:nvCxnSpPr>
        <p:spPr>
          <a:xfrm flipV="1">
            <a:off x="4703764" y="3663951"/>
            <a:ext cx="434975" cy="379413"/>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B033241C-DBE8-412B-AE20-69A4EA9490EE}"/>
              </a:ext>
            </a:extLst>
          </p:cNvPr>
          <p:cNvCxnSpPr/>
          <p:nvPr/>
        </p:nvCxnSpPr>
        <p:spPr>
          <a:xfrm flipV="1">
            <a:off x="3433764" y="5503863"/>
            <a:ext cx="555625" cy="119062"/>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5384" name="Content Placeholder 6">
            <a:extLst>
              <a:ext uri="{FF2B5EF4-FFF2-40B4-BE49-F238E27FC236}">
                <a16:creationId xmlns:a16="http://schemas.microsoft.com/office/drawing/2014/main" id="{62907619-82BC-49DF-AEC3-F2C757B45D94}"/>
              </a:ext>
            </a:extLst>
          </p:cNvPr>
          <p:cNvSpPr>
            <a:spLocks/>
          </p:cNvSpPr>
          <p:nvPr/>
        </p:nvSpPr>
        <p:spPr bwMode="auto">
          <a:xfrm>
            <a:off x="2524126" y="5305426"/>
            <a:ext cx="1281113" cy="43021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400">
                <a:solidFill>
                  <a:schemeClr val="bg1"/>
                </a:solidFill>
              </a:rPr>
              <a:t>Exeter</a:t>
            </a:r>
          </a:p>
        </p:txBody>
      </p:sp>
      <p:cxnSp>
        <p:nvCxnSpPr>
          <p:cNvPr id="37" name="Straight Arrow Connector 36">
            <a:extLst>
              <a:ext uri="{FF2B5EF4-FFF2-40B4-BE49-F238E27FC236}">
                <a16:creationId xmlns:a16="http://schemas.microsoft.com/office/drawing/2014/main" id="{696EE39D-5F89-4A0A-ACE9-C260E44CFA2F}"/>
              </a:ext>
            </a:extLst>
          </p:cNvPr>
          <p:cNvCxnSpPr/>
          <p:nvPr/>
        </p:nvCxnSpPr>
        <p:spPr>
          <a:xfrm>
            <a:off x="3492501" y="4692651"/>
            <a:ext cx="1012825" cy="79375"/>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5386" name="Content Placeholder 6">
            <a:extLst>
              <a:ext uri="{FF2B5EF4-FFF2-40B4-BE49-F238E27FC236}">
                <a16:creationId xmlns:a16="http://schemas.microsoft.com/office/drawing/2014/main" id="{3E2EB99C-78F6-4F7A-A257-6BE10D05B434}"/>
              </a:ext>
            </a:extLst>
          </p:cNvPr>
          <p:cNvSpPr>
            <a:spLocks/>
          </p:cNvSpPr>
          <p:nvPr/>
        </p:nvSpPr>
        <p:spPr bwMode="auto">
          <a:xfrm>
            <a:off x="2436813" y="4375151"/>
            <a:ext cx="1281112" cy="43021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400">
                <a:solidFill>
                  <a:schemeClr val="bg1"/>
                </a:solidFill>
              </a:rPr>
              <a:t>Gloucester</a:t>
            </a:r>
          </a:p>
        </p:txBody>
      </p:sp>
      <p:cxnSp>
        <p:nvCxnSpPr>
          <p:cNvPr id="39" name="Straight Arrow Connector 38">
            <a:extLst>
              <a:ext uri="{FF2B5EF4-FFF2-40B4-BE49-F238E27FC236}">
                <a16:creationId xmlns:a16="http://schemas.microsoft.com/office/drawing/2014/main" id="{B9CA9A03-62AB-465F-A414-B0FAB73E2D99}"/>
              </a:ext>
            </a:extLst>
          </p:cNvPr>
          <p:cNvCxnSpPr/>
          <p:nvPr/>
        </p:nvCxnSpPr>
        <p:spPr>
          <a:xfrm flipV="1">
            <a:off x="5103813" y="3667125"/>
            <a:ext cx="1073150" cy="73025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5388" name="Content Placeholder 6">
            <a:extLst>
              <a:ext uri="{FF2B5EF4-FFF2-40B4-BE49-F238E27FC236}">
                <a16:creationId xmlns:a16="http://schemas.microsoft.com/office/drawing/2014/main" id="{9ECD9361-50E5-43AD-B159-350094175C57}"/>
              </a:ext>
            </a:extLst>
          </p:cNvPr>
          <p:cNvSpPr>
            <a:spLocks/>
          </p:cNvSpPr>
          <p:nvPr/>
        </p:nvSpPr>
        <p:spPr bwMode="auto">
          <a:xfrm>
            <a:off x="4648201" y="3332163"/>
            <a:ext cx="1281113" cy="4302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400">
                <a:solidFill>
                  <a:schemeClr val="bg1"/>
                </a:solidFill>
              </a:rPr>
              <a:t>York</a:t>
            </a:r>
          </a:p>
        </p:txBody>
      </p:sp>
      <p:cxnSp>
        <p:nvCxnSpPr>
          <p:cNvPr id="41" name="Straight Arrow Connector 40">
            <a:extLst>
              <a:ext uri="{FF2B5EF4-FFF2-40B4-BE49-F238E27FC236}">
                <a16:creationId xmlns:a16="http://schemas.microsoft.com/office/drawing/2014/main" id="{BD4C5776-8D0F-479D-9F35-9AC73C863A21}"/>
              </a:ext>
            </a:extLst>
          </p:cNvPr>
          <p:cNvCxnSpPr/>
          <p:nvPr/>
        </p:nvCxnSpPr>
        <p:spPr>
          <a:xfrm flipH="1" flipV="1">
            <a:off x="3219450" y="3663951"/>
            <a:ext cx="1036638" cy="47625"/>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5390" name="Content Placeholder 6">
            <a:extLst>
              <a:ext uri="{FF2B5EF4-FFF2-40B4-BE49-F238E27FC236}">
                <a16:creationId xmlns:a16="http://schemas.microsoft.com/office/drawing/2014/main" id="{8EE1835B-6F1A-46A6-AEF3-FA7B1EB34E4A}"/>
              </a:ext>
            </a:extLst>
          </p:cNvPr>
          <p:cNvSpPr>
            <a:spLocks/>
          </p:cNvSpPr>
          <p:nvPr/>
        </p:nvSpPr>
        <p:spPr bwMode="auto">
          <a:xfrm>
            <a:off x="2333626" y="3933825"/>
            <a:ext cx="1281113" cy="43180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400">
                <a:solidFill>
                  <a:schemeClr val="bg1"/>
                </a:solidFill>
              </a:rPr>
              <a:t>Chester</a:t>
            </a:r>
          </a:p>
        </p:txBody>
      </p:sp>
      <p:cxnSp>
        <p:nvCxnSpPr>
          <p:cNvPr id="43" name="Straight Arrow Connector 42">
            <a:extLst>
              <a:ext uri="{FF2B5EF4-FFF2-40B4-BE49-F238E27FC236}">
                <a16:creationId xmlns:a16="http://schemas.microsoft.com/office/drawing/2014/main" id="{4E64DC97-A772-4AE7-B904-C91A07836C20}"/>
              </a:ext>
            </a:extLst>
          </p:cNvPr>
          <p:cNvCxnSpPr/>
          <p:nvPr/>
        </p:nvCxnSpPr>
        <p:spPr>
          <a:xfrm flipH="1" flipV="1">
            <a:off x="3290888" y="4222750"/>
            <a:ext cx="1084262" cy="19208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5392" name="Content Placeholder 6">
            <a:extLst>
              <a:ext uri="{FF2B5EF4-FFF2-40B4-BE49-F238E27FC236}">
                <a16:creationId xmlns:a16="http://schemas.microsoft.com/office/drawing/2014/main" id="{8BAE3DBF-2F8D-4F2A-835C-ED9EB30C9128}"/>
              </a:ext>
            </a:extLst>
          </p:cNvPr>
          <p:cNvSpPr>
            <a:spLocks/>
          </p:cNvSpPr>
          <p:nvPr/>
        </p:nvSpPr>
        <p:spPr bwMode="auto">
          <a:xfrm>
            <a:off x="2292351" y="3362326"/>
            <a:ext cx="1281113" cy="43021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buFont typeface="Arial" panose="020B0604020202020204" pitchFamily="34" charset="0"/>
              <a:buNone/>
            </a:pPr>
            <a:r>
              <a:rPr lang="en-GB" altLang="en-US" sz="1400">
                <a:solidFill>
                  <a:schemeClr val="bg1"/>
                </a:solidFill>
              </a:rPr>
              <a:t>Carlisle</a:t>
            </a:r>
          </a:p>
        </p:txBody>
      </p:sp>
      <p:sp>
        <p:nvSpPr>
          <p:cNvPr id="45" name="Rectangle 44">
            <a:extLst>
              <a:ext uri="{FF2B5EF4-FFF2-40B4-BE49-F238E27FC236}">
                <a16:creationId xmlns:a16="http://schemas.microsoft.com/office/drawing/2014/main" id="{0E5C2A98-DA67-4C29-AF4E-CCADF95FA66D}"/>
              </a:ext>
            </a:extLst>
          </p:cNvPr>
          <p:cNvSpPr/>
          <p:nvPr/>
        </p:nvSpPr>
        <p:spPr>
          <a:xfrm>
            <a:off x="7399339" y="3638551"/>
            <a:ext cx="2422525" cy="2225675"/>
          </a:xfrm>
          <a:prstGeom prst="rect">
            <a:avLst/>
          </a:prstGeom>
          <a:solidFill>
            <a:srgbClr val="D4EF8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6" name="Content Placeholder 6">
            <a:extLst>
              <a:ext uri="{FF2B5EF4-FFF2-40B4-BE49-F238E27FC236}">
                <a16:creationId xmlns:a16="http://schemas.microsoft.com/office/drawing/2014/main" id="{6364542C-2BFA-4211-A047-483EAD241CF9}"/>
              </a:ext>
            </a:extLst>
          </p:cNvPr>
          <p:cNvSpPr txBox="1">
            <a:spLocks/>
          </p:cNvSpPr>
          <p:nvPr/>
        </p:nvSpPr>
        <p:spPr>
          <a:xfrm>
            <a:off x="7181227" y="3622261"/>
            <a:ext cx="2787650" cy="2233613"/>
          </a:xfrm>
          <a:prstGeom prst="roundRect">
            <a:avLst>
              <a:gd name="adj" fmla="val 2585"/>
            </a:avLst>
          </a:prstGeom>
          <a:noFill/>
          <a:ln w="25400">
            <a:noFill/>
          </a:ln>
        </p:spPr>
        <p:txBody>
          <a:bodyPr lIns="252000" tIns="252000" rIns="252000" bIns="252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defRPr/>
            </a:pPr>
            <a:r>
              <a:rPr lang="en-GB" dirty="0">
                <a:latin typeface="Letter-join No-Lead 37" panose="02000503000000020003" pitchFamily="50" charset="0"/>
              </a:rPr>
              <a:t>Other Routes</a:t>
            </a:r>
          </a:p>
          <a:p>
            <a:pPr>
              <a:defRPr/>
            </a:pPr>
            <a:r>
              <a:rPr lang="en-GB" sz="1400" dirty="0">
                <a:latin typeface="Letter-join No-Lead 37" panose="02000503000000020003" pitchFamily="50" charset="0"/>
              </a:rPr>
              <a:t>Chester to York</a:t>
            </a:r>
          </a:p>
          <a:p>
            <a:pPr>
              <a:defRPr/>
            </a:pPr>
            <a:r>
              <a:rPr lang="en-GB" sz="1400" dirty="0">
                <a:latin typeface="Letter-join No-Lead 37" panose="02000503000000020003" pitchFamily="50" charset="0"/>
              </a:rPr>
              <a:t>London to Lincoln to York</a:t>
            </a:r>
          </a:p>
          <a:p>
            <a:pPr>
              <a:defRPr/>
            </a:pPr>
            <a:r>
              <a:rPr lang="en-GB" sz="1400" dirty="0">
                <a:latin typeface="Letter-join No-Lead 37" panose="02000503000000020003" pitchFamily="50" charset="0"/>
              </a:rPr>
              <a:t>Chester to Carlisle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a:extLst>
              <a:ext uri="{FF2B5EF4-FFF2-40B4-BE49-F238E27FC236}">
                <a16:creationId xmlns:a16="http://schemas.microsoft.com/office/drawing/2014/main" id="{6021EFE1-99EA-4480-A792-F9D5D3B71CD6}"/>
              </a:ext>
            </a:extLst>
          </p:cNvPr>
          <p:cNvPicPr>
            <a:picLocks noChangeAspect="1"/>
          </p:cNvPicPr>
          <p:nvPr/>
        </p:nvPicPr>
        <p:blipFill>
          <a:blip r:embed="rId2">
            <a:extLst>
              <a:ext uri="{28A0092B-C50C-407E-A947-70E740481C1C}">
                <a14:useLocalDpi xmlns:a14="http://schemas.microsoft.com/office/drawing/2010/main" val="0"/>
              </a:ext>
            </a:extLst>
          </a:blip>
          <a:srcRect l="-2" r="23978" b="34581"/>
          <a:stretch>
            <a:fillRect/>
          </a:stretch>
        </p:blipFill>
        <p:spPr bwMode="auto">
          <a:xfrm>
            <a:off x="2027238" y="1384301"/>
            <a:ext cx="8145462" cy="4957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 name="Rectangle 47">
            <a:extLst>
              <a:ext uri="{FF2B5EF4-FFF2-40B4-BE49-F238E27FC236}">
                <a16:creationId xmlns:a16="http://schemas.microsoft.com/office/drawing/2014/main" id="{94CD8EAF-4795-4868-AA4E-F297B4DC5C5E}"/>
              </a:ext>
            </a:extLst>
          </p:cNvPr>
          <p:cNvSpPr/>
          <p:nvPr/>
        </p:nvSpPr>
        <p:spPr>
          <a:xfrm>
            <a:off x="3625851" y="2439988"/>
            <a:ext cx="5222875" cy="1846262"/>
          </a:xfrm>
          <a:prstGeom prst="rect">
            <a:avLst/>
          </a:prstGeom>
          <a:solidFill>
            <a:srgbClr val="FFF8D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7" name="Rectangle 46">
            <a:extLst>
              <a:ext uri="{FF2B5EF4-FFF2-40B4-BE49-F238E27FC236}">
                <a16:creationId xmlns:a16="http://schemas.microsoft.com/office/drawing/2014/main" id="{A9A27468-8352-41F9-906A-49F0268BAD37}"/>
              </a:ext>
            </a:extLst>
          </p:cNvPr>
          <p:cNvSpPr/>
          <p:nvPr/>
        </p:nvSpPr>
        <p:spPr>
          <a:xfrm>
            <a:off x="2027238" y="512764"/>
            <a:ext cx="8145462" cy="1006475"/>
          </a:xfrm>
          <a:prstGeom prst="rect">
            <a:avLst/>
          </a:prstGeom>
          <a:solidFill>
            <a:srgbClr val="FFF8D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Title 5">
            <a:extLst>
              <a:ext uri="{FF2B5EF4-FFF2-40B4-BE49-F238E27FC236}">
                <a16:creationId xmlns:a16="http://schemas.microsoft.com/office/drawing/2014/main" id="{59BC127A-8D2B-4A3B-8B75-FCC2B0681EFA}"/>
              </a:ext>
            </a:extLst>
          </p:cNvPr>
          <p:cNvSpPr>
            <a:spLocks noGrp="1"/>
          </p:cNvSpPr>
          <p:nvPr>
            <p:ph type="title"/>
          </p:nvPr>
        </p:nvSpPr>
        <p:spPr>
          <a:xfrm>
            <a:off x="2027239" y="649288"/>
            <a:ext cx="8220075" cy="869950"/>
          </a:xfrm>
        </p:spPr>
        <p:txBody>
          <a:bodyPr rtlCol="0">
            <a:noAutofit/>
          </a:bodyPr>
          <a:lstStyle/>
          <a:p>
            <a:pPr algn="ctr">
              <a:defRPr/>
            </a:pPr>
            <a:r>
              <a:rPr lang="en-GB" dirty="0">
                <a:latin typeface="Letter-join No-Lead 37" panose="02000503000000020003" pitchFamily="50" charset="0"/>
              </a:rPr>
              <a:t>Building the Roads</a:t>
            </a:r>
            <a:endParaRPr lang="en-GB" sz="2400" dirty="0">
              <a:latin typeface="Letter-join No-Lead 37" panose="02000503000000020003" pitchFamily="50" charset="0"/>
            </a:endParaRPr>
          </a:p>
        </p:txBody>
      </p:sp>
      <p:sp>
        <p:nvSpPr>
          <p:cNvPr id="7" name="Content Placeholder 6">
            <a:extLst>
              <a:ext uri="{FF2B5EF4-FFF2-40B4-BE49-F238E27FC236}">
                <a16:creationId xmlns:a16="http://schemas.microsoft.com/office/drawing/2014/main" id="{831C0E70-7A88-4A15-AD39-273C4551A1DC}"/>
              </a:ext>
            </a:extLst>
          </p:cNvPr>
          <p:cNvSpPr>
            <a:spLocks noGrp="1"/>
          </p:cNvSpPr>
          <p:nvPr>
            <p:ph idx="1"/>
          </p:nvPr>
        </p:nvSpPr>
        <p:spPr>
          <a:xfrm>
            <a:off x="3625851" y="2390776"/>
            <a:ext cx="5222875" cy="2054225"/>
          </a:xfrm>
        </p:spPr>
        <p:txBody>
          <a:bodyPr rtlCol="0">
            <a:noAutofit/>
          </a:bodyPr>
          <a:lstStyle/>
          <a:p>
            <a:pPr marL="0" indent="0" algn="ctr">
              <a:buNone/>
              <a:defRPr/>
            </a:pPr>
            <a:r>
              <a:rPr lang="en-GB" dirty="0">
                <a:latin typeface="Letter-join No-Lead 37" panose="02000503000000020003" pitchFamily="50" charset="0"/>
              </a:rPr>
              <a:t>Watch the video and think about the steps needed to build a Roman road. Click the play button below to open the link.</a:t>
            </a:r>
          </a:p>
        </p:txBody>
      </p:sp>
      <p:sp>
        <p:nvSpPr>
          <p:cNvPr id="2" name="Oval 1">
            <a:hlinkClick r:id="rId3"/>
            <a:extLst>
              <a:ext uri="{FF2B5EF4-FFF2-40B4-BE49-F238E27FC236}">
                <a16:creationId xmlns:a16="http://schemas.microsoft.com/office/drawing/2014/main" id="{0D131A47-4352-46E7-9014-6AE31CC82592}"/>
              </a:ext>
            </a:extLst>
          </p:cNvPr>
          <p:cNvSpPr/>
          <p:nvPr/>
        </p:nvSpPr>
        <p:spPr>
          <a:xfrm>
            <a:off x="5232400" y="4529138"/>
            <a:ext cx="1727200" cy="1728788"/>
          </a:xfrm>
          <a:prstGeom prst="ellipse">
            <a:avLst/>
          </a:prstGeom>
          <a:solidFill>
            <a:schemeClr val="accent3">
              <a:lumMod val="60000"/>
              <a:lumOff val="40000"/>
            </a:schemeClr>
          </a:solidFill>
          <a:ln w="381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 name="Isosceles Triangle 4">
            <a:hlinkClick r:id="rId4"/>
            <a:extLst>
              <a:ext uri="{FF2B5EF4-FFF2-40B4-BE49-F238E27FC236}">
                <a16:creationId xmlns:a16="http://schemas.microsoft.com/office/drawing/2014/main" id="{FAE31E1A-286B-4A90-8DE6-F27999C2BAB4}"/>
              </a:ext>
            </a:extLst>
          </p:cNvPr>
          <p:cNvSpPr/>
          <p:nvPr/>
        </p:nvSpPr>
        <p:spPr>
          <a:xfrm rot="5400000">
            <a:off x="5753446" y="4907757"/>
            <a:ext cx="922338" cy="817563"/>
          </a:xfrm>
          <a:prstGeom prst="triangle">
            <a:avLst/>
          </a:prstGeom>
          <a:solidFill>
            <a:srgbClr val="D4EF86"/>
          </a:solidFill>
          <a:ln w="381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0C2DC6D-F7E8-4DAB-8A8C-07DDF38593D4}"/>
              </a:ext>
            </a:extLst>
          </p:cNvPr>
          <p:cNvSpPr/>
          <p:nvPr/>
        </p:nvSpPr>
        <p:spPr>
          <a:xfrm>
            <a:off x="2027239" y="2208214"/>
            <a:ext cx="8137525" cy="3354387"/>
          </a:xfrm>
          <a:prstGeom prst="rect">
            <a:avLst/>
          </a:prstGeom>
          <a:solidFill>
            <a:srgbClr val="D4EF8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Title 5">
            <a:extLst>
              <a:ext uri="{FF2B5EF4-FFF2-40B4-BE49-F238E27FC236}">
                <a16:creationId xmlns:a16="http://schemas.microsoft.com/office/drawing/2014/main" id="{8E4FB0C7-3219-4B60-9C1B-8B5F4FEDEA1B}"/>
              </a:ext>
            </a:extLst>
          </p:cNvPr>
          <p:cNvSpPr>
            <a:spLocks noGrp="1"/>
          </p:cNvSpPr>
          <p:nvPr>
            <p:ph type="title"/>
          </p:nvPr>
        </p:nvSpPr>
        <p:spPr>
          <a:xfrm>
            <a:off x="2027239" y="649288"/>
            <a:ext cx="8220075" cy="869950"/>
          </a:xfrm>
        </p:spPr>
        <p:txBody>
          <a:bodyPr rtlCol="0">
            <a:noAutofit/>
          </a:bodyPr>
          <a:lstStyle/>
          <a:p>
            <a:pPr algn="ctr">
              <a:defRPr/>
            </a:pPr>
            <a:r>
              <a:rPr lang="en-GB" dirty="0">
                <a:latin typeface="Letter-join No-Lead 37" panose="02000503000000020003" pitchFamily="50" charset="0"/>
              </a:rPr>
              <a:t>How did they build the roads?</a:t>
            </a:r>
            <a:endParaRPr lang="en-GB" sz="2400" dirty="0">
              <a:latin typeface="Letter-join No-Lead 37" panose="02000503000000020003" pitchFamily="50" charset="0"/>
            </a:endParaRPr>
          </a:p>
        </p:txBody>
      </p:sp>
      <p:sp>
        <p:nvSpPr>
          <p:cNvPr id="18436" name="TextBox 11">
            <a:extLst>
              <a:ext uri="{FF2B5EF4-FFF2-40B4-BE49-F238E27FC236}">
                <a16:creationId xmlns:a16="http://schemas.microsoft.com/office/drawing/2014/main" id="{AD4D7B0C-C4EB-43F2-B500-DDD855238930}"/>
              </a:ext>
            </a:extLst>
          </p:cNvPr>
          <p:cNvSpPr txBox="1">
            <a:spLocks noChangeArrowheads="1"/>
          </p:cNvSpPr>
          <p:nvPr/>
        </p:nvSpPr>
        <p:spPr bwMode="auto">
          <a:xfrm>
            <a:off x="1862931" y="1284289"/>
            <a:ext cx="770413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endParaRPr lang="en-GB" altLang="en-US" dirty="0">
              <a:solidFill>
                <a:srgbClr val="000000"/>
              </a:solidFill>
            </a:endParaRPr>
          </a:p>
          <a:p>
            <a:pPr algn="ctr" eaLnBrk="1" hangingPunct="1">
              <a:lnSpc>
                <a:spcPct val="100000"/>
              </a:lnSpc>
              <a:spcBef>
                <a:spcPct val="0"/>
              </a:spcBef>
              <a:buFontTx/>
              <a:buNone/>
            </a:pPr>
            <a:r>
              <a:rPr lang="en-GB" altLang="en-US" dirty="0">
                <a:solidFill>
                  <a:srgbClr val="000000"/>
                </a:solidFill>
                <a:latin typeface="Letter-join No-Lead 37" panose="02000503000000020003" pitchFamily="50" charset="0"/>
              </a:rPr>
              <a:t>To build a Roman road we would need to:</a:t>
            </a:r>
            <a:endParaRPr lang="en-GB" altLang="en-US" dirty="0">
              <a:solidFill>
                <a:schemeClr val="tx1"/>
              </a:solidFill>
              <a:latin typeface="Letter-join No-Lead 37" panose="02000503000000020003" pitchFamily="50" charset="0"/>
            </a:endParaRPr>
          </a:p>
          <a:p>
            <a:pPr algn="ctr" eaLnBrk="1" hangingPunct="1">
              <a:lnSpc>
                <a:spcPct val="100000"/>
              </a:lnSpc>
              <a:spcBef>
                <a:spcPct val="0"/>
              </a:spcBef>
              <a:buFontTx/>
              <a:buNone/>
            </a:pPr>
            <a:endParaRPr lang="en-GB" altLang="en-US" dirty="0">
              <a:solidFill>
                <a:srgbClr val="000000"/>
              </a:solidFill>
            </a:endParaRPr>
          </a:p>
        </p:txBody>
      </p:sp>
      <p:pic>
        <p:nvPicPr>
          <p:cNvPr id="10" name="Picture 9">
            <a:extLst>
              <a:ext uri="{FF2B5EF4-FFF2-40B4-BE49-F238E27FC236}">
                <a16:creationId xmlns:a16="http://schemas.microsoft.com/office/drawing/2014/main" id="{E55B5DBE-BDE7-43FB-9B72-39CC43791B2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06638" y="3094039"/>
            <a:ext cx="3708400" cy="165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a:extLst>
              <a:ext uri="{FF2B5EF4-FFF2-40B4-BE49-F238E27FC236}">
                <a16:creationId xmlns:a16="http://schemas.microsoft.com/office/drawing/2014/main" id="{F94DD29B-E3BC-401C-919D-9346604FCAE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40026" y="3087688"/>
            <a:ext cx="2943225" cy="139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id="{9BC2F4FB-F3B3-4008-90E2-7A1EE3C93F2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05088" y="3033713"/>
            <a:ext cx="3109912" cy="139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a:extLst>
              <a:ext uri="{FF2B5EF4-FFF2-40B4-BE49-F238E27FC236}">
                <a16:creationId xmlns:a16="http://schemas.microsoft.com/office/drawing/2014/main" id="{2EC8766B-4597-4450-A8F7-F75F262BA959}"/>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427288" y="3060701"/>
            <a:ext cx="3359150" cy="1300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a:extLst>
              <a:ext uri="{FF2B5EF4-FFF2-40B4-BE49-F238E27FC236}">
                <a16:creationId xmlns:a16="http://schemas.microsoft.com/office/drawing/2014/main" id="{CC843A39-881E-4C16-BF17-4159427801E4}"/>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096001" y="2362201"/>
            <a:ext cx="3579813"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a:extLst>
              <a:ext uri="{FF2B5EF4-FFF2-40B4-BE49-F238E27FC236}">
                <a16:creationId xmlns:a16="http://schemas.microsoft.com/office/drawing/2014/main" id="{970EEB3E-5A8C-48A2-8CD0-BE63DD9987E0}"/>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096000" y="2863850"/>
            <a:ext cx="3951288" cy="104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a:extLst>
              <a:ext uri="{FF2B5EF4-FFF2-40B4-BE49-F238E27FC236}">
                <a16:creationId xmlns:a16="http://schemas.microsoft.com/office/drawing/2014/main" id="{68D75417-F0D3-4C69-B7EF-74E5CDAF4741}"/>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102350" y="3905251"/>
            <a:ext cx="3835400" cy="766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6">
            <a:extLst>
              <a:ext uri="{FF2B5EF4-FFF2-40B4-BE49-F238E27FC236}">
                <a16:creationId xmlns:a16="http://schemas.microsoft.com/office/drawing/2014/main" id="{E5F72C4E-0E9A-430B-8D19-3DDE53B3610C}"/>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6096000" y="4672013"/>
            <a:ext cx="428625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E0B51B9-4058-479D-996E-BA38552A56D1}"/>
              </a:ext>
            </a:extLst>
          </p:cNvPr>
          <p:cNvSpPr>
            <a:spLocks noGrp="1"/>
          </p:cNvSpPr>
          <p:nvPr>
            <p:ph type="title"/>
          </p:nvPr>
        </p:nvSpPr>
        <p:spPr>
          <a:xfrm>
            <a:off x="2027239" y="649288"/>
            <a:ext cx="8220075" cy="869950"/>
          </a:xfrm>
        </p:spPr>
        <p:txBody>
          <a:bodyPr rtlCol="0">
            <a:noAutofit/>
          </a:bodyPr>
          <a:lstStyle/>
          <a:p>
            <a:pPr algn="ctr">
              <a:defRPr/>
            </a:pPr>
            <a:r>
              <a:rPr lang="en-GB" dirty="0">
                <a:latin typeface="Letter-join No-Lead 37" panose="02000503000000020003" pitchFamily="50" charset="0"/>
              </a:rPr>
              <a:t>Roman Road Cross Section</a:t>
            </a:r>
            <a:endParaRPr lang="en-GB" sz="2400" dirty="0">
              <a:latin typeface="Letter-join No-Lead 37" panose="02000503000000020003" pitchFamily="50" charset="0"/>
            </a:endParaRPr>
          </a:p>
        </p:txBody>
      </p:sp>
      <p:sp>
        <p:nvSpPr>
          <p:cNvPr id="19459" name="TextBox 11">
            <a:extLst>
              <a:ext uri="{FF2B5EF4-FFF2-40B4-BE49-F238E27FC236}">
                <a16:creationId xmlns:a16="http://schemas.microsoft.com/office/drawing/2014/main" id="{ECF0F904-5DFB-4D56-A8E4-CC6B952711B0}"/>
              </a:ext>
            </a:extLst>
          </p:cNvPr>
          <p:cNvSpPr txBox="1">
            <a:spLocks noChangeArrowheads="1"/>
          </p:cNvSpPr>
          <p:nvPr/>
        </p:nvSpPr>
        <p:spPr bwMode="auto">
          <a:xfrm>
            <a:off x="2306638" y="1398588"/>
            <a:ext cx="76057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dirty="0">
                <a:solidFill>
                  <a:srgbClr val="000000"/>
                </a:solidFill>
                <a:latin typeface="Letter-join No-Lead 37" panose="02000503000000020003" pitchFamily="50" charset="0"/>
              </a:rPr>
              <a:t>Can you name the parts of this Roman road?</a:t>
            </a:r>
            <a:endParaRPr lang="en-GB" altLang="en-US" dirty="0">
              <a:solidFill>
                <a:schemeClr val="tx1"/>
              </a:solidFill>
              <a:latin typeface="Letter-join No-Lead 37" panose="02000503000000020003" pitchFamily="50" charset="0"/>
            </a:endParaRPr>
          </a:p>
          <a:p>
            <a:pPr algn="ctr" eaLnBrk="1" hangingPunct="1">
              <a:lnSpc>
                <a:spcPct val="100000"/>
              </a:lnSpc>
              <a:spcBef>
                <a:spcPct val="0"/>
              </a:spcBef>
              <a:buFontTx/>
              <a:buNone/>
            </a:pPr>
            <a:endParaRPr lang="en-GB" altLang="en-US" dirty="0">
              <a:solidFill>
                <a:srgbClr val="000000"/>
              </a:solidFill>
            </a:endParaRPr>
          </a:p>
        </p:txBody>
      </p:sp>
      <p:grpSp>
        <p:nvGrpSpPr>
          <p:cNvPr id="19460" name="Group 1">
            <a:extLst>
              <a:ext uri="{FF2B5EF4-FFF2-40B4-BE49-F238E27FC236}">
                <a16:creationId xmlns:a16="http://schemas.microsoft.com/office/drawing/2014/main" id="{53EEF7B9-8C49-4D80-A6BC-325B5DBBC81F}"/>
              </a:ext>
            </a:extLst>
          </p:cNvPr>
          <p:cNvGrpSpPr>
            <a:grpSpLocks/>
          </p:cNvGrpSpPr>
          <p:nvPr/>
        </p:nvGrpSpPr>
        <p:grpSpPr bwMode="auto">
          <a:xfrm>
            <a:off x="3575051" y="2595563"/>
            <a:ext cx="4835525" cy="2235200"/>
            <a:chOff x="783069" y="3033497"/>
            <a:chExt cx="3708400" cy="1714500"/>
          </a:xfrm>
        </p:grpSpPr>
        <p:pic>
          <p:nvPicPr>
            <p:cNvPr id="19469" name="Picture 9">
              <a:extLst>
                <a:ext uri="{FF2B5EF4-FFF2-40B4-BE49-F238E27FC236}">
                  <a16:creationId xmlns:a16="http://schemas.microsoft.com/office/drawing/2014/main" id="{8BD0E7F3-1D09-4A70-9648-35F980F4FE8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3069" y="3093822"/>
              <a:ext cx="3708400" cy="165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0" name="Picture 10">
              <a:extLst>
                <a:ext uri="{FF2B5EF4-FFF2-40B4-BE49-F238E27FC236}">
                  <a16:creationId xmlns:a16="http://schemas.microsoft.com/office/drawing/2014/main" id="{0AA2D0E2-E576-4A11-A852-0718CE41E0F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16456" y="3087472"/>
              <a:ext cx="2943225" cy="139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1" name="Picture 11">
              <a:extLst>
                <a:ext uri="{FF2B5EF4-FFF2-40B4-BE49-F238E27FC236}">
                  <a16:creationId xmlns:a16="http://schemas.microsoft.com/office/drawing/2014/main" id="{7C04AE60-3BB1-40F6-8053-2D5F51E9A09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81519" y="3033497"/>
              <a:ext cx="3109912" cy="1395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2" name="Picture 12">
              <a:extLst>
                <a:ext uri="{FF2B5EF4-FFF2-40B4-BE49-F238E27FC236}">
                  <a16:creationId xmlns:a16="http://schemas.microsoft.com/office/drawing/2014/main" id="{EEDF8D9A-26E8-47F0-90B8-60EC4AE4DB13}"/>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903719" y="3060485"/>
              <a:ext cx="3359150" cy="1300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19" name="Straight Arrow Connector 18">
            <a:extLst>
              <a:ext uri="{FF2B5EF4-FFF2-40B4-BE49-F238E27FC236}">
                <a16:creationId xmlns:a16="http://schemas.microsoft.com/office/drawing/2014/main" id="{FD723DF2-EEA5-4E6D-AFF3-74C6B3C16CC7}"/>
              </a:ext>
            </a:extLst>
          </p:cNvPr>
          <p:cNvCxnSpPr/>
          <p:nvPr/>
        </p:nvCxnSpPr>
        <p:spPr>
          <a:xfrm flipV="1">
            <a:off x="3143251" y="4175126"/>
            <a:ext cx="1330325" cy="866775"/>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5" name="Content Placeholder 6">
            <a:extLst>
              <a:ext uri="{FF2B5EF4-FFF2-40B4-BE49-F238E27FC236}">
                <a16:creationId xmlns:a16="http://schemas.microsoft.com/office/drawing/2014/main" id="{83A9A446-0109-4BA0-98A4-F17E3052B714}"/>
              </a:ext>
            </a:extLst>
          </p:cNvPr>
          <p:cNvSpPr txBox="1">
            <a:spLocks/>
          </p:cNvSpPr>
          <p:nvPr/>
        </p:nvSpPr>
        <p:spPr>
          <a:xfrm>
            <a:off x="2247900" y="4676775"/>
            <a:ext cx="2654300" cy="654050"/>
          </a:xfrm>
          <a:prstGeom prst="roundRect">
            <a:avLst>
              <a:gd name="adj" fmla="val 2585"/>
            </a:avLst>
          </a:prstGeom>
          <a:noFill/>
          <a:ln w="25400">
            <a:noFill/>
          </a:ln>
        </p:spPr>
        <p:txBody>
          <a:bodyPr lIns="252000" tIns="252000" rIns="252000" bIns="252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r>
              <a:rPr lang="en-GB" dirty="0">
                <a:latin typeface="Letter-join No-Lead 37" panose="02000503000000020003" pitchFamily="50" charset="0"/>
              </a:rPr>
              <a:t>gravel</a:t>
            </a:r>
          </a:p>
        </p:txBody>
      </p:sp>
      <p:cxnSp>
        <p:nvCxnSpPr>
          <p:cNvPr id="18" name="Straight Arrow Connector 17">
            <a:extLst>
              <a:ext uri="{FF2B5EF4-FFF2-40B4-BE49-F238E27FC236}">
                <a16:creationId xmlns:a16="http://schemas.microsoft.com/office/drawing/2014/main" id="{44C9CD60-23D4-4666-BFFB-658F667DA7C5}"/>
              </a:ext>
            </a:extLst>
          </p:cNvPr>
          <p:cNvCxnSpPr/>
          <p:nvPr/>
        </p:nvCxnSpPr>
        <p:spPr>
          <a:xfrm flipH="1" flipV="1">
            <a:off x="6359525" y="4360863"/>
            <a:ext cx="831850" cy="1249362"/>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6" name="Content Placeholder 6">
            <a:extLst>
              <a:ext uri="{FF2B5EF4-FFF2-40B4-BE49-F238E27FC236}">
                <a16:creationId xmlns:a16="http://schemas.microsoft.com/office/drawing/2014/main" id="{5B576221-4C91-496E-8B6A-9ADA24CC0593}"/>
              </a:ext>
            </a:extLst>
          </p:cNvPr>
          <p:cNvSpPr txBox="1">
            <a:spLocks/>
          </p:cNvSpPr>
          <p:nvPr/>
        </p:nvSpPr>
        <p:spPr>
          <a:xfrm>
            <a:off x="5419726" y="5438775"/>
            <a:ext cx="3827463" cy="654050"/>
          </a:xfrm>
          <a:prstGeom prst="roundRect">
            <a:avLst>
              <a:gd name="adj" fmla="val 2585"/>
            </a:avLst>
          </a:prstGeom>
          <a:noFill/>
          <a:ln w="25400">
            <a:noFill/>
          </a:ln>
        </p:spPr>
        <p:txBody>
          <a:bodyPr lIns="252000" tIns="252000" rIns="252000" bIns="252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r>
              <a:rPr lang="en-GB" dirty="0">
                <a:latin typeface="Letter-join No-Lead 37" panose="02000503000000020003" pitchFamily="50" charset="0"/>
              </a:rPr>
              <a:t>broken stones/pebbles/sand/cement</a:t>
            </a:r>
          </a:p>
        </p:txBody>
      </p:sp>
      <p:cxnSp>
        <p:nvCxnSpPr>
          <p:cNvPr id="21" name="Straight Arrow Connector 20">
            <a:extLst>
              <a:ext uri="{FF2B5EF4-FFF2-40B4-BE49-F238E27FC236}">
                <a16:creationId xmlns:a16="http://schemas.microsoft.com/office/drawing/2014/main" id="{E1FE8DEC-CDAC-49DB-A71D-DAFD96320498}"/>
              </a:ext>
            </a:extLst>
          </p:cNvPr>
          <p:cNvCxnSpPr/>
          <p:nvPr/>
        </p:nvCxnSpPr>
        <p:spPr>
          <a:xfrm flipH="1">
            <a:off x="7486650" y="2320926"/>
            <a:ext cx="623888" cy="868363"/>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7" name="Content Placeholder 6">
            <a:extLst>
              <a:ext uri="{FF2B5EF4-FFF2-40B4-BE49-F238E27FC236}">
                <a16:creationId xmlns:a16="http://schemas.microsoft.com/office/drawing/2014/main" id="{C94E4692-0DE3-4CF9-855F-086FE4A7796F}"/>
              </a:ext>
            </a:extLst>
          </p:cNvPr>
          <p:cNvSpPr txBox="1">
            <a:spLocks/>
          </p:cNvSpPr>
          <p:nvPr/>
        </p:nvSpPr>
        <p:spPr>
          <a:xfrm>
            <a:off x="7677150" y="1773238"/>
            <a:ext cx="2654300" cy="654050"/>
          </a:xfrm>
          <a:prstGeom prst="roundRect">
            <a:avLst>
              <a:gd name="adj" fmla="val 2585"/>
            </a:avLst>
          </a:prstGeom>
          <a:noFill/>
          <a:ln w="25400">
            <a:noFill/>
          </a:ln>
        </p:spPr>
        <p:txBody>
          <a:bodyPr lIns="252000" tIns="252000" rIns="252000" bIns="252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r>
              <a:rPr lang="en-GB" dirty="0">
                <a:latin typeface="Letter-join No-Lead 37" panose="02000503000000020003" pitchFamily="50" charset="0"/>
              </a:rPr>
              <a:t>large stones</a:t>
            </a:r>
          </a:p>
        </p:txBody>
      </p:sp>
      <p:sp>
        <p:nvSpPr>
          <p:cNvPr id="36" name="Content Placeholder 6">
            <a:extLst>
              <a:ext uri="{FF2B5EF4-FFF2-40B4-BE49-F238E27FC236}">
                <a16:creationId xmlns:a16="http://schemas.microsoft.com/office/drawing/2014/main" id="{858B409F-99D7-471A-A30C-F8BFCC1E4530}"/>
              </a:ext>
            </a:extLst>
          </p:cNvPr>
          <p:cNvSpPr>
            <a:spLocks noGrp="1"/>
          </p:cNvSpPr>
          <p:nvPr>
            <p:ph idx="1"/>
          </p:nvPr>
        </p:nvSpPr>
        <p:spPr>
          <a:xfrm>
            <a:off x="2359026" y="1957388"/>
            <a:ext cx="2633663" cy="658812"/>
          </a:xfrm>
        </p:spPr>
        <p:txBody>
          <a:bodyPr rtlCol="0">
            <a:noAutofit/>
          </a:bodyPr>
          <a:lstStyle/>
          <a:p>
            <a:pPr marL="0" indent="0">
              <a:buNone/>
              <a:defRPr/>
            </a:pPr>
            <a:r>
              <a:rPr lang="en-GB" dirty="0">
                <a:latin typeface="Letter-join No-Lead 37" panose="02000503000000020003" pitchFamily="50" charset="0"/>
              </a:rPr>
              <a:t>Paving stones cut to fit</a:t>
            </a:r>
          </a:p>
        </p:txBody>
      </p:sp>
      <p:cxnSp>
        <p:nvCxnSpPr>
          <p:cNvPr id="38" name="Straight Arrow Connector 37">
            <a:extLst>
              <a:ext uri="{FF2B5EF4-FFF2-40B4-BE49-F238E27FC236}">
                <a16:creationId xmlns:a16="http://schemas.microsoft.com/office/drawing/2014/main" id="{9C488377-3C2E-445C-8229-310888650111}"/>
              </a:ext>
            </a:extLst>
          </p:cNvPr>
          <p:cNvCxnSpPr/>
          <p:nvPr/>
        </p:nvCxnSpPr>
        <p:spPr>
          <a:xfrm>
            <a:off x="3871913" y="2482850"/>
            <a:ext cx="881062" cy="611188"/>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6">
                                            <p:txEl>
                                              <p:pRg st="0" end="0"/>
                                            </p:txEl>
                                          </p:spTgt>
                                        </p:tgtEl>
                                        <p:attrNameLst>
                                          <p:attrName>style.visibility</p:attrName>
                                        </p:attrNameLst>
                                      </p:cBhvr>
                                      <p:to>
                                        <p:strVal val="visible"/>
                                      </p:to>
                                    </p:set>
                                    <p:animEffect transition="in" filter="fade">
                                      <p:cBhvr>
                                        <p:cTn id="7" dur="500"/>
                                        <p:tgtEl>
                                          <p:spTgt spid="3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7"/>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fade">
                                      <p:cBhvr>
                                        <p:cTn id="16" dur="500"/>
                                        <p:tgtEl>
                                          <p:spTgt spid="25"/>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36"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6E9B801-A58F-4665-B21D-16E342628A98}"/>
              </a:ext>
            </a:extLst>
          </p:cNvPr>
          <p:cNvPicPr>
            <a:picLocks noChangeAspect="1"/>
          </p:cNvPicPr>
          <p:nvPr/>
        </p:nvPicPr>
        <p:blipFill rotWithShape="1">
          <a:blip r:embed="rId2"/>
          <a:srcRect l="20724" t="20870" r="21271" b="21353"/>
          <a:stretch/>
        </p:blipFill>
        <p:spPr>
          <a:xfrm>
            <a:off x="530086" y="225286"/>
            <a:ext cx="4369230" cy="6162262"/>
          </a:xfrm>
          <a:prstGeom prst="rect">
            <a:avLst/>
          </a:prstGeom>
        </p:spPr>
      </p:pic>
      <p:pic>
        <p:nvPicPr>
          <p:cNvPr id="5" name="Picture 4">
            <a:extLst>
              <a:ext uri="{FF2B5EF4-FFF2-40B4-BE49-F238E27FC236}">
                <a16:creationId xmlns:a16="http://schemas.microsoft.com/office/drawing/2014/main" id="{0EE39F2A-906B-4E57-A6CC-A9ABFA37AF70}"/>
              </a:ext>
            </a:extLst>
          </p:cNvPr>
          <p:cNvPicPr>
            <a:picLocks noChangeAspect="1"/>
          </p:cNvPicPr>
          <p:nvPr/>
        </p:nvPicPr>
        <p:blipFill rotWithShape="1">
          <a:blip r:embed="rId3"/>
          <a:srcRect l="19903" t="21642" r="22092" b="22705"/>
          <a:stretch/>
        </p:blipFill>
        <p:spPr>
          <a:xfrm>
            <a:off x="5274366" y="225286"/>
            <a:ext cx="4611756" cy="6265028"/>
          </a:xfrm>
          <a:prstGeom prst="rect">
            <a:avLst/>
          </a:prstGeom>
        </p:spPr>
      </p:pic>
    </p:spTree>
    <p:extLst>
      <p:ext uri="{BB962C8B-B14F-4D97-AF65-F5344CB8AC3E}">
        <p14:creationId xmlns:p14="http://schemas.microsoft.com/office/powerpoint/2010/main" val="13934739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CF39F1-824D-4B6B-B3F2-E3382FDBF542}"/>
              </a:ext>
            </a:extLst>
          </p:cNvPr>
          <p:cNvSpPr>
            <a:spLocks noGrp="1"/>
          </p:cNvSpPr>
          <p:nvPr>
            <p:ph type="title"/>
          </p:nvPr>
        </p:nvSpPr>
        <p:spPr/>
        <p:txBody>
          <a:bodyPr/>
          <a:lstStyle/>
          <a:p>
            <a:r>
              <a:rPr lang="en-GB" dirty="0">
                <a:latin typeface="Letter-join No-Lead 37" panose="02000503000000020003" pitchFamily="50" charset="0"/>
              </a:rPr>
              <a:t>Your Task</a:t>
            </a:r>
          </a:p>
        </p:txBody>
      </p:sp>
      <p:sp>
        <p:nvSpPr>
          <p:cNvPr id="3" name="Content Placeholder 2">
            <a:extLst>
              <a:ext uri="{FF2B5EF4-FFF2-40B4-BE49-F238E27FC236}">
                <a16:creationId xmlns:a16="http://schemas.microsoft.com/office/drawing/2014/main" id="{67D59E1D-6F4C-42F1-B8C8-5695F3A0EFE0}"/>
              </a:ext>
            </a:extLst>
          </p:cNvPr>
          <p:cNvSpPr>
            <a:spLocks noGrp="1"/>
          </p:cNvSpPr>
          <p:nvPr>
            <p:ph idx="1"/>
          </p:nvPr>
        </p:nvSpPr>
        <p:spPr/>
        <p:txBody>
          <a:bodyPr>
            <a:normAutofit lnSpcReduction="10000"/>
          </a:bodyPr>
          <a:lstStyle/>
          <a:p>
            <a:pPr marL="0" indent="0">
              <a:buNone/>
            </a:pPr>
            <a:r>
              <a:rPr lang="en-GB" dirty="0">
                <a:latin typeface="Letter-join No-Lead 37" panose="02000503000000020003" pitchFamily="50" charset="0"/>
              </a:rPr>
              <a:t>Mild- Use the pictures from the previous slides to draw and label a diagram of a Roman road. Write a sentence to explain why the roads were straight. </a:t>
            </a:r>
          </a:p>
          <a:p>
            <a:pPr marL="0" indent="0">
              <a:buNone/>
            </a:pPr>
            <a:endParaRPr lang="en-GB" dirty="0">
              <a:latin typeface="Letter-join No-Lead 37" panose="02000503000000020003" pitchFamily="50" charset="0"/>
            </a:endParaRPr>
          </a:p>
          <a:p>
            <a:pPr marL="0" indent="0">
              <a:buNone/>
            </a:pPr>
            <a:r>
              <a:rPr lang="en-GB" dirty="0">
                <a:latin typeface="Letter-join No-Lead 37" panose="02000503000000020003" pitchFamily="50" charset="0"/>
              </a:rPr>
              <a:t>Spicy-Use the information on Page 1 (history work sheets) to show where the main Roman roads were built in Britain. </a:t>
            </a:r>
          </a:p>
          <a:p>
            <a:pPr marL="0" indent="0">
              <a:buNone/>
            </a:pPr>
            <a:endParaRPr lang="en-GB" dirty="0">
              <a:latin typeface="Letter-join No-Lead 37" panose="02000503000000020003" pitchFamily="50" charset="0"/>
            </a:endParaRPr>
          </a:p>
          <a:p>
            <a:pPr marL="0" indent="0">
              <a:buNone/>
            </a:pPr>
            <a:r>
              <a:rPr lang="en-GB" dirty="0">
                <a:latin typeface="Letter-join No-Lead 37" panose="02000503000000020003" pitchFamily="50" charset="0"/>
              </a:rPr>
              <a:t>Hot-Complete the Spicy challenge and then write a paragraph to explain how the roads helped the Roman Empire and improved people’s lives</a:t>
            </a:r>
          </a:p>
        </p:txBody>
      </p:sp>
      <p:pic>
        <p:nvPicPr>
          <p:cNvPr id="4" name="Picture 3">
            <a:extLst>
              <a:ext uri="{FF2B5EF4-FFF2-40B4-BE49-F238E27FC236}">
                <a16:creationId xmlns:a16="http://schemas.microsoft.com/office/drawing/2014/main" id="{44C9E462-0C85-4D3E-B30D-FB9279DA6C02}"/>
              </a:ext>
            </a:extLst>
          </p:cNvPr>
          <p:cNvPicPr>
            <a:picLocks noChangeAspect="1"/>
          </p:cNvPicPr>
          <p:nvPr/>
        </p:nvPicPr>
        <p:blipFill>
          <a:blip r:embed="rId2"/>
          <a:stretch>
            <a:fillRect/>
          </a:stretch>
        </p:blipFill>
        <p:spPr>
          <a:xfrm>
            <a:off x="51748" y="4522006"/>
            <a:ext cx="786452" cy="755970"/>
          </a:xfrm>
          <a:prstGeom prst="rect">
            <a:avLst/>
          </a:prstGeom>
        </p:spPr>
      </p:pic>
      <p:pic>
        <p:nvPicPr>
          <p:cNvPr id="5" name="Picture 4">
            <a:extLst>
              <a:ext uri="{FF2B5EF4-FFF2-40B4-BE49-F238E27FC236}">
                <a16:creationId xmlns:a16="http://schemas.microsoft.com/office/drawing/2014/main" id="{B62EB726-0C2B-482E-B253-6F06478C837B}"/>
              </a:ext>
            </a:extLst>
          </p:cNvPr>
          <p:cNvPicPr>
            <a:picLocks noChangeAspect="1"/>
          </p:cNvPicPr>
          <p:nvPr/>
        </p:nvPicPr>
        <p:blipFill>
          <a:blip r:embed="rId3"/>
          <a:stretch>
            <a:fillRect/>
          </a:stretch>
        </p:blipFill>
        <p:spPr>
          <a:xfrm>
            <a:off x="107676" y="3169654"/>
            <a:ext cx="743776" cy="762066"/>
          </a:xfrm>
          <a:prstGeom prst="rect">
            <a:avLst/>
          </a:prstGeom>
        </p:spPr>
      </p:pic>
      <p:pic>
        <p:nvPicPr>
          <p:cNvPr id="6" name="Picture 5">
            <a:extLst>
              <a:ext uri="{FF2B5EF4-FFF2-40B4-BE49-F238E27FC236}">
                <a16:creationId xmlns:a16="http://schemas.microsoft.com/office/drawing/2014/main" id="{985CD353-5FCA-41A6-AF27-C1452AAE698F}"/>
              </a:ext>
            </a:extLst>
          </p:cNvPr>
          <p:cNvPicPr>
            <a:picLocks noChangeAspect="1"/>
          </p:cNvPicPr>
          <p:nvPr/>
        </p:nvPicPr>
        <p:blipFill>
          <a:blip r:embed="rId4"/>
          <a:stretch>
            <a:fillRect/>
          </a:stretch>
        </p:blipFill>
        <p:spPr>
          <a:xfrm>
            <a:off x="129013" y="1721006"/>
            <a:ext cx="701101" cy="701101"/>
          </a:xfrm>
          <a:prstGeom prst="rect">
            <a:avLst/>
          </a:prstGeom>
        </p:spPr>
      </p:pic>
    </p:spTree>
    <p:extLst>
      <p:ext uri="{BB962C8B-B14F-4D97-AF65-F5344CB8AC3E}">
        <p14:creationId xmlns:p14="http://schemas.microsoft.com/office/powerpoint/2010/main" val="1092368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TotalTime>
  <Words>513</Words>
  <Application>Microsoft Office PowerPoint</Application>
  <PresentationFormat>Widescreen</PresentationFormat>
  <Paragraphs>72</Paragraphs>
  <Slides>12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Arial</vt:lpstr>
      <vt:lpstr>BPreplay</vt:lpstr>
      <vt:lpstr>Calibri</vt:lpstr>
      <vt:lpstr>Calibri Light</vt:lpstr>
      <vt:lpstr>Letter-join No-Lead 37</vt:lpstr>
      <vt:lpstr>Sassoon Infant Md</vt:lpstr>
      <vt:lpstr>Sassoon Infant Rg</vt:lpstr>
      <vt:lpstr>Office Theme</vt:lpstr>
      <vt:lpstr>Thursday 26th June 2020 LQ: Why did the Romans build roads?</vt:lpstr>
      <vt:lpstr>PowerPoint Presentation</vt:lpstr>
      <vt:lpstr>Roman Roads Why did the Romans want better roads?</vt:lpstr>
      <vt:lpstr>PowerPoint Presentation</vt:lpstr>
      <vt:lpstr>The First Roman Roads</vt:lpstr>
      <vt:lpstr>The First Roman Roads</vt:lpstr>
      <vt:lpstr>More Roman Roads</vt:lpstr>
      <vt:lpstr>Building the Roads</vt:lpstr>
      <vt:lpstr>How did they build the roads?</vt:lpstr>
      <vt:lpstr>Roman Road Cross Section</vt:lpstr>
      <vt:lpstr>PowerPoint Presentation</vt:lpstr>
      <vt:lpstr>Your Task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Thursday 26th June 2020 LQ: Why did the Romans build roads?</dc:title>
  <dc:creator>WilliamsA</dc:creator>
  <cp:lastModifiedBy>WilliamsA</cp:lastModifiedBy>
  <cp:revision>2</cp:revision>
  <dcterms:created xsi:type="dcterms:W3CDTF">2020-06-18T08:43:57Z</dcterms:created>
  <dcterms:modified xsi:type="dcterms:W3CDTF">2020-06-18T09:08:53Z</dcterms:modified>
</cp:coreProperties>
</file>