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7" r:id="rId2"/>
    <p:sldId id="299" r:id="rId3"/>
    <p:sldId id="568" r:id="rId4"/>
    <p:sldId id="282" r:id="rId5"/>
    <p:sldId id="551" r:id="rId6"/>
    <p:sldId id="552" r:id="rId7"/>
    <p:sldId id="569" r:id="rId8"/>
    <p:sldId id="570" r:id="rId9"/>
    <p:sldId id="571" r:id="rId1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76" autoAdjust="0"/>
    <p:restoredTop sz="94660"/>
  </p:normalViewPr>
  <p:slideViewPr>
    <p:cSldViewPr>
      <p:cViewPr varScale="1">
        <p:scale>
          <a:sx n="63" d="100"/>
          <a:sy n="63" d="100"/>
        </p:scale>
        <p:origin x="1452"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D664CF9-DCB6-41AB-85A7-9BF717855429}" type="datetimeFigureOut">
              <a:rPr lang="en-GB" smtClean="0"/>
              <a:t>17/06/2020</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A592967-6350-4AA1-A143-E6B4A63D597A}" type="slidenum">
              <a:rPr lang="en-GB" smtClean="0"/>
              <a:t>‹#›</a:t>
            </a:fld>
            <a:endParaRPr lang="en-GB"/>
          </a:p>
        </p:txBody>
      </p:sp>
    </p:spTree>
    <p:extLst>
      <p:ext uri="{BB962C8B-B14F-4D97-AF65-F5344CB8AC3E}">
        <p14:creationId xmlns:p14="http://schemas.microsoft.com/office/powerpoint/2010/main" val="2688764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2DD129D-3BCF-4ED1-8085-50BE4F6AAD70}"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2904826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2DD129D-3BCF-4ED1-8085-50BE4F6AAD70}"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7632073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DD129D-3BCF-4ED1-8085-50BE4F6AAD70}"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4260962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2DD129D-3BCF-4ED1-8085-50BE4F6AAD70}"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2616883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2DD129D-3BCF-4ED1-8085-50BE4F6AAD70}"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1648602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2DD129D-3BCF-4ED1-8085-50BE4F6AAD70}"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2682182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DD129D-3BCF-4ED1-8085-50BE4F6AAD70}"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857439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DD129D-3BCF-4ED1-8085-50BE4F6AAD70}"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2723899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DD129D-3BCF-4ED1-8085-50BE4F6AAD70}"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61957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2DD129D-3BCF-4ED1-8085-50BE4F6AAD70}"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3791741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2DD129D-3BCF-4ED1-8085-50BE4F6AAD70}"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F4CB7E-C5AE-4BEB-A12F-3EEF20C24BAC}" type="slidenum">
              <a:rPr lang="en-GB" smtClean="0"/>
              <a:t>‹#›</a:t>
            </a:fld>
            <a:endParaRPr lang="en-GB"/>
          </a:p>
        </p:txBody>
      </p:sp>
    </p:spTree>
    <p:extLst>
      <p:ext uri="{BB962C8B-B14F-4D97-AF65-F5344CB8AC3E}">
        <p14:creationId xmlns:p14="http://schemas.microsoft.com/office/powerpoint/2010/main" val="1695685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9000" b="-4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DD129D-3BCF-4ED1-8085-50BE4F6AAD70}" type="datetimeFigureOut">
              <a:rPr lang="en-GB" smtClean="0"/>
              <a:t>17/06/2020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F4CB7E-C5AE-4BEB-A12F-3EEF20C24BAC}" type="slidenum">
              <a:rPr lang="en-GB" smtClean="0"/>
              <a:t>‹#›</a:t>
            </a:fld>
            <a:endParaRPr lang="en-GB"/>
          </a:p>
        </p:txBody>
      </p:sp>
    </p:spTree>
    <p:extLst>
      <p:ext uri="{BB962C8B-B14F-4D97-AF65-F5344CB8AC3E}">
        <p14:creationId xmlns:p14="http://schemas.microsoft.com/office/powerpoint/2010/main" val="3218764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igtagworld.com/clil/film/carl-linnaeus-PRM00688/" TargetMode="External"/><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827584" y="3646303"/>
            <a:ext cx="7391768" cy="1862048"/>
          </a:xfrm>
          <a:prstGeom prst="rect">
            <a:avLst/>
          </a:prstGeom>
          <a:noFill/>
        </p:spPr>
        <p:txBody>
          <a:bodyPr wrap="none" lIns="91440" tIns="45720" rIns="91440" bIns="45720">
            <a:spAutoFit/>
          </a:bodyPr>
          <a:lstStyle/>
          <a:p>
            <a:pPr algn="ctr"/>
            <a:r>
              <a:rPr lang="en-US" sz="11500" b="1" dirty="0">
                <a:ln w="28575">
                  <a:solidFill>
                    <a:prstClr val="white"/>
                  </a:solidFill>
                  <a:prstDash val="solid"/>
                </a:ln>
                <a:solidFill>
                  <a:schemeClr val="tx2"/>
                </a:solidFill>
                <a:effectLst>
                  <a:glow rad="139700">
                    <a:schemeClr val="accent4">
                      <a:satMod val="175000"/>
                      <a:alpha val="40000"/>
                    </a:schemeClr>
                  </a:glow>
                  <a:outerShdw blurRad="41275" dist="20320" dir="1800000" algn="tl" rotWithShape="0">
                    <a:srgbClr val="F79646">
                      <a:alpha val="40000"/>
                    </a:srgbClr>
                  </a:outerShdw>
                </a:effectLst>
                <a:latin typeface="Bernard MT Condensed" panose="02050806060905020404" pitchFamily="18" charset="0"/>
              </a:rPr>
              <a:t>Living things</a:t>
            </a:r>
          </a:p>
        </p:txBody>
      </p:sp>
    </p:spTree>
    <p:extLst>
      <p:ext uri="{BB962C8B-B14F-4D97-AF65-F5344CB8AC3E}">
        <p14:creationId xmlns:p14="http://schemas.microsoft.com/office/powerpoint/2010/main" val="1090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schemeClr val="tx1"/>
                </a:solidFill>
                <a:latin typeface="Lucida Sans Unicode" panose="020B0602030504020204" pitchFamily="34" charset="0"/>
                <a:cs typeface="Lucida Sans Unicode" panose="020B0602030504020204" pitchFamily="34" charset="0"/>
              </a:rPr>
              <a:t>Who discovered classification?</a:t>
            </a:r>
            <a:endParaRPr lang="en-GB" dirty="0">
              <a:solidFill>
                <a:schemeClr val="tx1"/>
              </a:solidFill>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7574" y="2132856"/>
            <a:ext cx="4767263" cy="35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7743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schemeClr val="tx1"/>
                </a:solidFill>
                <a:latin typeface="Lucida Sans Unicode" panose="020B0602030504020204" pitchFamily="34" charset="0"/>
                <a:cs typeface="Lucida Sans Unicode" panose="020B0602030504020204" pitchFamily="34" charset="0"/>
              </a:rPr>
              <a:t>Carl Linnaeus</a:t>
            </a:r>
            <a:endParaRPr lang="en-GB" dirty="0">
              <a:solidFill>
                <a:schemeClr val="tx1"/>
              </a:solidFill>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25" y="1897410"/>
            <a:ext cx="5029150" cy="28163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403648" y="4834026"/>
            <a:ext cx="6336704" cy="369332"/>
          </a:xfrm>
          <a:prstGeom prst="rect">
            <a:avLst/>
          </a:prstGeom>
        </p:spPr>
        <p:txBody>
          <a:bodyPr wrap="square">
            <a:spAutoFit/>
          </a:bodyPr>
          <a:lstStyle/>
          <a:p>
            <a:r>
              <a:rPr lang="en-GB" dirty="0">
                <a:hlinkClick r:id="rId3"/>
              </a:rPr>
              <a:t>https://www.tigtagworld.com/clil/film/carl-linnaeus-PRM00688/</a:t>
            </a:r>
            <a:endParaRPr lang="en-GB" dirty="0"/>
          </a:p>
        </p:txBody>
      </p:sp>
    </p:spTree>
    <p:extLst>
      <p:ext uri="{BB962C8B-B14F-4D97-AF65-F5344CB8AC3E}">
        <p14:creationId xmlns:p14="http://schemas.microsoft.com/office/powerpoint/2010/main" val="3716446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prstClr val="black"/>
                </a:solidFill>
                <a:latin typeface="Lucida Sans Unicode" panose="020B0602030504020204" pitchFamily="34" charset="0"/>
                <a:cs typeface="Lucida Sans Unicode" panose="020B0602030504020204" pitchFamily="34" charset="0"/>
              </a:rPr>
              <a:t>Carl Linnaeus</a:t>
            </a:r>
          </a:p>
          <a:p>
            <a:pPr algn="ctr"/>
            <a:endParaRPr lang="en-GB" dirty="0">
              <a:solidFill>
                <a:schemeClr val="tx1"/>
              </a:solidFill>
              <a:latin typeface="Lucida Sans Unicode" panose="020B0602030504020204" pitchFamily="34" charset="0"/>
              <a:cs typeface="Lucida Sans Unicode" panose="020B0602030504020204" pitchFamily="34" charset="0"/>
            </a:endParaRPr>
          </a:p>
          <a:p>
            <a:pPr algn="ctr"/>
            <a:r>
              <a:rPr lang="en-GB" sz="3600" i="1" dirty="0">
                <a:solidFill>
                  <a:schemeClr val="tx2"/>
                </a:solidFill>
              </a:rPr>
              <a:t>‘God created, Linnaeus organised’</a:t>
            </a:r>
          </a:p>
          <a:p>
            <a:endParaRPr lang="en-GB" sz="2800" dirty="0">
              <a:solidFill>
                <a:schemeClr val="tx1"/>
              </a:solidFill>
            </a:endParaRPr>
          </a:p>
          <a:p>
            <a:r>
              <a:rPr lang="en-GB" sz="2800" dirty="0">
                <a:solidFill>
                  <a:schemeClr val="tx1"/>
                </a:solidFill>
              </a:rPr>
              <a:t>These are the bold words of 18th century Swedish scientist Carl Linnaeus.  Linnaeus was a confident young man who wanted to make a name for himself in botany (plant science). He was particularly fascinated by the great variety of plants in the world and sought to find a way of organising them.</a:t>
            </a:r>
          </a:p>
          <a:p>
            <a:r>
              <a:rPr lang="en-GB" dirty="0">
                <a:solidFill>
                  <a:schemeClr val="tx1"/>
                </a:solidFill>
              </a:rPr>
              <a:t> </a:t>
            </a:r>
          </a:p>
          <a:p>
            <a:pPr algn="ctr"/>
            <a:endParaRPr lang="en-GB" dirty="0">
              <a:solidFill>
                <a:schemeClr val="tx1"/>
              </a:solidFill>
              <a:latin typeface="Lucida Sans Unicode" panose="020B0602030504020204" pitchFamily="34" charset="0"/>
              <a:cs typeface="Lucida Sans Unicode" panose="020B0602030504020204" pitchFamily="34" charset="0"/>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2683914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prstClr val="black"/>
                </a:solidFill>
                <a:latin typeface="Lucida Sans Unicode" panose="020B0602030504020204" pitchFamily="34" charset="0"/>
                <a:cs typeface="Lucida Sans Unicode" panose="020B0602030504020204" pitchFamily="34" charset="0"/>
              </a:rPr>
              <a:t>Carl Linnaeus</a:t>
            </a:r>
          </a:p>
          <a:p>
            <a:pPr algn="ctr"/>
            <a:endParaRPr lang="en-GB" dirty="0">
              <a:solidFill>
                <a:prstClr val="black"/>
              </a:solidFill>
              <a:latin typeface="Lucida Sans Unicode" panose="020B0602030504020204" pitchFamily="34" charset="0"/>
              <a:cs typeface="Lucida Sans Unicode" panose="020B0602030504020204" pitchFamily="34" charset="0"/>
            </a:endParaRPr>
          </a:p>
          <a:p>
            <a:r>
              <a:rPr lang="en-GB" sz="2400" dirty="0">
                <a:solidFill>
                  <a:schemeClr val="tx1"/>
                </a:solidFill>
              </a:rPr>
              <a:t>One day he thought he noticed something that no one else had: he thought that plants could be organised into groups according to the number of male and female reproductive organs they had. He noticed that the flowers of some plants had two male parts, while others had more than 20. So Linnaeus created a classification system based on this physical characteristic.</a:t>
            </a:r>
          </a:p>
          <a:p>
            <a:r>
              <a:rPr lang="en-GB" sz="2400" dirty="0">
                <a:solidFill>
                  <a:schemeClr val="tx1"/>
                </a:solidFill>
              </a:rPr>
              <a:t> </a:t>
            </a:r>
          </a:p>
          <a:p>
            <a:br>
              <a:rPr lang="en-GB" sz="2400" dirty="0">
                <a:solidFill>
                  <a:schemeClr val="tx1"/>
                </a:solidFill>
                <a:highlight>
                  <a:srgbClr val="FF0000"/>
                </a:highlight>
              </a:rPr>
            </a:br>
            <a:br>
              <a:rPr lang="en-GB" sz="2400" dirty="0">
                <a:solidFill>
                  <a:schemeClr val="tx1"/>
                </a:solidFill>
                <a:highlight>
                  <a:srgbClr val="FF0000"/>
                </a:highlight>
              </a:rPr>
            </a:br>
            <a:endParaRPr lang="en-GB" sz="2400" dirty="0">
              <a:solidFill>
                <a:schemeClr val="tx1"/>
              </a:solidFill>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2052"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0486" t="39881" r="14550" b="15079"/>
          <a:stretch/>
        </p:blipFill>
        <p:spPr bwMode="auto">
          <a:xfrm>
            <a:off x="2212087" y="4365104"/>
            <a:ext cx="4719826" cy="15943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7242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prstClr val="black"/>
                </a:solidFill>
                <a:latin typeface="Lucida Sans Unicode" panose="020B0602030504020204" pitchFamily="34" charset="0"/>
                <a:cs typeface="Lucida Sans Unicode" panose="020B0602030504020204" pitchFamily="34" charset="0"/>
              </a:rPr>
              <a:t>Carl Linnaeus</a:t>
            </a:r>
          </a:p>
          <a:p>
            <a:pPr algn="ctr"/>
            <a:endParaRPr lang="en-GB" dirty="0">
              <a:solidFill>
                <a:prstClr val="black"/>
              </a:solidFill>
              <a:latin typeface="Lucida Sans Unicode" panose="020B0602030504020204" pitchFamily="34" charset="0"/>
              <a:cs typeface="Lucida Sans Unicode" panose="020B0602030504020204" pitchFamily="34" charset="0"/>
            </a:endParaRPr>
          </a:p>
          <a:p>
            <a:r>
              <a:rPr lang="en-GB" sz="2400" dirty="0">
                <a:solidFill>
                  <a:schemeClr val="tx1"/>
                </a:solidFill>
              </a:rPr>
              <a:t>He was devastated when other scientists pointed out that his method was not accurate – flowers of the same plant could have different numbers of reproductive organs. Undeterred, he refined his system, grouping plants by other physical characteristics, such as leaf shape and seed type. We still use his improved system to classify living things today.</a:t>
            </a:r>
          </a:p>
          <a:p>
            <a:r>
              <a:rPr lang="en-GB" sz="2400" dirty="0">
                <a:solidFill>
                  <a:schemeClr val="tx1"/>
                </a:solidFill>
              </a:rPr>
              <a:t> </a:t>
            </a: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3027" y="4293096"/>
            <a:ext cx="5688013" cy="2017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8834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prstClr val="black"/>
                </a:solidFill>
                <a:latin typeface="Lucida Sans Unicode" panose="020B0602030504020204" pitchFamily="34" charset="0"/>
                <a:cs typeface="Lucida Sans Unicode" panose="020B0602030504020204" pitchFamily="34" charset="0"/>
              </a:rPr>
              <a:t>Plants</a:t>
            </a:r>
          </a:p>
          <a:p>
            <a:endParaRPr lang="en-GB" dirty="0">
              <a:solidFill>
                <a:prstClr val="black"/>
              </a:solidFill>
            </a:endParaRPr>
          </a:p>
          <a:p>
            <a:r>
              <a:rPr lang="en-GB" sz="2400" dirty="0">
                <a:solidFill>
                  <a:prstClr val="black"/>
                </a:solidFill>
              </a:rPr>
              <a:t>Plants can be divided into two main groups:</a:t>
            </a:r>
          </a:p>
          <a:p>
            <a:pPr algn="ctr"/>
            <a:r>
              <a:rPr lang="en-GB" sz="2400" b="1" dirty="0">
                <a:solidFill>
                  <a:prstClr val="black"/>
                </a:solidFill>
              </a:rPr>
              <a:t>non-flowering</a:t>
            </a:r>
            <a:r>
              <a:rPr lang="en-GB" sz="2400" dirty="0">
                <a:solidFill>
                  <a:prstClr val="black"/>
                </a:solidFill>
              </a:rPr>
              <a:t> and </a:t>
            </a:r>
            <a:r>
              <a:rPr lang="en-GB" sz="2400" b="1" dirty="0">
                <a:solidFill>
                  <a:prstClr val="black"/>
                </a:solidFill>
              </a:rPr>
              <a:t>flowering</a:t>
            </a:r>
            <a:r>
              <a:rPr lang="en-GB" sz="2400" dirty="0">
                <a:solidFill>
                  <a:prstClr val="black"/>
                </a:solidFill>
              </a:rPr>
              <a:t> plants.</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dirty="0">
                <a:solidFill>
                  <a:prstClr val="black"/>
                </a:solidFill>
              </a:rPr>
              <a:t> </a:t>
            </a:r>
          </a:p>
          <a:p>
            <a:pPr algn="ctr"/>
            <a:endParaRPr lang="en-GB" dirty="0">
              <a:solidFill>
                <a:prstClr val="black"/>
              </a:solidFill>
              <a:latin typeface="Lucida Sans Unicode" panose="020B0602030504020204" pitchFamily="34" charset="0"/>
              <a:cs typeface="Lucida Sans Unicode" panose="020B0602030504020204" pitchFamily="34" charset="0"/>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5" name="TextBox 4"/>
          <p:cNvSpPr txBox="1"/>
          <p:nvPr/>
        </p:nvSpPr>
        <p:spPr>
          <a:xfrm>
            <a:off x="913880" y="3861048"/>
            <a:ext cx="3658120" cy="2308324"/>
          </a:xfrm>
          <a:prstGeom prst="rect">
            <a:avLst/>
          </a:prstGeom>
          <a:noFill/>
        </p:spPr>
        <p:txBody>
          <a:bodyPr wrap="square" rtlCol="0">
            <a:spAutoFit/>
          </a:bodyPr>
          <a:lstStyle/>
          <a:p>
            <a:r>
              <a:rPr lang="en-GB" dirty="0">
                <a:solidFill>
                  <a:prstClr val="black"/>
                </a:solidFill>
              </a:rPr>
              <a:t>Non-flowering plants include conifers, ferns and mosses. Conifers have cones that produce pollen and seeds in the same way as flowers. They are wind-pollinated. Ferns and Mosses do not produce seeds – they reproduce by making spores that can grow into new plants.</a:t>
            </a:r>
          </a:p>
        </p:txBody>
      </p:sp>
      <p:sp>
        <p:nvSpPr>
          <p:cNvPr id="7" name="Rectangle 6"/>
          <p:cNvSpPr/>
          <p:nvPr/>
        </p:nvSpPr>
        <p:spPr>
          <a:xfrm>
            <a:off x="5219936" y="3465004"/>
            <a:ext cx="3312503" cy="2585323"/>
          </a:xfrm>
          <a:prstGeom prst="rect">
            <a:avLst/>
          </a:prstGeom>
        </p:spPr>
        <p:txBody>
          <a:bodyPr wrap="square">
            <a:spAutoFit/>
          </a:bodyPr>
          <a:lstStyle/>
          <a:p>
            <a:r>
              <a:rPr lang="en-GB" dirty="0">
                <a:solidFill>
                  <a:prstClr val="black"/>
                </a:solidFill>
              </a:rPr>
              <a:t>Flowering plants include all other plants, including most trees, grasses and shrubs. They have flowers that produce pollen. Some flowers are adapted to attract insects for pollination, but other flowers use wind or water for pollination. Once pollinated, a flower will develop into a seed.</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209324"/>
            <a:ext cx="1224135" cy="1224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644" y="2465484"/>
            <a:ext cx="1880740" cy="12515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6567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prstClr val="black"/>
                </a:solidFill>
                <a:latin typeface="Lucida Sans Unicode" panose="020B0602030504020204" pitchFamily="34" charset="0"/>
                <a:cs typeface="Lucida Sans Unicode" panose="020B0602030504020204" pitchFamily="34" charset="0"/>
              </a:rPr>
              <a:t>Plants</a:t>
            </a:r>
          </a:p>
          <a:p>
            <a:pPr algn="ctr"/>
            <a:endParaRPr lang="en-GB" dirty="0">
              <a:solidFill>
                <a:prstClr val="black"/>
              </a:solidFill>
              <a:latin typeface="Lucida Sans Unicode" panose="020B0602030504020204" pitchFamily="34" charset="0"/>
              <a:cs typeface="Lucida Sans Unicode" panose="020B0602030504020204" pitchFamily="34" charset="0"/>
            </a:endParaRPr>
          </a:p>
          <a:p>
            <a:endParaRPr lang="en-GB"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a:p>
            <a:endParaRPr lang="en-GB" dirty="0">
              <a:solidFill>
                <a:prstClr val="black"/>
              </a:solidFill>
            </a:endParaRPr>
          </a:p>
          <a:p>
            <a:pPr algn="ctr"/>
            <a:endParaRPr lang="en-GB" dirty="0">
              <a:solidFill>
                <a:prstClr val="black"/>
              </a:solidFill>
              <a:latin typeface="Lucida Sans Unicode" panose="020B0602030504020204" pitchFamily="34" charset="0"/>
              <a:cs typeface="Lucida Sans Unicode" panose="020B0602030504020204" pitchFamily="34" charset="0"/>
            </a:endParaRP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199" y="1139949"/>
            <a:ext cx="1819275" cy="2505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3635896" y="3868013"/>
            <a:ext cx="4752528" cy="2585323"/>
          </a:xfrm>
          <a:prstGeom prst="rect">
            <a:avLst/>
          </a:prstGeom>
        </p:spPr>
        <p:txBody>
          <a:bodyPr wrap="square">
            <a:spAutoFit/>
          </a:bodyPr>
          <a:lstStyle/>
          <a:p>
            <a:r>
              <a:rPr lang="en-GB" sz="2400" dirty="0">
                <a:solidFill>
                  <a:prstClr val="black"/>
                </a:solidFill>
              </a:rPr>
              <a:t>Moss is commonly found amongst grass, in damp, shady places, in soil and on hard surfaces such as rocks, tiles and brickwork. Ferns also like moist, fairly dark areas and are often found in woodlands.</a:t>
            </a:r>
          </a:p>
          <a:p>
            <a:r>
              <a:rPr lang="en-GB" dirty="0">
                <a:solidFill>
                  <a:prstClr val="black"/>
                </a:solidFill>
              </a:rPr>
              <a:t> </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244" y="4064880"/>
            <a:ext cx="2609850" cy="1752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683568" y="1336700"/>
            <a:ext cx="5576517" cy="2308324"/>
          </a:xfrm>
          <a:prstGeom prst="rect">
            <a:avLst/>
          </a:prstGeom>
        </p:spPr>
        <p:txBody>
          <a:bodyPr wrap="square">
            <a:spAutoFit/>
          </a:bodyPr>
          <a:lstStyle/>
          <a:p>
            <a:r>
              <a:rPr lang="en-GB" sz="2400" dirty="0">
                <a:solidFill>
                  <a:prstClr val="black"/>
                </a:solidFill>
              </a:rPr>
              <a:t>It might not be obvious which parts are the flowers in some flowering plants. For example, the flowers in grasses are small and green, rather than the brightly coloured parts that we normally think of as flowers.</a:t>
            </a:r>
          </a:p>
        </p:txBody>
      </p:sp>
    </p:spTree>
    <p:extLst>
      <p:ext uri="{BB962C8B-B14F-4D97-AF65-F5344CB8AC3E}">
        <p14:creationId xmlns:p14="http://schemas.microsoft.com/office/powerpoint/2010/main" val="4153492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6" name="Rounded Rectangle 5"/>
          <p:cNvSpPr/>
          <p:nvPr/>
        </p:nvSpPr>
        <p:spPr>
          <a:xfrm>
            <a:off x="467544" y="476672"/>
            <a:ext cx="8208912" cy="5976664"/>
          </a:xfrm>
          <a:prstGeom prst="roundRect">
            <a:avLst/>
          </a:prstGeom>
          <a:solidFill>
            <a:schemeClr val="bg1">
              <a:alpha val="85000"/>
            </a:schemeClr>
          </a:solidFill>
          <a:ln>
            <a:solidFill>
              <a:schemeClr val="accent1"/>
            </a:solidFill>
          </a:ln>
          <a:effectLst>
            <a:glow rad="1397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600" b="1" u="sng" dirty="0">
                <a:solidFill>
                  <a:srgbClr val="00B050"/>
                </a:solidFill>
                <a:latin typeface="Lucida Sans Unicode" panose="020B0602030504020204" pitchFamily="34" charset="0"/>
                <a:cs typeface="Lucida Sans Unicode" panose="020B0602030504020204" pitchFamily="34" charset="0"/>
              </a:rPr>
              <a:t>Task – Classify leaves</a:t>
            </a:r>
          </a:p>
          <a:p>
            <a:pPr algn="ctr"/>
            <a:endParaRPr lang="en-GB" dirty="0">
              <a:solidFill>
                <a:srgbClr val="00B050"/>
              </a:solidFill>
              <a:latin typeface="Lucida Sans Unicode" panose="020B0602030504020204" pitchFamily="34" charset="0"/>
              <a:cs typeface="Lucida Sans Unicode" panose="020B0602030504020204" pitchFamily="34" charset="0"/>
            </a:endParaRPr>
          </a:p>
          <a:p>
            <a:r>
              <a:rPr lang="en-GB" sz="2400" b="1" dirty="0">
                <a:solidFill>
                  <a:srgbClr val="00B050"/>
                </a:solidFill>
              </a:rPr>
              <a:t>Leaf keys</a:t>
            </a:r>
            <a:endParaRPr lang="en-GB" sz="2400" dirty="0">
              <a:solidFill>
                <a:srgbClr val="00B050"/>
              </a:solidFill>
            </a:endParaRPr>
          </a:p>
          <a:p>
            <a:r>
              <a:rPr lang="en-GB" sz="2400" dirty="0">
                <a:solidFill>
                  <a:srgbClr val="00B050"/>
                </a:solidFill>
              </a:rPr>
              <a:t>Collect a range of different leaves from the school grounds or use the leaf sheet provided. </a:t>
            </a:r>
            <a:r>
              <a:rPr lang="en-GB" sz="2400">
                <a:solidFill>
                  <a:srgbClr val="00B050"/>
                </a:solidFill>
              </a:rPr>
              <a:t>Then, </a:t>
            </a:r>
            <a:r>
              <a:rPr lang="en-GB" sz="2400" dirty="0">
                <a:solidFill>
                  <a:srgbClr val="00B050"/>
                </a:solidFill>
              </a:rPr>
              <a:t>create a classification key to help identify them.</a:t>
            </a:r>
          </a:p>
          <a:p>
            <a:endParaRPr lang="en-GB" sz="2400" dirty="0">
              <a:solidFill>
                <a:srgbClr val="00B050"/>
              </a:solidFill>
            </a:endParaRPr>
          </a:p>
          <a:p>
            <a:r>
              <a:rPr lang="en-GB" sz="2400" dirty="0">
                <a:solidFill>
                  <a:srgbClr val="00B050"/>
                </a:solidFill>
              </a:rPr>
              <a:t>(Remember that Carl Linnaeus classified his plants by leaf shape.)</a:t>
            </a:r>
          </a:p>
        </p:txBody>
      </p:sp>
      <p:sp>
        <p:nvSpPr>
          <p:cNvPr id="4" name="AutoShape 2" descr="Image result for evo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Tree>
    <p:extLst>
      <p:ext uri="{BB962C8B-B14F-4D97-AF65-F5344CB8AC3E}">
        <p14:creationId xmlns:p14="http://schemas.microsoft.com/office/powerpoint/2010/main" val="3679723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630</TotalTime>
  <Words>473</Words>
  <Application>Microsoft Office PowerPoint</Application>
  <PresentationFormat>On-screen Show (4:3)</PresentationFormat>
  <Paragraphs>48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Bernard MT Condensed</vt:lpstr>
      <vt:lpstr>Calibri</vt:lpstr>
      <vt:lpstr>Lucida Sans Unicode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Mush</dc:creator>
  <cp:lastModifiedBy>Ben Sparrow</cp:lastModifiedBy>
  <cp:revision>99</cp:revision>
  <cp:lastPrinted>2020-06-10T10:48:36Z</cp:lastPrinted>
  <dcterms:created xsi:type="dcterms:W3CDTF">2020-05-27T06:26:10Z</dcterms:created>
  <dcterms:modified xsi:type="dcterms:W3CDTF">2020-06-17T10:57:44Z</dcterms:modified>
</cp:coreProperties>
</file>