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11" r:id="rId2"/>
    <p:sldId id="342" r:id="rId3"/>
    <p:sldId id="421" r:id="rId4"/>
    <p:sldId id="422" r:id="rId5"/>
    <p:sldId id="411" r:id="rId6"/>
    <p:sldId id="424" r:id="rId7"/>
    <p:sldId id="423" r:id="rId8"/>
    <p:sldId id="425" r:id="rId9"/>
    <p:sldId id="319" r:id="rId10"/>
    <p:sldId id="346" r:id="rId11"/>
    <p:sldId id="430" r:id="rId12"/>
    <p:sldId id="376" r:id="rId13"/>
    <p:sldId id="428" r:id="rId14"/>
    <p:sldId id="426" r:id="rId15"/>
    <p:sldId id="427" r:id="rId16"/>
    <p:sldId id="429" r:id="rId17"/>
    <p:sldId id="355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6600"/>
    <a:srgbClr val="FF6161"/>
    <a:srgbClr val="CC3300"/>
    <a:srgbClr val="579460"/>
    <a:srgbClr val="68A4F6"/>
    <a:srgbClr val="FFFF99"/>
    <a:srgbClr val="9EC6A4"/>
    <a:srgbClr val="D3EEFD"/>
    <a:srgbClr val="EDF8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82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372" y="102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33051AD-21B3-4586-AFB6-38826B8C598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657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F529189-15E1-41B2-AEF2-55BE74239C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3886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7F1A108E-F45F-4CE1-9E6D-6B1D88E1EBA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A1B409CA-C9D3-49F9-8187-2BCDFB8B93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4903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D50837F-7DE5-4C64-8DC8-51780035848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9FB7ADF0-2426-4932-B1CC-636F8F4B23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7885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6BD1DAA-302D-4A60-AAD4-6CF910E964B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4A121A6A-5FBE-47AB-BB2E-0B8B90584F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129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FA1804B-9B72-4AC0-B29E-E5EB3A60B2D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A30E2A83-4520-494D-A0C1-FEBF0415ED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9155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85896CA-9DA7-467E-BDAB-95BF23045E6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A7C78F8A-97A3-418B-A490-8557A8CD35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121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3BB2041-9DCE-4062-8DB0-2BDEC3CF0D7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D7DF5CE2-DBAC-437B-89E1-A123032413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736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6F835F5-D1CB-4672-BE3E-CCE6C143568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CEB3F5-C49F-4710-A794-9FE42143C6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42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186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835046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A4DC1C0-2AB3-48CF-946E-A57F6F139E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1056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0EA2F6E-D54D-467C-A78A-89660D8F3D4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367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AFE2B61-EF53-47C0-AE46-828032B825C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CD94641-46D3-4512-B108-BF795C0197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5" r:id="rId1"/>
    <p:sldLayoutId id="2147484036" r:id="rId2"/>
    <p:sldLayoutId id="2147484037" r:id="rId3"/>
    <p:sldLayoutId id="2147484038" r:id="rId4"/>
    <p:sldLayoutId id="2147484039" r:id="rId5"/>
    <p:sldLayoutId id="2147484040" r:id="rId6"/>
    <p:sldLayoutId id="2147484041" r:id="rId7"/>
    <p:sldLayoutId id="2147484042" r:id="rId8"/>
    <p:sldLayoutId id="2147484043" r:id="rId9"/>
    <p:sldLayoutId id="2147484033" r:id="rId10"/>
    <p:sldLayoutId id="2147484034" r:id="rId11"/>
    <p:sldLayoutId id="2147484044" r:id="rId12"/>
    <p:sldLayoutId id="2147484045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nappymaths.com/addition/make10/interactive/make100m10s/make100m10s.htm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7BCB0DF1-C576-490D-A45E-70C37F3E61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b="1" u="sng" dirty="0">
                <a:solidFill>
                  <a:schemeClr val="tx1"/>
                </a:solidFill>
              </a:rPr>
              <a:t>Monday 6</a:t>
            </a:r>
            <a:r>
              <a:rPr lang="en-GB" altLang="en-US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b="1" u="sng" dirty="0">
                <a:solidFill>
                  <a:schemeClr val="tx1"/>
                </a:solidFill>
              </a:rPr>
              <a:t> July 2020</a:t>
            </a:r>
            <a:br>
              <a:rPr lang="en-GB" altLang="en-US" b="1" u="sng" dirty="0"/>
            </a:br>
            <a:br>
              <a:rPr lang="en-GB" altLang="en-US" b="1" u="sng" dirty="0"/>
            </a:br>
            <a:r>
              <a:rPr lang="en-GB" altLang="en-US" b="1" u="sng" dirty="0"/>
              <a:t>L.O: To subtract single numbers mentally</a:t>
            </a:r>
            <a:endParaRPr lang="en-GB" altLang="en-US" dirty="0"/>
          </a:p>
        </p:txBody>
      </p:sp>
      <p:sp>
        <p:nvSpPr>
          <p:cNvPr id="13315" name="Subtitle 2">
            <a:extLst>
              <a:ext uri="{FF2B5EF4-FFF2-40B4-BE49-F238E27FC236}">
                <a16:creationId xmlns:a16="http://schemas.microsoft.com/office/drawing/2014/main" id="{F6485A64-5423-426C-948D-F877968128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I can identify number bonds to 10</a:t>
            </a:r>
          </a:p>
          <a:p>
            <a:pPr eaLnBrk="1" hangingPunct="1"/>
            <a:r>
              <a:rPr lang="en-GB" altLang="en-US" dirty="0"/>
              <a:t>I can use number bonds to subtract numbers</a:t>
            </a:r>
          </a:p>
          <a:p>
            <a:pPr eaLnBrk="1" hangingPunct="1"/>
            <a:r>
              <a:rPr lang="en-GB" altLang="en-US" dirty="0"/>
              <a:t>I can subtract numbers bridging over the next ten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769938" y="335336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6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688CB1-4F6A-42FC-916B-DE95E1B1C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070" y="1146363"/>
            <a:ext cx="3581400" cy="2343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60EBAB-55EA-4052-BBCF-8A2B6E0472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4040" y="1266826"/>
            <a:ext cx="4114800" cy="13525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D3EFEE-2F1B-4368-BFA3-510B2C6406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752726"/>
            <a:ext cx="2438400" cy="1676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4B9126-A326-4955-A0D9-0558EE2058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718" y="4425762"/>
            <a:ext cx="4572000" cy="12858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31FBCD-9572-4BCD-9131-8720458D1B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7540" y="4984937"/>
            <a:ext cx="1447800" cy="438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769938" y="335336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6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E586AD4-59DE-49DA-8DC0-40E9D625D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333" y="1483378"/>
            <a:ext cx="2705100" cy="4667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B3EF8A-E2DC-46C1-AD1D-47466774CD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2873" y="1483378"/>
            <a:ext cx="2552700" cy="1609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130227-6E5A-4B3D-A1F2-802B8A8919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695" y="3429000"/>
            <a:ext cx="640080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993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769938" y="335336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6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E586AD4-59DE-49DA-8DC0-40E9D625D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333" y="1483378"/>
            <a:ext cx="2705100" cy="4667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B3EF8A-E2DC-46C1-AD1D-47466774CD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2873" y="1483378"/>
            <a:ext cx="2552700" cy="1609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130227-6E5A-4B3D-A1F2-802B8A8919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8518" y="3429000"/>
            <a:ext cx="6400800" cy="22955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4B47756-093B-4193-866D-F446BBF068E4}"/>
              </a:ext>
            </a:extLst>
          </p:cNvPr>
          <p:cNvSpPr txBox="1"/>
          <p:nvPr/>
        </p:nvSpPr>
        <p:spPr>
          <a:xfrm>
            <a:off x="2645766" y="350753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67E3A1-C39F-479A-A210-59A98682F71E}"/>
              </a:ext>
            </a:extLst>
          </p:cNvPr>
          <p:cNvSpPr txBox="1"/>
          <p:nvPr/>
        </p:nvSpPr>
        <p:spPr>
          <a:xfrm>
            <a:off x="5310812" y="355097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A4C4B6-5942-4AD8-8121-89951CA3138A}"/>
              </a:ext>
            </a:extLst>
          </p:cNvPr>
          <p:cNvSpPr/>
          <p:nvPr/>
        </p:nvSpPr>
        <p:spPr>
          <a:xfrm>
            <a:off x="6325920" y="355097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74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B682E8-587E-44B3-B917-1363EF0D984D}"/>
              </a:ext>
            </a:extLst>
          </p:cNvPr>
          <p:cNvSpPr txBox="1"/>
          <p:nvPr/>
        </p:nvSpPr>
        <p:spPr>
          <a:xfrm>
            <a:off x="2462062" y="433788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C6CAF3-7735-4CE5-84D4-BA7748213010}"/>
              </a:ext>
            </a:extLst>
          </p:cNvPr>
          <p:cNvSpPr/>
          <p:nvPr/>
        </p:nvSpPr>
        <p:spPr>
          <a:xfrm>
            <a:off x="4730060" y="435931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74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C67A5B-550C-4CB4-9378-4ED6586D031F}"/>
              </a:ext>
            </a:extLst>
          </p:cNvPr>
          <p:cNvSpPr txBox="1"/>
          <p:nvPr/>
        </p:nvSpPr>
        <p:spPr>
          <a:xfrm>
            <a:off x="5830564" y="439713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EC45E2B-41BF-4ED9-B34D-90F83934DFA1}"/>
              </a:ext>
            </a:extLst>
          </p:cNvPr>
          <p:cNvSpPr/>
          <p:nvPr/>
        </p:nvSpPr>
        <p:spPr>
          <a:xfrm>
            <a:off x="6739218" y="439713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77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9A94B4B-DCE0-400B-BEC9-10EABFF2FB59}"/>
              </a:ext>
            </a:extLst>
          </p:cNvPr>
          <p:cNvSpPr/>
          <p:nvPr/>
        </p:nvSpPr>
        <p:spPr>
          <a:xfrm>
            <a:off x="2279319" y="516824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77</a:t>
            </a:r>
          </a:p>
        </p:txBody>
      </p:sp>
    </p:spTree>
    <p:extLst>
      <p:ext uri="{BB962C8B-B14F-4D97-AF65-F5344CB8AC3E}">
        <p14:creationId xmlns:p14="http://schemas.microsoft.com/office/powerpoint/2010/main" val="1989275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</a:rPr>
              <a:t>Monday 6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</a:rPr>
              <a:t> July 2020</a:t>
            </a:r>
            <a:endParaRPr lang="en-GB" sz="4000" dirty="0"/>
          </a:p>
          <a:p>
            <a:pPr>
              <a:defRPr/>
            </a:pP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5532791-EC8C-422B-98C1-469360452DAE}"/>
              </a:ext>
            </a:extLst>
          </p:cNvPr>
          <p:cNvSpPr/>
          <p:nvPr/>
        </p:nvSpPr>
        <p:spPr>
          <a:xfrm>
            <a:off x="969304" y="3357412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10</a:t>
            </a:r>
            <a:r>
              <a:rPr lang="en-GB" sz="3200" dirty="0"/>
              <a:t>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638A80C-ACF9-417C-A3BC-AC1994B52347}"/>
              </a:ext>
            </a:extLst>
          </p:cNvPr>
          <p:cNvSpPr/>
          <p:nvPr/>
        </p:nvSpPr>
        <p:spPr>
          <a:xfrm>
            <a:off x="2397054" y="2568059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EE03C5B-A765-4710-8A90-EC558C8C2641}"/>
              </a:ext>
            </a:extLst>
          </p:cNvPr>
          <p:cNvSpPr/>
          <p:nvPr/>
        </p:nvSpPr>
        <p:spPr>
          <a:xfrm>
            <a:off x="2268257" y="4070701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  <a:endParaRPr lang="en-GB" sz="24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C3E7EB-C0EC-490C-8595-FE2CEC914566}"/>
              </a:ext>
            </a:extLst>
          </p:cNvPr>
          <p:cNvCxnSpPr/>
          <p:nvPr/>
        </p:nvCxnSpPr>
        <p:spPr>
          <a:xfrm flipV="1">
            <a:off x="1869723" y="3196115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7052A82-F33A-470C-BE3F-E5908360EFEE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734490" y="4140751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3262FA9-2C36-49AC-8891-32BB565A8404}"/>
              </a:ext>
            </a:extLst>
          </p:cNvPr>
          <p:cNvSpPr txBox="1"/>
          <p:nvPr/>
        </p:nvSpPr>
        <p:spPr>
          <a:xfrm>
            <a:off x="969304" y="998399"/>
            <a:ext cx="422141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/>
              <a:t>Complete in your books</a:t>
            </a:r>
          </a:p>
          <a:p>
            <a:endParaRPr lang="en-GB" sz="3200" b="1" dirty="0"/>
          </a:p>
          <a:p>
            <a:r>
              <a:rPr lang="en-GB" sz="3200" b="1" dirty="0"/>
              <a:t>72 - 9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1B473D-F698-4155-8B73-9829D82BC000}"/>
              </a:ext>
            </a:extLst>
          </p:cNvPr>
          <p:cNvSpPr txBox="1"/>
          <p:nvPr/>
        </p:nvSpPr>
        <p:spPr>
          <a:xfrm>
            <a:off x="681504" y="5152745"/>
            <a:ext cx="31735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72 - _____ = _____</a:t>
            </a:r>
          </a:p>
          <a:p>
            <a:endParaRPr lang="en-GB" sz="2400" dirty="0"/>
          </a:p>
          <a:p>
            <a:r>
              <a:rPr lang="en-GB" sz="2400" dirty="0"/>
              <a:t>____ + ____ = ____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E55298-5666-4E8B-B9FF-5FB47977210F}"/>
              </a:ext>
            </a:extLst>
          </p:cNvPr>
          <p:cNvSpPr/>
          <p:nvPr/>
        </p:nvSpPr>
        <p:spPr>
          <a:xfrm>
            <a:off x="4167107" y="2034099"/>
            <a:ext cx="11208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62 - 6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7F57C16-44D1-4B93-97D1-ECC0444FA549}"/>
              </a:ext>
            </a:extLst>
          </p:cNvPr>
          <p:cNvSpPr/>
          <p:nvPr/>
        </p:nvSpPr>
        <p:spPr>
          <a:xfrm>
            <a:off x="4165448" y="334115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  <a:r>
              <a:rPr lang="en-GB" sz="3200" dirty="0"/>
              <a:t>             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CDA3407-E6D5-416C-B117-55E7A5D1F4D4}"/>
              </a:ext>
            </a:extLst>
          </p:cNvPr>
          <p:cNvSpPr/>
          <p:nvPr/>
        </p:nvSpPr>
        <p:spPr>
          <a:xfrm>
            <a:off x="5593198" y="255180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FD81356-559D-4FA1-ADD5-CEE65E0D302F}"/>
              </a:ext>
            </a:extLst>
          </p:cNvPr>
          <p:cNvSpPr/>
          <p:nvPr/>
        </p:nvSpPr>
        <p:spPr>
          <a:xfrm>
            <a:off x="5464401" y="4054442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  <a:endParaRPr lang="en-GB" sz="240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F4BC4C0-5F40-4AD3-BA49-3C651652E3A4}"/>
              </a:ext>
            </a:extLst>
          </p:cNvPr>
          <p:cNvCxnSpPr/>
          <p:nvPr/>
        </p:nvCxnSpPr>
        <p:spPr>
          <a:xfrm flipV="1">
            <a:off x="5065867" y="3179856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150E822-FC35-44C1-876F-79C139782090}"/>
              </a:ext>
            </a:extLst>
          </p:cNvPr>
          <p:cNvCxnSpPr>
            <a:cxnSpLocks/>
            <a:stCxn id="15" idx="5"/>
          </p:cNvCxnSpPr>
          <p:nvPr/>
        </p:nvCxnSpPr>
        <p:spPr>
          <a:xfrm>
            <a:off x="4930634" y="412449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FDE98DEF-2429-4BEC-A4D1-1A6ECC1C4A63}"/>
              </a:ext>
            </a:extLst>
          </p:cNvPr>
          <p:cNvSpPr txBox="1"/>
          <p:nvPr/>
        </p:nvSpPr>
        <p:spPr>
          <a:xfrm>
            <a:off x="4727517" y="5136486"/>
            <a:ext cx="3347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62 - _____ = _____</a:t>
            </a:r>
          </a:p>
          <a:p>
            <a:endParaRPr lang="en-GB" sz="2400" dirty="0"/>
          </a:p>
          <a:p>
            <a:r>
              <a:rPr lang="en-GB" sz="2400" dirty="0"/>
              <a:t>____ + ____ = ____</a:t>
            </a:r>
          </a:p>
        </p:txBody>
      </p:sp>
    </p:spTree>
    <p:extLst>
      <p:ext uri="{BB962C8B-B14F-4D97-AF65-F5344CB8AC3E}">
        <p14:creationId xmlns:p14="http://schemas.microsoft.com/office/powerpoint/2010/main" val="121144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</a:rPr>
              <a:t>Monday 6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</a:rPr>
              <a:t> July 2020</a:t>
            </a:r>
            <a:endParaRPr lang="en-GB" sz="4000" dirty="0"/>
          </a:p>
          <a:p>
            <a:pPr>
              <a:defRPr/>
            </a:pP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5532791-EC8C-422B-98C1-469360452DAE}"/>
              </a:ext>
            </a:extLst>
          </p:cNvPr>
          <p:cNvSpPr/>
          <p:nvPr/>
        </p:nvSpPr>
        <p:spPr>
          <a:xfrm>
            <a:off x="969304" y="3357412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10</a:t>
            </a:r>
            <a:r>
              <a:rPr lang="en-GB" sz="3200" dirty="0"/>
              <a:t>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638A80C-ACF9-417C-A3BC-AC1994B52347}"/>
              </a:ext>
            </a:extLst>
          </p:cNvPr>
          <p:cNvSpPr/>
          <p:nvPr/>
        </p:nvSpPr>
        <p:spPr>
          <a:xfrm>
            <a:off x="2397054" y="2568059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EE03C5B-A765-4710-8A90-EC558C8C2641}"/>
              </a:ext>
            </a:extLst>
          </p:cNvPr>
          <p:cNvSpPr/>
          <p:nvPr/>
        </p:nvSpPr>
        <p:spPr>
          <a:xfrm>
            <a:off x="2268257" y="4070701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</a:t>
            </a:r>
            <a:endParaRPr lang="en-GB" sz="24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C3E7EB-C0EC-490C-8595-FE2CEC914566}"/>
              </a:ext>
            </a:extLst>
          </p:cNvPr>
          <p:cNvCxnSpPr/>
          <p:nvPr/>
        </p:nvCxnSpPr>
        <p:spPr>
          <a:xfrm flipV="1">
            <a:off x="1869723" y="3196115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7052A82-F33A-470C-BE3F-E5908360EFEE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734490" y="4140751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3262FA9-2C36-49AC-8891-32BB565A8404}"/>
              </a:ext>
            </a:extLst>
          </p:cNvPr>
          <p:cNvSpPr txBox="1"/>
          <p:nvPr/>
        </p:nvSpPr>
        <p:spPr>
          <a:xfrm>
            <a:off x="969304" y="998399"/>
            <a:ext cx="4221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/>
              <a:t>Complete in your books</a:t>
            </a:r>
            <a:endParaRPr lang="en-GB" sz="32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1B473D-F698-4155-8B73-9829D82BC000}"/>
              </a:ext>
            </a:extLst>
          </p:cNvPr>
          <p:cNvSpPr txBox="1"/>
          <p:nvPr/>
        </p:nvSpPr>
        <p:spPr>
          <a:xfrm>
            <a:off x="810301" y="5055458"/>
            <a:ext cx="31735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72 - </a:t>
            </a:r>
            <a:r>
              <a:rPr lang="en-GB" sz="2400" dirty="0">
                <a:solidFill>
                  <a:srgbClr val="00B050"/>
                </a:solidFill>
              </a:rPr>
              <a:t>10</a:t>
            </a:r>
            <a:r>
              <a:rPr lang="en-GB" sz="2400" dirty="0"/>
              <a:t> = </a:t>
            </a:r>
            <a:r>
              <a:rPr lang="en-GB" sz="2400" dirty="0">
                <a:solidFill>
                  <a:srgbClr val="00B050"/>
                </a:solidFill>
              </a:rPr>
              <a:t>62</a:t>
            </a:r>
          </a:p>
          <a:p>
            <a:endParaRPr lang="en-GB" sz="2400" dirty="0"/>
          </a:p>
          <a:p>
            <a:r>
              <a:rPr lang="en-GB" sz="2400" dirty="0">
                <a:solidFill>
                  <a:srgbClr val="00B050"/>
                </a:solidFill>
              </a:rPr>
              <a:t>62</a:t>
            </a:r>
            <a:r>
              <a:rPr lang="en-GB" sz="2400" dirty="0"/>
              <a:t> + </a:t>
            </a:r>
            <a:r>
              <a:rPr lang="en-GB" sz="2400" dirty="0">
                <a:solidFill>
                  <a:srgbClr val="00B050"/>
                </a:solidFill>
              </a:rPr>
              <a:t>1</a:t>
            </a:r>
            <a:r>
              <a:rPr lang="en-GB" sz="2400" dirty="0"/>
              <a:t> = </a:t>
            </a:r>
            <a:r>
              <a:rPr lang="en-GB" sz="2400" dirty="0">
                <a:solidFill>
                  <a:srgbClr val="00B050"/>
                </a:solidFill>
              </a:rPr>
              <a:t>63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E55298-5666-4E8B-B9FF-5FB47977210F}"/>
              </a:ext>
            </a:extLst>
          </p:cNvPr>
          <p:cNvSpPr/>
          <p:nvPr/>
        </p:nvSpPr>
        <p:spPr>
          <a:xfrm>
            <a:off x="4304582" y="1929065"/>
            <a:ext cx="11208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62 - 6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7F57C16-44D1-4B93-97D1-ECC0444FA549}"/>
              </a:ext>
            </a:extLst>
          </p:cNvPr>
          <p:cNvSpPr/>
          <p:nvPr/>
        </p:nvSpPr>
        <p:spPr>
          <a:xfrm>
            <a:off x="4165448" y="334115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10</a:t>
            </a:r>
            <a:r>
              <a:rPr lang="en-GB" sz="3200" dirty="0"/>
              <a:t>             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CDA3407-E6D5-416C-B117-55E7A5D1F4D4}"/>
              </a:ext>
            </a:extLst>
          </p:cNvPr>
          <p:cNvSpPr/>
          <p:nvPr/>
        </p:nvSpPr>
        <p:spPr>
          <a:xfrm>
            <a:off x="5593198" y="255180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6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FD81356-559D-4FA1-ADD5-CEE65E0D302F}"/>
              </a:ext>
            </a:extLst>
          </p:cNvPr>
          <p:cNvSpPr/>
          <p:nvPr/>
        </p:nvSpPr>
        <p:spPr>
          <a:xfrm>
            <a:off x="5464401" y="4054442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</a:t>
            </a:r>
            <a:endParaRPr lang="en-GB" sz="240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F4BC4C0-5F40-4AD3-BA49-3C651652E3A4}"/>
              </a:ext>
            </a:extLst>
          </p:cNvPr>
          <p:cNvCxnSpPr/>
          <p:nvPr/>
        </p:nvCxnSpPr>
        <p:spPr>
          <a:xfrm flipV="1">
            <a:off x="5065867" y="3179856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150E822-FC35-44C1-876F-79C139782090}"/>
              </a:ext>
            </a:extLst>
          </p:cNvPr>
          <p:cNvCxnSpPr>
            <a:cxnSpLocks/>
            <a:stCxn id="15" idx="5"/>
          </p:cNvCxnSpPr>
          <p:nvPr/>
        </p:nvCxnSpPr>
        <p:spPr>
          <a:xfrm>
            <a:off x="4930634" y="412449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FDE98DEF-2429-4BEC-A4D1-1A6ECC1C4A63}"/>
              </a:ext>
            </a:extLst>
          </p:cNvPr>
          <p:cNvSpPr txBox="1"/>
          <p:nvPr/>
        </p:nvSpPr>
        <p:spPr>
          <a:xfrm>
            <a:off x="4116555" y="5043228"/>
            <a:ext cx="3347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62 – </a:t>
            </a:r>
            <a:r>
              <a:rPr lang="en-GB" sz="2400" dirty="0">
                <a:solidFill>
                  <a:srgbClr val="00B050"/>
                </a:solidFill>
              </a:rPr>
              <a:t>10</a:t>
            </a:r>
            <a:r>
              <a:rPr lang="en-GB" sz="2400" dirty="0"/>
              <a:t> = </a:t>
            </a:r>
            <a:r>
              <a:rPr lang="en-GB" sz="2400" dirty="0">
                <a:solidFill>
                  <a:srgbClr val="00B050"/>
                </a:solidFill>
              </a:rPr>
              <a:t>52</a:t>
            </a:r>
          </a:p>
          <a:p>
            <a:endParaRPr lang="en-GB" sz="2400" dirty="0"/>
          </a:p>
          <a:p>
            <a:r>
              <a:rPr lang="en-GB" sz="2400" dirty="0">
                <a:solidFill>
                  <a:srgbClr val="00B050"/>
                </a:solidFill>
              </a:rPr>
              <a:t>52</a:t>
            </a:r>
            <a:r>
              <a:rPr lang="en-GB" sz="2400" dirty="0"/>
              <a:t> + </a:t>
            </a:r>
            <a:r>
              <a:rPr lang="en-GB" sz="2400" dirty="0">
                <a:solidFill>
                  <a:srgbClr val="00B050"/>
                </a:solidFill>
              </a:rPr>
              <a:t>4</a:t>
            </a:r>
            <a:r>
              <a:rPr lang="en-GB" sz="2400" dirty="0"/>
              <a:t> = </a:t>
            </a:r>
            <a:r>
              <a:rPr lang="en-GB" sz="2400" dirty="0">
                <a:solidFill>
                  <a:srgbClr val="00B050"/>
                </a:solidFill>
              </a:rPr>
              <a:t>56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D9D2AD-ED64-42CB-AB63-7E019D157D79}"/>
              </a:ext>
            </a:extLst>
          </p:cNvPr>
          <p:cNvSpPr/>
          <p:nvPr/>
        </p:nvSpPr>
        <p:spPr>
          <a:xfrm>
            <a:off x="1153721" y="1939664"/>
            <a:ext cx="11208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72 - 9</a:t>
            </a:r>
          </a:p>
        </p:txBody>
      </p:sp>
    </p:spTree>
    <p:extLst>
      <p:ext uri="{BB962C8B-B14F-4D97-AF65-F5344CB8AC3E}">
        <p14:creationId xmlns:p14="http://schemas.microsoft.com/office/powerpoint/2010/main" val="72727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800494" y="318490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6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5532791-EC8C-422B-98C1-469360452DAE}"/>
              </a:ext>
            </a:extLst>
          </p:cNvPr>
          <p:cNvSpPr/>
          <p:nvPr/>
        </p:nvSpPr>
        <p:spPr>
          <a:xfrm>
            <a:off x="737797" y="2847205"/>
            <a:ext cx="1184272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429</a:t>
            </a:r>
            <a:r>
              <a:rPr lang="en-GB" sz="3200" dirty="0"/>
              <a:t>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638A80C-ACF9-417C-A3BC-AC1994B52347}"/>
              </a:ext>
            </a:extLst>
          </p:cNvPr>
          <p:cNvSpPr/>
          <p:nvPr/>
        </p:nvSpPr>
        <p:spPr>
          <a:xfrm>
            <a:off x="2453347" y="2057852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EE03C5B-A765-4710-8A90-EC558C8C2641}"/>
              </a:ext>
            </a:extLst>
          </p:cNvPr>
          <p:cNvSpPr/>
          <p:nvPr/>
        </p:nvSpPr>
        <p:spPr>
          <a:xfrm>
            <a:off x="2324550" y="3560494"/>
            <a:ext cx="1184272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420</a:t>
            </a:r>
            <a:endParaRPr lang="en-GB" sz="24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C3E7EB-C0EC-490C-8595-FE2CEC914566}"/>
              </a:ext>
            </a:extLst>
          </p:cNvPr>
          <p:cNvCxnSpPr/>
          <p:nvPr/>
        </p:nvCxnSpPr>
        <p:spPr>
          <a:xfrm flipV="1">
            <a:off x="1926016" y="2685908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7052A82-F33A-470C-BE3F-E5908360EFEE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748636" y="3630544"/>
            <a:ext cx="575914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3262FA9-2C36-49AC-8891-32BB565A8404}"/>
              </a:ext>
            </a:extLst>
          </p:cNvPr>
          <p:cNvSpPr txBox="1"/>
          <p:nvPr/>
        </p:nvSpPr>
        <p:spPr>
          <a:xfrm>
            <a:off x="969304" y="998399"/>
            <a:ext cx="67489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/>
              <a:t>Now let’s look at a different problem…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1B473D-F698-4155-8B73-9829D82BC000}"/>
              </a:ext>
            </a:extLst>
          </p:cNvPr>
          <p:cNvSpPr txBox="1"/>
          <p:nvPr/>
        </p:nvSpPr>
        <p:spPr>
          <a:xfrm>
            <a:off x="637594" y="4416876"/>
            <a:ext cx="38737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First, subtract the ones:</a:t>
            </a:r>
          </a:p>
          <a:p>
            <a:r>
              <a:rPr lang="en-GB" sz="2400" dirty="0"/>
              <a:t>9 – 4 = </a:t>
            </a:r>
            <a:r>
              <a:rPr lang="en-GB" sz="2400" b="1" dirty="0"/>
              <a:t>5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E55298-5666-4E8B-B9FF-5FB47977210F}"/>
              </a:ext>
            </a:extLst>
          </p:cNvPr>
          <p:cNvSpPr/>
          <p:nvPr/>
        </p:nvSpPr>
        <p:spPr>
          <a:xfrm>
            <a:off x="4214536" y="1565907"/>
            <a:ext cx="13292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/>
              <a:t>448 - 5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7F57C16-44D1-4B93-97D1-ECC0444FA549}"/>
              </a:ext>
            </a:extLst>
          </p:cNvPr>
          <p:cNvSpPr/>
          <p:nvPr/>
        </p:nvSpPr>
        <p:spPr>
          <a:xfrm>
            <a:off x="4323740" y="2621543"/>
            <a:ext cx="1184272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448</a:t>
            </a:r>
            <a:r>
              <a:rPr lang="en-GB" sz="3200" dirty="0"/>
              <a:t>             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CDA3407-E6D5-416C-B117-55E7A5D1F4D4}"/>
              </a:ext>
            </a:extLst>
          </p:cNvPr>
          <p:cNvSpPr/>
          <p:nvPr/>
        </p:nvSpPr>
        <p:spPr>
          <a:xfrm>
            <a:off x="6039290" y="183219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FD81356-559D-4FA1-ADD5-CEE65E0D302F}"/>
              </a:ext>
            </a:extLst>
          </p:cNvPr>
          <p:cNvSpPr/>
          <p:nvPr/>
        </p:nvSpPr>
        <p:spPr>
          <a:xfrm>
            <a:off x="5910493" y="3334832"/>
            <a:ext cx="1184273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440</a:t>
            </a:r>
            <a:endParaRPr lang="en-GB" sz="240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F4BC4C0-5F40-4AD3-BA49-3C651652E3A4}"/>
              </a:ext>
            </a:extLst>
          </p:cNvPr>
          <p:cNvCxnSpPr/>
          <p:nvPr/>
        </p:nvCxnSpPr>
        <p:spPr>
          <a:xfrm flipV="1">
            <a:off x="5511959" y="2460246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150E822-FC35-44C1-876F-79C139782090}"/>
              </a:ext>
            </a:extLst>
          </p:cNvPr>
          <p:cNvCxnSpPr>
            <a:cxnSpLocks/>
            <a:stCxn id="15" idx="5"/>
          </p:cNvCxnSpPr>
          <p:nvPr/>
        </p:nvCxnSpPr>
        <p:spPr>
          <a:xfrm>
            <a:off x="5334579" y="3404882"/>
            <a:ext cx="575914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FDE98DEF-2429-4BEC-A4D1-1A6ECC1C4A63}"/>
              </a:ext>
            </a:extLst>
          </p:cNvPr>
          <p:cNvSpPr txBox="1"/>
          <p:nvPr/>
        </p:nvSpPr>
        <p:spPr>
          <a:xfrm>
            <a:off x="5420766" y="4485328"/>
            <a:ext cx="3347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____ - 5 = ___</a:t>
            </a:r>
          </a:p>
          <a:p>
            <a:endParaRPr lang="en-GB" sz="2400" dirty="0"/>
          </a:p>
          <a:p>
            <a:r>
              <a:rPr lang="en-GB" sz="2400" dirty="0"/>
              <a:t>440 + ____ = ____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6B8A605-E859-4F77-A53B-6597B55F8D01}"/>
              </a:ext>
            </a:extLst>
          </p:cNvPr>
          <p:cNvSpPr/>
          <p:nvPr/>
        </p:nvSpPr>
        <p:spPr>
          <a:xfrm>
            <a:off x="737797" y="1596685"/>
            <a:ext cx="1189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/>
              <a:t>429 - 4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D8734AD-9872-4638-B15A-066559466707}"/>
              </a:ext>
            </a:extLst>
          </p:cNvPr>
          <p:cNvSpPr/>
          <p:nvPr/>
        </p:nvSpPr>
        <p:spPr>
          <a:xfrm>
            <a:off x="601609" y="522552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400" dirty="0">
                <a:solidFill>
                  <a:srgbClr val="1C1C1C"/>
                </a:solidFill>
              </a:rPr>
              <a:t>Then, add to the hundreds, tens and ones:</a:t>
            </a:r>
          </a:p>
          <a:p>
            <a:pPr lvl="0"/>
            <a:r>
              <a:rPr lang="en-GB" sz="2400" dirty="0">
                <a:solidFill>
                  <a:srgbClr val="1C1C1C"/>
                </a:solidFill>
              </a:rPr>
              <a:t>420 + </a:t>
            </a:r>
            <a:r>
              <a:rPr lang="en-GB" sz="2400" b="1" dirty="0">
                <a:solidFill>
                  <a:srgbClr val="1C1C1C"/>
                </a:solidFill>
              </a:rPr>
              <a:t>5</a:t>
            </a:r>
            <a:r>
              <a:rPr lang="en-GB" sz="2400" dirty="0">
                <a:solidFill>
                  <a:srgbClr val="1C1C1C"/>
                </a:solidFill>
              </a:rPr>
              <a:t> = 425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3680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3" grpId="0"/>
      <p:bldP spid="14" grpId="0"/>
      <p:bldP spid="15" grpId="0" animBg="1"/>
      <p:bldP spid="16" grpId="0" animBg="1"/>
      <p:bldP spid="17" grpId="0" animBg="1"/>
      <p:bldP spid="20" grpId="0"/>
      <p:bldP spid="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800494" y="318490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6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5532791-EC8C-422B-98C1-469360452DAE}"/>
              </a:ext>
            </a:extLst>
          </p:cNvPr>
          <p:cNvSpPr/>
          <p:nvPr/>
        </p:nvSpPr>
        <p:spPr>
          <a:xfrm>
            <a:off x="737797" y="2847205"/>
            <a:ext cx="1184272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429</a:t>
            </a:r>
            <a:r>
              <a:rPr lang="en-GB" sz="3200" dirty="0"/>
              <a:t>             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638A80C-ACF9-417C-A3BC-AC1994B52347}"/>
              </a:ext>
            </a:extLst>
          </p:cNvPr>
          <p:cNvSpPr/>
          <p:nvPr/>
        </p:nvSpPr>
        <p:spPr>
          <a:xfrm>
            <a:off x="2453347" y="2057852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EE03C5B-A765-4710-8A90-EC558C8C2641}"/>
              </a:ext>
            </a:extLst>
          </p:cNvPr>
          <p:cNvSpPr/>
          <p:nvPr/>
        </p:nvSpPr>
        <p:spPr>
          <a:xfrm>
            <a:off x="2324550" y="3560494"/>
            <a:ext cx="1184272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420</a:t>
            </a:r>
            <a:endParaRPr lang="en-GB" sz="24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C3E7EB-C0EC-490C-8595-FE2CEC914566}"/>
              </a:ext>
            </a:extLst>
          </p:cNvPr>
          <p:cNvCxnSpPr/>
          <p:nvPr/>
        </p:nvCxnSpPr>
        <p:spPr>
          <a:xfrm flipV="1">
            <a:off x="1926016" y="2685908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7052A82-F33A-470C-BE3F-E5908360EFEE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748636" y="3630544"/>
            <a:ext cx="575914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3262FA9-2C36-49AC-8891-32BB565A8404}"/>
              </a:ext>
            </a:extLst>
          </p:cNvPr>
          <p:cNvSpPr txBox="1"/>
          <p:nvPr/>
        </p:nvSpPr>
        <p:spPr>
          <a:xfrm>
            <a:off x="969304" y="998399"/>
            <a:ext cx="67489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/>
              <a:t>Now let’s look at a different problem…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1B473D-F698-4155-8B73-9829D82BC000}"/>
              </a:ext>
            </a:extLst>
          </p:cNvPr>
          <p:cNvSpPr txBox="1"/>
          <p:nvPr/>
        </p:nvSpPr>
        <p:spPr>
          <a:xfrm>
            <a:off x="637594" y="4416876"/>
            <a:ext cx="38737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First, subtract the ones:</a:t>
            </a:r>
          </a:p>
          <a:p>
            <a:r>
              <a:rPr lang="en-GB" sz="2400" dirty="0"/>
              <a:t>9 – 4 = </a:t>
            </a:r>
            <a:r>
              <a:rPr lang="en-GB" sz="2400" b="1" dirty="0"/>
              <a:t>5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E55298-5666-4E8B-B9FF-5FB47977210F}"/>
              </a:ext>
            </a:extLst>
          </p:cNvPr>
          <p:cNvSpPr/>
          <p:nvPr/>
        </p:nvSpPr>
        <p:spPr>
          <a:xfrm>
            <a:off x="4214536" y="1565907"/>
            <a:ext cx="13292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/>
              <a:t>448 - 9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7F57C16-44D1-4B93-97D1-ECC0444FA549}"/>
              </a:ext>
            </a:extLst>
          </p:cNvPr>
          <p:cNvSpPr/>
          <p:nvPr/>
        </p:nvSpPr>
        <p:spPr>
          <a:xfrm>
            <a:off x="4323740" y="2621543"/>
            <a:ext cx="1184272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10</a:t>
            </a:r>
            <a:r>
              <a:rPr lang="en-GB" sz="3200" dirty="0"/>
              <a:t>             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CDA3407-E6D5-416C-B117-55E7A5D1F4D4}"/>
              </a:ext>
            </a:extLst>
          </p:cNvPr>
          <p:cNvSpPr/>
          <p:nvPr/>
        </p:nvSpPr>
        <p:spPr>
          <a:xfrm>
            <a:off x="6039290" y="183219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FD81356-559D-4FA1-ADD5-CEE65E0D302F}"/>
              </a:ext>
            </a:extLst>
          </p:cNvPr>
          <p:cNvSpPr/>
          <p:nvPr/>
        </p:nvSpPr>
        <p:spPr>
          <a:xfrm>
            <a:off x="5910493" y="3334832"/>
            <a:ext cx="1184273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</a:t>
            </a:r>
            <a:endParaRPr lang="en-GB" sz="240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F4BC4C0-5F40-4AD3-BA49-3C651652E3A4}"/>
              </a:ext>
            </a:extLst>
          </p:cNvPr>
          <p:cNvCxnSpPr/>
          <p:nvPr/>
        </p:nvCxnSpPr>
        <p:spPr>
          <a:xfrm flipV="1">
            <a:off x="5511959" y="2460246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150E822-FC35-44C1-876F-79C139782090}"/>
              </a:ext>
            </a:extLst>
          </p:cNvPr>
          <p:cNvCxnSpPr>
            <a:cxnSpLocks/>
            <a:stCxn id="15" idx="5"/>
          </p:cNvCxnSpPr>
          <p:nvPr/>
        </p:nvCxnSpPr>
        <p:spPr>
          <a:xfrm>
            <a:off x="5334579" y="3404882"/>
            <a:ext cx="575914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FDE98DEF-2429-4BEC-A4D1-1A6ECC1C4A63}"/>
              </a:ext>
            </a:extLst>
          </p:cNvPr>
          <p:cNvSpPr txBox="1"/>
          <p:nvPr/>
        </p:nvSpPr>
        <p:spPr>
          <a:xfrm>
            <a:off x="5334579" y="4485328"/>
            <a:ext cx="334799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448 – 10 = 438</a:t>
            </a:r>
          </a:p>
          <a:p>
            <a:endParaRPr lang="en-GB" sz="3200" dirty="0"/>
          </a:p>
          <a:p>
            <a:r>
              <a:rPr lang="en-GB" sz="3200" dirty="0"/>
              <a:t>438 + </a:t>
            </a:r>
            <a:r>
              <a:rPr lang="en-GB" sz="3200" dirty="0">
                <a:solidFill>
                  <a:srgbClr val="0070C0"/>
                </a:solidFill>
              </a:rPr>
              <a:t>1</a:t>
            </a:r>
            <a:r>
              <a:rPr lang="en-GB" sz="3200" dirty="0"/>
              <a:t> = 439</a:t>
            </a:r>
          </a:p>
          <a:p>
            <a:endParaRPr lang="en-GB" sz="3200" dirty="0">
              <a:solidFill>
                <a:srgbClr val="00B050"/>
              </a:solidFill>
            </a:endParaRPr>
          </a:p>
          <a:p>
            <a:endParaRPr lang="en-GB" sz="3200" dirty="0">
              <a:solidFill>
                <a:srgbClr val="00B05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6B8A605-E859-4F77-A53B-6597B55F8D01}"/>
              </a:ext>
            </a:extLst>
          </p:cNvPr>
          <p:cNvSpPr/>
          <p:nvPr/>
        </p:nvSpPr>
        <p:spPr>
          <a:xfrm>
            <a:off x="737797" y="1596685"/>
            <a:ext cx="1189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/>
              <a:t>429 - 4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D8734AD-9872-4638-B15A-066559466707}"/>
              </a:ext>
            </a:extLst>
          </p:cNvPr>
          <p:cNvSpPr/>
          <p:nvPr/>
        </p:nvSpPr>
        <p:spPr>
          <a:xfrm>
            <a:off x="601609" y="522552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400" dirty="0">
                <a:solidFill>
                  <a:srgbClr val="1C1C1C"/>
                </a:solidFill>
              </a:rPr>
              <a:t>Then, add to the hundreds, tens and ones:</a:t>
            </a:r>
          </a:p>
          <a:p>
            <a:pPr lvl="0"/>
            <a:r>
              <a:rPr lang="en-GB" sz="2400" dirty="0">
                <a:solidFill>
                  <a:srgbClr val="1C1C1C"/>
                </a:solidFill>
              </a:rPr>
              <a:t>420 + </a:t>
            </a:r>
            <a:r>
              <a:rPr lang="en-GB" sz="2400" b="1" dirty="0">
                <a:solidFill>
                  <a:srgbClr val="1C1C1C"/>
                </a:solidFill>
              </a:rPr>
              <a:t>5</a:t>
            </a:r>
            <a:r>
              <a:rPr lang="en-GB" sz="2400" dirty="0">
                <a:solidFill>
                  <a:srgbClr val="1C1C1C"/>
                </a:solidFill>
              </a:rPr>
              <a:t> = 425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9466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3" grpId="0"/>
      <p:bldP spid="14" grpId="0"/>
      <p:bldP spid="15" grpId="0" animBg="1"/>
      <p:bldP spid="16" grpId="0" animBg="1"/>
      <p:bldP spid="17" grpId="0" animBg="1"/>
      <p:bldP spid="20" grpId="0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F6BC5D46-CD1F-4600-A3E8-204B93367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" y="459640"/>
            <a:ext cx="78343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u="sng" dirty="0">
                <a:solidFill>
                  <a:schemeClr val="tx1"/>
                </a:solidFill>
              </a:rPr>
              <a:t>Monday 6</a:t>
            </a:r>
            <a:r>
              <a:rPr lang="en-GB" altLang="en-US" sz="3200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sz="3200" b="1" u="sng" dirty="0">
                <a:solidFill>
                  <a:schemeClr val="tx1"/>
                </a:solidFill>
              </a:rPr>
              <a:t> July 2020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u="sng" dirty="0"/>
              <a:t>L.O: To subtract single numbers mentally</a:t>
            </a:r>
            <a:endParaRPr lang="en-GB" altLang="en-US" sz="3200" dirty="0">
              <a:solidFill>
                <a:schemeClr val="tx1"/>
              </a:solidFill>
            </a:endParaRPr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FE62F517-70C0-4E52-AAED-BDA14F056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53" y="1727309"/>
            <a:ext cx="1049338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>
            <a:extLst>
              <a:ext uri="{FF2B5EF4-FFF2-40B4-BE49-F238E27FC236}">
                <a16:creationId xmlns:a16="http://schemas.microsoft.com/office/drawing/2014/main" id="{E5B8BED7-6365-4D0D-8A80-AB4418459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53" y="2845754"/>
            <a:ext cx="998538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>
            <a:extLst>
              <a:ext uri="{FF2B5EF4-FFF2-40B4-BE49-F238E27FC236}">
                <a16:creationId xmlns:a16="http://schemas.microsoft.com/office/drawing/2014/main" id="{1A84EAE0-6126-4583-A5F9-7BF0F8CAF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41" y="4018174"/>
            <a:ext cx="1060450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3C5F45-A877-44DD-9837-EF4D2E9B7F63}"/>
              </a:ext>
            </a:extLst>
          </p:cNvPr>
          <p:cNvSpPr txBox="1"/>
          <p:nvPr/>
        </p:nvSpPr>
        <p:spPr>
          <a:xfrm>
            <a:off x="2223247" y="2006640"/>
            <a:ext cx="4392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Subtract single digits from two digit numbers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B29A7C-C477-4785-B5BB-3DCAD88912AE}"/>
              </a:ext>
            </a:extLst>
          </p:cNvPr>
          <p:cNvSpPr txBox="1"/>
          <p:nvPr/>
        </p:nvSpPr>
        <p:spPr>
          <a:xfrm>
            <a:off x="2223247" y="3152419"/>
            <a:ext cx="4537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Subtract single digits from three digit numbers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1D6746-DF53-4D04-8C11-FA867C7A49AB}"/>
              </a:ext>
            </a:extLst>
          </p:cNvPr>
          <p:cNvSpPr txBox="1"/>
          <p:nvPr/>
        </p:nvSpPr>
        <p:spPr>
          <a:xfrm>
            <a:off x="2265791" y="4342301"/>
            <a:ext cx="6087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Subtract single digits from three digit numbers with regrouping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E1B0F466-4930-4E36-B8D1-16E141942A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solidFill>
                  <a:schemeClr val="tx1"/>
                </a:solidFill>
              </a:rPr>
              <a:t>Tuesday 7</a:t>
            </a:r>
            <a:r>
              <a:rPr lang="en-GB" altLang="en-US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b="1" u="sng" dirty="0">
                <a:solidFill>
                  <a:schemeClr val="tx1"/>
                </a:solidFill>
              </a:rPr>
              <a:t> July 2020</a:t>
            </a:r>
            <a:br>
              <a:rPr lang="en-GB" altLang="en-US" b="1" u="sng" dirty="0"/>
            </a:br>
            <a:br>
              <a:rPr lang="en-GB" altLang="en-US" b="1" u="sng" dirty="0"/>
            </a:br>
            <a:r>
              <a:rPr lang="en-GB" altLang="en-US" b="1" u="sng" dirty="0"/>
              <a:t>L.O: To subtract tens mentally</a:t>
            </a:r>
            <a:endParaRPr lang="en-GB" altLang="en-US" dirty="0"/>
          </a:p>
        </p:txBody>
      </p:sp>
      <p:sp>
        <p:nvSpPr>
          <p:cNvPr id="19459" name="Subtitle 2">
            <a:extLst>
              <a:ext uri="{FF2B5EF4-FFF2-40B4-BE49-F238E27FC236}">
                <a16:creationId xmlns:a16="http://schemas.microsoft.com/office/drawing/2014/main" id="{54DBDDA9-5F4F-4791-B5A4-CE5D73BDBF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I can use number bonds to 100</a:t>
            </a:r>
          </a:p>
          <a:p>
            <a:pPr eaLnBrk="1" hangingPunct="1"/>
            <a:r>
              <a:rPr lang="en-GB" altLang="en-US" dirty="0"/>
              <a:t>I can use number bonds to subtract numbers</a:t>
            </a:r>
          </a:p>
          <a:p>
            <a:pPr eaLnBrk="1" hangingPunct="1"/>
            <a:r>
              <a:rPr lang="en-GB" altLang="en-US" dirty="0"/>
              <a:t>I can subtract hundreds from larger numbers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E1B0F466-4930-4E36-B8D1-16E141942A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b="1" u="sng" dirty="0">
                <a:solidFill>
                  <a:schemeClr val="tx1"/>
                </a:solidFill>
              </a:rPr>
              <a:t>Tuesday 7</a:t>
            </a:r>
            <a:r>
              <a:rPr lang="en-GB" altLang="en-US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b="1" u="sng" dirty="0">
                <a:solidFill>
                  <a:schemeClr val="tx1"/>
                </a:solidFill>
              </a:rPr>
              <a:t> July 2020</a:t>
            </a:r>
            <a:br>
              <a:rPr lang="en-GB" altLang="en-US" b="1" u="sng" dirty="0"/>
            </a:br>
            <a:br>
              <a:rPr lang="en-GB" altLang="en-US" b="1" u="sng" dirty="0"/>
            </a:br>
            <a:r>
              <a:rPr lang="en-GB" altLang="en-US" b="1" u="sng" dirty="0">
                <a:solidFill>
                  <a:srgbClr val="0070C0"/>
                </a:solidFill>
              </a:rPr>
              <a:t>Warm up: Multiples of 10 that make 100</a:t>
            </a:r>
            <a:endParaRPr lang="en-GB" altLang="en-US" dirty="0">
              <a:solidFill>
                <a:srgbClr val="0070C0"/>
              </a:solidFill>
            </a:endParaRPr>
          </a:p>
        </p:txBody>
      </p:sp>
      <p:sp>
        <p:nvSpPr>
          <p:cNvPr id="19459" name="Subtitle 2">
            <a:extLst>
              <a:ext uri="{FF2B5EF4-FFF2-40B4-BE49-F238E27FC236}">
                <a16:creationId xmlns:a16="http://schemas.microsoft.com/office/drawing/2014/main" id="{54DBDDA9-5F4F-4791-B5A4-CE5D73BDBF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dirty="0">
                <a:hlinkClick r:id="rId2"/>
              </a:rPr>
              <a:t>http://www.snappymaths.com/addition/make10/interactive/make100m10s/make100m10s.htm</a:t>
            </a:r>
            <a:endParaRPr lang="en-GB" dirty="0"/>
          </a:p>
          <a:p>
            <a:pPr eaLnBrk="1" hangingPunct="1"/>
            <a:r>
              <a:rPr lang="en-GB" altLang="en-US" b="1" dirty="0"/>
              <a:t>How many targets can you hit in two minutes? </a:t>
            </a:r>
          </a:p>
        </p:txBody>
      </p:sp>
    </p:spTree>
    <p:extLst>
      <p:ext uri="{BB962C8B-B14F-4D97-AF65-F5344CB8AC3E}">
        <p14:creationId xmlns:p14="http://schemas.microsoft.com/office/powerpoint/2010/main" val="1300635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921003" y="280768"/>
            <a:ext cx="5413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7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123" y="862617"/>
            <a:ext cx="586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subtract tens mentally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AA0154-F752-4F57-AED0-E341720310A0}"/>
              </a:ext>
            </a:extLst>
          </p:cNvPr>
          <p:cNvSpPr txBox="1"/>
          <p:nvPr/>
        </p:nvSpPr>
        <p:spPr>
          <a:xfrm>
            <a:off x="1544578" y="1490207"/>
            <a:ext cx="28552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Let’s learn</a:t>
            </a:r>
            <a:endParaRPr lang="en-GB" sz="4000" u="sng" dirty="0"/>
          </a:p>
          <a:p>
            <a:r>
              <a:rPr lang="en-GB" sz="4000" dirty="0"/>
              <a:t>a) 753 – 30 =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17F7516-548D-4A41-A7A2-30F4BE7923BB}"/>
              </a:ext>
            </a:extLst>
          </p:cNvPr>
          <p:cNvSpPr/>
          <p:nvPr/>
        </p:nvSpPr>
        <p:spPr>
          <a:xfrm>
            <a:off x="1918322" y="375948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753</a:t>
            </a:r>
            <a:r>
              <a:rPr lang="en-GB" sz="3200" dirty="0"/>
              <a:t>             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BC74C6-EF5B-4315-87BA-ED1B5D2A5FD7}"/>
              </a:ext>
            </a:extLst>
          </p:cNvPr>
          <p:cNvSpPr/>
          <p:nvPr/>
        </p:nvSpPr>
        <p:spPr>
          <a:xfrm>
            <a:off x="3235879" y="3008962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50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A7B4D72-D9EE-4682-BEF2-9FA9A0B2E290}"/>
              </a:ext>
            </a:extLst>
          </p:cNvPr>
          <p:cNvSpPr/>
          <p:nvPr/>
        </p:nvSpPr>
        <p:spPr>
          <a:xfrm>
            <a:off x="3217275" y="4412922"/>
            <a:ext cx="108302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703</a:t>
            </a:r>
            <a:endParaRPr lang="en-GB" sz="24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CD27C99-CA87-416F-820F-49D014C2E010}"/>
              </a:ext>
            </a:extLst>
          </p:cNvPr>
          <p:cNvCxnSpPr/>
          <p:nvPr/>
        </p:nvCxnSpPr>
        <p:spPr>
          <a:xfrm flipV="1">
            <a:off x="2708548" y="3634117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99B6D5D-D60B-4A49-942A-D66815831854}"/>
              </a:ext>
            </a:extLst>
          </p:cNvPr>
          <p:cNvCxnSpPr>
            <a:cxnSpLocks/>
            <a:stCxn id="6" idx="5"/>
          </p:cNvCxnSpPr>
          <p:nvPr/>
        </p:nvCxnSpPr>
        <p:spPr>
          <a:xfrm>
            <a:off x="2683508" y="454282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4FC5D18F-90C8-4C27-BEAF-25644F30995C}"/>
              </a:ext>
            </a:extLst>
          </p:cNvPr>
          <p:cNvSpPr txBox="1"/>
          <p:nvPr/>
        </p:nvSpPr>
        <p:spPr>
          <a:xfrm>
            <a:off x="507137" y="2794905"/>
            <a:ext cx="18919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Take the tens out of the number</a:t>
            </a:r>
            <a:endParaRPr lang="en-GB" sz="2400" b="1" dirty="0">
              <a:solidFill>
                <a:srgbClr val="0070C0"/>
              </a:solidFill>
            </a:endParaRPr>
          </a:p>
          <a:p>
            <a:endParaRPr lang="en-GB" sz="24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EEBBD82-8748-47FB-8C5E-0F3588B18879}"/>
              </a:ext>
            </a:extLst>
          </p:cNvPr>
          <p:cNvSpPr/>
          <p:nvPr/>
        </p:nvSpPr>
        <p:spPr>
          <a:xfrm>
            <a:off x="4943620" y="1494035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b="1" u="sng" dirty="0"/>
              <a:t>Your turn</a:t>
            </a:r>
            <a:endParaRPr lang="en-GB" sz="4000" u="sng" dirty="0"/>
          </a:p>
          <a:p>
            <a:r>
              <a:rPr lang="en-GB" sz="4000" dirty="0"/>
              <a:t>b) 792 – 40 =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F64F9C7-FB76-43A1-8590-4C9144A8FDAC}"/>
              </a:ext>
            </a:extLst>
          </p:cNvPr>
          <p:cNvSpPr/>
          <p:nvPr/>
        </p:nvSpPr>
        <p:spPr>
          <a:xfrm>
            <a:off x="5117580" y="3466899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792</a:t>
            </a:r>
            <a:r>
              <a:rPr lang="en-GB" sz="3200" dirty="0"/>
              <a:t>             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E60CCF6-4696-4D70-A2C5-09F60DA2061C}"/>
              </a:ext>
            </a:extLst>
          </p:cNvPr>
          <p:cNvSpPr/>
          <p:nvPr/>
        </p:nvSpPr>
        <p:spPr>
          <a:xfrm>
            <a:off x="6435137" y="285390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8D9FCA-4A7E-4083-8EB3-A5055C736E02}"/>
              </a:ext>
            </a:extLst>
          </p:cNvPr>
          <p:cNvSpPr/>
          <p:nvPr/>
        </p:nvSpPr>
        <p:spPr>
          <a:xfrm>
            <a:off x="6416533" y="4120338"/>
            <a:ext cx="108302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702</a:t>
            </a:r>
            <a:endParaRPr lang="en-GB" sz="24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EAA4A75-3FBC-4D5C-9031-84CA29A2045D}"/>
              </a:ext>
            </a:extLst>
          </p:cNvPr>
          <p:cNvCxnSpPr/>
          <p:nvPr/>
        </p:nvCxnSpPr>
        <p:spPr>
          <a:xfrm flipV="1">
            <a:off x="5907806" y="3341533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40D101A-551C-4C60-B170-862F61F3BA93}"/>
              </a:ext>
            </a:extLst>
          </p:cNvPr>
          <p:cNvCxnSpPr>
            <a:cxnSpLocks/>
            <a:stCxn id="13" idx="5"/>
          </p:cNvCxnSpPr>
          <p:nvPr/>
        </p:nvCxnSpPr>
        <p:spPr>
          <a:xfrm>
            <a:off x="5882766" y="4250238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A39B9034-2342-4F63-A8AF-2A26526B8689}"/>
              </a:ext>
            </a:extLst>
          </p:cNvPr>
          <p:cNvSpPr txBox="1"/>
          <p:nvPr/>
        </p:nvSpPr>
        <p:spPr>
          <a:xfrm>
            <a:off x="465911" y="4570302"/>
            <a:ext cx="273016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Subtract the tens: 50 – 30 = </a:t>
            </a:r>
            <a:r>
              <a:rPr lang="en-GB" sz="2400" dirty="0">
                <a:solidFill>
                  <a:srgbClr val="7030A0"/>
                </a:solidFill>
              </a:rPr>
              <a:t>20</a:t>
            </a:r>
          </a:p>
          <a:p>
            <a:r>
              <a:rPr lang="en-GB" sz="2000" b="1" dirty="0">
                <a:solidFill>
                  <a:srgbClr val="0070C0"/>
                </a:solidFill>
              </a:rPr>
              <a:t>Add the result to the Hundreds, Tens and Ones</a:t>
            </a:r>
          </a:p>
          <a:p>
            <a:endParaRPr lang="en-GB" sz="2400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173149-9C0A-41FE-B1B5-49433FEAB89B}"/>
              </a:ext>
            </a:extLst>
          </p:cNvPr>
          <p:cNvSpPr/>
          <p:nvPr/>
        </p:nvSpPr>
        <p:spPr>
          <a:xfrm>
            <a:off x="2950391" y="5685172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703 + </a:t>
            </a:r>
            <a:r>
              <a:rPr lang="en-GB" sz="2800" dirty="0">
                <a:solidFill>
                  <a:srgbClr val="7030A0"/>
                </a:solidFill>
              </a:rPr>
              <a:t>20</a:t>
            </a:r>
            <a:r>
              <a:rPr lang="en-GB" sz="2800" dirty="0">
                <a:solidFill>
                  <a:srgbClr val="0070C0"/>
                </a:solidFill>
              </a:rPr>
              <a:t> = 723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A7F23EE-18BC-40FF-919D-E51EADA7ECEE}"/>
              </a:ext>
            </a:extLst>
          </p:cNvPr>
          <p:cNvSpPr txBox="1"/>
          <p:nvPr/>
        </p:nvSpPr>
        <p:spPr>
          <a:xfrm>
            <a:off x="5723862" y="5125166"/>
            <a:ext cx="29762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 – 40 = </a:t>
            </a:r>
            <a:r>
              <a:rPr lang="en-GB" sz="2800" dirty="0">
                <a:solidFill>
                  <a:srgbClr val="7030A0"/>
                </a:solidFill>
              </a:rPr>
              <a:t>50</a:t>
            </a:r>
          </a:p>
          <a:p>
            <a:r>
              <a:rPr lang="en-GB" sz="2800" dirty="0"/>
              <a:t>702 + </a:t>
            </a:r>
            <a:r>
              <a:rPr lang="en-GB" sz="2800" dirty="0">
                <a:solidFill>
                  <a:srgbClr val="7030A0"/>
                </a:solidFill>
              </a:rPr>
              <a:t>50</a:t>
            </a:r>
            <a:r>
              <a:rPr lang="en-GB" sz="2800" dirty="0"/>
              <a:t> = 752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11" grpId="0"/>
      <p:bldP spid="2" grpId="0"/>
      <p:bldP spid="13" grpId="0" animBg="1"/>
      <p:bldP spid="14" grpId="0" animBg="1"/>
      <p:bldP spid="15" grpId="0" animBg="1"/>
      <p:bldP spid="19" grpId="0"/>
      <p:bldP spid="3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921003" y="280768"/>
            <a:ext cx="5413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7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123" y="862617"/>
            <a:ext cx="586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subtract tens mentally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AA0154-F752-4F57-AED0-E341720310A0}"/>
              </a:ext>
            </a:extLst>
          </p:cNvPr>
          <p:cNvSpPr txBox="1"/>
          <p:nvPr/>
        </p:nvSpPr>
        <p:spPr>
          <a:xfrm>
            <a:off x="1544578" y="1490207"/>
            <a:ext cx="28552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Let’s learn</a:t>
            </a:r>
            <a:endParaRPr lang="en-GB" sz="4000" u="sng" dirty="0"/>
          </a:p>
          <a:p>
            <a:r>
              <a:rPr lang="en-GB" sz="4000" dirty="0"/>
              <a:t>a) 753 – 30 =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17F7516-548D-4A41-A7A2-30F4BE7923BB}"/>
              </a:ext>
            </a:extLst>
          </p:cNvPr>
          <p:cNvSpPr/>
          <p:nvPr/>
        </p:nvSpPr>
        <p:spPr>
          <a:xfrm>
            <a:off x="1918322" y="375948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753</a:t>
            </a:r>
            <a:r>
              <a:rPr lang="en-GB" sz="3200" dirty="0"/>
              <a:t>             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BC74C6-EF5B-4315-87BA-ED1B5D2A5FD7}"/>
              </a:ext>
            </a:extLst>
          </p:cNvPr>
          <p:cNvSpPr/>
          <p:nvPr/>
        </p:nvSpPr>
        <p:spPr>
          <a:xfrm>
            <a:off x="3235879" y="3008962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50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A7B4D72-D9EE-4682-BEF2-9FA9A0B2E290}"/>
              </a:ext>
            </a:extLst>
          </p:cNvPr>
          <p:cNvSpPr/>
          <p:nvPr/>
        </p:nvSpPr>
        <p:spPr>
          <a:xfrm>
            <a:off x="3217275" y="4412922"/>
            <a:ext cx="108302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703</a:t>
            </a:r>
            <a:endParaRPr lang="en-GB" sz="20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CD27C99-CA87-416F-820F-49D014C2E010}"/>
              </a:ext>
            </a:extLst>
          </p:cNvPr>
          <p:cNvCxnSpPr/>
          <p:nvPr/>
        </p:nvCxnSpPr>
        <p:spPr>
          <a:xfrm flipV="1">
            <a:off x="2708548" y="3634117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99B6D5D-D60B-4A49-942A-D66815831854}"/>
              </a:ext>
            </a:extLst>
          </p:cNvPr>
          <p:cNvCxnSpPr>
            <a:cxnSpLocks/>
            <a:stCxn id="6" idx="5"/>
          </p:cNvCxnSpPr>
          <p:nvPr/>
        </p:nvCxnSpPr>
        <p:spPr>
          <a:xfrm>
            <a:off x="2683508" y="454282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4FC5D18F-90C8-4C27-BEAF-25644F30995C}"/>
              </a:ext>
            </a:extLst>
          </p:cNvPr>
          <p:cNvSpPr txBox="1"/>
          <p:nvPr/>
        </p:nvSpPr>
        <p:spPr>
          <a:xfrm>
            <a:off x="507137" y="2794905"/>
            <a:ext cx="18919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Take the tens out of the number</a:t>
            </a:r>
            <a:endParaRPr lang="en-GB" sz="2400" b="1" dirty="0">
              <a:solidFill>
                <a:srgbClr val="0070C0"/>
              </a:solidFill>
            </a:endParaRPr>
          </a:p>
          <a:p>
            <a:endParaRPr lang="en-GB" sz="24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EEBBD82-8748-47FB-8C5E-0F3588B18879}"/>
              </a:ext>
            </a:extLst>
          </p:cNvPr>
          <p:cNvSpPr/>
          <p:nvPr/>
        </p:nvSpPr>
        <p:spPr>
          <a:xfrm>
            <a:off x="4943620" y="1494035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b="1" u="sng" dirty="0"/>
              <a:t>Your turn</a:t>
            </a:r>
            <a:endParaRPr lang="en-GB" sz="4000" u="sng" dirty="0"/>
          </a:p>
          <a:p>
            <a:r>
              <a:rPr lang="en-GB" sz="4000" dirty="0"/>
              <a:t>b) 792 – 40 =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F64F9C7-FB76-43A1-8590-4C9144A8FDAC}"/>
              </a:ext>
            </a:extLst>
          </p:cNvPr>
          <p:cNvSpPr/>
          <p:nvPr/>
        </p:nvSpPr>
        <p:spPr>
          <a:xfrm>
            <a:off x="5117580" y="3466899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792</a:t>
            </a:r>
            <a:r>
              <a:rPr lang="en-GB" sz="3200" dirty="0"/>
              <a:t>             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E60CCF6-4696-4D70-A2C5-09F60DA2061C}"/>
              </a:ext>
            </a:extLst>
          </p:cNvPr>
          <p:cNvSpPr/>
          <p:nvPr/>
        </p:nvSpPr>
        <p:spPr>
          <a:xfrm>
            <a:off x="6435137" y="285390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8D9FCA-4A7E-4083-8EB3-A5055C736E02}"/>
              </a:ext>
            </a:extLst>
          </p:cNvPr>
          <p:cNvSpPr/>
          <p:nvPr/>
        </p:nvSpPr>
        <p:spPr>
          <a:xfrm>
            <a:off x="6416533" y="4120338"/>
            <a:ext cx="108302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702</a:t>
            </a:r>
            <a:endParaRPr lang="en-GB" sz="20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EAA4A75-3FBC-4D5C-9031-84CA29A2045D}"/>
              </a:ext>
            </a:extLst>
          </p:cNvPr>
          <p:cNvCxnSpPr/>
          <p:nvPr/>
        </p:nvCxnSpPr>
        <p:spPr>
          <a:xfrm flipV="1">
            <a:off x="5907806" y="3341533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40D101A-551C-4C60-B170-862F61F3BA93}"/>
              </a:ext>
            </a:extLst>
          </p:cNvPr>
          <p:cNvCxnSpPr>
            <a:cxnSpLocks/>
            <a:stCxn id="13" idx="5"/>
          </p:cNvCxnSpPr>
          <p:nvPr/>
        </p:nvCxnSpPr>
        <p:spPr>
          <a:xfrm>
            <a:off x="5882766" y="4250238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A39B9034-2342-4F63-A8AF-2A26526B8689}"/>
              </a:ext>
            </a:extLst>
          </p:cNvPr>
          <p:cNvSpPr txBox="1"/>
          <p:nvPr/>
        </p:nvSpPr>
        <p:spPr>
          <a:xfrm>
            <a:off x="465911" y="4570302"/>
            <a:ext cx="273016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Subtract the tens: 50 – 30 = </a:t>
            </a:r>
            <a:r>
              <a:rPr lang="en-GB" sz="2400" dirty="0">
                <a:solidFill>
                  <a:srgbClr val="7030A0"/>
                </a:solidFill>
              </a:rPr>
              <a:t>20</a:t>
            </a:r>
          </a:p>
          <a:p>
            <a:r>
              <a:rPr lang="en-GB" sz="2000" b="1" dirty="0">
                <a:solidFill>
                  <a:srgbClr val="0070C0"/>
                </a:solidFill>
              </a:rPr>
              <a:t>Add the result to the Hundreds, Tens and Ones</a:t>
            </a:r>
          </a:p>
          <a:p>
            <a:endParaRPr lang="en-GB" sz="2400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173149-9C0A-41FE-B1B5-49433FEAB89B}"/>
              </a:ext>
            </a:extLst>
          </p:cNvPr>
          <p:cNvSpPr/>
          <p:nvPr/>
        </p:nvSpPr>
        <p:spPr>
          <a:xfrm>
            <a:off x="2950391" y="5685172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703 + </a:t>
            </a:r>
            <a:r>
              <a:rPr lang="en-GB" sz="2800" dirty="0">
                <a:solidFill>
                  <a:srgbClr val="7030A0"/>
                </a:solidFill>
              </a:rPr>
              <a:t>20</a:t>
            </a:r>
            <a:r>
              <a:rPr lang="en-GB" sz="2800" dirty="0">
                <a:solidFill>
                  <a:srgbClr val="0070C0"/>
                </a:solidFill>
              </a:rPr>
              <a:t> = 723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A7F23EE-18BC-40FF-919D-E51EADA7ECEE}"/>
              </a:ext>
            </a:extLst>
          </p:cNvPr>
          <p:cNvSpPr txBox="1"/>
          <p:nvPr/>
        </p:nvSpPr>
        <p:spPr>
          <a:xfrm>
            <a:off x="5723862" y="5125166"/>
            <a:ext cx="29762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 – 40 = </a:t>
            </a:r>
            <a:r>
              <a:rPr lang="en-GB" sz="2800" dirty="0">
                <a:solidFill>
                  <a:srgbClr val="7030A0"/>
                </a:solidFill>
              </a:rPr>
              <a:t>50</a:t>
            </a:r>
          </a:p>
          <a:p>
            <a:r>
              <a:rPr lang="en-GB" sz="2800" dirty="0"/>
              <a:t>702 + </a:t>
            </a:r>
            <a:r>
              <a:rPr lang="en-GB" sz="2800" dirty="0">
                <a:solidFill>
                  <a:srgbClr val="7030A0"/>
                </a:solidFill>
              </a:rPr>
              <a:t>50</a:t>
            </a:r>
            <a:r>
              <a:rPr lang="en-GB" sz="2800" dirty="0"/>
              <a:t> = 752</a:t>
            </a:r>
          </a:p>
        </p:txBody>
      </p:sp>
    </p:spTree>
    <p:extLst>
      <p:ext uri="{BB962C8B-B14F-4D97-AF65-F5344CB8AC3E}">
        <p14:creationId xmlns:p14="http://schemas.microsoft.com/office/powerpoint/2010/main" val="1844746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11" grpId="0"/>
      <p:bldP spid="2" grpId="0"/>
      <p:bldP spid="13" grpId="0" animBg="1"/>
      <p:bldP spid="14" grpId="0" animBg="1"/>
      <p:bldP spid="15" grpId="0" animBg="1"/>
      <p:bldP spid="19" grpId="0"/>
      <p:bldP spid="3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921003" y="280768"/>
            <a:ext cx="5413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7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123" y="862617"/>
            <a:ext cx="586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subtract tens mentally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AA0154-F752-4F57-AED0-E341720310A0}"/>
              </a:ext>
            </a:extLst>
          </p:cNvPr>
          <p:cNvSpPr txBox="1"/>
          <p:nvPr/>
        </p:nvSpPr>
        <p:spPr>
          <a:xfrm>
            <a:off x="1544578" y="1490207"/>
            <a:ext cx="23871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Your turn</a:t>
            </a:r>
            <a:endParaRPr lang="en-GB" sz="4000" u="sng" dirty="0"/>
          </a:p>
          <a:p>
            <a:r>
              <a:rPr lang="en-GB" sz="4000" dirty="0"/>
              <a:t>a) 480 - 20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17F7516-548D-4A41-A7A2-30F4BE7923BB}"/>
              </a:ext>
            </a:extLst>
          </p:cNvPr>
          <p:cNvSpPr/>
          <p:nvPr/>
        </p:nvSpPr>
        <p:spPr>
          <a:xfrm>
            <a:off x="1918322" y="375948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480</a:t>
            </a:r>
            <a:r>
              <a:rPr lang="en-GB" sz="3200" dirty="0"/>
              <a:t>             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BC74C6-EF5B-4315-87BA-ED1B5D2A5FD7}"/>
              </a:ext>
            </a:extLst>
          </p:cNvPr>
          <p:cNvSpPr/>
          <p:nvPr/>
        </p:nvSpPr>
        <p:spPr>
          <a:xfrm>
            <a:off x="3235879" y="3008962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A7B4D72-D9EE-4682-BEF2-9FA9A0B2E290}"/>
              </a:ext>
            </a:extLst>
          </p:cNvPr>
          <p:cNvSpPr/>
          <p:nvPr/>
        </p:nvSpPr>
        <p:spPr>
          <a:xfrm>
            <a:off x="3217275" y="4412922"/>
            <a:ext cx="108302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  <a:endParaRPr lang="en-GB" sz="24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CD27C99-CA87-416F-820F-49D014C2E010}"/>
              </a:ext>
            </a:extLst>
          </p:cNvPr>
          <p:cNvCxnSpPr/>
          <p:nvPr/>
        </p:nvCxnSpPr>
        <p:spPr>
          <a:xfrm flipV="1">
            <a:off x="2708548" y="3634117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99B6D5D-D60B-4A49-942A-D66815831854}"/>
              </a:ext>
            </a:extLst>
          </p:cNvPr>
          <p:cNvCxnSpPr>
            <a:cxnSpLocks/>
            <a:stCxn id="6" idx="5"/>
          </p:cNvCxnSpPr>
          <p:nvPr/>
        </p:nvCxnSpPr>
        <p:spPr>
          <a:xfrm>
            <a:off x="2683508" y="454282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7EEBBD82-8748-47FB-8C5E-0F3588B18879}"/>
              </a:ext>
            </a:extLst>
          </p:cNvPr>
          <p:cNvSpPr/>
          <p:nvPr/>
        </p:nvSpPr>
        <p:spPr>
          <a:xfrm>
            <a:off x="4943620" y="1494035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b="1" u="sng" dirty="0"/>
              <a:t>Your turn</a:t>
            </a:r>
            <a:endParaRPr lang="en-GB" sz="4000" u="sng" dirty="0"/>
          </a:p>
          <a:p>
            <a:r>
              <a:rPr lang="en-GB" sz="4000" dirty="0"/>
              <a:t>b) 276 - 50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F64F9C7-FB76-43A1-8590-4C9144A8FDAC}"/>
              </a:ext>
            </a:extLst>
          </p:cNvPr>
          <p:cNvSpPr/>
          <p:nvPr/>
        </p:nvSpPr>
        <p:spPr>
          <a:xfrm>
            <a:off x="5117580" y="3466899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276</a:t>
            </a:r>
            <a:r>
              <a:rPr lang="en-GB" sz="3200" dirty="0"/>
              <a:t>             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E60CCF6-4696-4D70-A2C5-09F60DA2061C}"/>
              </a:ext>
            </a:extLst>
          </p:cNvPr>
          <p:cNvSpPr/>
          <p:nvPr/>
        </p:nvSpPr>
        <p:spPr>
          <a:xfrm>
            <a:off x="6435137" y="285390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8D9FCA-4A7E-4083-8EB3-A5055C736E02}"/>
              </a:ext>
            </a:extLst>
          </p:cNvPr>
          <p:cNvSpPr/>
          <p:nvPr/>
        </p:nvSpPr>
        <p:spPr>
          <a:xfrm>
            <a:off x="6416533" y="4120338"/>
            <a:ext cx="108302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  <a:endParaRPr lang="en-GB" sz="24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EAA4A75-3FBC-4D5C-9031-84CA29A2045D}"/>
              </a:ext>
            </a:extLst>
          </p:cNvPr>
          <p:cNvCxnSpPr/>
          <p:nvPr/>
        </p:nvCxnSpPr>
        <p:spPr>
          <a:xfrm flipV="1">
            <a:off x="5907806" y="3341533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40D101A-551C-4C60-B170-862F61F3BA93}"/>
              </a:ext>
            </a:extLst>
          </p:cNvPr>
          <p:cNvCxnSpPr>
            <a:cxnSpLocks/>
            <a:stCxn id="13" idx="5"/>
          </p:cNvCxnSpPr>
          <p:nvPr/>
        </p:nvCxnSpPr>
        <p:spPr>
          <a:xfrm>
            <a:off x="5882766" y="4250238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364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2" grpId="0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921003" y="280768"/>
            <a:ext cx="5413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7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123" y="862617"/>
            <a:ext cx="586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subtract tens mentally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AA0154-F752-4F57-AED0-E341720310A0}"/>
              </a:ext>
            </a:extLst>
          </p:cNvPr>
          <p:cNvSpPr txBox="1"/>
          <p:nvPr/>
        </p:nvSpPr>
        <p:spPr>
          <a:xfrm>
            <a:off x="1544578" y="1490207"/>
            <a:ext cx="23871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Your turn</a:t>
            </a:r>
            <a:endParaRPr lang="en-GB" sz="4000" u="sng" dirty="0"/>
          </a:p>
          <a:p>
            <a:r>
              <a:rPr lang="en-GB" sz="4000" dirty="0"/>
              <a:t>a) 480 - 20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17F7516-548D-4A41-A7A2-30F4BE7923BB}"/>
              </a:ext>
            </a:extLst>
          </p:cNvPr>
          <p:cNvSpPr/>
          <p:nvPr/>
        </p:nvSpPr>
        <p:spPr>
          <a:xfrm>
            <a:off x="1918322" y="375948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480</a:t>
            </a:r>
            <a:r>
              <a:rPr lang="en-GB" sz="3200" dirty="0"/>
              <a:t>             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BC74C6-EF5B-4315-87BA-ED1B5D2A5FD7}"/>
              </a:ext>
            </a:extLst>
          </p:cNvPr>
          <p:cNvSpPr/>
          <p:nvPr/>
        </p:nvSpPr>
        <p:spPr>
          <a:xfrm>
            <a:off x="3235879" y="3008962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80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A7B4D72-D9EE-4682-BEF2-9FA9A0B2E290}"/>
              </a:ext>
            </a:extLst>
          </p:cNvPr>
          <p:cNvSpPr/>
          <p:nvPr/>
        </p:nvSpPr>
        <p:spPr>
          <a:xfrm>
            <a:off x="3217275" y="4412922"/>
            <a:ext cx="108302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400</a:t>
            </a:r>
            <a:endParaRPr lang="en-GB" sz="24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CD27C99-CA87-416F-820F-49D014C2E010}"/>
              </a:ext>
            </a:extLst>
          </p:cNvPr>
          <p:cNvCxnSpPr/>
          <p:nvPr/>
        </p:nvCxnSpPr>
        <p:spPr>
          <a:xfrm flipV="1">
            <a:off x="2708548" y="3634117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99B6D5D-D60B-4A49-942A-D66815831854}"/>
              </a:ext>
            </a:extLst>
          </p:cNvPr>
          <p:cNvCxnSpPr>
            <a:cxnSpLocks/>
            <a:stCxn id="6" idx="5"/>
          </p:cNvCxnSpPr>
          <p:nvPr/>
        </p:nvCxnSpPr>
        <p:spPr>
          <a:xfrm>
            <a:off x="2683508" y="454282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7EEBBD82-8748-47FB-8C5E-0F3588B18879}"/>
              </a:ext>
            </a:extLst>
          </p:cNvPr>
          <p:cNvSpPr/>
          <p:nvPr/>
        </p:nvSpPr>
        <p:spPr>
          <a:xfrm>
            <a:off x="4943620" y="1494035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b="1" u="sng" dirty="0"/>
              <a:t>Your turn</a:t>
            </a:r>
            <a:endParaRPr lang="en-GB" sz="4000" u="sng" dirty="0"/>
          </a:p>
          <a:p>
            <a:r>
              <a:rPr lang="en-GB" sz="4000" dirty="0"/>
              <a:t>b) 276 - 50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F64F9C7-FB76-43A1-8590-4C9144A8FDAC}"/>
              </a:ext>
            </a:extLst>
          </p:cNvPr>
          <p:cNvSpPr/>
          <p:nvPr/>
        </p:nvSpPr>
        <p:spPr>
          <a:xfrm>
            <a:off x="5117580" y="3466899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276</a:t>
            </a:r>
            <a:r>
              <a:rPr lang="en-GB" sz="3200" dirty="0"/>
              <a:t>             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E60CCF6-4696-4D70-A2C5-09F60DA2061C}"/>
              </a:ext>
            </a:extLst>
          </p:cNvPr>
          <p:cNvSpPr/>
          <p:nvPr/>
        </p:nvSpPr>
        <p:spPr>
          <a:xfrm>
            <a:off x="6435137" y="285390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8D9FCA-4A7E-4083-8EB3-A5055C736E02}"/>
              </a:ext>
            </a:extLst>
          </p:cNvPr>
          <p:cNvSpPr/>
          <p:nvPr/>
        </p:nvSpPr>
        <p:spPr>
          <a:xfrm>
            <a:off x="6416533" y="4120338"/>
            <a:ext cx="108302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  <a:endParaRPr lang="en-GB" sz="24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EAA4A75-3FBC-4D5C-9031-84CA29A2045D}"/>
              </a:ext>
            </a:extLst>
          </p:cNvPr>
          <p:cNvCxnSpPr/>
          <p:nvPr/>
        </p:nvCxnSpPr>
        <p:spPr>
          <a:xfrm flipV="1">
            <a:off x="5907806" y="3341533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40D101A-551C-4C60-B170-862F61F3BA93}"/>
              </a:ext>
            </a:extLst>
          </p:cNvPr>
          <p:cNvCxnSpPr>
            <a:cxnSpLocks/>
            <a:stCxn id="13" idx="5"/>
          </p:cNvCxnSpPr>
          <p:nvPr/>
        </p:nvCxnSpPr>
        <p:spPr>
          <a:xfrm>
            <a:off x="5882766" y="4250238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1706030-148E-41A1-8794-DB47E6DBBEFA}"/>
              </a:ext>
            </a:extLst>
          </p:cNvPr>
          <p:cNvSpPr txBox="1"/>
          <p:nvPr/>
        </p:nvSpPr>
        <p:spPr>
          <a:xfrm>
            <a:off x="971550" y="5172635"/>
            <a:ext cx="24888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 – 20 = </a:t>
            </a:r>
            <a:r>
              <a:rPr lang="en-GB" sz="2800" dirty="0">
                <a:solidFill>
                  <a:srgbClr val="7030A0"/>
                </a:solidFill>
              </a:rPr>
              <a:t>60</a:t>
            </a:r>
          </a:p>
          <a:p>
            <a:r>
              <a:rPr lang="en-GB" sz="2800" dirty="0">
                <a:solidFill>
                  <a:srgbClr val="0070C0"/>
                </a:solidFill>
              </a:rPr>
              <a:t>400</a:t>
            </a:r>
            <a:r>
              <a:rPr lang="en-GB" sz="2800" dirty="0">
                <a:solidFill>
                  <a:srgbClr val="7030A0"/>
                </a:solidFill>
              </a:rPr>
              <a:t> </a:t>
            </a:r>
            <a:r>
              <a:rPr lang="en-GB" sz="2800" dirty="0"/>
              <a:t>+</a:t>
            </a:r>
            <a:r>
              <a:rPr lang="en-GB" sz="2800" dirty="0">
                <a:solidFill>
                  <a:srgbClr val="7030A0"/>
                </a:solidFill>
              </a:rPr>
              <a:t> 60 = </a:t>
            </a:r>
            <a:r>
              <a:rPr lang="en-GB" sz="2800" dirty="0"/>
              <a:t>460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799D753-59F9-488C-A82E-CACC6026AA8B}"/>
              </a:ext>
            </a:extLst>
          </p:cNvPr>
          <p:cNvSpPr txBox="1"/>
          <p:nvPr/>
        </p:nvSpPr>
        <p:spPr>
          <a:xfrm>
            <a:off x="5010728" y="5196304"/>
            <a:ext cx="24888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70 – 50 = </a:t>
            </a:r>
            <a:r>
              <a:rPr lang="en-GB" sz="2800" dirty="0">
                <a:solidFill>
                  <a:srgbClr val="7030A0"/>
                </a:solidFill>
              </a:rPr>
              <a:t>20</a:t>
            </a:r>
          </a:p>
          <a:p>
            <a:r>
              <a:rPr lang="en-GB" sz="2800" dirty="0">
                <a:solidFill>
                  <a:srgbClr val="0070C0"/>
                </a:solidFill>
              </a:rPr>
              <a:t>206</a:t>
            </a:r>
            <a:r>
              <a:rPr lang="en-GB" sz="2800" dirty="0">
                <a:solidFill>
                  <a:srgbClr val="7030A0"/>
                </a:solidFill>
              </a:rPr>
              <a:t> </a:t>
            </a:r>
            <a:r>
              <a:rPr lang="en-GB" sz="2800" dirty="0"/>
              <a:t>+</a:t>
            </a:r>
            <a:r>
              <a:rPr lang="en-GB" sz="2800" dirty="0">
                <a:solidFill>
                  <a:srgbClr val="7030A0"/>
                </a:solidFill>
              </a:rPr>
              <a:t> 20 = </a:t>
            </a:r>
            <a:r>
              <a:rPr lang="en-GB" sz="2800" dirty="0"/>
              <a:t>226</a:t>
            </a:r>
          </a:p>
        </p:txBody>
      </p:sp>
    </p:spTree>
    <p:extLst>
      <p:ext uri="{BB962C8B-B14F-4D97-AF65-F5344CB8AC3E}">
        <p14:creationId xmlns:p14="http://schemas.microsoft.com/office/powerpoint/2010/main" val="2593337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2" grpId="0"/>
      <p:bldP spid="13" grpId="0" animBg="1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921003" y="280768"/>
            <a:ext cx="5413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7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123" y="862617"/>
            <a:ext cx="586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subtract tens mentally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AA0154-F752-4F57-AED0-E341720310A0}"/>
              </a:ext>
            </a:extLst>
          </p:cNvPr>
          <p:cNvSpPr txBox="1"/>
          <p:nvPr/>
        </p:nvSpPr>
        <p:spPr>
          <a:xfrm>
            <a:off x="637306" y="1565248"/>
            <a:ext cx="503958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Hot challenge teaching</a:t>
            </a:r>
            <a:endParaRPr lang="en-GB" sz="4000" u="sng" dirty="0"/>
          </a:p>
          <a:p>
            <a:r>
              <a:rPr lang="en-GB" sz="4000" dirty="0"/>
              <a:t>a) What is 529 – 70?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17F7516-548D-4A41-A7A2-30F4BE7923BB}"/>
              </a:ext>
            </a:extLst>
          </p:cNvPr>
          <p:cNvSpPr/>
          <p:nvPr/>
        </p:nvSpPr>
        <p:spPr>
          <a:xfrm>
            <a:off x="1391307" y="375948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100</a:t>
            </a:r>
            <a:r>
              <a:rPr lang="en-GB" sz="3200" dirty="0"/>
              <a:t>             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BC74C6-EF5B-4315-87BA-ED1B5D2A5FD7}"/>
              </a:ext>
            </a:extLst>
          </p:cNvPr>
          <p:cNvSpPr/>
          <p:nvPr/>
        </p:nvSpPr>
        <p:spPr>
          <a:xfrm>
            <a:off x="2708864" y="3008962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70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A7B4D72-D9EE-4682-BEF2-9FA9A0B2E290}"/>
              </a:ext>
            </a:extLst>
          </p:cNvPr>
          <p:cNvSpPr/>
          <p:nvPr/>
        </p:nvSpPr>
        <p:spPr>
          <a:xfrm>
            <a:off x="2690260" y="4412922"/>
            <a:ext cx="108302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30</a:t>
            </a:r>
            <a:endParaRPr lang="en-GB" sz="2400" b="1" dirty="0">
              <a:solidFill>
                <a:schemeClr val="tx1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CD27C99-CA87-416F-820F-49D014C2E010}"/>
              </a:ext>
            </a:extLst>
          </p:cNvPr>
          <p:cNvCxnSpPr/>
          <p:nvPr/>
        </p:nvCxnSpPr>
        <p:spPr>
          <a:xfrm flipV="1">
            <a:off x="2181533" y="3634117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99B6D5D-D60B-4A49-942A-D66815831854}"/>
              </a:ext>
            </a:extLst>
          </p:cNvPr>
          <p:cNvCxnSpPr>
            <a:cxnSpLocks/>
            <a:stCxn id="6" idx="5"/>
          </p:cNvCxnSpPr>
          <p:nvPr/>
        </p:nvCxnSpPr>
        <p:spPr>
          <a:xfrm>
            <a:off x="2156493" y="454282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FF64F9C7-FB76-43A1-8590-4C9144A8FDAC}"/>
              </a:ext>
            </a:extLst>
          </p:cNvPr>
          <p:cNvSpPr/>
          <p:nvPr/>
        </p:nvSpPr>
        <p:spPr>
          <a:xfrm>
            <a:off x="5117580" y="373799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936</a:t>
            </a:r>
            <a:r>
              <a:rPr lang="en-GB" sz="3200" dirty="0"/>
              <a:t>             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E60CCF6-4696-4D70-A2C5-09F60DA2061C}"/>
              </a:ext>
            </a:extLst>
          </p:cNvPr>
          <p:cNvSpPr/>
          <p:nvPr/>
        </p:nvSpPr>
        <p:spPr>
          <a:xfrm>
            <a:off x="6435137" y="3124994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80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8D9FCA-4A7E-4083-8EB3-A5055C736E02}"/>
              </a:ext>
            </a:extLst>
          </p:cNvPr>
          <p:cNvSpPr/>
          <p:nvPr/>
        </p:nvSpPr>
        <p:spPr>
          <a:xfrm>
            <a:off x="6416533" y="4391432"/>
            <a:ext cx="108302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?</a:t>
            </a:r>
            <a:endParaRPr lang="en-GB" sz="2400" b="1" dirty="0">
              <a:solidFill>
                <a:schemeClr val="tx1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EAA4A75-3FBC-4D5C-9031-84CA29A2045D}"/>
              </a:ext>
            </a:extLst>
          </p:cNvPr>
          <p:cNvCxnSpPr/>
          <p:nvPr/>
        </p:nvCxnSpPr>
        <p:spPr>
          <a:xfrm flipV="1">
            <a:off x="5960929" y="3705391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40D101A-551C-4C60-B170-862F61F3BA93}"/>
              </a:ext>
            </a:extLst>
          </p:cNvPr>
          <p:cNvCxnSpPr>
            <a:cxnSpLocks/>
            <a:stCxn id="13" idx="5"/>
          </p:cNvCxnSpPr>
          <p:nvPr/>
        </p:nvCxnSpPr>
        <p:spPr>
          <a:xfrm>
            <a:off x="5882766" y="452133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1720B341-801B-4BC1-AB7A-FA8C4FDF8E68}"/>
              </a:ext>
            </a:extLst>
          </p:cNvPr>
          <p:cNvSpPr/>
          <p:nvPr/>
        </p:nvSpPr>
        <p:spPr>
          <a:xfrm>
            <a:off x="581826" y="5386961"/>
            <a:ext cx="251543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529 – 100 = 429</a:t>
            </a:r>
          </a:p>
          <a:p>
            <a:r>
              <a:rPr lang="en-GB" sz="2800" dirty="0"/>
              <a:t>529 + </a:t>
            </a:r>
            <a:r>
              <a:rPr lang="en-GB" sz="2800" b="1" dirty="0"/>
              <a:t>30</a:t>
            </a:r>
            <a:r>
              <a:rPr lang="en-GB" sz="2800" dirty="0"/>
              <a:t> = 559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01754C-6525-4F61-8182-240416A9D94A}"/>
              </a:ext>
            </a:extLst>
          </p:cNvPr>
          <p:cNvSpPr txBox="1"/>
          <p:nvPr/>
        </p:nvSpPr>
        <p:spPr>
          <a:xfrm>
            <a:off x="6149649" y="1927959"/>
            <a:ext cx="20102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Your turn: </a:t>
            </a:r>
            <a:r>
              <a:rPr lang="en-GB" sz="3200" dirty="0"/>
              <a:t>936 – 80 =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1C9E7-4C58-40B4-8745-1D30931256B0}"/>
              </a:ext>
            </a:extLst>
          </p:cNvPr>
          <p:cNvSpPr/>
          <p:nvPr/>
        </p:nvSpPr>
        <p:spPr>
          <a:xfrm>
            <a:off x="4419175" y="5403678"/>
            <a:ext cx="251543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936 – 100 = 836</a:t>
            </a:r>
          </a:p>
          <a:p>
            <a:r>
              <a:rPr lang="en-GB" sz="2800" dirty="0"/>
              <a:t>836 + </a:t>
            </a:r>
            <a:r>
              <a:rPr lang="en-GB" sz="2800" b="1" dirty="0"/>
              <a:t>20</a:t>
            </a:r>
            <a:r>
              <a:rPr lang="en-GB" sz="2800" dirty="0"/>
              <a:t> = 856 </a:t>
            </a:r>
          </a:p>
        </p:txBody>
      </p:sp>
    </p:spTree>
    <p:extLst>
      <p:ext uri="{BB962C8B-B14F-4D97-AF65-F5344CB8AC3E}">
        <p14:creationId xmlns:p14="http://schemas.microsoft.com/office/powerpoint/2010/main" val="424314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  <p:bldP spid="11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1B8147AE-2A05-412A-A9AE-032BE4495A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" y="509588"/>
            <a:ext cx="783431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3200" b="1" u="sng" dirty="0">
                <a:solidFill>
                  <a:schemeClr val="tx1"/>
                </a:solidFill>
              </a:rPr>
              <a:t>Tuesday 7</a:t>
            </a:r>
            <a:r>
              <a:rPr lang="en-GB" altLang="en-US" sz="3200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sz="3200" b="1" u="sng" dirty="0">
                <a:solidFill>
                  <a:schemeClr val="tx1"/>
                </a:solidFill>
              </a:rPr>
              <a:t> July 2020</a:t>
            </a:r>
            <a:br>
              <a:rPr lang="en-GB" altLang="en-US" sz="3200" b="1" u="sng" dirty="0"/>
            </a:br>
            <a:r>
              <a:rPr lang="en-GB" altLang="en-US" sz="3200" b="1" u="sng" dirty="0"/>
              <a:t>L.O: To subtract tens mentally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3200" b="1" u="sng" dirty="0"/>
          </a:p>
        </p:txBody>
      </p:sp>
      <p:pic>
        <p:nvPicPr>
          <p:cNvPr id="22531" name="Picture 2">
            <a:extLst>
              <a:ext uri="{FF2B5EF4-FFF2-40B4-BE49-F238E27FC236}">
                <a16:creationId xmlns:a16="http://schemas.microsoft.com/office/drawing/2014/main" id="{731EDDDA-E616-46E0-8639-3441F9368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17" y="2118151"/>
            <a:ext cx="1049338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3">
            <a:extLst>
              <a:ext uri="{FF2B5EF4-FFF2-40B4-BE49-F238E27FC236}">
                <a16:creationId xmlns:a16="http://schemas.microsoft.com/office/drawing/2014/main" id="{EF5D50AB-CEF8-426C-A89D-390EE6B18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3483769"/>
            <a:ext cx="998538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>
            <a:extLst>
              <a:ext uri="{FF2B5EF4-FFF2-40B4-BE49-F238E27FC236}">
                <a16:creationId xmlns:a16="http://schemas.microsoft.com/office/drawing/2014/main" id="{EC9C4AAD-8AB4-4E85-AB7C-77929A881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4881563"/>
            <a:ext cx="1060450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Box 1">
            <a:extLst>
              <a:ext uri="{FF2B5EF4-FFF2-40B4-BE49-F238E27FC236}">
                <a16:creationId xmlns:a16="http://schemas.microsoft.com/office/drawing/2014/main" id="{48A673FF-A80F-47E4-A4D3-32A983687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5113" y="1909604"/>
            <a:ext cx="73485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</a:rPr>
              <a:t>Subtract tens from a two digit number</a:t>
            </a:r>
          </a:p>
        </p:txBody>
      </p:sp>
      <p:sp>
        <p:nvSpPr>
          <p:cNvPr id="22535" name="Rectangle 2">
            <a:extLst>
              <a:ext uri="{FF2B5EF4-FFF2-40B4-BE49-F238E27FC236}">
                <a16:creationId xmlns:a16="http://schemas.microsoft.com/office/drawing/2014/main" id="{11BA3FB1-4E2A-404E-B63E-12BB56EDBB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463" y="3266103"/>
            <a:ext cx="68278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3600" dirty="0">
                <a:solidFill>
                  <a:schemeClr val="tx1"/>
                </a:solidFill>
              </a:rPr>
              <a:t>Subtract tens from a three digit number</a:t>
            </a:r>
          </a:p>
        </p:txBody>
      </p:sp>
      <p:sp>
        <p:nvSpPr>
          <p:cNvPr id="22536" name="Rectangle 3">
            <a:extLst>
              <a:ext uri="{FF2B5EF4-FFF2-40B4-BE49-F238E27FC236}">
                <a16:creationId xmlns:a16="http://schemas.microsoft.com/office/drawing/2014/main" id="{65E5A528-AF68-4EE8-8046-91EB030F4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838" y="4797611"/>
            <a:ext cx="68278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</a:rPr>
              <a:t>Subtract tens from a three digit number with regrouping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C4AA890-A98A-49CB-9789-37C2142E8ECB}" vid="{D329D7C4-AF03-437F-A4FE-F7A8B98817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4198</TotalTime>
  <Words>703</Words>
  <Application>Microsoft Office PowerPoint</Application>
  <PresentationFormat>On-screen Show (4:3)</PresentationFormat>
  <Paragraphs>177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Sassoon Infant Md</vt:lpstr>
      <vt:lpstr>Sassoon Infant Rg</vt:lpstr>
      <vt:lpstr>Tuffy</vt:lpstr>
      <vt:lpstr>Twinkl</vt:lpstr>
      <vt:lpstr>Twinkl SemiBold</vt:lpstr>
      <vt:lpstr>1_Office Theme</vt:lpstr>
      <vt:lpstr>Monday 6th July 2020  L.O: To subtract single numbers mentally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Tuesday 7th July 2020  L.O: To subtract tens mentally</vt:lpstr>
      <vt:lpstr>Tuesday 7th July 2020  Warm up: Multiples of 10 that make 100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Shaun Downie</cp:lastModifiedBy>
  <cp:revision>202</cp:revision>
  <dcterms:created xsi:type="dcterms:W3CDTF">2017-07-12T10:51:34Z</dcterms:created>
  <dcterms:modified xsi:type="dcterms:W3CDTF">2020-07-07T14:14:53Z</dcterms:modified>
</cp:coreProperties>
</file>