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5"/>
  </p:handoutMasterIdLst>
  <p:sldIdLst>
    <p:sldId id="259" r:id="rId2"/>
    <p:sldId id="260" r:id="rId3"/>
    <p:sldId id="261" r:id="rId4"/>
  </p:sldIdLst>
  <p:sldSz cx="6858000" cy="9144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2880">
          <p15:clr>
            <a:srgbClr val="A4A3A4"/>
          </p15:clr>
        </p15:guide>
        <p15:guide id="4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2298" y="96"/>
      </p:cViewPr>
      <p:guideLst>
        <p:guide orient="horz" pos="2160"/>
        <p:guide pos="2880"/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A3CE5B-2C1A-4F5A-BA76-B8712203CFA8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80F9D9-1FC2-4FB7-962D-08CBCFF9A2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42054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2158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35611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4700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82452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32044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11183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47642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02346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62712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46711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23161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B07A8A-306F-44B1-A264-4603F3B36496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266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/>
          <p:cNvSpPr txBox="1"/>
          <p:nvPr/>
        </p:nvSpPr>
        <p:spPr>
          <a:xfrm>
            <a:off x="5400610" y="19255"/>
            <a:ext cx="8226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u="sng" dirty="0"/>
              <a:t>15.06.20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8E5C8B11-A2A9-44C7-A366-E193B1B8A6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0007" y="3385879"/>
            <a:ext cx="2432515" cy="112728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54CBC50C-031C-40EE-AE39-979AEF5E58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5998" y="1917715"/>
            <a:ext cx="2432515" cy="1127288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4DCF7784-FB80-4434-8388-0AE6061D9504}"/>
              </a:ext>
            </a:extLst>
          </p:cNvPr>
          <p:cNvSpPr txBox="1"/>
          <p:nvPr/>
        </p:nvSpPr>
        <p:spPr>
          <a:xfrm>
            <a:off x="3532182" y="299344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4367 + 1000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66C47ED-15C2-43EB-B3CA-5C360B312237}"/>
              </a:ext>
            </a:extLst>
          </p:cNvPr>
          <p:cNvSpPr txBox="1"/>
          <p:nvPr/>
        </p:nvSpPr>
        <p:spPr>
          <a:xfrm>
            <a:off x="3538233" y="1652998"/>
            <a:ext cx="25441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7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529116D-28C3-4D2F-A41E-BC5C107705A3}"/>
              </a:ext>
            </a:extLst>
          </p:cNvPr>
          <p:cNvSpPr txBox="1"/>
          <p:nvPr/>
        </p:nvSpPr>
        <p:spPr>
          <a:xfrm>
            <a:off x="666741" y="1632815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3689 - 1638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C3C77FF2-9AF3-4487-9397-BCB11297EE64}"/>
              </a:ext>
            </a:extLst>
          </p:cNvPr>
          <p:cNvSpPr/>
          <p:nvPr/>
        </p:nvSpPr>
        <p:spPr>
          <a:xfrm>
            <a:off x="2520596" y="3693075"/>
            <a:ext cx="648072" cy="52005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CB4F2FF0-62E1-47D7-979C-5EE9CB2AF6AE}"/>
              </a:ext>
            </a:extLst>
          </p:cNvPr>
          <p:cNvSpPr txBox="1"/>
          <p:nvPr/>
        </p:nvSpPr>
        <p:spPr>
          <a:xfrm>
            <a:off x="729921" y="3117011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£2.46 + ? = £10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64BB4DEC-0900-491B-A1DE-561654FE6E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3195" y="548169"/>
            <a:ext cx="2432515" cy="1127288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BF365FF9-7A6C-4165-A01F-4E1D890C95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4841" y="1899455"/>
            <a:ext cx="2432515" cy="1127288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B5DFCD57-2825-4A92-A492-603AEC5B1E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6435" y="3374299"/>
            <a:ext cx="2432515" cy="1127288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39C34FFC-372F-4484-9A39-FD2CE0D0CC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4142" y="534033"/>
            <a:ext cx="2432515" cy="1127288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068EFA63-ED91-4A0D-BB02-4C62EC08E136}"/>
              </a:ext>
            </a:extLst>
          </p:cNvPr>
          <p:cNvSpPr txBox="1"/>
          <p:nvPr/>
        </p:nvSpPr>
        <p:spPr>
          <a:xfrm>
            <a:off x="666741" y="118206"/>
            <a:ext cx="24267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u="sng" dirty="0"/>
              <a:t>2</a:t>
            </a:r>
            <a:r>
              <a:rPr lang="en-GB" sz="1400" dirty="0"/>
              <a:t> of 80</a:t>
            </a:r>
          </a:p>
          <a:p>
            <a:r>
              <a:rPr lang="en-GB" sz="1400" dirty="0"/>
              <a:t>5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B359B89F-346F-4C03-866F-037C50710992}"/>
              </a:ext>
            </a:extLst>
          </p:cNvPr>
          <p:cNvSpPr txBox="1"/>
          <p:nvPr/>
        </p:nvSpPr>
        <p:spPr>
          <a:xfrm>
            <a:off x="2768860" y="2694835"/>
            <a:ext cx="4448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cm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44593E-1679-43E7-93EA-120636421862}"/>
              </a:ext>
            </a:extLst>
          </p:cNvPr>
          <p:cNvSpPr txBox="1"/>
          <p:nvPr/>
        </p:nvSpPr>
        <p:spPr>
          <a:xfrm>
            <a:off x="3670939" y="1609535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dirty="0"/>
              <a:t>2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7420B1B-755D-47E0-B983-18552221DE85}"/>
              </a:ext>
            </a:extLst>
          </p:cNvPr>
          <p:cNvSpPr txBox="1"/>
          <p:nvPr/>
        </p:nvSpPr>
        <p:spPr>
          <a:xfrm>
            <a:off x="3523869" y="3050475"/>
            <a:ext cx="260421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A bookshop sells books at two prices. </a:t>
            </a:r>
          </a:p>
          <a:p>
            <a:r>
              <a:rPr lang="en-GB" sz="1000" dirty="0"/>
              <a:t>Hardback books cost £12.50 </a:t>
            </a:r>
          </a:p>
          <a:p>
            <a:r>
              <a:rPr lang="en-GB" sz="1000" dirty="0"/>
              <a:t>Paperback books cost £5.25 </a:t>
            </a:r>
          </a:p>
          <a:p>
            <a:r>
              <a:rPr lang="en-GB" sz="1000" dirty="0"/>
              <a:t>What is the cost of each book to the nearest pound? 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B014C59B-CCAE-4204-BC34-2EF5CFB6633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1419" t="62928"/>
          <a:stretch/>
        </p:blipFill>
        <p:spPr>
          <a:xfrm>
            <a:off x="3595517" y="4099485"/>
            <a:ext cx="1181746" cy="417914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88CDFE5E-43C0-4312-A71A-531D454277DB}"/>
              </a:ext>
            </a:extLst>
          </p:cNvPr>
          <p:cNvSpPr txBox="1"/>
          <p:nvPr/>
        </p:nvSpPr>
        <p:spPr>
          <a:xfrm>
            <a:off x="5436002" y="4613372"/>
            <a:ext cx="8226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u="sng" dirty="0"/>
              <a:t>16.06.20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28421D7D-2B6C-4941-B62F-D034B6BA5E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5399" y="7979996"/>
            <a:ext cx="2432515" cy="1127288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70A533D5-FD5F-4AD6-BDF0-AA1F2FC1E2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61390" y="6511832"/>
            <a:ext cx="2432515" cy="1127288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F7C71BEE-A891-42CC-9072-D0E644AB3498}"/>
              </a:ext>
            </a:extLst>
          </p:cNvPr>
          <p:cNvSpPr txBox="1"/>
          <p:nvPr/>
        </p:nvSpPr>
        <p:spPr>
          <a:xfrm>
            <a:off x="3567574" y="4893461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6920 + 1000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8D1EF1CA-5963-4DCA-865B-C7B6B24E1052}"/>
              </a:ext>
            </a:extLst>
          </p:cNvPr>
          <p:cNvSpPr txBox="1"/>
          <p:nvPr/>
        </p:nvSpPr>
        <p:spPr>
          <a:xfrm>
            <a:off x="3573625" y="6247115"/>
            <a:ext cx="25441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9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4B3182FB-FDD6-4B7F-AD56-38FD41FDB048}"/>
              </a:ext>
            </a:extLst>
          </p:cNvPr>
          <p:cNvSpPr txBox="1"/>
          <p:nvPr/>
        </p:nvSpPr>
        <p:spPr>
          <a:xfrm>
            <a:off x="702133" y="6226932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6579 - 3919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C6348AA4-AF1A-429A-B82A-4B4DDB3E8517}"/>
              </a:ext>
            </a:extLst>
          </p:cNvPr>
          <p:cNvSpPr/>
          <p:nvPr/>
        </p:nvSpPr>
        <p:spPr>
          <a:xfrm>
            <a:off x="2555988" y="8287192"/>
            <a:ext cx="648072" cy="52005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7C02F1D3-F88B-4FCE-84FF-63B593214926}"/>
              </a:ext>
            </a:extLst>
          </p:cNvPr>
          <p:cNvSpPr txBox="1"/>
          <p:nvPr/>
        </p:nvSpPr>
        <p:spPr>
          <a:xfrm>
            <a:off x="765313" y="7711128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£7.92 + ? = £10</a:t>
            </a:r>
          </a:p>
        </p:txBody>
      </p:sp>
      <p:pic>
        <p:nvPicPr>
          <p:cNvPr id="41" name="Picture 40">
            <a:extLst>
              <a:ext uri="{FF2B5EF4-FFF2-40B4-BE49-F238E27FC236}">
                <a16:creationId xmlns:a16="http://schemas.microsoft.com/office/drawing/2014/main" id="{BDCE88D7-EB0D-4831-A0C0-7CA4352BAF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587" y="5142286"/>
            <a:ext cx="2432515" cy="1127288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BDBEDF57-C2FD-48F9-8E05-B138F47CF6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0233" y="6493572"/>
            <a:ext cx="2432515" cy="1127288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5F2D8C9E-8E1E-470E-8480-930FDC8731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1827" y="7968416"/>
            <a:ext cx="2432515" cy="1127288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ECB3F21C-5668-427F-8FE5-A0D7209DAD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9534" y="5128150"/>
            <a:ext cx="2432515" cy="1127288"/>
          </a:xfrm>
          <a:prstGeom prst="rect">
            <a:avLst/>
          </a:prstGeom>
        </p:spPr>
      </p:pic>
      <p:sp>
        <p:nvSpPr>
          <p:cNvPr id="50" name="TextBox 49">
            <a:extLst>
              <a:ext uri="{FF2B5EF4-FFF2-40B4-BE49-F238E27FC236}">
                <a16:creationId xmlns:a16="http://schemas.microsoft.com/office/drawing/2014/main" id="{4591F24E-C0A7-486E-8512-30F7D160B5E8}"/>
              </a:ext>
            </a:extLst>
          </p:cNvPr>
          <p:cNvSpPr txBox="1"/>
          <p:nvPr/>
        </p:nvSpPr>
        <p:spPr>
          <a:xfrm>
            <a:off x="702133" y="4712323"/>
            <a:ext cx="24267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u="sng" dirty="0"/>
              <a:t>3</a:t>
            </a:r>
            <a:r>
              <a:rPr lang="en-GB" sz="1400" dirty="0"/>
              <a:t> of 140</a:t>
            </a:r>
          </a:p>
          <a:p>
            <a:r>
              <a:rPr lang="en-GB" sz="1400" dirty="0"/>
              <a:t>10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9A189062-4E7C-4212-8F81-69A0D98B1079}"/>
              </a:ext>
            </a:extLst>
          </p:cNvPr>
          <p:cNvSpPr txBox="1"/>
          <p:nvPr/>
        </p:nvSpPr>
        <p:spPr>
          <a:xfrm>
            <a:off x="2804252" y="7288952"/>
            <a:ext cx="4448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cm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791DF8C5-3695-4530-810B-A17582B536DD}"/>
              </a:ext>
            </a:extLst>
          </p:cNvPr>
          <p:cNvSpPr txBox="1"/>
          <p:nvPr/>
        </p:nvSpPr>
        <p:spPr>
          <a:xfrm>
            <a:off x="3706331" y="6203652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dirty="0"/>
              <a:t>2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25576119-57A7-4119-B9D2-D892A5AB07FF}"/>
              </a:ext>
            </a:extLst>
          </p:cNvPr>
          <p:cNvSpPr txBox="1"/>
          <p:nvPr/>
        </p:nvSpPr>
        <p:spPr>
          <a:xfrm>
            <a:off x="3559261" y="7644592"/>
            <a:ext cx="260421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A bookshop sells books at two prices. </a:t>
            </a:r>
          </a:p>
          <a:p>
            <a:r>
              <a:rPr lang="en-GB" sz="1000" dirty="0"/>
              <a:t>Hardback books cost £23.49 </a:t>
            </a:r>
          </a:p>
          <a:p>
            <a:r>
              <a:rPr lang="en-GB" sz="1000" dirty="0"/>
              <a:t>Paperback books cost £8.89 </a:t>
            </a:r>
          </a:p>
          <a:p>
            <a:r>
              <a:rPr lang="en-GB" sz="1000" dirty="0"/>
              <a:t>What is the cost of each book to the nearest pound? </a:t>
            </a:r>
          </a:p>
        </p:txBody>
      </p:sp>
      <p:pic>
        <p:nvPicPr>
          <p:cNvPr id="54" name="Picture 53">
            <a:extLst>
              <a:ext uri="{FF2B5EF4-FFF2-40B4-BE49-F238E27FC236}">
                <a16:creationId xmlns:a16="http://schemas.microsoft.com/office/drawing/2014/main" id="{5EB8F4A7-67A9-42F5-A133-81730007BF3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1419" t="62928"/>
          <a:stretch/>
        </p:blipFill>
        <p:spPr>
          <a:xfrm>
            <a:off x="3630909" y="8693602"/>
            <a:ext cx="1181746" cy="417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414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/>
          <p:cNvSpPr txBox="1"/>
          <p:nvPr/>
        </p:nvSpPr>
        <p:spPr>
          <a:xfrm>
            <a:off x="5400610" y="19255"/>
            <a:ext cx="8226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u="sng" dirty="0"/>
              <a:t>17.06.20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8E5C8B11-A2A9-44C7-A366-E193B1B8A6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0007" y="3385879"/>
            <a:ext cx="2432515" cy="112728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54CBC50C-031C-40EE-AE39-979AEF5E58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5998" y="1917715"/>
            <a:ext cx="2432515" cy="1127288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4DCF7784-FB80-4434-8388-0AE6061D9504}"/>
              </a:ext>
            </a:extLst>
          </p:cNvPr>
          <p:cNvSpPr txBox="1"/>
          <p:nvPr/>
        </p:nvSpPr>
        <p:spPr>
          <a:xfrm>
            <a:off x="3532182" y="299344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7627 + 1000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66C47ED-15C2-43EB-B3CA-5C360B312237}"/>
              </a:ext>
            </a:extLst>
          </p:cNvPr>
          <p:cNvSpPr txBox="1"/>
          <p:nvPr/>
        </p:nvSpPr>
        <p:spPr>
          <a:xfrm>
            <a:off x="3538233" y="1652998"/>
            <a:ext cx="25441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6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529116D-28C3-4D2F-A41E-BC5C107705A3}"/>
              </a:ext>
            </a:extLst>
          </p:cNvPr>
          <p:cNvSpPr txBox="1"/>
          <p:nvPr/>
        </p:nvSpPr>
        <p:spPr>
          <a:xfrm>
            <a:off x="666741" y="1632815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4882 - 3204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C3C77FF2-9AF3-4487-9397-BCB11297EE64}"/>
              </a:ext>
            </a:extLst>
          </p:cNvPr>
          <p:cNvSpPr/>
          <p:nvPr/>
        </p:nvSpPr>
        <p:spPr>
          <a:xfrm>
            <a:off x="2520596" y="3693075"/>
            <a:ext cx="648072" cy="52005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CB4F2FF0-62E1-47D7-979C-5EE9CB2AF6AE}"/>
              </a:ext>
            </a:extLst>
          </p:cNvPr>
          <p:cNvSpPr txBox="1"/>
          <p:nvPr/>
        </p:nvSpPr>
        <p:spPr>
          <a:xfrm>
            <a:off x="729921" y="3117011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£8.13 + ? = £10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64BB4DEC-0900-491B-A1DE-561654FE6E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3195" y="548169"/>
            <a:ext cx="2432515" cy="1127288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BF365FF9-7A6C-4165-A01F-4E1D890C95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4841" y="1899455"/>
            <a:ext cx="2432515" cy="1127288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B5DFCD57-2825-4A92-A492-603AEC5B1E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6435" y="3374299"/>
            <a:ext cx="2432515" cy="1127288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39C34FFC-372F-4484-9A39-FD2CE0D0CC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4142" y="534033"/>
            <a:ext cx="2432515" cy="1127288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068EFA63-ED91-4A0D-BB02-4C62EC08E136}"/>
              </a:ext>
            </a:extLst>
          </p:cNvPr>
          <p:cNvSpPr txBox="1"/>
          <p:nvPr/>
        </p:nvSpPr>
        <p:spPr>
          <a:xfrm>
            <a:off x="666741" y="118206"/>
            <a:ext cx="24267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u="sng" dirty="0"/>
              <a:t>3</a:t>
            </a:r>
            <a:r>
              <a:rPr lang="en-GB" sz="1400" dirty="0"/>
              <a:t> of 45</a:t>
            </a:r>
          </a:p>
          <a:p>
            <a:r>
              <a:rPr lang="en-GB" sz="1400" dirty="0"/>
              <a:t>5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B359B89F-346F-4C03-866F-037C50710992}"/>
              </a:ext>
            </a:extLst>
          </p:cNvPr>
          <p:cNvSpPr txBox="1"/>
          <p:nvPr/>
        </p:nvSpPr>
        <p:spPr>
          <a:xfrm>
            <a:off x="2768860" y="2694835"/>
            <a:ext cx="4448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cm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44593E-1679-43E7-93EA-120636421862}"/>
              </a:ext>
            </a:extLst>
          </p:cNvPr>
          <p:cNvSpPr txBox="1"/>
          <p:nvPr/>
        </p:nvSpPr>
        <p:spPr>
          <a:xfrm>
            <a:off x="3670939" y="1609535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dirty="0"/>
              <a:t>2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7420B1B-755D-47E0-B983-18552221DE85}"/>
              </a:ext>
            </a:extLst>
          </p:cNvPr>
          <p:cNvSpPr txBox="1"/>
          <p:nvPr/>
        </p:nvSpPr>
        <p:spPr>
          <a:xfrm>
            <a:off x="3523869" y="3050475"/>
            <a:ext cx="260421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A bookshop sells books at two prices. </a:t>
            </a:r>
          </a:p>
          <a:p>
            <a:r>
              <a:rPr lang="en-GB" sz="1000" dirty="0"/>
              <a:t>Hardback books cost £8.99 </a:t>
            </a:r>
          </a:p>
          <a:p>
            <a:r>
              <a:rPr lang="en-GB" sz="1000" dirty="0"/>
              <a:t>Paperback books cost £3.45 </a:t>
            </a:r>
          </a:p>
          <a:p>
            <a:r>
              <a:rPr lang="en-GB" sz="1000" dirty="0"/>
              <a:t>What is the cost of each book to the nearest pound? 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B014C59B-CCAE-4204-BC34-2EF5CFB6633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1419" t="62928"/>
          <a:stretch/>
        </p:blipFill>
        <p:spPr>
          <a:xfrm>
            <a:off x="3595517" y="4099485"/>
            <a:ext cx="1181746" cy="417914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88CDFE5E-43C0-4312-A71A-531D454277DB}"/>
              </a:ext>
            </a:extLst>
          </p:cNvPr>
          <p:cNvSpPr txBox="1"/>
          <p:nvPr/>
        </p:nvSpPr>
        <p:spPr>
          <a:xfrm>
            <a:off x="5436002" y="4613372"/>
            <a:ext cx="8226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u="sng" dirty="0"/>
              <a:t>18.06.20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28421D7D-2B6C-4941-B62F-D034B6BA5E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5399" y="7979996"/>
            <a:ext cx="2432515" cy="1127288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70A533D5-FD5F-4AD6-BDF0-AA1F2FC1E2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61390" y="6511832"/>
            <a:ext cx="2432515" cy="1127288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F7C71BEE-A891-42CC-9072-D0E644AB3498}"/>
              </a:ext>
            </a:extLst>
          </p:cNvPr>
          <p:cNvSpPr txBox="1"/>
          <p:nvPr/>
        </p:nvSpPr>
        <p:spPr>
          <a:xfrm>
            <a:off x="3567574" y="4893461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3698 + 1000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8D1EF1CA-5963-4DCA-865B-C7B6B24E1052}"/>
              </a:ext>
            </a:extLst>
          </p:cNvPr>
          <p:cNvSpPr txBox="1"/>
          <p:nvPr/>
        </p:nvSpPr>
        <p:spPr>
          <a:xfrm>
            <a:off x="3573625" y="6247115"/>
            <a:ext cx="25441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8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4B3182FB-FDD6-4B7F-AD56-38FD41FDB048}"/>
              </a:ext>
            </a:extLst>
          </p:cNvPr>
          <p:cNvSpPr txBox="1"/>
          <p:nvPr/>
        </p:nvSpPr>
        <p:spPr>
          <a:xfrm>
            <a:off x="702133" y="6226932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6567 - 4203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C6348AA4-AF1A-429A-B82A-4B4DDB3E8517}"/>
              </a:ext>
            </a:extLst>
          </p:cNvPr>
          <p:cNvSpPr/>
          <p:nvPr/>
        </p:nvSpPr>
        <p:spPr>
          <a:xfrm>
            <a:off x="2555988" y="8287192"/>
            <a:ext cx="648072" cy="52005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7C02F1D3-F88B-4FCE-84FF-63B593214926}"/>
              </a:ext>
            </a:extLst>
          </p:cNvPr>
          <p:cNvSpPr txBox="1"/>
          <p:nvPr/>
        </p:nvSpPr>
        <p:spPr>
          <a:xfrm>
            <a:off x="765313" y="7711128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£4.63 + ? = £10</a:t>
            </a:r>
          </a:p>
        </p:txBody>
      </p:sp>
      <p:pic>
        <p:nvPicPr>
          <p:cNvPr id="41" name="Picture 40">
            <a:extLst>
              <a:ext uri="{FF2B5EF4-FFF2-40B4-BE49-F238E27FC236}">
                <a16:creationId xmlns:a16="http://schemas.microsoft.com/office/drawing/2014/main" id="{BDCE88D7-EB0D-4831-A0C0-7CA4352BAF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587" y="5142286"/>
            <a:ext cx="2432515" cy="1127288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BDBEDF57-C2FD-48F9-8E05-B138F47CF6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0233" y="6493572"/>
            <a:ext cx="2432515" cy="1127288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5F2D8C9E-8E1E-470E-8480-930FDC8731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1827" y="7968416"/>
            <a:ext cx="2432515" cy="1127288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ECB3F21C-5668-427F-8FE5-A0D7209DAD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9534" y="5128150"/>
            <a:ext cx="2432515" cy="1127288"/>
          </a:xfrm>
          <a:prstGeom prst="rect">
            <a:avLst/>
          </a:prstGeom>
        </p:spPr>
      </p:pic>
      <p:sp>
        <p:nvSpPr>
          <p:cNvPr id="50" name="TextBox 49">
            <a:extLst>
              <a:ext uri="{FF2B5EF4-FFF2-40B4-BE49-F238E27FC236}">
                <a16:creationId xmlns:a16="http://schemas.microsoft.com/office/drawing/2014/main" id="{4591F24E-C0A7-486E-8512-30F7D160B5E8}"/>
              </a:ext>
            </a:extLst>
          </p:cNvPr>
          <p:cNvSpPr txBox="1"/>
          <p:nvPr/>
        </p:nvSpPr>
        <p:spPr>
          <a:xfrm>
            <a:off x="702133" y="4712323"/>
            <a:ext cx="24267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u="sng" dirty="0"/>
              <a:t>4</a:t>
            </a:r>
            <a:r>
              <a:rPr lang="en-GB" sz="1400" dirty="0"/>
              <a:t> of 42</a:t>
            </a:r>
          </a:p>
          <a:p>
            <a:r>
              <a:rPr lang="en-GB" sz="1400" dirty="0"/>
              <a:t>6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9A189062-4E7C-4212-8F81-69A0D98B1079}"/>
              </a:ext>
            </a:extLst>
          </p:cNvPr>
          <p:cNvSpPr txBox="1"/>
          <p:nvPr/>
        </p:nvSpPr>
        <p:spPr>
          <a:xfrm>
            <a:off x="2804252" y="7288952"/>
            <a:ext cx="4448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cm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791DF8C5-3695-4530-810B-A17582B536DD}"/>
              </a:ext>
            </a:extLst>
          </p:cNvPr>
          <p:cNvSpPr txBox="1"/>
          <p:nvPr/>
        </p:nvSpPr>
        <p:spPr>
          <a:xfrm>
            <a:off x="3706331" y="6203652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dirty="0"/>
              <a:t>2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25576119-57A7-4119-B9D2-D892A5AB07FF}"/>
              </a:ext>
            </a:extLst>
          </p:cNvPr>
          <p:cNvSpPr txBox="1"/>
          <p:nvPr/>
        </p:nvSpPr>
        <p:spPr>
          <a:xfrm>
            <a:off x="3559261" y="7644592"/>
            <a:ext cx="260421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A bookshop sells books at two prices. </a:t>
            </a:r>
          </a:p>
          <a:p>
            <a:r>
              <a:rPr lang="en-GB" sz="1000" dirty="0"/>
              <a:t>Hardback books cost £12.29 </a:t>
            </a:r>
          </a:p>
          <a:p>
            <a:r>
              <a:rPr lang="en-GB" sz="1000" dirty="0"/>
              <a:t>Paperback books cost £2.55 </a:t>
            </a:r>
          </a:p>
          <a:p>
            <a:r>
              <a:rPr lang="en-GB" sz="1000" dirty="0"/>
              <a:t>What is the cost of each book to the nearest pound? </a:t>
            </a:r>
          </a:p>
        </p:txBody>
      </p:sp>
      <p:pic>
        <p:nvPicPr>
          <p:cNvPr id="54" name="Picture 53">
            <a:extLst>
              <a:ext uri="{FF2B5EF4-FFF2-40B4-BE49-F238E27FC236}">
                <a16:creationId xmlns:a16="http://schemas.microsoft.com/office/drawing/2014/main" id="{5EB8F4A7-67A9-42F5-A133-81730007BF3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1419" t="62928"/>
          <a:stretch/>
        </p:blipFill>
        <p:spPr>
          <a:xfrm>
            <a:off x="3630909" y="8693602"/>
            <a:ext cx="1181746" cy="417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97764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/>
          <p:cNvSpPr txBox="1"/>
          <p:nvPr/>
        </p:nvSpPr>
        <p:spPr>
          <a:xfrm>
            <a:off x="5400610" y="19255"/>
            <a:ext cx="8226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u="sng" dirty="0"/>
              <a:t>19.06.20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8E5C8B11-A2A9-44C7-A366-E193B1B8A6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0007" y="3385879"/>
            <a:ext cx="2432515" cy="112728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54CBC50C-031C-40EE-AE39-979AEF5E58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5998" y="1917715"/>
            <a:ext cx="2432515" cy="1127288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4DCF7784-FB80-4434-8388-0AE6061D9504}"/>
              </a:ext>
            </a:extLst>
          </p:cNvPr>
          <p:cNvSpPr txBox="1"/>
          <p:nvPr/>
        </p:nvSpPr>
        <p:spPr>
          <a:xfrm>
            <a:off x="3532182" y="299344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8923 + 1000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66C47ED-15C2-43EB-B3CA-5C360B312237}"/>
              </a:ext>
            </a:extLst>
          </p:cNvPr>
          <p:cNvSpPr txBox="1"/>
          <p:nvPr/>
        </p:nvSpPr>
        <p:spPr>
          <a:xfrm>
            <a:off x="3538233" y="1652998"/>
            <a:ext cx="25441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4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529116D-28C3-4D2F-A41E-BC5C107705A3}"/>
              </a:ext>
            </a:extLst>
          </p:cNvPr>
          <p:cNvSpPr txBox="1"/>
          <p:nvPr/>
        </p:nvSpPr>
        <p:spPr>
          <a:xfrm>
            <a:off x="666741" y="1632815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5052 - 3707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C3C77FF2-9AF3-4487-9397-BCB11297EE64}"/>
              </a:ext>
            </a:extLst>
          </p:cNvPr>
          <p:cNvSpPr/>
          <p:nvPr/>
        </p:nvSpPr>
        <p:spPr>
          <a:xfrm>
            <a:off x="2520596" y="3693075"/>
            <a:ext cx="648072" cy="52005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CB4F2FF0-62E1-47D7-979C-5EE9CB2AF6AE}"/>
              </a:ext>
            </a:extLst>
          </p:cNvPr>
          <p:cNvSpPr txBox="1"/>
          <p:nvPr/>
        </p:nvSpPr>
        <p:spPr>
          <a:xfrm>
            <a:off x="729921" y="3117011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£7.74 + ? = £10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64BB4DEC-0900-491B-A1DE-561654FE6E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3195" y="548169"/>
            <a:ext cx="2432515" cy="1127288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BF365FF9-7A6C-4165-A01F-4E1D890C95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4841" y="1899455"/>
            <a:ext cx="2432515" cy="1127288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B5DFCD57-2825-4A92-A492-603AEC5B1E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6435" y="3374299"/>
            <a:ext cx="2432515" cy="1127288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39C34FFC-372F-4484-9A39-FD2CE0D0CC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4142" y="534033"/>
            <a:ext cx="2432515" cy="1127288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068EFA63-ED91-4A0D-BB02-4C62EC08E136}"/>
              </a:ext>
            </a:extLst>
          </p:cNvPr>
          <p:cNvSpPr txBox="1"/>
          <p:nvPr/>
        </p:nvSpPr>
        <p:spPr>
          <a:xfrm>
            <a:off x="666741" y="118206"/>
            <a:ext cx="24267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u="sng" dirty="0"/>
              <a:t>2</a:t>
            </a:r>
            <a:r>
              <a:rPr lang="en-GB" sz="1400" dirty="0"/>
              <a:t> of 81</a:t>
            </a:r>
          </a:p>
          <a:p>
            <a:r>
              <a:rPr lang="en-GB" sz="1400" dirty="0"/>
              <a:t>9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B359B89F-346F-4C03-866F-037C50710992}"/>
              </a:ext>
            </a:extLst>
          </p:cNvPr>
          <p:cNvSpPr txBox="1"/>
          <p:nvPr/>
        </p:nvSpPr>
        <p:spPr>
          <a:xfrm>
            <a:off x="2768860" y="2694835"/>
            <a:ext cx="4448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cm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44593E-1679-43E7-93EA-120636421862}"/>
              </a:ext>
            </a:extLst>
          </p:cNvPr>
          <p:cNvSpPr txBox="1"/>
          <p:nvPr/>
        </p:nvSpPr>
        <p:spPr>
          <a:xfrm>
            <a:off x="3670939" y="1609535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dirty="0"/>
              <a:t>2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7420B1B-755D-47E0-B983-18552221DE85}"/>
              </a:ext>
            </a:extLst>
          </p:cNvPr>
          <p:cNvSpPr txBox="1"/>
          <p:nvPr/>
        </p:nvSpPr>
        <p:spPr>
          <a:xfrm>
            <a:off x="3523869" y="3050475"/>
            <a:ext cx="260421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A bookshop sells books at two prices. </a:t>
            </a:r>
          </a:p>
          <a:p>
            <a:r>
              <a:rPr lang="en-GB" sz="1000" dirty="0"/>
              <a:t>Hardback books cost £6.39 </a:t>
            </a:r>
          </a:p>
          <a:p>
            <a:r>
              <a:rPr lang="en-GB" sz="1000" dirty="0"/>
              <a:t>Paperback books cost £3.75 </a:t>
            </a:r>
          </a:p>
          <a:p>
            <a:r>
              <a:rPr lang="en-GB" sz="1000" dirty="0"/>
              <a:t>What is the cost of each book to the nearest pound? 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B014C59B-CCAE-4204-BC34-2EF5CFB6633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1419" t="62928"/>
          <a:stretch/>
        </p:blipFill>
        <p:spPr>
          <a:xfrm>
            <a:off x="3595517" y="4099485"/>
            <a:ext cx="1181746" cy="417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3984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</TotalTime>
  <Words>255</Words>
  <Application>Microsoft Office PowerPoint</Application>
  <PresentationFormat>On-screen Show (4:3)</PresentationFormat>
  <Paragraphs>65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6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</vt:vector>
  </TitlesOfParts>
  <Company>RM plc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MariA</dc:creator>
  <cp:lastModifiedBy>OReillyL</cp:lastModifiedBy>
  <cp:revision>30</cp:revision>
  <cp:lastPrinted>2020-06-01T11:20:20Z</cp:lastPrinted>
  <dcterms:created xsi:type="dcterms:W3CDTF">2018-07-12T09:26:10Z</dcterms:created>
  <dcterms:modified xsi:type="dcterms:W3CDTF">2020-06-11T09:02:42Z</dcterms:modified>
</cp:coreProperties>
</file>