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906000" cy="6858000" type="A4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102" y="21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243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156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99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5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400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679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36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53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853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0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817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4F080-2D0E-462F-8138-E852951ADA69}" type="datetimeFigureOut">
              <a:rPr lang="en-GB" smtClean="0"/>
              <a:t>25/01/2024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62E3C-320C-4564-BD48-0E4442E758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258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g"/><Relationship Id="rId5" Type="http://schemas.openxmlformats.org/officeDocument/2006/relationships/image" Target="../media/image7.jpg"/><Relationship Id="rId10" Type="http://schemas.openxmlformats.org/officeDocument/2006/relationships/image" Target="../media/image10.png"/><Relationship Id="rId4" Type="http://schemas.openxmlformats.org/officeDocument/2006/relationships/image" Target="../media/image5.jpeg"/><Relationship Id="rId9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4.jpg"/><Relationship Id="rId7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image" Target="../media/image8.jpe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1460612" y="90593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20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join-Air No-Lead 37" panose="02000805000000020003" pitchFamily="50" charset="0"/>
                <a:ea typeface="Times New Roman"/>
              </a:rPr>
              <a:t> </a:t>
            </a:r>
          </a:p>
        </p:txBody>
      </p:sp>
      <p:cxnSp>
        <p:nvCxnSpPr>
          <p:cNvPr id="6" name="Straight Connector 5"/>
          <p:cNvCxnSpPr>
            <a:stCxn id="4" idx="0"/>
            <a:endCxn id="4" idx="4"/>
          </p:cNvCxnSpPr>
          <p:nvPr/>
        </p:nvCxnSpPr>
        <p:spPr>
          <a:xfrm>
            <a:off x="4775039" y="90593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2"/>
            <a:endCxn id="4" idx="6"/>
          </p:cNvCxnSpPr>
          <p:nvPr/>
        </p:nvCxnSpPr>
        <p:spPr>
          <a:xfrm>
            <a:off x="1460612" y="3331995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3"/>
            <a:endCxn id="4" idx="7"/>
          </p:cNvCxnSpPr>
          <p:nvPr/>
        </p:nvCxnSpPr>
        <p:spPr>
          <a:xfrm flipV="1">
            <a:off x="2431385" y="1039978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467389" y="1120433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4008894" y="2510781"/>
            <a:ext cx="1605106" cy="16424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GB" sz="1200" dirty="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join-Air No-Lead 37" panose="02000805000000020003" pitchFamily="50" charset="0"/>
                <a:ea typeface="Times New Roman"/>
              </a:rPr>
              <a:t> </a:t>
            </a:r>
          </a:p>
          <a:p>
            <a:r>
              <a:rPr lang="en-GB" sz="1600" dirty="0">
                <a:latin typeface="Letterjoin-Air No-Lead 37" panose="02000805000000020003" pitchFamily="50" charset="0"/>
                <a:ea typeface="Times New Roman"/>
                <a:cs typeface="Times New Roman"/>
              </a:rPr>
              <a:t> </a:t>
            </a:r>
            <a:endParaRPr lang="en-GB" sz="1600" b="1" dirty="0">
              <a:latin typeface="Letterjoin-Air No-Lead 37" panose="02000805000000020003" pitchFamily="50" charset="0"/>
              <a:ea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60912" y="2996952"/>
            <a:ext cx="1368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Geographically is about…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30392" y="362759"/>
            <a:ext cx="15841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Geographical features</a:t>
            </a:r>
          </a:p>
          <a:p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Recognise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,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identify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describe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geographical features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07983" y="1397675"/>
            <a:ext cx="126559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Enquiry</a:t>
            </a:r>
          </a:p>
          <a:p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Ask simple geographical questions.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Select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information.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25975" y="3275591"/>
            <a:ext cx="167283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Map work</a:t>
            </a:r>
          </a:p>
          <a:p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Use world maps, atlases and globes, aerial photographs. </a:t>
            </a:r>
            <a:r>
              <a:rPr lang="en-GB" sz="12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Identify</a:t>
            </a:r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and </a:t>
            </a:r>
            <a:r>
              <a:rPr lang="en-GB" sz="12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categorise </a:t>
            </a:r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information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58285" y="4803551"/>
            <a:ext cx="174656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Weather</a:t>
            </a:r>
          </a:p>
          <a:p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Identify, sequence 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describe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seasonal and daily weather patterns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67312" y="4586143"/>
            <a:ext cx="1460045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 err="1">
                <a:latin typeface="Letterjoin-Air No-Lead 37" panose="02000805000000020003" pitchFamily="50" charset="0"/>
                <a:cs typeface="Arial" panose="020B0604020202020204" pitchFamily="34" charset="0"/>
              </a:rPr>
              <a:t>Mapwork</a:t>
            </a:r>
            <a:endParaRPr lang="en-GB" sz="1200" u="sng" dirty="0">
              <a:latin typeface="Letterjoin-Air No-Lead 37" panose="02000805000000020003" pitchFamily="50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Make simple maps and plans</a:t>
            </a:r>
          </a:p>
          <a:p>
            <a:r>
              <a:rPr lang="en-GB" sz="12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Identify</a:t>
            </a:r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4 compass points</a:t>
            </a:r>
          </a:p>
          <a:p>
            <a:r>
              <a:rPr lang="en-GB" sz="12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2 figure grid references</a:t>
            </a:r>
          </a:p>
          <a:p>
            <a:endParaRPr lang="en-GB" sz="1400" dirty="0">
              <a:latin typeface="Letterjoin-Air No-Lead 37" panose="02000805000000020003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18622" y="3008802"/>
            <a:ext cx="18262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latin typeface="Letterjoin-Air No-Lead 37" panose="02000805000000020003" pitchFamily="50" charset="0"/>
              <a:cs typeface="Arial" panose="020B0604020202020204" pitchFamily="34" charset="0"/>
            </a:endParaRPr>
          </a:p>
          <a:p>
            <a:endParaRPr lang="en-GB" sz="1400" dirty="0">
              <a:latin typeface="Letterjoin-Air No-Lead 37" panose="02000805000000020003" pitchFamily="50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Comparing</a:t>
            </a:r>
          </a:p>
          <a:p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Name, identify 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describe 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compare 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familiar places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40385" y="1758748"/>
            <a:ext cx="18262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Fieldwork</a:t>
            </a:r>
          </a:p>
          <a:p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Make simple observations.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Identify, describe 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categorise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190863" y="440201"/>
            <a:ext cx="15841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join-Air No-Lead 37" panose="02000805000000020003" pitchFamily="50" charset="0"/>
                <a:cs typeface="Arial" panose="020B0604020202020204" pitchFamily="34" charset="0"/>
              </a:rPr>
              <a:t>Vocabulary</a:t>
            </a:r>
          </a:p>
          <a:p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Select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>
                <a:solidFill>
                  <a:schemeClr val="tx2">
                    <a:lumMod val="40000"/>
                    <a:lumOff val="60000"/>
                  </a:schemeClr>
                </a:solidFill>
                <a:latin typeface="Letterjoin-Air No-Lead 37" panose="02000805000000020003" pitchFamily="50" charset="0"/>
                <a:cs typeface="Arial" panose="020B0604020202020204" pitchFamily="34" charset="0"/>
              </a:rPr>
              <a:t>use</a:t>
            </a:r>
            <a:r>
              <a:rPr lang="en-GB" sz="1400" dirty="0">
                <a:latin typeface="Letterjoin-Air No-Lead 37" panose="02000805000000020003" pitchFamily="50" charset="0"/>
                <a:cs typeface="Arial" panose="020B0604020202020204" pitchFamily="34" charset="0"/>
              </a:rPr>
              <a:t> basic geographical vocabulary, terms and language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0" y="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join-Air No-Lead 37" panose="02000805000000020003" pitchFamily="50" charset="0"/>
                <a:cs typeface="Arial" panose="020B0604020202020204" pitchFamily="34" charset="0"/>
              </a:rPr>
              <a:t>KS1</a:t>
            </a:r>
          </a:p>
        </p:txBody>
      </p:sp>
      <p:pic>
        <p:nvPicPr>
          <p:cNvPr id="22" name="Picture 2" descr="C:\Users\Charlotte Jackson\AppData\Local\Microsoft\Windows\Temporary Internet Files\Content.IE5\X953TAZQ\question-423604_64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93" y="2442075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784" y="3460466"/>
            <a:ext cx="694430" cy="5907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5763" y="3532272"/>
            <a:ext cx="680386" cy="6926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160" y="4191187"/>
            <a:ext cx="681633" cy="681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71" y="1935594"/>
            <a:ext cx="559307" cy="55930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682" y="2063335"/>
            <a:ext cx="499959" cy="5323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527" y="4007463"/>
            <a:ext cx="662814" cy="6991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05088" y="2740188"/>
            <a:ext cx="585804" cy="2811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F24B20-21CD-43B3-900D-1809CDABC86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60612" y="5028859"/>
            <a:ext cx="1982008" cy="17923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EA27FC-42C4-4F88-A391-EBA1BD36B479}"/>
              </a:ext>
            </a:extLst>
          </p:cNvPr>
          <p:cNvSpPr txBox="1"/>
          <p:nvPr/>
        </p:nvSpPr>
        <p:spPr>
          <a:xfrm>
            <a:off x="8214568" y="4640018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Letterjoin-Air No-Lead 37" panose="02000805000000020003" pitchFamily="50" charset="0"/>
              </a:rPr>
              <a:t>I can: </a:t>
            </a:r>
          </a:p>
        </p:txBody>
      </p:sp>
    </p:spTree>
    <p:extLst>
      <p:ext uri="{BB962C8B-B14F-4D97-AF65-F5344CB8AC3E}">
        <p14:creationId xmlns:p14="http://schemas.microsoft.com/office/powerpoint/2010/main" val="3141532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8947052A-EFFA-41A6-AC4F-8F7AB7116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6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C3CDEA-A63C-48E5-893A-CD099D15DBC2}"/>
              </a:ext>
            </a:extLst>
          </p:cNvPr>
          <p:cNvCxnSpPr>
            <a:stCxn id="2" idx="0"/>
            <a:endCxn id="2" idx="4"/>
          </p:cNvCxnSpPr>
          <p:nvPr/>
        </p:nvCxnSpPr>
        <p:spPr>
          <a:xfrm>
            <a:off x="4811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73AC45C-B72E-434D-BED2-FC1B0FB8B6A9}"/>
              </a:ext>
            </a:extLst>
          </p:cNvPr>
          <p:cNvCxnSpPr/>
          <p:nvPr/>
        </p:nvCxnSpPr>
        <p:spPr>
          <a:xfrm>
            <a:off x="1480115" y="3401935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790B762-86E7-46FE-9B44-6F61331F3B78}"/>
              </a:ext>
            </a:extLst>
          </p:cNvPr>
          <p:cNvCxnSpPr>
            <a:stCxn id="2" idx="3"/>
            <a:endCxn id="2" idx="7"/>
          </p:cNvCxnSpPr>
          <p:nvPr/>
        </p:nvCxnSpPr>
        <p:spPr>
          <a:xfrm flipV="1">
            <a:off x="2467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207764-9FE7-4B8A-ADC9-3034622058C4}"/>
              </a:ext>
            </a:extLst>
          </p:cNvPr>
          <p:cNvCxnSpPr/>
          <p:nvPr/>
        </p:nvCxnSpPr>
        <p:spPr>
          <a:xfrm>
            <a:off x="2467389" y="1120433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B5296E9F-9667-4F5B-AC0B-271BBA62A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894" y="2510781"/>
            <a:ext cx="1605106" cy="16424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600" dirty="0">
                <a:latin typeface="Letter-join No-Lead 37" panose="02000503000000020003" pitchFamily="50" charset="0"/>
                <a:ea typeface="Times New Roman"/>
                <a:cs typeface="Times New Roman"/>
              </a:rPr>
              <a:t> </a:t>
            </a:r>
            <a:endParaRPr lang="en-GB" sz="1600" b="1" dirty="0">
              <a:latin typeface="Letter-join No-Lead 37" panose="02000503000000020003" pitchFamily="50" charset="0"/>
              <a:ea typeface="Times New Roman"/>
              <a:cs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71DAB-2A85-4018-9ED9-EA7B6C3D83DC}"/>
              </a:ext>
            </a:extLst>
          </p:cNvPr>
          <p:cNvSpPr txBox="1"/>
          <p:nvPr/>
        </p:nvSpPr>
        <p:spPr>
          <a:xfrm>
            <a:off x="4160912" y="2996952"/>
            <a:ext cx="1368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Geographically is about…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DA1D71-A44F-4583-B08F-3740ACF27655}"/>
              </a:ext>
            </a:extLst>
          </p:cNvPr>
          <p:cNvSpPr txBox="1"/>
          <p:nvPr/>
        </p:nvSpPr>
        <p:spPr>
          <a:xfrm>
            <a:off x="4943230" y="409647"/>
            <a:ext cx="15841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Geographical Features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Identify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describe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human and physical features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4701B1-BBC3-451C-B1E0-D3D0BE30B0DF}"/>
              </a:ext>
            </a:extLst>
          </p:cNvPr>
          <p:cNvSpPr txBox="1"/>
          <p:nvPr/>
        </p:nvSpPr>
        <p:spPr>
          <a:xfrm>
            <a:off x="6358601" y="1643427"/>
            <a:ext cx="166008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Enquiry</a:t>
            </a:r>
          </a:p>
          <a:p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Ask and 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speculate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answers to geographical questions.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Analyse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evidence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summarise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findings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C79D76-036C-4976-A227-0CE01701EA63}"/>
              </a:ext>
            </a:extLst>
          </p:cNvPr>
          <p:cNvSpPr txBox="1"/>
          <p:nvPr/>
        </p:nvSpPr>
        <p:spPr>
          <a:xfrm>
            <a:off x="6355243" y="3916433"/>
            <a:ext cx="167283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Map work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8 compass points</a:t>
            </a:r>
          </a:p>
          <a:p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4 figure grid references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5DE541C-8A24-48DA-9D03-801F0AE37D61}"/>
              </a:ext>
            </a:extLst>
          </p:cNvPr>
          <p:cNvSpPr txBox="1"/>
          <p:nvPr/>
        </p:nvSpPr>
        <p:spPr>
          <a:xfrm>
            <a:off x="4777098" y="4997467"/>
            <a:ext cx="18443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Weather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Explain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weather conditions and weather patterns of the UK and Europe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25313A-602B-4AC8-AF0F-D9142B05312C}"/>
              </a:ext>
            </a:extLst>
          </p:cNvPr>
          <p:cNvSpPr txBox="1"/>
          <p:nvPr/>
        </p:nvSpPr>
        <p:spPr>
          <a:xfrm>
            <a:off x="3209310" y="5080517"/>
            <a:ext cx="14600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Map work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Interpret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 variety of maps. Draw maps with keys.</a:t>
            </a:r>
            <a:endParaRPr lang="en-GB" sz="1400" dirty="0">
              <a:latin typeface="Letter-join No-Lead 37" panose="02000503000000020003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76CBB09-3210-4C0B-8C03-84D8CC3246EE}"/>
              </a:ext>
            </a:extLst>
          </p:cNvPr>
          <p:cNvSpPr txBox="1"/>
          <p:nvPr/>
        </p:nvSpPr>
        <p:spPr>
          <a:xfrm>
            <a:off x="1809334" y="3072596"/>
            <a:ext cx="18262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endParaRPr lang="en-GB" sz="1400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Comparing and Reasoning 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Identify, recognise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similarities and differences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D4CE8F6-1119-4B70-A741-11A8D545432D}"/>
              </a:ext>
            </a:extLst>
          </p:cNvPr>
          <p:cNvSpPr txBox="1"/>
          <p:nvPr/>
        </p:nvSpPr>
        <p:spPr>
          <a:xfrm>
            <a:off x="1799268" y="2016464"/>
            <a:ext cx="13362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Fieldwork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Observe, measure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record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5B310CE-151C-4033-A183-36BE5642FF44}"/>
              </a:ext>
            </a:extLst>
          </p:cNvPr>
          <p:cNvSpPr txBox="1"/>
          <p:nvPr/>
        </p:nvSpPr>
        <p:spPr>
          <a:xfrm>
            <a:off x="3325753" y="363411"/>
            <a:ext cx="15841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Vocabulary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Recall, understand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and use appropriate geographical vocabulary, terms and language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A34921A-8310-45DE-988A-DF9F3EA09EBF}"/>
              </a:ext>
            </a:extLst>
          </p:cNvPr>
          <p:cNvSpPr txBox="1"/>
          <p:nvPr/>
        </p:nvSpPr>
        <p:spPr>
          <a:xfrm>
            <a:off x="-41732" y="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No-Lead 37" panose="02000503000000020003" pitchFamily="50" charset="0"/>
                <a:cs typeface="Arial" panose="020B0604020202020204" pitchFamily="34" charset="0"/>
              </a:rPr>
              <a:t>Lower KS2</a:t>
            </a:r>
          </a:p>
        </p:txBody>
      </p:sp>
      <p:pic>
        <p:nvPicPr>
          <p:cNvPr id="18" name="Picture 2" descr="C:\Users\Charlotte Jackson\AppData\Local\Microsoft\Windows\Temporary Internet Files\Content.IE5\X953TAZQ\question-423604_640.png">
            <a:extLst>
              <a:ext uri="{FF2B5EF4-FFF2-40B4-BE49-F238E27FC236}">
                <a16:creationId xmlns:a16="http://schemas.microsoft.com/office/drawing/2014/main" id="{83232DD5-337C-4963-84F6-0F6046FDE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875" y="2416294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5C92793-C07B-4992-9A93-B22A97BFB1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86148" y="4338653"/>
            <a:ext cx="680386" cy="69269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59F45E2-AB3F-49D0-A19C-D50EEC18C7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6670" y="1969561"/>
            <a:ext cx="559307" cy="55930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ABE27AB-6E8B-480E-8160-EE51BF7DF5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887" y="3566040"/>
            <a:ext cx="692987" cy="73099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0C9E5FC-6401-449F-A099-80E68D40233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247" y="3484789"/>
            <a:ext cx="694430" cy="59074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673D8EB-9336-4D94-9D6A-3461FF923D2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0733" y="2786896"/>
            <a:ext cx="585804" cy="28118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1B8D8E1-36EE-4CC3-9004-EBEEFCAE7E5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603" y="1828923"/>
            <a:ext cx="718123" cy="764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7F73B1C-7946-4009-A46D-6072B9A117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952" y="4272008"/>
            <a:ext cx="681633" cy="68163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C646CDE-60FB-41A5-83B8-F0B6421F2B8A}"/>
              </a:ext>
            </a:extLst>
          </p:cNvPr>
          <p:cNvSpPr/>
          <p:nvPr/>
        </p:nvSpPr>
        <p:spPr>
          <a:xfrm flipH="1">
            <a:off x="8461669" y="4677786"/>
            <a:ext cx="16785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Letter-join No-Lead 37" panose="02000503000000020003" pitchFamily="50" charset="0"/>
              </a:rPr>
              <a:t>I can</a:t>
            </a:r>
            <a:r>
              <a:rPr lang="en-GB" sz="1600" b="1" dirty="0">
                <a:latin typeface="Letter-join No-Lead 37" panose="02000503000000020003" pitchFamily="50" charset="0"/>
              </a:rPr>
              <a:t>: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15F8936-A896-47C6-893D-EEE539CD8E8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40405" y="5031349"/>
            <a:ext cx="1888505" cy="171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98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07DC0F75-9267-4B91-9B16-E4A6359C4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6616" y="116632"/>
            <a:ext cx="6628854" cy="6482804"/>
          </a:xfrm>
          <a:prstGeom prst="ellips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200">
                <a:latin typeface="Letter-join No-Lead 37" panose="02000503000000020003" pitchFamily="50" charset="0"/>
                <a:ea typeface="Times New Roman"/>
              </a:rPr>
              <a:t> 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50FBD6E-7928-4E6C-826F-C6BDECAAADFD}"/>
              </a:ext>
            </a:extLst>
          </p:cNvPr>
          <p:cNvCxnSpPr>
            <a:stCxn id="2" idx="0"/>
            <a:endCxn id="2" idx="4"/>
          </p:cNvCxnSpPr>
          <p:nvPr/>
        </p:nvCxnSpPr>
        <p:spPr>
          <a:xfrm>
            <a:off x="4811043" y="116632"/>
            <a:ext cx="0" cy="64828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E494759-18F4-484F-B5E6-E198C0CB7402}"/>
              </a:ext>
            </a:extLst>
          </p:cNvPr>
          <p:cNvCxnSpPr>
            <a:stCxn id="2" idx="2"/>
            <a:endCxn id="2" idx="6"/>
          </p:cNvCxnSpPr>
          <p:nvPr/>
        </p:nvCxnSpPr>
        <p:spPr>
          <a:xfrm>
            <a:off x="1496616" y="3358034"/>
            <a:ext cx="6628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CEE625D-E4EC-4C67-A3E2-51442884B710}"/>
              </a:ext>
            </a:extLst>
          </p:cNvPr>
          <p:cNvCxnSpPr>
            <a:stCxn id="2" idx="3"/>
            <a:endCxn id="2" idx="7"/>
          </p:cNvCxnSpPr>
          <p:nvPr/>
        </p:nvCxnSpPr>
        <p:spPr>
          <a:xfrm flipV="1">
            <a:off x="2467389" y="1066017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5B8AD29-2910-45B7-9AA2-2B04067FFCEA}"/>
              </a:ext>
            </a:extLst>
          </p:cNvPr>
          <p:cNvCxnSpPr/>
          <p:nvPr/>
        </p:nvCxnSpPr>
        <p:spPr>
          <a:xfrm>
            <a:off x="2467389" y="1120433"/>
            <a:ext cx="4687308" cy="45840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6">
            <a:extLst>
              <a:ext uri="{FF2B5EF4-FFF2-40B4-BE49-F238E27FC236}">
                <a16:creationId xmlns:a16="http://schemas.microsoft.com/office/drawing/2014/main" id="{E6925B5F-465B-4440-A64D-A17E4F162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894" y="2510781"/>
            <a:ext cx="1605106" cy="1642428"/>
          </a:xfrm>
          <a:prstGeom prst="ellipse">
            <a:avLst/>
          </a:prstGeom>
          <a:solidFill>
            <a:srgbClr val="FFFF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pPr algn="ctr"/>
            <a:r>
              <a:rPr lang="en-GB" sz="1200" dirty="0">
                <a:latin typeface="Letter-join No-Lead 37" panose="02000503000000020003" pitchFamily="50" charset="0"/>
                <a:ea typeface="Times New Roman"/>
              </a:rPr>
              <a:t> </a:t>
            </a:r>
          </a:p>
          <a:p>
            <a:r>
              <a:rPr lang="en-GB" sz="1600" dirty="0">
                <a:latin typeface="Letter-join No-Lead 37" panose="02000503000000020003" pitchFamily="50" charset="0"/>
                <a:ea typeface="Times New Roman"/>
                <a:cs typeface="Times New Roman"/>
              </a:rPr>
              <a:t> </a:t>
            </a:r>
            <a:endParaRPr lang="en-GB" sz="1600" b="1" dirty="0">
              <a:latin typeface="Letter-join No-Lead 37" panose="02000503000000020003" pitchFamily="50" charset="0"/>
              <a:ea typeface="Times New Roman"/>
              <a:cs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C32D0B-4907-4F5C-966B-BF78852BBE3A}"/>
              </a:ext>
            </a:extLst>
          </p:cNvPr>
          <p:cNvSpPr txBox="1"/>
          <p:nvPr/>
        </p:nvSpPr>
        <p:spPr>
          <a:xfrm>
            <a:off x="4160912" y="2996952"/>
            <a:ext cx="13681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Working </a:t>
            </a:r>
          </a:p>
          <a:p>
            <a:pPr algn="ctr"/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Geographically is about…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74C0BF-EA7F-4D55-9699-0A7DEA8D803C}"/>
              </a:ext>
            </a:extLst>
          </p:cNvPr>
          <p:cNvSpPr txBox="1"/>
          <p:nvPr/>
        </p:nvSpPr>
        <p:spPr>
          <a:xfrm>
            <a:off x="4771839" y="456570"/>
            <a:ext cx="18357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Geographical features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key aspects of physical geography. Understand </a:t>
            </a:r>
          </a:p>
          <a:p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human impact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F8FA33-6997-4173-B88E-10EA3FF69C48}"/>
              </a:ext>
            </a:extLst>
          </p:cNvPr>
          <p:cNvSpPr txBox="1"/>
          <p:nvPr/>
        </p:nvSpPr>
        <p:spPr>
          <a:xfrm>
            <a:off x="6631334" y="1399032"/>
            <a:ext cx="12467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Enquiry</a:t>
            </a:r>
          </a:p>
          <a:p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Ask geographical questions. Make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judgements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Justify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conclusions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87D424-806C-4A78-9E9B-0A7CE08BD407}"/>
              </a:ext>
            </a:extLst>
          </p:cNvPr>
          <p:cNvSpPr txBox="1"/>
          <p:nvPr/>
        </p:nvSpPr>
        <p:spPr>
          <a:xfrm>
            <a:off x="6313536" y="3452634"/>
            <a:ext cx="16728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err="1">
                <a:latin typeface="Letter-join No-Lead 37" panose="02000503000000020003" pitchFamily="50" charset="0"/>
                <a:cs typeface="Arial" panose="020B0604020202020204" pitchFamily="34" charset="0"/>
              </a:rPr>
              <a:t>Mapwork</a:t>
            </a:r>
            <a:endParaRPr lang="en-GB" sz="1400" u="sng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appy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8 compass points</a:t>
            </a:r>
          </a:p>
          <a:p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4 and 6 figure grid references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2C0E9F-18A1-4D47-A947-D3AC838B5CD5}"/>
              </a:ext>
            </a:extLst>
          </p:cNvPr>
          <p:cNvSpPr txBox="1"/>
          <p:nvPr/>
        </p:nvSpPr>
        <p:spPr>
          <a:xfrm>
            <a:off x="4777098" y="4997467"/>
            <a:ext cx="184438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Weather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world weather patterns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apply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these to climate zones.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782649-4E8A-4296-A454-A5E0F3E77029}"/>
              </a:ext>
            </a:extLst>
          </p:cNvPr>
          <p:cNvSpPr txBox="1"/>
          <p:nvPr/>
        </p:nvSpPr>
        <p:spPr>
          <a:xfrm>
            <a:off x="3283374" y="4761634"/>
            <a:ext cx="156778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err="1">
                <a:latin typeface="Letter-join No-Lead 37" panose="02000503000000020003" pitchFamily="50" charset="0"/>
                <a:cs typeface="Arial" panose="020B0604020202020204" pitchFamily="34" charset="0"/>
              </a:rPr>
              <a:t>Mapwork</a:t>
            </a:r>
            <a:endParaRPr lang="en-GB" sz="1400" u="sng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Interpret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 variety of maps and use to locate and describe the countries of the world.</a:t>
            </a:r>
            <a:endParaRPr lang="en-GB" sz="1400" dirty="0">
              <a:latin typeface="Letter-join No-Lead 37" panose="02000503000000020003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DEFA63-E3C4-49F5-88F8-60C415E089CF}"/>
              </a:ext>
            </a:extLst>
          </p:cNvPr>
          <p:cNvSpPr txBox="1"/>
          <p:nvPr/>
        </p:nvSpPr>
        <p:spPr>
          <a:xfrm>
            <a:off x="1779041" y="2970570"/>
            <a:ext cx="18486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400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endParaRPr lang="en-GB" sz="1400" dirty="0">
              <a:latin typeface="Letter-join No-Lead 37" panose="02000503000000020003" pitchFamily="50" charset="0"/>
              <a:cs typeface="Arial" panose="020B0604020202020204" pitchFamily="34" charset="0"/>
            </a:endParaRPr>
          </a:p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Comparing 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Identify, recognise 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similarities and differences.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Hypothesise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findings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9349DD-E25A-42B6-BF3A-679C1EC20F21}"/>
              </a:ext>
            </a:extLst>
          </p:cNvPr>
          <p:cNvSpPr txBox="1"/>
          <p:nvPr/>
        </p:nvSpPr>
        <p:spPr>
          <a:xfrm>
            <a:off x="1799268" y="2016464"/>
            <a:ext cx="133624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Fieldwork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Observe,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measure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record,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present and </a:t>
            </a:r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explain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2D606E4-6C74-4EB8-94AC-F7C0433C8C8D}"/>
              </a:ext>
            </a:extLst>
          </p:cNvPr>
          <p:cNvSpPr txBox="1"/>
          <p:nvPr/>
        </p:nvSpPr>
        <p:spPr>
          <a:xfrm>
            <a:off x="3116121" y="564396"/>
            <a:ext cx="15841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Letter-join No-Lead 37" panose="02000503000000020003" pitchFamily="50" charset="0"/>
                <a:cs typeface="Arial" panose="020B0604020202020204" pitchFamily="34" charset="0"/>
              </a:rPr>
              <a:t>Vocabulary</a:t>
            </a:r>
          </a:p>
          <a:p>
            <a:r>
              <a:rPr lang="en-GB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Letter-join No-Lead 37" panose="02000503000000020003" pitchFamily="50" charset="0"/>
                <a:cs typeface="Arial" panose="020B0604020202020204" pitchFamily="34" charset="0"/>
              </a:rPr>
              <a:t>Understand</a:t>
            </a:r>
            <a:r>
              <a:rPr lang="en-GB" sz="1400" dirty="0">
                <a:latin typeface="Letter-join No-Lead 37" panose="02000503000000020003" pitchFamily="50" charset="0"/>
                <a:cs typeface="Arial" panose="020B0604020202020204" pitchFamily="34" charset="0"/>
              </a:rPr>
              <a:t> and use specialised geographical vocabulary, terms and language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4B5DF90-E709-4C7E-B122-F894BB1D4963}"/>
              </a:ext>
            </a:extLst>
          </p:cNvPr>
          <p:cNvSpPr txBox="1"/>
          <p:nvPr/>
        </p:nvSpPr>
        <p:spPr>
          <a:xfrm>
            <a:off x="40399" y="14411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No-Lead 37" panose="02000503000000020003" pitchFamily="50" charset="0"/>
                <a:cs typeface="Arial" panose="020B0604020202020204" pitchFamily="34" charset="0"/>
              </a:rPr>
              <a:t>Upper KS2</a:t>
            </a:r>
          </a:p>
        </p:txBody>
      </p:sp>
      <p:pic>
        <p:nvPicPr>
          <p:cNvPr id="18" name="Picture 2" descr="C:\Users\Charlotte Jackson\AppData\Local\Microsoft\Windows\Temporary Internet Files\Content.IE5\X953TAZQ\question-423604_640.png">
            <a:extLst>
              <a:ext uri="{FF2B5EF4-FFF2-40B4-BE49-F238E27FC236}">
                <a16:creationId xmlns:a16="http://schemas.microsoft.com/office/drawing/2014/main" id="{1F151C73-904E-4548-97CD-F773C03324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5442" y="2459246"/>
            <a:ext cx="815503" cy="73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0817828-A451-44AE-A6E9-90E38E28531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853" y="4280484"/>
            <a:ext cx="681633" cy="6816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4C506A4-CE90-4F5B-8015-9A4452F7FA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62211" y="2652411"/>
            <a:ext cx="585804" cy="2811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A22029F-8BB8-47D0-8A99-8DF8C621CB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535" y="1886169"/>
            <a:ext cx="718123" cy="764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2B94D55-0AAF-4384-992E-0F26C5B6FA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996" y="1876280"/>
            <a:ext cx="559307" cy="55930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8DB777-9795-4E75-BF0B-D6FB7F0D887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250" y="3459791"/>
            <a:ext cx="679457" cy="71672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390C8F7-8AD4-4777-A3FD-69AC9BCD677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204" y="3637656"/>
            <a:ext cx="653452" cy="5558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FC23D77-2794-49E0-BDD3-49EE75DC45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29375" y="4205288"/>
            <a:ext cx="637550" cy="649085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B9F7FB91-01DE-4D57-AAA5-7713B7F4CC8C}"/>
              </a:ext>
            </a:extLst>
          </p:cNvPr>
          <p:cNvSpPr/>
          <p:nvPr/>
        </p:nvSpPr>
        <p:spPr>
          <a:xfrm>
            <a:off x="6552257" y="452983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>
                <a:latin typeface="Letter-join No-Lead 37" panose="02000503000000020003" pitchFamily="50" charset="0"/>
                <a:cs typeface="Arial" panose="020B0604020202020204" pitchFamily="34" charset="0"/>
              </a:rPr>
              <a:t>I can 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502BF60-6782-409E-BF06-461C5596465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4275"/>
          <a:stretch/>
        </p:blipFill>
        <p:spPr>
          <a:xfrm>
            <a:off x="7662869" y="4874505"/>
            <a:ext cx="2170707" cy="189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302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334</Words>
  <Application>Microsoft Office PowerPoint</Application>
  <PresentationFormat>A4 Paper (210x297 mm)</PresentationFormat>
  <Paragraphs>103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Letter-join No-Lead 37</vt:lpstr>
      <vt:lpstr>Letterjoin-Air No-Lead 37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Company>Hertfordshire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Jackson</dc:creator>
  <cp:lastModifiedBy>TaylorH</cp:lastModifiedBy>
  <cp:revision>26</cp:revision>
  <cp:lastPrinted>2024-01-25T14:03:08Z</cp:lastPrinted>
  <dcterms:created xsi:type="dcterms:W3CDTF">2015-09-24T15:40:00Z</dcterms:created>
  <dcterms:modified xsi:type="dcterms:W3CDTF">2024-01-25T14:40:27Z</dcterms:modified>
</cp:coreProperties>
</file>