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4"/>
  </p:notesMasterIdLst>
  <p:sldIdLst>
    <p:sldId id="256" r:id="rId2"/>
    <p:sldId id="297" r:id="rId3"/>
    <p:sldId id="271" r:id="rId4"/>
    <p:sldId id="272" r:id="rId5"/>
    <p:sldId id="270" r:id="rId6"/>
    <p:sldId id="264" r:id="rId7"/>
    <p:sldId id="298" r:id="rId8"/>
    <p:sldId id="299" r:id="rId9"/>
    <p:sldId id="300" r:id="rId10"/>
    <p:sldId id="301" r:id="rId11"/>
    <p:sldId id="302" r:id="rId12"/>
    <p:sldId id="266" r:id="rId13"/>
    <p:sldId id="268" r:id="rId14"/>
    <p:sldId id="265" r:id="rId15"/>
    <p:sldId id="263" r:id="rId16"/>
    <p:sldId id="282" r:id="rId17"/>
    <p:sldId id="278" r:id="rId18"/>
    <p:sldId id="283" r:id="rId19"/>
    <p:sldId id="279" r:id="rId20"/>
    <p:sldId id="281" r:id="rId21"/>
    <p:sldId id="260" r:id="rId22"/>
    <p:sldId id="286" r:id="rId23"/>
    <p:sldId id="284" r:id="rId24"/>
    <p:sldId id="287" r:id="rId25"/>
    <p:sldId id="285" r:id="rId26"/>
    <p:sldId id="288" r:id="rId27"/>
    <p:sldId id="261" r:id="rId28"/>
    <p:sldId id="276" r:id="rId29"/>
    <p:sldId id="277" r:id="rId30"/>
    <p:sldId id="262" r:id="rId31"/>
    <p:sldId id="258" r:id="rId32"/>
    <p:sldId id="306" r:id="rId33"/>
    <p:sldId id="273" r:id="rId34"/>
    <p:sldId id="290" r:id="rId35"/>
    <p:sldId id="291" r:id="rId36"/>
    <p:sldId id="292" r:id="rId37"/>
    <p:sldId id="275" r:id="rId38"/>
    <p:sldId id="293" r:id="rId39"/>
    <p:sldId id="294" r:id="rId40"/>
    <p:sldId id="295" r:id="rId41"/>
    <p:sldId id="296" r:id="rId42"/>
    <p:sldId id="303"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B7EFCC4-A292-4225-923E-9B802A8E535A}">
          <p14:sldIdLst>
            <p14:sldId id="256"/>
            <p14:sldId id="297"/>
            <p14:sldId id="271"/>
            <p14:sldId id="272"/>
            <p14:sldId id="270"/>
            <p14:sldId id="264"/>
            <p14:sldId id="298"/>
            <p14:sldId id="299"/>
            <p14:sldId id="300"/>
            <p14:sldId id="301"/>
            <p14:sldId id="302"/>
            <p14:sldId id="266"/>
            <p14:sldId id="268"/>
            <p14:sldId id="265"/>
            <p14:sldId id="263"/>
            <p14:sldId id="282"/>
            <p14:sldId id="278"/>
            <p14:sldId id="283"/>
            <p14:sldId id="279"/>
            <p14:sldId id="281"/>
            <p14:sldId id="260"/>
            <p14:sldId id="286"/>
            <p14:sldId id="284"/>
            <p14:sldId id="287"/>
            <p14:sldId id="285"/>
            <p14:sldId id="288"/>
            <p14:sldId id="261"/>
            <p14:sldId id="276"/>
            <p14:sldId id="277"/>
            <p14:sldId id="262"/>
            <p14:sldId id="258"/>
            <p14:sldId id="306"/>
            <p14:sldId id="273"/>
            <p14:sldId id="290"/>
            <p14:sldId id="291"/>
            <p14:sldId id="292"/>
          </p14:sldIdLst>
        </p14:section>
        <p14:section name="Untitled Section" id="{34586B29-E6B2-43AB-87FA-45ED8BA0F35D}">
          <p14:sldIdLst>
            <p14:sldId id="275"/>
            <p14:sldId id="293"/>
            <p14:sldId id="294"/>
            <p14:sldId id="295"/>
            <p14:sldId id="296"/>
            <p14:sldId id="30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161" autoAdjust="0"/>
    <p:restoredTop sz="94660"/>
  </p:normalViewPr>
  <p:slideViewPr>
    <p:cSldViewPr>
      <p:cViewPr varScale="1">
        <p:scale>
          <a:sx n="68" d="100"/>
          <a:sy n="68" d="100"/>
        </p:scale>
        <p:origin x="40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535446-E5ED-46AC-B2ED-FF4BF502A4AB}" type="datetimeFigureOut">
              <a:rPr lang="en-GB" smtClean="0"/>
              <a:pPr/>
              <a:t>27/06/2022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7C62B2D-4050-4678-9504-CE60C357F68B}" type="slidenum">
              <a:rPr lang="en-GB" smtClean="0"/>
              <a:pPr/>
              <a:t>‹#›</a:t>
            </a:fld>
            <a:endParaRPr lang="en-GB"/>
          </a:p>
        </p:txBody>
      </p:sp>
    </p:spTree>
    <p:extLst>
      <p:ext uri="{BB962C8B-B14F-4D97-AF65-F5344CB8AC3E}">
        <p14:creationId xmlns:p14="http://schemas.microsoft.com/office/powerpoint/2010/main" val="287859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 hand outs</a:t>
            </a:r>
          </a:p>
          <a:p>
            <a:r>
              <a:rPr lang="en-GB" dirty="0"/>
              <a:t>Making</a:t>
            </a:r>
            <a:r>
              <a:rPr lang="en-GB" baseline="0" dirty="0"/>
              <a:t> pancakes- using purple mash              see James Mayhew book- jump into a picture </a:t>
            </a:r>
          </a:p>
          <a:p>
            <a:r>
              <a:rPr lang="en-GB" baseline="0" dirty="0"/>
              <a:t>Insert pictures of trips</a:t>
            </a:r>
            <a:endParaRPr lang="en-GB" dirty="0"/>
          </a:p>
        </p:txBody>
      </p:sp>
      <p:sp>
        <p:nvSpPr>
          <p:cNvPr id="4" name="Slide Number Placeholder 3"/>
          <p:cNvSpPr>
            <a:spLocks noGrp="1"/>
          </p:cNvSpPr>
          <p:nvPr>
            <p:ph type="sldNum" sz="quarter" idx="10"/>
          </p:nvPr>
        </p:nvSpPr>
        <p:spPr/>
        <p:txBody>
          <a:bodyPr/>
          <a:lstStyle/>
          <a:p>
            <a:fld id="{87C62B2D-4050-4678-9504-CE60C357F68B}" type="slidenum">
              <a:rPr lang="en-GB" smtClean="0"/>
              <a:pPr/>
              <a:t>3</a:t>
            </a:fld>
            <a:endParaRPr lang="en-GB"/>
          </a:p>
        </p:txBody>
      </p:sp>
    </p:spTree>
    <p:extLst>
      <p:ext uri="{BB962C8B-B14F-4D97-AF65-F5344CB8AC3E}">
        <p14:creationId xmlns:p14="http://schemas.microsoft.com/office/powerpoint/2010/main" val="322219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6A240B21-FD7E-4D25-AAFD-472BB7D3EEEA}" type="datetimeFigureOut">
              <a:rPr lang="en-GB" smtClean="0"/>
              <a:pPr/>
              <a:t>27/06/2022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A7B649-FE58-4488-8469-F285595B0E31}"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240B21-FD7E-4D25-AAFD-472BB7D3EEEA}" type="datetimeFigureOut">
              <a:rPr lang="en-GB" smtClean="0"/>
              <a:pPr/>
              <a:t>27/06/2022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A7B649-FE58-4488-8469-F285595B0E31}"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6A240B21-FD7E-4D25-AAFD-472BB7D3EEEA}" type="datetimeFigureOut">
              <a:rPr lang="en-GB" smtClean="0"/>
              <a:pPr/>
              <a:t>27/06/2022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A7B649-FE58-4488-8469-F285595B0E31}"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240B21-FD7E-4D25-AAFD-472BB7D3EEEA}" type="datetimeFigureOut">
              <a:rPr lang="en-GB" smtClean="0"/>
              <a:pPr/>
              <a:t>27/06/2022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A7B649-FE58-4488-8469-F285595B0E31}"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240B21-FD7E-4D25-AAFD-472BB7D3EEEA}" type="datetimeFigureOut">
              <a:rPr lang="en-GB" smtClean="0"/>
              <a:pPr/>
              <a:t>27/06/2022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A7B649-FE58-4488-8469-F285595B0E31}"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A240B21-FD7E-4D25-AAFD-472BB7D3EEEA}" type="datetimeFigureOut">
              <a:rPr lang="en-GB" smtClean="0"/>
              <a:pPr/>
              <a:t>27/06/2022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A7B649-FE58-4488-8469-F285595B0E31}"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240B21-FD7E-4D25-AAFD-472BB7D3EEEA}" type="datetimeFigureOut">
              <a:rPr lang="en-GB" smtClean="0"/>
              <a:pPr/>
              <a:t>27/06/2022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A7B649-FE58-4488-8469-F285595B0E31}"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6A240B21-FD7E-4D25-AAFD-472BB7D3EEEA}" type="datetimeFigureOut">
              <a:rPr lang="en-GB" smtClean="0"/>
              <a:pPr/>
              <a:t>27/06/2022</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05A7B649-FE58-4488-8469-F285595B0E31}"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240B21-FD7E-4D25-AAFD-472BB7D3EEEA}" type="datetimeFigureOut">
              <a:rPr lang="en-GB" smtClean="0"/>
              <a:pPr/>
              <a:t>27/06/2022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A7B649-FE58-4488-8469-F285595B0E31}"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240B21-FD7E-4D25-AAFD-472BB7D3EEEA}" type="datetimeFigureOut">
              <a:rPr lang="en-GB" smtClean="0"/>
              <a:pPr/>
              <a:t>27/06/2022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A7B649-FE58-4488-8469-F285595B0E31}"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240B21-FD7E-4D25-AAFD-472BB7D3EEEA}" type="datetimeFigureOut">
              <a:rPr lang="en-GB" smtClean="0"/>
              <a:pPr/>
              <a:t>27/06/2022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A7B649-FE58-4488-8469-F285595B0E31}"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6A240B21-FD7E-4D25-AAFD-472BB7D3EEEA}" type="datetimeFigureOut">
              <a:rPr lang="en-GB" smtClean="0"/>
              <a:pPr/>
              <a:t>27/06/2022</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05A7B649-FE58-4488-8469-F285595B0E31}"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Year one to Year TWO transition Meeting for parents </a:t>
            </a:r>
          </a:p>
        </p:txBody>
      </p:sp>
      <p:sp>
        <p:nvSpPr>
          <p:cNvPr id="4" name="Subtitle 3"/>
          <p:cNvSpPr>
            <a:spLocks noGrp="1"/>
          </p:cNvSpPr>
          <p:nvPr>
            <p:ph type="subTitle" idx="1"/>
          </p:nvPr>
        </p:nvSpPr>
        <p:spPr/>
        <p:txBody>
          <a:bodyPr/>
          <a:lstStyle/>
          <a:p>
            <a:r>
              <a:rPr lang="en-GB" dirty="0"/>
              <a:t>2021-2022</a:t>
            </a:r>
          </a:p>
        </p:txBody>
      </p:sp>
      <p:pic>
        <p:nvPicPr>
          <p:cNvPr id="1026" name="Picture 2" descr="See the source image">
            <a:extLst>
              <a:ext uri="{FF2B5EF4-FFF2-40B4-BE49-F238E27FC236}">
                <a16:creationId xmlns:a16="http://schemas.microsoft.com/office/drawing/2014/main" id="{1AB62BBE-6F25-4DBD-9BA9-C2B5CD0606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8007" y="3870541"/>
            <a:ext cx="2605338" cy="2605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1809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etter-join Plus 37" panose="02000505000000020003" pitchFamily="50" charset="0"/>
              </a:rPr>
              <a:t>Meet the team</a:t>
            </a:r>
          </a:p>
        </p:txBody>
      </p:sp>
      <p:sp>
        <p:nvSpPr>
          <p:cNvPr id="3" name="Content Placeholder 2"/>
          <p:cNvSpPr>
            <a:spLocks noGrp="1"/>
          </p:cNvSpPr>
          <p:nvPr>
            <p:ph idx="1"/>
          </p:nvPr>
        </p:nvSpPr>
        <p:spPr>
          <a:xfrm>
            <a:off x="251520" y="1100628"/>
            <a:ext cx="8640960" cy="3579849"/>
          </a:xfrm>
        </p:spPr>
        <p:txBody>
          <a:bodyPr>
            <a:normAutofit/>
          </a:bodyPr>
          <a:lstStyle/>
          <a:p>
            <a:r>
              <a:rPr lang="en-GB" sz="2400" u="sng" dirty="0">
                <a:latin typeface="Letter-join Plus 37" panose="02000505000000020003" pitchFamily="50" charset="0"/>
              </a:rPr>
              <a:t>Pine </a:t>
            </a:r>
            <a:r>
              <a:rPr lang="en-GB" sz="2400" dirty="0">
                <a:latin typeface="Letter-join Plus 37" panose="02000505000000020003" pitchFamily="50" charset="0"/>
              </a:rPr>
              <a:t>		Mrs Townley</a:t>
            </a:r>
          </a:p>
          <a:p>
            <a:r>
              <a:rPr lang="en-GB" sz="2400" u="sng" dirty="0">
                <a:latin typeface="Letter-join Plus 37" panose="02000505000000020003" pitchFamily="50" charset="0"/>
              </a:rPr>
              <a:t>Birch </a:t>
            </a:r>
            <a:r>
              <a:rPr lang="en-GB" sz="2400" dirty="0">
                <a:latin typeface="Letter-join Plus 37" panose="02000505000000020003" pitchFamily="50" charset="0"/>
              </a:rPr>
              <a:t>		Mrs Blythe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88640"/>
            <a:ext cx="7520940" cy="548640"/>
          </a:xfrm>
        </p:spPr>
        <p:txBody>
          <a:bodyPr/>
          <a:lstStyle/>
          <a:p>
            <a:pPr algn="ctr"/>
            <a:r>
              <a:rPr lang="en-GB" u="sng" dirty="0">
                <a:latin typeface="Letter-join Plus 37" panose="02000505000000020003" pitchFamily="50" charset="0"/>
              </a:rPr>
              <a:t>Year 2 curriculum overview</a:t>
            </a:r>
          </a:p>
        </p:txBody>
      </p:sp>
      <p:sp>
        <p:nvSpPr>
          <p:cNvPr id="3" name="Content Placeholder 2"/>
          <p:cNvSpPr>
            <a:spLocks noGrp="1"/>
          </p:cNvSpPr>
          <p:nvPr>
            <p:ph idx="1"/>
          </p:nvPr>
        </p:nvSpPr>
        <p:spPr>
          <a:xfrm>
            <a:off x="251520" y="836712"/>
            <a:ext cx="8712968" cy="4248472"/>
          </a:xfrm>
        </p:spPr>
        <p:txBody>
          <a:bodyPr>
            <a:normAutofit fontScale="92500" lnSpcReduction="20000"/>
          </a:bodyPr>
          <a:lstStyle/>
          <a:p>
            <a:pPr>
              <a:buFont typeface="Arial" pitchFamily="34" charset="0"/>
              <a:buChar char="•"/>
            </a:pPr>
            <a:r>
              <a:rPr lang="en-GB" sz="2800" b="0" dirty="0">
                <a:latin typeface="Letter-join No-Lead 37" panose="02000503000000020003" pitchFamily="50" charset="0"/>
              </a:rPr>
              <a:t>Immersive curriculum- over time the curriculum has increased the expectations and impact for our children. Topic based learning will help our children to have a broad and balanced curriculum and learn skills that are transferable throughout the curriculum. </a:t>
            </a:r>
          </a:p>
          <a:p>
            <a:pPr>
              <a:buFont typeface="Arial" pitchFamily="34" charset="0"/>
              <a:buChar char="•"/>
            </a:pPr>
            <a:r>
              <a:rPr lang="en-GB" sz="2800" b="0" dirty="0">
                <a:latin typeface="Letter-join No-Lead 37" panose="02000503000000020003" pitchFamily="50" charset="0"/>
              </a:rPr>
              <a:t>Children will be judged against age related expectation.</a:t>
            </a:r>
          </a:p>
          <a:p>
            <a:pPr>
              <a:buFont typeface="Arial" pitchFamily="34" charset="0"/>
              <a:buChar char="•"/>
            </a:pPr>
            <a:r>
              <a:rPr lang="en-GB" sz="2800" b="0" dirty="0">
                <a:latin typeface="Letter-join No-Lead 37" panose="02000503000000020003" pitchFamily="50" charset="0"/>
              </a:rPr>
              <a:t>At the end of year 2 children will be assessed using the ITAF (interim teacher assessment frameworks). They will be judged against expected standards. WTS (working towards standard), ARE (age related expectation) or  GDS (greater depth standard). In order to achieve ARE or GDS children must have secured ALL aspects of the ITAF.  </a:t>
            </a:r>
          </a:p>
          <a:p>
            <a:endParaRPr lang="en-GB" sz="2800" b="0" dirty="0"/>
          </a:p>
        </p:txBody>
      </p:sp>
      <p:pic>
        <p:nvPicPr>
          <p:cNvPr id="2054" name="Picture 6" descr="See the source image">
            <a:extLst>
              <a:ext uri="{FF2B5EF4-FFF2-40B4-BE49-F238E27FC236}">
                <a16:creationId xmlns:a16="http://schemas.microsoft.com/office/drawing/2014/main" id="{D869C1CF-6F4F-4325-A067-28D2D674730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5085182"/>
            <a:ext cx="1600629" cy="17375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7" name="Picture 2" descr="See the source image">
            <a:extLst>
              <a:ext uri="{FF2B5EF4-FFF2-40B4-BE49-F238E27FC236}">
                <a16:creationId xmlns:a16="http://schemas.microsoft.com/office/drawing/2014/main" id="{2366A217-1070-4911-B2B7-B0E47AF945B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601" t="4401" r="17601" b="4401"/>
          <a:stretch/>
        </p:blipFill>
        <p:spPr bwMode="auto">
          <a:xfrm rot="21004586">
            <a:off x="162805" y="5247604"/>
            <a:ext cx="2007602" cy="14127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8" name="Picture 4" descr="See the source image">
            <a:extLst>
              <a:ext uri="{FF2B5EF4-FFF2-40B4-BE49-F238E27FC236}">
                <a16:creationId xmlns:a16="http://schemas.microsoft.com/office/drawing/2014/main" id="{E4F98C2C-825B-45F4-BAEA-CEDCD780DF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3888" y="5113722"/>
            <a:ext cx="1656184" cy="16561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7311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national Curriculum</a:t>
            </a:r>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923287" y="1100138"/>
            <a:ext cx="5319650" cy="35798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935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365760"/>
            <a:ext cx="7925504" cy="548640"/>
          </a:xfrm>
        </p:spPr>
        <p:txBody>
          <a:bodyPr/>
          <a:lstStyle/>
          <a:p>
            <a:r>
              <a:rPr lang="en-GB" dirty="0">
                <a:latin typeface="Letter-join No-Lead 37" panose="02000503000000020003" pitchFamily="50" charset="0"/>
              </a:rPr>
              <a:t>Differences between Year 1 and Year 2</a:t>
            </a:r>
          </a:p>
        </p:txBody>
      </p:sp>
      <p:sp>
        <p:nvSpPr>
          <p:cNvPr id="3" name="Content Placeholder 2"/>
          <p:cNvSpPr>
            <a:spLocks noGrp="1"/>
          </p:cNvSpPr>
          <p:nvPr>
            <p:ph idx="1"/>
          </p:nvPr>
        </p:nvSpPr>
        <p:spPr>
          <a:xfrm>
            <a:off x="822960" y="1100628"/>
            <a:ext cx="7925504" cy="5391612"/>
          </a:xfrm>
        </p:spPr>
        <p:txBody>
          <a:bodyPr>
            <a:normAutofit/>
          </a:bodyPr>
          <a:lstStyle/>
          <a:p>
            <a:pPr>
              <a:buFont typeface="Arial" pitchFamily="34" charset="0"/>
              <a:buChar char="•"/>
            </a:pPr>
            <a:r>
              <a:rPr lang="en-GB" sz="2000" dirty="0">
                <a:latin typeface="Letter-join No-Lead 37" panose="02000503000000020003" pitchFamily="50" charset="0"/>
              </a:rPr>
              <a:t>No gated area so we ask parents to please stand back away from the canopy to allow children to continue to independently organise themselves and prepare themselves for the day.</a:t>
            </a:r>
          </a:p>
          <a:p>
            <a:pPr>
              <a:buFont typeface="Arial" pitchFamily="34" charset="0"/>
              <a:buChar char="•"/>
            </a:pPr>
            <a:r>
              <a:rPr lang="en-GB" sz="2000" dirty="0">
                <a:latin typeface="Letter-join No-Lead 37" panose="02000503000000020003" pitchFamily="50" charset="0"/>
              </a:rPr>
              <a:t>Book band colours will continue but when your child is fluent, expressive and able to answer questions about a more complex text we may place them on to the accelerated reader reading scheme.  </a:t>
            </a:r>
          </a:p>
          <a:p>
            <a:pPr>
              <a:buFont typeface="Arial" pitchFamily="34" charset="0"/>
              <a:buChar char="•"/>
            </a:pPr>
            <a:r>
              <a:rPr lang="en-GB" sz="2000" dirty="0">
                <a:latin typeface="Letter-join No-Lead 37" panose="02000503000000020003" pitchFamily="50" charset="0"/>
              </a:rPr>
              <a:t>Monster Phonics reading groups every day. </a:t>
            </a:r>
          </a:p>
          <a:p>
            <a:pPr>
              <a:buFont typeface="Arial" pitchFamily="34" charset="0"/>
              <a:buChar char="•"/>
            </a:pPr>
            <a:r>
              <a:rPr lang="en-GB" sz="2000" dirty="0">
                <a:latin typeface="Letter-join No-Lead 37" panose="02000503000000020003" pitchFamily="50" charset="0"/>
              </a:rPr>
              <a:t>Handwriting will be practised daily</a:t>
            </a:r>
          </a:p>
          <a:p>
            <a:pPr>
              <a:buFont typeface="Arial" pitchFamily="34" charset="0"/>
              <a:buChar char="•"/>
            </a:pPr>
            <a:r>
              <a:rPr lang="en-GB" sz="2000" dirty="0">
                <a:latin typeface="Letter-join No-Lead 37" panose="02000503000000020003" pitchFamily="50" charset="0"/>
              </a:rPr>
              <a:t>Spelling will link closely to phonics and key spelling rules </a:t>
            </a:r>
          </a:p>
          <a:p>
            <a:pPr>
              <a:buFont typeface="Arial" pitchFamily="34" charset="0"/>
              <a:buChar char="•"/>
            </a:pPr>
            <a:r>
              <a:rPr lang="en-GB" sz="2000" dirty="0">
                <a:latin typeface="Letter-join No-Lead 37" panose="02000503000000020003" pitchFamily="50" charset="0"/>
              </a:rPr>
              <a:t>Children will attend assemblies including singing </a:t>
            </a:r>
          </a:p>
          <a:p>
            <a:pPr>
              <a:buFont typeface="Arial" pitchFamily="34" charset="0"/>
              <a:buChar char="•"/>
            </a:pPr>
            <a:r>
              <a:rPr lang="en-GB" sz="2000" dirty="0">
                <a:latin typeface="Letter-join No-Lead 37" panose="02000503000000020003" pitchFamily="50" charset="0"/>
              </a:rPr>
              <a:t>SAT’s</a:t>
            </a:r>
          </a:p>
          <a:p>
            <a:endParaRPr lang="en-GB" dirty="0"/>
          </a:p>
          <a:p>
            <a:endParaRPr lang="en-GB" dirty="0"/>
          </a:p>
          <a:p>
            <a:endParaRPr lang="en-GB" dirty="0"/>
          </a:p>
        </p:txBody>
      </p:sp>
    </p:spTree>
    <p:extLst>
      <p:ext uri="{BB962C8B-B14F-4D97-AF65-F5344CB8AC3E}">
        <p14:creationId xmlns:p14="http://schemas.microsoft.com/office/powerpoint/2010/main" val="31330655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Letter-join No-Lead 37" panose="02000503000000020003" pitchFamily="50" charset="0"/>
              </a:rPr>
              <a:t>CURRICULUM CHANGES </a:t>
            </a:r>
          </a:p>
        </p:txBody>
      </p:sp>
      <p:sp>
        <p:nvSpPr>
          <p:cNvPr id="3" name="Content Placeholder 2"/>
          <p:cNvSpPr>
            <a:spLocks noGrp="1"/>
          </p:cNvSpPr>
          <p:nvPr>
            <p:ph idx="1"/>
          </p:nvPr>
        </p:nvSpPr>
        <p:spPr/>
        <p:txBody>
          <a:bodyPr>
            <a:normAutofit/>
          </a:bodyPr>
          <a:lstStyle/>
          <a:p>
            <a:r>
              <a:rPr lang="en-GB" sz="2000" b="0" dirty="0">
                <a:latin typeface="Letter-join No-Lead 37" panose="02000503000000020003" pitchFamily="50" charset="0"/>
              </a:rPr>
              <a:t>Phonics is still taught daily with a greater focus on grammar, spelling patterns,  and rules.</a:t>
            </a:r>
          </a:p>
          <a:p>
            <a:r>
              <a:rPr lang="en-GB" sz="2000" b="0" dirty="0">
                <a:latin typeface="Letter-join No-Lead 37" panose="02000503000000020003" pitchFamily="50" charset="0"/>
              </a:rPr>
              <a:t>Children who are not meeting expected standards in phonics will be supported through targeted intervention and review work.</a:t>
            </a:r>
          </a:p>
          <a:p>
            <a:r>
              <a:rPr lang="en-GB" sz="2000" b="0" dirty="0">
                <a:latin typeface="Letter-join No-Lead 37" panose="02000503000000020003" pitchFamily="50" charset="0"/>
              </a:rPr>
              <a:t>Core curriculum subjects, (topic based learning)</a:t>
            </a:r>
          </a:p>
          <a:p>
            <a:r>
              <a:rPr lang="en-GB" sz="2000" b="0" dirty="0">
                <a:latin typeface="Letter-join No-Lead 37" panose="02000503000000020003" pitchFamily="50" charset="0"/>
              </a:rPr>
              <a:t>Literacy, Maths, Science as well as DT, Music, Art, History, Geography, Drama, PSHE, Computing , RE and PE</a:t>
            </a:r>
          </a:p>
          <a:p>
            <a:r>
              <a:rPr lang="en-GB" sz="2000" b="0" dirty="0">
                <a:latin typeface="Letter-join No-Lead 37" panose="02000503000000020003" pitchFamily="50" charset="0"/>
              </a:rPr>
              <a:t>Cursive handwriting is taught explicitly </a:t>
            </a:r>
          </a:p>
          <a:p>
            <a:r>
              <a:rPr lang="en-GB" sz="2000" b="0" dirty="0">
                <a:latin typeface="Letter-join No-Lead 37" panose="02000503000000020003" pitchFamily="50" charset="0"/>
              </a:rPr>
              <a:t>SATS happen over May</a:t>
            </a:r>
          </a:p>
        </p:txBody>
      </p:sp>
    </p:spTree>
    <p:extLst>
      <p:ext uri="{BB962C8B-B14F-4D97-AF65-F5344CB8AC3E}">
        <p14:creationId xmlns:p14="http://schemas.microsoft.com/office/powerpoint/2010/main" val="2390822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27584" y="188640"/>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Growth Mindset </a:t>
            </a:r>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384288" y="1472519"/>
            <a:ext cx="5688632" cy="4272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p:nvPicPr>
        <p:blipFill>
          <a:blip r:embed="rId4" cstate="print"/>
          <a:stretch>
            <a:fillRect/>
          </a:stretch>
        </p:blipFill>
        <p:spPr>
          <a:xfrm>
            <a:off x="5191068" y="1052736"/>
            <a:ext cx="3616615" cy="482453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clipartbest.com/cliparts/bcy/aak/bcyaakqcL.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9980" y="958469"/>
            <a:ext cx="2428875" cy="2571751"/>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3792528" y="366041"/>
            <a:ext cx="5037147" cy="1413257"/>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effectLst>
                  <a:outerShdw blurRad="38100" dist="38100" dir="2700000" algn="tl">
                    <a:srgbClr val="000000">
                      <a:alpha val="43137"/>
                    </a:srgbClr>
                  </a:outerShdw>
                </a:effectLst>
                <a:latin typeface="Letter-join No-Lead 37" pitchFamily="50" charset="0"/>
              </a:rPr>
              <a:t>Be like Superman: Use your imagination. Be Curious</a:t>
            </a:r>
            <a:r>
              <a:rPr lang="en-GB" sz="2800" b="1" dirty="0">
                <a:solidFill>
                  <a:schemeClr val="tx1"/>
                </a:solidFill>
                <a:latin typeface="AR CENA" panose="02000000000000000000" pitchFamily="2" charset="0"/>
              </a:rPr>
              <a:t>. </a:t>
            </a:r>
          </a:p>
        </p:txBody>
      </p:sp>
      <p:sp>
        <p:nvSpPr>
          <p:cNvPr id="6" name="Rounded Rectangle 5"/>
          <p:cNvSpPr/>
          <p:nvPr/>
        </p:nvSpPr>
        <p:spPr>
          <a:xfrm>
            <a:off x="184091" y="334852"/>
            <a:ext cx="3608438" cy="6297769"/>
          </a:xfrm>
          <a:prstGeom prst="roundRect">
            <a:avLst/>
          </a:prstGeom>
          <a:solidFill>
            <a:srgbClr val="A7E8FF"/>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ounded Rectangle 6"/>
          <p:cNvSpPr/>
          <p:nvPr/>
        </p:nvSpPr>
        <p:spPr>
          <a:xfrm>
            <a:off x="3792528" y="2114449"/>
            <a:ext cx="5037147" cy="4318624"/>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36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r>
              <a:rPr lang="en-GB" sz="2800" b="1" dirty="0">
                <a:solidFill>
                  <a:schemeClr val="tx1"/>
                </a:solidFill>
                <a:latin typeface="Letter-join No-Lead 37" pitchFamily="50" charset="0"/>
              </a:rPr>
              <a:t>Ask questions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Notice things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Look for patterns and connections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Ask, ‘What if..?’</a:t>
            </a:r>
          </a:p>
          <a:p>
            <a:pPr marL="457200" indent="-457200" algn="ctr">
              <a:buFont typeface="Arial" panose="020B0604020202020204" pitchFamily="34" charset="0"/>
              <a:buChar char="•"/>
            </a:pPr>
            <a:r>
              <a:rPr lang="en-GB" sz="2800" b="1" dirty="0">
                <a:solidFill>
                  <a:schemeClr val="tx1"/>
                </a:solidFill>
                <a:latin typeface="Letter-join No-Lead 37" pitchFamily="50" charset="0"/>
              </a:rPr>
              <a:t>Think of possible reasons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Conduct your own research and find out more  </a:t>
            </a:r>
          </a:p>
          <a:p>
            <a:pPr marL="457200" indent="-457200" algn="ctr">
              <a:buFont typeface="Arial" panose="020B0604020202020204" pitchFamily="34" charset="0"/>
              <a:buChar char="•"/>
            </a:pPr>
            <a:endParaRPr lang="en-GB" sz="3200" b="1" dirty="0">
              <a:solidFill>
                <a:schemeClr val="tx1"/>
              </a:solidFill>
              <a:latin typeface="AR CENA" panose="02000000000000000000" pitchFamily="2" charset="0"/>
            </a:endParaRPr>
          </a:p>
          <a:p>
            <a:pPr algn="ctr"/>
            <a:endParaRPr lang="en-GB" sz="5400" b="1" dirty="0">
              <a:solidFill>
                <a:schemeClr val="tx1"/>
              </a:solidFill>
              <a:latin typeface="AR CENA" panose="02000000000000000000" pitchFamily="2" charset="0"/>
            </a:endParaRPr>
          </a:p>
        </p:txBody>
      </p:sp>
      <p:pic>
        <p:nvPicPr>
          <p:cNvPr id="8" name="Picture 2" descr="http://images.clipartpanda.com/super-hero-words-clip-art-RTddKrRT9.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664" y="4310280"/>
            <a:ext cx="1883281" cy="19128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4644" y="620688"/>
            <a:ext cx="3427331" cy="506138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media-cache-ak0.pinimg.com/736x/7b/85/fb/7b85fb61c0feaa86cd13599b9e19e44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0321" y="476672"/>
            <a:ext cx="5301941" cy="5596272"/>
          </a:xfrm>
          <a:prstGeom prst="rect">
            <a:avLst/>
          </a:prstGeom>
          <a:noFill/>
          <a:ln w="85725">
            <a:solidFill>
              <a:schemeClr val="tx1"/>
            </a:solidFill>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p:nvPr/>
        </p:nvSpPr>
        <p:spPr>
          <a:xfrm>
            <a:off x="875163" y="109180"/>
            <a:ext cx="7241842" cy="6678677"/>
          </a:xfrm>
          <a:prstGeom prst="rect">
            <a:avLst/>
          </a:prstGeom>
          <a:solidFill>
            <a:srgbClr val="95B3D7"/>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6" name="Rectangle 3"/>
          <p:cNvSpPr/>
          <p:nvPr/>
        </p:nvSpPr>
        <p:spPr>
          <a:xfrm>
            <a:off x="0" y="0"/>
            <a:ext cx="9144000" cy="6858000"/>
          </a:xfrm>
          <a:prstGeom prst="rect">
            <a:avLst/>
          </a:prstGeom>
          <a:solidFill>
            <a:schemeClr val="accent3">
              <a:lumMod val="75000"/>
            </a:schemeClr>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7" name="Picture 2" descr="Related image"/>
          <p:cNvPicPr>
            <a:picLocks noChangeAspect="1"/>
          </p:cNvPicPr>
          <p:nvPr/>
        </p:nvPicPr>
        <p:blipFill>
          <a:blip r:embed="rId2" cstate="print"/>
          <a:srcRect/>
          <a:stretch>
            <a:fillRect/>
          </a:stretch>
        </p:blipFill>
        <p:spPr>
          <a:xfrm>
            <a:off x="2822849" y="1896836"/>
            <a:ext cx="3300412" cy="3796304"/>
          </a:xfrm>
          <a:prstGeom prst="rect">
            <a:avLst/>
          </a:prstGeom>
          <a:noFill/>
          <a:ln>
            <a:noFill/>
          </a:ln>
        </p:spPr>
      </p:pic>
      <p:sp>
        <p:nvSpPr>
          <p:cNvPr id="8" name="Rectangle 7"/>
          <p:cNvSpPr/>
          <p:nvPr/>
        </p:nvSpPr>
        <p:spPr>
          <a:xfrm>
            <a:off x="-61341" y="1"/>
            <a:ext cx="9135707" cy="923330"/>
          </a:xfrm>
          <a:prstGeom prst="rect">
            <a:avLst/>
          </a:prstGeom>
          <a:noFill/>
          <a:ln>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5400" b="1" i="0" u="none" strike="noStrike" kern="1200" cap="none" spc="0" baseline="0">
                <a:solidFill>
                  <a:srgbClr val="FFFFFF"/>
                </a:solidFill>
                <a:effectLst>
                  <a:outerShdw dist="19048" dir="2700000">
                    <a:srgbClr val="000000"/>
                  </a:outerShdw>
                </a:effectLst>
                <a:uFillTx/>
                <a:latin typeface="Letter join"/>
              </a:rPr>
              <a:t>Talk Partners at Roebuck…</a:t>
            </a:r>
          </a:p>
        </p:txBody>
      </p:sp>
      <p:sp>
        <p:nvSpPr>
          <p:cNvPr id="9" name="Rectangle 6"/>
          <p:cNvSpPr/>
          <p:nvPr/>
        </p:nvSpPr>
        <p:spPr>
          <a:xfrm>
            <a:off x="683568" y="1143439"/>
            <a:ext cx="263283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Face each other</a:t>
            </a:r>
          </a:p>
        </p:txBody>
      </p:sp>
      <p:sp>
        <p:nvSpPr>
          <p:cNvPr id="10" name="Rectangle 7"/>
          <p:cNvSpPr/>
          <p:nvPr/>
        </p:nvSpPr>
        <p:spPr>
          <a:xfrm>
            <a:off x="-61341" y="4036848"/>
            <a:ext cx="2884190"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Talk about the question</a:t>
            </a:r>
          </a:p>
        </p:txBody>
      </p:sp>
      <p:sp>
        <p:nvSpPr>
          <p:cNvPr id="11" name="Rectangle 8"/>
          <p:cNvSpPr/>
          <p:nvPr/>
        </p:nvSpPr>
        <p:spPr>
          <a:xfrm>
            <a:off x="1057407" y="5663703"/>
            <a:ext cx="2235406"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Share ideas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together</a:t>
            </a:r>
          </a:p>
        </p:txBody>
      </p:sp>
      <p:sp>
        <p:nvSpPr>
          <p:cNvPr id="12" name="Rectangle 9"/>
          <p:cNvSpPr/>
          <p:nvPr/>
        </p:nvSpPr>
        <p:spPr>
          <a:xfrm>
            <a:off x="5614027" y="1194966"/>
            <a:ext cx="250297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FFFFFF"/>
                </a:solidFill>
                <a:effectLst>
                  <a:outerShdw dist="19048" dir="2700000">
                    <a:srgbClr val="000000"/>
                  </a:outerShdw>
                </a:effectLst>
                <a:uFillTx/>
                <a:latin typeface="Letter join"/>
              </a:rPr>
              <a:t>Look at each other</a:t>
            </a:r>
          </a:p>
        </p:txBody>
      </p:sp>
      <p:sp>
        <p:nvSpPr>
          <p:cNvPr id="13" name="Rectangle 10"/>
          <p:cNvSpPr/>
          <p:nvPr/>
        </p:nvSpPr>
        <p:spPr>
          <a:xfrm>
            <a:off x="5984716" y="2409993"/>
            <a:ext cx="2907764"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Challenge and support each other</a:t>
            </a:r>
          </a:p>
        </p:txBody>
      </p:sp>
      <p:sp>
        <p:nvSpPr>
          <p:cNvPr id="14" name="Rectangle 11"/>
          <p:cNvSpPr/>
          <p:nvPr/>
        </p:nvSpPr>
        <p:spPr>
          <a:xfrm>
            <a:off x="5754492" y="4036848"/>
            <a:ext cx="2993971"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Take turns to speak </a:t>
            </a:r>
          </a:p>
        </p:txBody>
      </p:sp>
      <p:sp>
        <p:nvSpPr>
          <p:cNvPr id="15" name="Rectangle 12"/>
          <p:cNvSpPr/>
          <p:nvPr/>
        </p:nvSpPr>
        <p:spPr>
          <a:xfrm>
            <a:off x="323528" y="2409993"/>
            <a:ext cx="2581205"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Listen to one another </a:t>
            </a:r>
          </a:p>
        </p:txBody>
      </p:sp>
      <p:sp>
        <p:nvSpPr>
          <p:cNvPr id="16" name="Rectangle 13"/>
          <p:cNvSpPr/>
          <p:nvPr/>
        </p:nvSpPr>
        <p:spPr>
          <a:xfrm>
            <a:off x="5614026" y="5663703"/>
            <a:ext cx="3278453" cy="523220"/>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Prepare an answer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22960" y="365760"/>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Attendance &amp; punctuality  </a:t>
            </a:r>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67544" y="1268760"/>
            <a:ext cx="7776864" cy="3693319"/>
          </a:xfrm>
          <a:prstGeom prst="rect">
            <a:avLst/>
          </a:prstGeom>
          <a:noFill/>
        </p:spPr>
        <p:txBody>
          <a:bodyPr wrap="square" rtlCol="0">
            <a:spAutoFit/>
          </a:bodyPr>
          <a:lstStyle/>
          <a:p>
            <a:r>
              <a:rPr lang="en-GB" sz="2400" dirty="0">
                <a:latin typeface="Letter-join No-Lead 37" pitchFamily="50" charset="0"/>
              </a:rPr>
              <a:t>We have high expectations of attendance and punctuality at Roebuck. We follow up on all absences as well as lateness to school. </a:t>
            </a:r>
          </a:p>
          <a:p>
            <a:r>
              <a:rPr lang="en-GB" sz="2400" dirty="0">
                <a:latin typeface="Letter-join No-Lead 37" pitchFamily="50" charset="0"/>
              </a:rPr>
              <a:t>As standard NO holidays are permitted to be taken in school time. All unauthorised absences will be accrued . </a:t>
            </a:r>
          </a:p>
          <a:p>
            <a:r>
              <a:rPr lang="en-GB" sz="2400" dirty="0">
                <a:latin typeface="Letter-join No-Lead 37" pitchFamily="50" charset="0"/>
              </a:rPr>
              <a:t>Any absence below 96%will trigger intervention with the pastoral and attendance lead, Mrs Johnson. </a:t>
            </a:r>
          </a:p>
          <a:p>
            <a:r>
              <a:rPr lang="en-GB" sz="2400" dirty="0">
                <a:latin typeface="Letter-join No-Lead 37" pitchFamily="50" charset="0"/>
              </a:rPr>
              <a:t>As a school we do follow our school policy and will issue fines when benchmarks are triggered. </a:t>
            </a: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129288066"/>
              </p:ext>
            </p:extLst>
          </p:nvPr>
        </p:nvGraphicFramePr>
        <p:xfrm>
          <a:off x="2195736" y="5085184"/>
          <a:ext cx="4812030" cy="1560576"/>
        </p:xfrm>
        <a:graphic>
          <a:graphicData uri="http://schemas.openxmlformats.org/drawingml/2006/table">
            <a:tbl>
              <a:tblPr firstRow="1" firstCol="1" bandRow="1"/>
              <a:tblGrid>
                <a:gridCol w="970915">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960120">
                  <a:extLst>
                    <a:ext uri="{9D8B030D-6E8A-4147-A177-3AD203B41FA5}">
                      <a16:colId xmlns:a16="http://schemas.microsoft.com/office/drawing/2014/main" val="20003"/>
                    </a:ext>
                  </a:extLst>
                </a:gridCol>
                <a:gridCol w="960755">
                  <a:extLst>
                    <a:ext uri="{9D8B030D-6E8A-4147-A177-3AD203B41FA5}">
                      <a16:colId xmlns:a16="http://schemas.microsoft.com/office/drawing/2014/main" val="20004"/>
                    </a:ext>
                  </a:extLst>
                </a:gridCol>
              </a:tblGrid>
              <a:tr h="0">
                <a:tc>
                  <a:txBody>
                    <a:bodyPr/>
                    <a:lstStyle/>
                    <a:p>
                      <a:pPr algn="ctr" fontAlgn="base">
                        <a:lnSpc>
                          <a:spcPct val="107000"/>
                        </a:lnSpc>
                        <a:spcAft>
                          <a:spcPts val="800"/>
                        </a:spcAft>
                      </a:pPr>
                      <a:r>
                        <a:rPr lang="en-GB" sz="1000">
                          <a:effectLst/>
                          <a:latin typeface="Verdana"/>
                          <a:ea typeface="Calibri"/>
                          <a:cs typeface="Calibri"/>
                        </a:rPr>
                        <a:t>Descriptor</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Attendance Level</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Actual Attendance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Whole Days Absence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Hours of learning lost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fontAlgn="base">
                        <a:lnSpc>
                          <a:spcPct val="107000"/>
                        </a:lnSpc>
                        <a:spcAft>
                          <a:spcPts val="800"/>
                        </a:spcAft>
                      </a:pPr>
                      <a:r>
                        <a:rPr lang="en-GB" sz="1000">
                          <a:effectLst/>
                          <a:latin typeface="Verdana"/>
                          <a:ea typeface="Calibri"/>
                          <a:cs typeface="Calibri"/>
                        </a:rPr>
                        <a:t>Excellent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190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1"/>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99%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188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2</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2"/>
                  </a:ext>
                </a:extLst>
              </a:tr>
              <a:tr h="0">
                <a:tc>
                  <a:txBody>
                    <a:bodyPr/>
                    <a:lstStyle/>
                    <a:p>
                      <a:pPr algn="ctr" fontAlgn="base">
                        <a:lnSpc>
                          <a:spcPct val="107000"/>
                        </a:lnSpc>
                        <a:spcAft>
                          <a:spcPts val="800"/>
                        </a:spcAft>
                      </a:pPr>
                      <a:r>
                        <a:rPr lang="en-GB" sz="1000">
                          <a:effectLst/>
                          <a:latin typeface="Verdana"/>
                          <a:ea typeface="Calibri"/>
                          <a:cs typeface="Calibri"/>
                        </a:rPr>
                        <a:t>Good</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98%</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186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4</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20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97%</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184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182.5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37.5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5"/>
                  </a:ext>
                </a:extLst>
              </a:tr>
              <a:tr h="0">
                <a:tc>
                  <a:txBody>
                    <a:bodyPr/>
                    <a:lstStyle/>
                    <a:p>
                      <a:pPr algn="ctr" fontAlgn="base">
                        <a:lnSpc>
                          <a:spcPct val="107000"/>
                        </a:lnSpc>
                        <a:spcAft>
                          <a:spcPts val="800"/>
                        </a:spcAft>
                      </a:pPr>
                      <a:r>
                        <a:rPr lang="en-GB" sz="1000">
                          <a:effectLst/>
                          <a:latin typeface="Verdana"/>
                          <a:ea typeface="Calibri"/>
                          <a:cs typeface="Calibri"/>
                        </a:rPr>
                        <a:t>Satisfactory</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180.5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47.5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extLst>
                  <a:ext uri="{0D108BD9-81ED-4DB2-BD59-A6C34878D82A}">
                    <a16:rowId xmlns:a16="http://schemas.microsoft.com/office/drawing/2014/main" val="10006"/>
                  </a:ext>
                </a:extLst>
              </a:tr>
              <a:tr h="0">
                <a:tc>
                  <a:txBody>
                    <a:bodyPr/>
                    <a:lstStyle/>
                    <a:p>
                      <a:pPr algn="ctr" fontAlgn="base">
                        <a:lnSpc>
                          <a:spcPct val="107000"/>
                        </a:lnSpc>
                        <a:spcAft>
                          <a:spcPts val="800"/>
                        </a:spcAft>
                      </a:pPr>
                      <a:r>
                        <a:rPr lang="en-GB" sz="1000">
                          <a:effectLst/>
                          <a:latin typeface="Verdana"/>
                          <a:ea typeface="Calibri"/>
                          <a:cs typeface="Calibri"/>
                        </a:rPr>
                        <a:t>Cause for Concern</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90%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171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7"/>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Letter-join No-Lead 37" panose="02000503000000020003" pitchFamily="50" charset="0"/>
              </a:rPr>
              <a:t>Physical environment </a:t>
            </a:r>
          </a:p>
        </p:txBody>
      </p:sp>
      <p:sp>
        <p:nvSpPr>
          <p:cNvPr id="3" name="Content Placeholder 2"/>
          <p:cNvSpPr>
            <a:spLocks noGrp="1"/>
          </p:cNvSpPr>
          <p:nvPr>
            <p:ph idx="1"/>
          </p:nvPr>
        </p:nvSpPr>
        <p:spPr>
          <a:xfrm>
            <a:off x="822960" y="1100628"/>
            <a:ext cx="5693256" cy="3579849"/>
          </a:xfrm>
        </p:spPr>
        <p:txBody>
          <a:bodyPr>
            <a:normAutofit fontScale="92500" lnSpcReduction="20000"/>
          </a:bodyPr>
          <a:lstStyle/>
          <a:p>
            <a:pPr>
              <a:buFont typeface="Arial" pitchFamily="34" charset="0"/>
              <a:buChar char="•"/>
            </a:pPr>
            <a:r>
              <a:rPr lang="en-GB" sz="1800" dirty="0">
                <a:latin typeface="Letter-join No-Lead 37" panose="02000503000000020003" pitchFamily="50" charset="0"/>
              </a:rPr>
              <a:t>Working walls are there to support children with key vocabulary, steps to success and  a sequence to learning.  We also display sentence stacking for our literacy learning.</a:t>
            </a:r>
          </a:p>
          <a:p>
            <a:r>
              <a:rPr lang="en-GB" sz="1800" dirty="0" err="1">
                <a:latin typeface="Letter-join No-Lead 37" panose="02000503000000020003" pitchFamily="50" charset="0"/>
              </a:rPr>
              <a:t>Wapoll</a:t>
            </a:r>
            <a:r>
              <a:rPr lang="en-GB" sz="1800" dirty="0">
                <a:latin typeface="Letter-join No-Lead 37" panose="02000503000000020003" pitchFamily="50" charset="0"/>
              </a:rPr>
              <a:t> and </a:t>
            </a:r>
            <a:r>
              <a:rPr lang="en-GB" sz="1800" dirty="0" err="1">
                <a:latin typeface="Letter-join No-Lead 37" panose="02000503000000020003" pitchFamily="50" charset="0"/>
              </a:rPr>
              <a:t>Wagoll</a:t>
            </a:r>
            <a:r>
              <a:rPr lang="en-GB" sz="1800" dirty="0">
                <a:latin typeface="Letter-join No-Lead 37" panose="02000503000000020003" pitchFamily="50" charset="0"/>
              </a:rPr>
              <a:t> are used </a:t>
            </a:r>
          </a:p>
          <a:p>
            <a:r>
              <a:rPr lang="en-GB" sz="1800" dirty="0">
                <a:latin typeface="Letter-join No-Lead 37" panose="02000503000000020003" pitchFamily="50" charset="0"/>
              </a:rPr>
              <a:t>What a poor one looks like</a:t>
            </a:r>
          </a:p>
          <a:p>
            <a:r>
              <a:rPr lang="en-GB" sz="1800" dirty="0">
                <a:latin typeface="Letter-join No-Lead 37" panose="02000503000000020003" pitchFamily="50" charset="0"/>
              </a:rPr>
              <a:t>What a good one looks like</a:t>
            </a:r>
          </a:p>
          <a:p>
            <a:endParaRPr lang="en-GB" sz="1800" dirty="0">
              <a:latin typeface="Letter-join No-Lead 37" panose="02000503000000020003" pitchFamily="50" charset="0"/>
            </a:endParaRPr>
          </a:p>
          <a:p>
            <a:pPr>
              <a:buFont typeface="Arial" pitchFamily="34" charset="0"/>
              <a:buChar char="•"/>
            </a:pPr>
            <a:r>
              <a:rPr lang="en-GB" sz="1800" dirty="0">
                <a:latin typeface="Letter-join No-Lead 37" panose="02000503000000020003" pitchFamily="50" charset="0"/>
              </a:rPr>
              <a:t>Reading corners aim to inspire children to want to read, they create an immersive learning environment.</a:t>
            </a:r>
          </a:p>
          <a:p>
            <a:endParaRPr lang="en-GB" sz="1800" dirty="0">
              <a:latin typeface="Letter-join No-Lead 37" panose="02000503000000020003" pitchFamily="50" charset="0"/>
            </a:endParaRPr>
          </a:p>
          <a:p>
            <a:pPr>
              <a:buFont typeface="Arial" pitchFamily="34" charset="0"/>
              <a:buChar char="•"/>
            </a:pPr>
            <a:r>
              <a:rPr lang="en-GB" sz="1800" dirty="0">
                <a:latin typeface="Letter-join No-Lead 37" panose="02000503000000020003" pitchFamily="50" charset="0"/>
              </a:rPr>
              <a:t>Celebratory display –children’s high quality work is displayed </a:t>
            </a:r>
          </a:p>
        </p:txBody>
      </p:sp>
      <p:pic>
        <p:nvPicPr>
          <p:cNvPr id="3074" name="Picture 2" descr="Image preview">
            <a:extLst>
              <a:ext uri="{FF2B5EF4-FFF2-40B4-BE49-F238E27FC236}">
                <a16:creationId xmlns:a16="http://schemas.microsoft.com/office/drawing/2014/main" id="{1576918E-EDE0-4B56-8B47-5AE70FB8BC4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6256" y="325648"/>
            <a:ext cx="1923678" cy="25649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6" name="Picture 4" descr="Image preview">
            <a:extLst>
              <a:ext uri="{FF2B5EF4-FFF2-40B4-BE49-F238E27FC236}">
                <a16:creationId xmlns:a16="http://schemas.microsoft.com/office/drawing/2014/main" id="{03F28047-4866-4A9B-A4E9-26DA5F6960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4221088"/>
            <a:ext cx="3016866" cy="24928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8" name="Picture 6" descr="Image preview">
            <a:extLst>
              <a:ext uri="{FF2B5EF4-FFF2-40B4-BE49-F238E27FC236}">
                <a16:creationId xmlns:a16="http://schemas.microsoft.com/office/drawing/2014/main" id="{C9AAAF89-6E8F-42A9-BDF5-953F4CB348D3}"/>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7918" b="12865"/>
          <a:stretch/>
        </p:blipFill>
        <p:spPr bwMode="auto">
          <a:xfrm>
            <a:off x="339700" y="4652046"/>
            <a:ext cx="2288083" cy="211163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80" name="Picture 8" descr="Image preview">
            <a:extLst>
              <a:ext uri="{FF2B5EF4-FFF2-40B4-BE49-F238E27FC236}">
                <a16:creationId xmlns:a16="http://schemas.microsoft.com/office/drawing/2014/main" id="{DDA41052-75DA-4514-8D0C-174488D077D0}"/>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3918" b="2100"/>
          <a:stretch/>
        </p:blipFill>
        <p:spPr bwMode="auto">
          <a:xfrm>
            <a:off x="3331001" y="4528994"/>
            <a:ext cx="1995686" cy="22346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51151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Letter-join No-Lead 37" panose="02000503000000020003" pitchFamily="50" charset="0"/>
              </a:rPr>
              <a:t>Emotional environment </a:t>
            </a:r>
          </a:p>
        </p:txBody>
      </p:sp>
      <p:sp>
        <p:nvSpPr>
          <p:cNvPr id="3" name="Content Placeholder 2"/>
          <p:cNvSpPr>
            <a:spLocks noGrp="1"/>
          </p:cNvSpPr>
          <p:nvPr>
            <p:ph idx="1"/>
          </p:nvPr>
        </p:nvSpPr>
        <p:spPr/>
        <p:txBody>
          <a:bodyPr/>
          <a:lstStyle/>
          <a:p>
            <a:r>
              <a:rPr lang="en-GB" sz="1800" dirty="0">
                <a:latin typeface="Letter-join No-Lead 37" panose="02000503000000020003" pitchFamily="50" charset="0"/>
              </a:rPr>
              <a:t>Circle times  </a:t>
            </a:r>
          </a:p>
          <a:p>
            <a:r>
              <a:rPr lang="en-GB" sz="1800" dirty="0">
                <a:latin typeface="Letter-join No-Lead 37" panose="02000503000000020003" pitchFamily="50" charset="0"/>
              </a:rPr>
              <a:t>PSHE lessons</a:t>
            </a:r>
          </a:p>
          <a:p>
            <a:r>
              <a:rPr lang="en-GB" sz="1800" dirty="0">
                <a:latin typeface="Letter-join No-Lead 37" panose="02000503000000020003" pitchFamily="50" charset="0"/>
              </a:rPr>
              <a:t>Whole school assemblies re: changes </a:t>
            </a:r>
          </a:p>
          <a:p>
            <a:r>
              <a:rPr lang="en-GB" sz="1800" dirty="0">
                <a:latin typeface="Letter-join No-Lead 37" panose="02000503000000020003" pitchFamily="50" charset="0"/>
              </a:rPr>
              <a:t>Transition mornings </a:t>
            </a:r>
          </a:p>
          <a:p>
            <a:r>
              <a:rPr lang="en-GB" sz="1800" dirty="0">
                <a:latin typeface="Letter-join No-Lead 37" panose="02000503000000020003" pitchFamily="50" charset="0"/>
              </a:rPr>
              <a:t>Meeting with  Year 1  colleagues to discuss each child individually and their needs as well as strengths</a:t>
            </a:r>
          </a:p>
          <a:p>
            <a:r>
              <a:rPr lang="en-GB" sz="1800" dirty="0">
                <a:latin typeface="Letter-join No-Lead 37" panose="02000503000000020003" pitchFamily="50" charset="0"/>
              </a:rPr>
              <a:t>Open door policy </a:t>
            </a:r>
          </a:p>
          <a:p>
            <a:endParaRPr lang="en-GB" dirty="0"/>
          </a:p>
        </p:txBody>
      </p:sp>
      <p:pic>
        <p:nvPicPr>
          <p:cNvPr id="4098" name="Picture 2" descr="See the source image">
            <a:extLst>
              <a:ext uri="{FF2B5EF4-FFF2-40B4-BE49-F238E27FC236}">
                <a16:creationId xmlns:a16="http://schemas.microsoft.com/office/drawing/2014/main" id="{7C8316C3-B27A-4CE8-B2A8-B0C7C61DDB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644" y="188640"/>
            <a:ext cx="2919166" cy="187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5094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74805E-9603-4555-A695-CCEDBC2FC86C}"/>
              </a:ext>
            </a:extLst>
          </p:cNvPr>
          <p:cNvPicPr>
            <a:picLocks noChangeAspect="1"/>
          </p:cNvPicPr>
          <p:nvPr/>
        </p:nvPicPr>
        <p:blipFill>
          <a:blip r:embed="rId2"/>
          <a:stretch>
            <a:fillRect/>
          </a:stretch>
        </p:blipFill>
        <p:spPr>
          <a:xfrm>
            <a:off x="827584" y="520668"/>
            <a:ext cx="7900412" cy="5816664"/>
          </a:xfrm>
          <a:prstGeom prst="rect">
            <a:avLst/>
          </a:prstGeom>
        </p:spPr>
      </p:pic>
    </p:spTree>
    <p:extLst>
      <p:ext uri="{BB962C8B-B14F-4D97-AF65-F5344CB8AC3E}">
        <p14:creationId xmlns:p14="http://schemas.microsoft.com/office/powerpoint/2010/main" val="3602246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Progression in WRITING </a:t>
            </a:r>
            <a:endParaRPr lang="en-GB" dirty="0"/>
          </a:p>
        </p:txBody>
      </p:sp>
      <p:pic>
        <p:nvPicPr>
          <p:cNvPr id="3074" name="Picture 2"/>
          <p:cNvPicPr>
            <a:picLocks noGrp="1" noChangeAspect="1" noChangeArrowheads="1"/>
          </p:cNvPicPr>
          <p:nvPr>
            <p:ph idx="1"/>
          </p:nvPr>
        </p:nvPicPr>
        <p:blipFill>
          <a:blip r:embed="rId2" cstate="print"/>
          <a:srcRect/>
          <a:stretch>
            <a:fillRect/>
          </a:stretch>
        </p:blipFill>
        <p:spPr bwMode="auto">
          <a:xfrm>
            <a:off x="251520" y="971970"/>
            <a:ext cx="8801034" cy="3897190"/>
          </a:xfrm>
          <a:prstGeom prst="rect">
            <a:avLst/>
          </a:prstGeom>
          <a:noFill/>
          <a:ln w="9525">
            <a:noFill/>
            <a:miter lim="800000"/>
            <a:headEnd/>
            <a:tailEnd/>
          </a:ln>
        </p:spPr>
      </p:pic>
    </p:spTree>
    <p:extLst>
      <p:ext uri="{BB962C8B-B14F-4D97-AF65-F5344CB8AC3E}">
        <p14:creationId xmlns:p14="http://schemas.microsoft.com/office/powerpoint/2010/main" val="1593256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cstate="print"/>
          <a:srcRect/>
          <a:stretch>
            <a:fillRect/>
          </a:stretch>
        </p:blipFill>
        <p:spPr bwMode="auto">
          <a:xfrm>
            <a:off x="755576" y="548680"/>
            <a:ext cx="7866497" cy="5688632"/>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cstate="print"/>
          <a:srcRect/>
          <a:stretch>
            <a:fillRect/>
          </a:stretch>
        </p:blipFill>
        <p:spPr bwMode="auto">
          <a:xfrm>
            <a:off x="179512" y="116632"/>
            <a:ext cx="8208912" cy="4914634"/>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noChangeArrowheads="1"/>
          </p:cNvPicPr>
          <p:nvPr>
            <p:ph idx="1"/>
          </p:nvPr>
        </p:nvPicPr>
        <p:blipFill>
          <a:blip r:embed="rId2" cstate="print"/>
          <a:srcRect/>
          <a:stretch>
            <a:fillRect/>
          </a:stretch>
        </p:blipFill>
        <p:spPr bwMode="auto">
          <a:xfrm>
            <a:off x="395536" y="476671"/>
            <a:ext cx="5904656" cy="6132855"/>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cstate="print"/>
          <a:srcRect/>
          <a:stretch>
            <a:fillRect/>
          </a:stretch>
        </p:blipFill>
        <p:spPr bwMode="auto">
          <a:xfrm>
            <a:off x="395536" y="260648"/>
            <a:ext cx="8598809" cy="3456384"/>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p:cNvPicPr>
            <a:picLocks noChangeAspect="1" noChangeArrowheads="1"/>
          </p:cNvPicPr>
          <p:nvPr/>
        </p:nvPicPr>
        <p:blipFill>
          <a:blip r:embed="rId2" cstate="print"/>
          <a:srcRect/>
          <a:stretch>
            <a:fillRect/>
          </a:stretch>
        </p:blipFill>
        <p:spPr bwMode="auto">
          <a:xfrm>
            <a:off x="467544" y="260648"/>
            <a:ext cx="5616624" cy="6520449"/>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Letter-join No-Lead 37" panose="02000503000000020003" pitchFamily="50" charset="0"/>
              </a:rPr>
              <a:t>Progression in Maths</a:t>
            </a:r>
          </a:p>
        </p:txBody>
      </p:sp>
      <p:pic>
        <p:nvPicPr>
          <p:cNvPr id="8194" name="Picture 2"/>
          <p:cNvPicPr>
            <a:picLocks noGrp="1" noChangeAspect="1" noChangeArrowheads="1"/>
          </p:cNvPicPr>
          <p:nvPr>
            <p:ph idx="1"/>
          </p:nvPr>
        </p:nvPicPr>
        <p:blipFill>
          <a:blip r:embed="rId2" cstate="print"/>
          <a:srcRect/>
          <a:stretch>
            <a:fillRect/>
          </a:stretch>
        </p:blipFill>
        <p:spPr bwMode="auto">
          <a:xfrm>
            <a:off x="251520" y="908720"/>
            <a:ext cx="8712968" cy="4335573"/>
          </a:xfrm>
          <a:prstGeom prst="rect">
            <a:avLst/>
          </a:prstGeom>
          <a:noFill/>
          <a:ln w="9525">
            <a:noFill/>
            <a:miter lim="800000"/>
            <a:headEnd/>
            <a:tailEnd/>
          </a:ln>
        </p:spPr>
      </p:pic>
    </p:spTree>
    <p:extLst>
      <p:ext uri="{BB962C8B-B14F-4D97-AF65-F5344CB8AC3E}">
        <p14:creationId xmlns:p14="http://schemas.microsoft.com/office/powerpoint/2010/main" val="10190056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323528" y="332656"/>
            <a:ext cx="4392488" cy="6524572"/>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Grp="1" noChangeAspect="1" noChangeArrowheads="1"/>
          </p:cNvPicPr>
          <p:nvPr>
            <p:ph idx="1"/>
          </p:nvPr>
        </p:nvPicPr>
        <p:blipFill>
          <a:blip r:embed="rId2" cstate="print"/>
          <a:srcRect/>
          <a:stretch>
            <a:fillRect/>
          </a:stretch>
        </p:blipFill>
        <p:spPr bwMode="auto">
          <a:xfrm>
            <a:off x="251520" y="260647"/>
            <a:ext cx="8712968" cy="5618121"/>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a:stretch>
            <a:fillRect/>
          </a:stretch>
        </p:blipFill>
        <p:spPr bwMode="auto">
          <a:xfrm>
            <a:off x="971600" y="332656"/>
            <a:ext cx="4896544" cy="6406589"/>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Grp="1" noChangeAspect="1" noChangeArrowheads="1"/>
          </p:cNvPicPr>
          <p:nvPr>
            <p:ph idx="1"/>
          </p:nvPr>
        </p:nvPicPr>
        <p:blipFill>
          <a:blip r:embed="rId2" cstate="print"/>
          <a:srcRect/>
          <a:stretch>
            <a:fillRect/>
          </a:stretch>
        </p:blipFill>
        <p:spPr bwMode="auto">
          <a:xfrm>
            <a:off x="179512" y="260648"/>
            <a:ext cx="8907165" cy="5112568"/>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467544" y="260648"/>
            <a:ext cx="4392488" cy="6534686"/>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365760"/>
            <a:ext cx="7520940" cy="398944"/>
          </a:xfrm>
        </p:spPr>
        <p:txBody>
          <a:bodyPr/>
          <a:lstStyle/>
          <a:p>
            <a:pPr algn="ctr"/>
            <a:r>
              <a:rPr lang="en-GB" b="1" u="sng" dirty="0">
                <a:latin typeface="Letter-join No-Lead 37" panose="02000503000000020003" pitchFamily="50" charset="0"/>
              </a:rPr>
              <a:t>Progression in READING</a:t>
            </a:r>
          </a:p>
        </p:txBody>
      </p:sp>
      <p:pic>
        <p:nvPicPr>
          <p:cNvPr id="1026" name="Picture 2"/>
          <p:cNvPicPr>
            <a:picLocks noGrp="1" noChangeAspect="1" noChangeArrowheads="1"/>
          </p:cNvPicPr>
          <p:nvPr>
            <p:ph idx="1"/>
          </p:nvPr>
        </p:nvPicPr>
        <p:blipFill>
          <a:blip r:embed="rId2" cstate="print"/>
          <a:srcRect/>
          <a:stretch>
            <a:fillRect/>
          </a:stretch>
        </p:blipFill>
        <p:spPr bwMode="auto">
          <a:xfrm>
            <a:off x="107504" y="836712"/>
            <a:ext cx="8967568" cy="3960440"/>
          </a:xfrm>
          <a:prstGeom prst="rect">
            <a:avLst/>
          </a:prstGeom>
          <a:noFill/>
          <a:ln w="9525">
            <a:noFill/>
            <a:miter lim="800000"/>
            <a:headEnd/>
            <a:tailEnd/>
          </a:ln>
        </p:spPr>
      </p:pic>
    </p:spTree>
    <p:extLst>
      <p:ext uri="{BB962C8B-B14F-4D97-AF65-F5344CB8AC3E}">
        <p14:creationId xmlns:p14="http://schemas.microsoft.com/office/powerpoint/2010/main" val="25463142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noChangeArrowheads="1"/>
          </p:cNvPicPr>
          <p:nvPr>
            <p:ph idx="1"/>
          </p:nvPr>
        </p:nvPicPr>
        <p:blipFill>
          <a:blip r:embed="rId2" cstate="print"/>
          <a:srcRect/>
          <a:stretch>
            <a:fillRect/>
          </a:stretch>
        </p:blipFill>
        <p:spPr bwMode="auto">
          <a:xfrm>
            <a:off x="107504" y="404664"/>
            <a:ext cx="8928992" cy="4514023"/>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107504" y="404664"/>
            <a:ext cx="8967838" cy="216024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Letter-join No-Lead 37" panose="02000503000000020003" pitchFamily="50" charset="0"/>
              </a:rPr>
              <a:t>Progression in PHONICS</a:t>
            </a:r>
          </a:p>
        </p:txBody>
      </p:sp>
      <p:sp>
        <p:nvSpPr>
          <p:cNvPr id="3" name="Content Placeholder 2"/>
          <p:cNvSpPr>
            <a:spLocks noGrp="1"/>
          </p:cNvSpPr>
          <p:nvPr>
            <p:ph idx="1"/>
          </p:nvPr>
        </p:nvSpPr>
        <p:spPr/>
        <p:txBody>
          <a:bodyPr/>
          <a:lstStyle/>
          <a:p>
            <a:r>
              <a:rPr lang="en-GB" sz="2000" u="sng" dirty="0">
                <a:latin typeface="Letter-join No-Lead 37" panose="02000503000000020003" pitchFamily="50" charset="0"/>
              </a:rPr>
              <a:t>Phase 6</a:t>
            </a:r>
          </a:p>
          <a:p>
            <a:pPr>
              <a:buFont typeface="Arial" pitchFamily="34" charset="0"/>
              <a:buChar char="•"/>
            </a:pPr>
            <a:r>
              <a:rPr lang="en-GB" sz="2000" dirty="0">
                <a:latin typeface="Letter-join No-Lead 37" panose="02000503000000020003" pitchFamily="50" charset="0"/>
              </a:rPr>
              <a:t>Reinforces learning in phase 5</a:t>
            </a:r>
          </a:p>
          <a:p>
            <a:pPr>
              <a:buFont typeface="Arial" pitchFamily="34" charset="0"/>
              <a:buChar char="•"/>
            </a:pPr>
            <a:r>
              <a:rPr lang="en-GB" sz="2000" dirty="0">
                <a:latin typeface="Letter-join No-Lead 37" panose="02000503000000020003" pitchFamily="50" charset="0"/>
              </a:rPr>
              <a:t>Understand and begin to learn the conventions for adding the suffix -ed for past tense and -</a:t>
            </a:r>
            <a:r>
              <a:rPr lang="en-GB" sz="2000" dirty="0" err="1">
                <a:latin typeface="Letter-join No-Lead 37" panose="02000503000000020003" pitchFamily="50" charset="0"/>
              </a:rPr>
              <a:t>ing</a:t>
            </a:r>
            <a:r>
              <a:rPr lang="en-GB" sz="2000" dirty="0">
                <a:latin typeface="Letter-join No-Lead 37" panose="02000503000000020003" pitchFamily="50" charset="0"/>
              </a:rPr>
              <a:t> for present tense.</a:t>
            </a:r>
          </a:p>
          <a:p>
            <a:pPr>
              <a:buFont typeface="Arial" pitchFamily="34" charset="0"/>
              <a:buChar char="•"/>
            </a:pPr>
            <a:r>
              <a:rPr lang="en-GB" sz="2000" dirty="0">
                <a:latin typeface="Letter-join No-Lead 37" panose="02000503000000020003" pitchFamily="50" charset="0"/>
              </a:rPr>
              <a:t>To add common prefixes to root words and to understand how they </a:t>
            </a:r>
            <a:r>
              <a:rPr lang="en-GB" sz="2000" b="0" dirty="0">
                <a:latin typeface="Letter-join No-Lead 37" panose="02000503000000020003" pitchFamily="50" charset="0"/>
                <a:hlinkClick r:id="" action="ppaction://hlinkfile" tooltip="Click to Continue &gt; by Deal Spy"/>
              </a:rPr>
              <a:t>change</a:t>
            </a:r>
            <a:r>
              <a:rPr lang="en-GB" sz="2000" dirty="0">
                <a:latin typeface="Letter-join No-Lead 37" panose="02000503000000020003" pitchFamily="50" charset="0"/>
              </a:rPr>
              <a:t> meaning e.g. un and dis.</a:t>
            </a:r>
          </a:p>
          <a:p>
            <a:endParaRPr lang="en-GB" u="sng" dirty="0"/>
          </a:p>
        </p:txBody>
      </p:sp>
      <p:pic>
        <p:nvPicPr>
          <p:cNvPr id="5122" name="Picture 2" descr="See the source image">
            <a:extLst>
              <a:ext uri="{FF2B5EF4-FFF2-40B4-BE49-F238E27FC236}">
                <a16:creationId xmlns:a16="http://schemas.microsoft.com/office/drawing/2014/main" id="{4112B66A-9AD9-4E63-B42E-C9A0CF7BD3A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0112" y="3429000"/>
            <a:ext cx="3284984" cy="32849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5124" name="Picture 4" descr="See the source image">
            <a:extLst>
              <a:ext uri="{FF2B5EF4-FFF2-40B4-BE49-F238E27FC236}">
                <a16:creationId xmlns:a16="http://schemas.microsoft.com/office/drawing/2014/main" id="{58478E16-25CC-4949-AD5B-82AACB144A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834307"/>
            <a:ext cx="3810000" cy="1028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3142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etter-join No-Lead 37" panose="02000503000000020003" pitchFamily="50" charset="0"/>
              </a:rPr>
              <a:t>AUTUMN TERM IN YEAR 2</a:t>
            </a:r>
          </a:p>
        </p:txBody>
      </p:sp>
      <p:sp>
        <p:nvSpPr>
          <p:cNvPr id="3" name="Content Placeholder 2"/>
          <p:cNvSpPr>
            <a:spLocks noGrp="1"/>
          </p:cNvSpPr>
          <p:nvPr>
            <p:ph idx="1"/>
          </p:nvPr>
        </p:nvSpPr>
        <p:spPr/>
        <p:txBody>
          <a:bodyPr>
            <a:normAutofit/>
          </a:bodyPr>
          <a:lstStyle/>
          <a:p>
            <a:r>
              <a:rPr lang="en-GB" sz="2800" dirty="0">
                <a:latin typeface="Letter-join No-Lead 37" panose="02000503000000020003" pitchFamily="50" charset="0"/>
              </a:rPr>
              <a:t>What will happen to ensure effective transition: </a:t>
            </a:r>
          </a:p>
          <a:p>
            <a:r>
              <a:rPr lang="en-GB" sz="2800" dirty="0">
                <a:latin typeface="Letter-join No-Lead 37" panose="02000503000000020003" pitchFamily="50" charset="0"/>
              </a:rPr>
              <a:t>Meet &amp; Greet the teacher event</a:t>
            </a:r>
          </a:p>
          <a:p>
            <a:r>
              <a:rPr lang="en-GB" sz="2800" dirty="0">
                <a:latin typeface="Letter-join No-Lead 37" panose="02000503000000020003" pitchFamily="50" charset="0"/>
              </a:rPr>
              <a:t>Workshops will be planned for parent support</a:t>
            </a:r>
          </a:p>
          <a:p>
            <a:endParaRPr lang="en-GB" dirty="0"/>
          </a:p>
          <a:p>
            <a:endParaRPr lang="en-GB" dirty="0"/>
          </a:p>
        </p:txBody>
      </p:sp>
    </p:spTree>
    <p:extLst>
      <p:ext uri="{BB962C8B-B14F-4D97-AF65-F5344CB8AC3E}">
        <p14:creationId xmlns:p14="http://schemas.microsoft.com/office/powerpoint/2010/main" val="829537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a:t>
            </a:r>
            <a:br>
              <a:rPr lang="en-GB" dirty="0"/>
            </a:br>
            <a:r>
              <a:rPr lang="en-GB" sz="1600" b="1" dirty="0">
                <a:latin typeface="Letter-join No-Lead 37" pitchFamily="50" charset="0"/>
              </a:rPr>
              <a:t>children are expected to come to school appropriately dressed in </a:t>
            </a:r>
            <a:r>
              <a:rPr lang="en-GB" sz="1600" b="1" u="sng" dirty="0">
                <a:latin typeface="Letter-join No-Lead 37" pitchFamily="50" charset="0"/>
              </a:rPr>
              <a:t>named </a:t>
            </a:r>
            <a:r>
              <a:rPr lang="en-GB" sz="1600" b="1" dirty="0">
                <a:latin typeface="Letter-join No-Lead 37" pitchFamily="50" charset="0"/>
              </a:rPr>
              <a:t>school uniform</a:t>
            </a:r>
            <a:r>
              <a:rPr lang="en-GB" b="1" dirty="0">
                <a:latin typeface="Letter-join No-Lead 37" pitchFamily="50" charset="0"/>
              </a:rPr>
              <a:t>.</a:t>
            </a:r>
          </a:p>
        </p:txBody>
      </p:sp>
      <p:sp>
        <p:nvSpPr>
          <p:cNvPr id="3" name="Content Placeholder 2"/>
          <p:cNvSpPr>
            <a:spLocks noGrp="1"/>
          </p:cNvSpPr>
          <p:nvPr>
            <p:ph idx="1"/>
          </p:nvPr>
        </p:nvSpPr>
        <p:spPr>
          <a:xfrm>
            <a:off x="179512" y="1556792"/>
            <a:ext cx="8784976" cy="5040560"/>
          </a:xfrm>
          <a:solidFill>
            <a:srgbClr val="00B0F0"/>
          </a:solidFill>
        </p:spPr>
        <p:txBody>
          <a:bodyPr numCol="1">
            <a:normAutofit lnSpcReduction="10000"/>
          </a:bodyPr>
          <a:lstStyle/>
          <a:p>
            <a:pPr algn="ctr" fontAlgn="t"/>
            <a:r>
              <a:rPr lang="en-GB" sz="1900" dirty="0">
                <a:latin typeface="Letter-join No-Lead 37" pitchFamily="50" charset="0"/>
              </a:rPr>
              <a:t>Roebuck Academy logo polo shirt, white or royal blue </a:t>
            </a:r>
          </a:p>
          <a:p>
            <a:pPr algn="ctr" fontAlgn="t"/>
            <a:r>
              <a:rPr lang="en-GB" sz="1900" dirty="0">
                <a:latin typeface="Letter-join No-Lead 37" pitchFamily="50" charset="0"/>
              </a:rPr>
              <a:t>(or plain white or royal blue polo shirt). </a:t>
            </a:r>
          </a:p>
          <a:p>
            <a:pPr algn="ctr" fontAlgn="t"/>
            <a:r>
              <a:rPr lang="en-GB" sz="1900" dirty="0">
                <a:latin typeface="Letter-join No-Lead 37" pitchFamily="50" charset="0"/>
              </a:rPr>
              <a:t>Plain grey or black school trousers/tailored shorts.</a:t>
            </a:r>
          </a:p>
          <a:p>
            <a:pPr algn="ctr" fontAlgn="t"/>
            <a:r>
              <a:rPr lang="en-GB" sz="1800" dirty="0">
                <a:latin typeface="Letter-join No-Lead 37" pitchFamily="50" charset="0"/>
              </a:rPr>
              <a:t> </a:t>
            </a:r>
          </a:p>
          <a:p>
            <a:pPr algn="ctr" fontAlgn="t"/>
            <a:r>
              <a:rPr lang="en-GB" sz="1800" dirty="0">
                <a:latin typeface="Letter-join No-Lead 37" pitchFamily="50" charset="0"/>
              </a:rPr>
              <a:t>Plain grey or black skirt/pinafore dress/tailored trousers. No Leggings</a:t>
            </a:r>
          </a:p>
          <a:p>
            <a:pPr algn="ctr" fontAlgn="t"/>
            <a:endParaRPr lang="en-GB" sz="1800" dirty="0">
              <a:latin typeface="Letter-join No-Lead 37" pitchFamily="50" charset="0"/>
            </a:endParaRPr>
          </a:p>
          <a:p>
            <a:pPr algn="ctr" fontAlgn="t"/>
            <a:r>
              <a:rPr lang="en-GB" sz="1800" dirty="0">
                <a:latin typeface="Letter-join No-Lead 37" pitchFamily="50" charset="0"/>
              </a:rPr>
              <a:t>Blue and white checked or striped summer dresses</a:t>
            </a:r>
          </a:p>
          <a:p>
            <a:pPr algn="ctr" fontAlgn="t"/>
            <a:endParaRPr lang="en-GB" sz="1900" dirty="0">
              <a:latin typeface="Letter-join No-Lead 37" pitchFamily="50" charset="0"/>
            </a:endParaRPr>
          </a:p>
          <a:p>
            <a:pPr algn="ctr" fontAlgn="t"/>
            <a:r>
              <a:rPr lang="en-GB" sz="1900" dirty="0">
                <a:latin typeface="Letter-join No-Lead 37" pitchFamily="50" charset="0"/>
              </a:rPr>
              <a:t>Roebuck Academy  logo sweatshirt or cardigans</a:t>
            </a:r>
          </a:p>
          <a:p>
            <a:pPr algn="ctr" fontAlgn="t"/>
            <a:r>
              <a:rPr lang="en-GB" sz="1900" dirty="0">
                <a:latin typeface="Letter-join No-Lead 37" pitchFamily="50" charset="0"/>
              </a:rPr>
              <a:t>Roebuck Academy logo fleece. </a:t>
            </a:r>
          </a:p>
          <a:p>
            <a:pPr algn="ctr" fontAlgn="t"/>
            <a:r>
              <a:rPr lang="en-GB" sz="1900" dirty="0">
                <a:latin typeface="Letter-join No-Lead 37" pitchFamily="50" charset="0"/>
              </a:rPr>
              <a:t>Black school shoes or plain black trainers. </a:t>
            </a:r>
          </a:p>
          <a:p>
            <a:pPr algn="ctr" fontAlgn="t"/>
            <a:r>
              <a:rPr lang="en-GB" sz="1900" dirty="0">
                <a:latin typeface="Letter-join No-Lead 37" pitchFamily="50" charset="0"/>
              </a:rPr>
              <a:t>Hats with a brim for summer.</a:t>
            </a:r>
            <a:r>
              <a:rPr lang="en-GB" sz="2000" dirty="0">
                <a:latin typeface="Letter-join No-Lead 37" pitchFamily="50" charset="0"/>
              </a:rPr>
              <a:t> </a:t>
            </a:r>
          </a:p>
          <a:p>
            <a:pPr algn="ctr" fontAlgn="t"/>
            <a:r>
              <a:rPr lang="en-GB" sz="2000" dirty="0">
                <a:latin typeface="Letter-join No-Lead 37" pitchFamily="50" charset="0"/>
              </a:rPr>
              <a:t>Flat black school shoes or plain black trainers – no open toes.</a:t>
            </a:r>
          </a:p>
          <a:p>
            <a:pPr algn="ctr" fontAlgn="t"/>
            <a:endParaRPr lang="en-GB" sz="1900" dirty="0">
              <a:latin typeface="Letter-join No-Lead 37" pitchFamily="50" charset="0"/>
            </a:endParaRP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5005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etter-join No-Lead 37" panose="02000503000000020003" pitchFamily="50" charset="0"/>
              </a:rPr>
              <a:t>Uniform </a:t>
            </a:r>
          </a:p>
        </p:txBody>
      </p:sp>
      <p:sp>
        <p:nvSpPr>
          <p:cNvPr id="3" name="Content Placeholder 2"/>
          <p:cNvSpPr>
            <a:spLocks noGrp="1"/>
          </p:cNvSpPr>
          <p:nvPr>
            <p:ph idx="1"/>
          </p:nvPr>
        </p:nvSpPr>
        <p:spPr/>
        <p:txBody>
          <a:bodyPr/>
          <a:lstStyle/>
          <a:p>
            <a:pPr>
              <a:buFont typeface="Arial" panose="020B0604020202020204" pitchFamily="34" charset="0"/>
              <a:buChar char="•"/>
            </a:pPr>
            <a:r>
              <a:rPr lang="en-GB" sz="2400" dirty="0">
                <a:latin typeface="Letter-join No-Lead 37" pitchFamily="50" charset="0"/>
              </a:rPr>
              <a:t>Please tie hair back at all times </a:t>
            </a:r>
          </a:p>
          <a:p>
            <a:pPr>
              <a:buFont typeface="Arial" panose="020B0604020202020204" pitchFamily="34" charset="0"/>
              <a:buChar char="•"/>
            </a:pPr>
            <a:r>
              <a:rPr lang="en-GB" sz="2400" dirty="0">
                <a:latin typeface="Letter-join No-Lead 37" pitchFamily="50" charset="0"/>
              </a:rPr>
              <a:t>No large bows – any </a:t>
            </a:r>
            <a:r>
              <a:rPr lang="en-GB" sz="2400" dirty="0" err="1">
                <a:latin typeface="Letter-join No-Lead 37" pitchFamily="50" charset="0"/>
              </a:rPr>
              <a:t>hairbands</a:t>
            </a:r>
            <a:r>
              <a:rPr lang="en-GB" sz="2400" dirty="0">
                <a:latin typeface="Letter-join No-Lead 37" pitchFamily="50" charset="0"/>
              </a:rPr>
              <a:t> or bows are to be either white, blue or black. </a:t>
            </a:r>
          </a:p>
          <a:p>
            <a:pPr>
              <a:buFont typeface="Arial" panose="020B0604020202020204" pitchFamily="34" charset="0"/>
              <a:buChar char="•"/>
            </a:pPr>
            <a:r>
              <a:rPr lang="en-GB" sz="2400" dirty="0">
                <a:latin typeface="Letter-join No-Lead 37" pitchFamily="50" charset="0"/>
              </a:rPr>
              <a:t>Simple studs to be worn – no other earrings permitted </a:t>
            </a:r>
          </a:p>
          <a:p>
            <a:pPr>
              <a:buFont typeface="Arial" panose="020B0604020202020204" pitchFamily="34" charset="0"/>
              <a:buChar char="•"/>
            </a:pPr>
            <a:r>
              <a:rPr lang="en-GB" sz="2400" dirty="0">
                <a:latin typeface="Letter-join No-Lead 37" pitchFamily="50" charset="0"/>
              </a:rPr>
              <a:t>Book bag needed every day </a:t>
            </a:r>
          </a:p>
          <a:p>
            <a:pPr>
              <a:buFont typeface="Arial" panose="020B0604020202020204" pitchFamily="34" charset="0"/>
              <a:buChar char="•"/>
            </a:pPr>
            <a:r>
              <a:rPr lang="en-GB" sz="2400" dirty="0">
                <a:latin typeface="Letter-join No-Lead 37" pitchFamily="50" charset="0"/>
              </a:rPr>
              <a:t>Flat shoes – no heels or AstroTurf boots / shoes</a:t>
            </a:r>
          </a:p>
          <a:p>
            <a:pPr>
              <a:buFont typeface="Arial" panose="020B0604020202020204" pitchFamily="34" charset="0"/>
              <a:buChar char="•"/>
            </a:pPr>
            <a:r>
              <a:rPr lang="en-GB" sz="2400" dirty="0">
                <a:latin typeface="Letter-join No-Lead 37" pitchFamily="50" charset="0"/>
              </a:rPr>
              <a:t>No leggings </a:t>
            </a:r>
          </a:p>
          <a:p>
            <a:endParaRPr lang="en-GB" dirty="0"/>
          </a:p>
        </p:txBody>
      </p:sp>
    </p:spTree>
    <p:extLst>
      <p:ext uri="{BB962C8B-B14F-4D97-AF65-F5344CB8AC3E}">
        <p14:creationId xmlns:p14="http://schemas.microsoft.com/office/powerpoint/2010/main" val="5959757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err="1">
                <a:latin typeface="Letter-join No-Lead 37" panose="02000503000000020003" pitchFamily="50" charset="0"/>
              </a:rPr>
              <a:t>pe</a:t>
            </a:r>
            <a:endParaRPr lang="en-GB" u="sng" dirty="0">
              <a:latin typeface="Letter-join No-Lead 37" panose="02000503000000020003" pitchFamily="50" charset="0"/>
            </a:endParaRPr>
          </a:p>
        </p:txBody>
      </p:sp>
      <p:sp>
        <p:nvSpPr>
          <p:cNvPr id="4" name="Content Placeholder 2"/>
          <p:cNvSpPr>
            <a:spLocks noGrp="1"/>
          </p:cNvSpPr>
          <p:nvPr>
            <p:ph idx="1"/>
          </p:nvPr>
        </p:nvSpPr>
        <p:spPr>
          <a:solidFill>
            <a:schemeClr val="accent3">
              <a:lumMod val="60000"/>
              <a:lumOff val="40000"/>
            </a:schemeClr>
          </a:solidFill>
        </p:spPr>
        <p:txBody>
          <a:bodyPr>
            <a:normAutofit lnSpcReduction="10000"/>
          </a:bodyPr>
          <a:lstStyle/>
          <a:p>
            <a:pPr marL="571500" indent="-571500">
              <a:buFont typeface="Arial" panose="020B0604020202020204" pitchFamily="34" charset="0"/>
              <a:buChar char="•"/>
            </a:pPr>
            <a:r>
              <a:rPr lang="en-GB" sz="3600" dirty="0">
                <a:latin typeface="Letter-join No-Lead 37" pitchFamily="50" charset="0"/>
              </a:rPr>
              <a:t>White t-shirt with Roebuck Academy logo (or plain white t-shirt).</a:t>
            </a:r>
          </a:p>
          <a:p>
            <a:pPr marL="571500" indent="-571500">
              <a:buFont typeface="Arial" panose="020B0604020202020204" pitchFamily="34" charset="0"/>
              <a:buChar char="•"/>
            </a:pPr>
            <a:r>
              <a:rPr lang="en-GB" sz="3600" dirty="0">
                <a:latin typeface="Letter-join No-Lead 37" pitchFamily="50" charset="0"/>
              </a:rPr>
              <a:t>Royal blue shorts.</a:t>
            </a:r>
          </a:p>
          <a:p>
            <a:pPr marL="571500" indent="-571500">
              <a:buFont typeface="Arial" panose="020B0604020202020204" pitchFamily="34" charset="0"/>
              <a:buChar char="•"/>
            </a:pPr>
            <a:r>
              <a:rPr lang="en-GB" sz="3600" dirty="0">
                <a:latin typeface="Letter-join No-Lead 37" pitchFamily="50" charset="0"/>
              </a:rPr>
              <a:t>Plimsolls or trainers for outside games</a:t>
            </a:r>
            <a:r>
              <a:rPr lang="en-GB" sz="3600" dirty="0"/>
              <a:t>.</a:t>
            </a:r>
          </a:p>
          <a:p>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Image result for everyone is a reader some just haven't found their favorite book ye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01805" y="3702968"/>
            <a:ext cx="3342195" cy="315503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395536" y="202352"/>
            <a:ext cx="7520940" cy="548640"/>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4000" b="0" i="0" u="sng" strike="noStrike" kern="1200" cap="all" spc="0" normalizeH="0" baseline="0" noProof="0" dirty="0">
                <a:ln>
                  <a:noFill/>
                </a:ln>
                <a:solidFill>
                  <a:schemeClr val="tx1"/>
                </a:solidFill>
                <a:effectLst>
                  <a:outerShdw blurRad="38100" dist="38100" dir="2700000" algn="tl">
                    <a:srgbClr val="000000">
                      <a:alpha val="43137"/>
                    </a:srgbClr>
                  </a:outerShdw>
                </a:effectLst>
                <a:uLnTx/>
                <a:uFillTx/>
                <a:latin typeface="Letter-join No-Lead 37" pitchFamily="50" charset="0"/>
                <a:ea typeface="+mj-ea"/>
                <a:cs typeface="+mj-cs"/>
              </a:rPr>
              <a:t>Reading</a:t>
            </a:r>
            <a:r>
              <a:rPr kumimoji="0" lang="en-GB" sz="2800" b="0" i="0" u="none" strike="noStrike" kern="1200" cap="all" spc="0" normalizeH="0" baseline="0" noProof="0" dirty="0">
                <a:ln>
                  <a:noFill/>
                </a:ln>
                <a:solidFill>
                  <a:schemeClr val="tx1"/>
                </a:solidFill>
                <a:effectLst/>
                <a:uLnTx/>
                <a:uFillTx/>
                <a:latin typeface="+mj-lt"/>
                <a:ea typeface="+mj-ea"/>
                <a:cs typeface="+mj-cs"/>
              </a:rPr>
              <a:t>	</a:t>
            </a:r>
          </a:p>
        </p:txBody>
      </p:sp>
      <p:sp>
        <p:nvSpPr>
          <p:cNvPr id="6" name="Content Placeholder 2"/>
          <p:cNvSpPr txBox="1">
            <a:spLocks/>
          </p:cNvSpPr>
          <p:nvPr/>
        </p:nvSpPr>
        <p:spPr>
          <a:xfrm>
            <a:off x="174888" y="980728"/>
            <a:ext cx="3749040" cy="4155740"/>
          </a:xfrm>
          <a:prstGeom prst="rect">
            <a:avLst/>
          </a:prstGeom>
        </p:spPr>
        <p:txBody>
          <a:bodyPr vert="horz" lIns="91440" tIns="45720" rIns="91440" bIns="45720" rtlCol="0">
            <a:normAutofit fontScale="70000" lnSpcReduction="20000"/>
          </a:bodyPr>
          <a:lstStyle/>
          <a:p>
            <a:pPr marL="342900" marR="0" lvl="0" indent="-342900" algn="l" defTabSz="914400" rtl="0" eaLnBrk="1" fontAlgn="auto" latinLnBrk="0" hangingPunct="1">
              <a:lnSpc>
                <a:spcPct val="100000"/>
              </a:lnSpc>
              <a:spcBef>
                <a:spcPts val="8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tx1"/>
                </a:solidFill>
                <a:effectLst/>
                <a:uLnTx/>
                <a:uFillTx/>
                <a:latin typeface="Letterjoin-Air Plus 37" panose="02000805000000020003" pitchFamily="50" charset="0"/>
              </a:rPr>
              <a:t>We actively encourage reading throughout the school. This continues in year 2. Reading buddies will start each week where they are given the opportunity to read to an older peer </a:t>
            </a:r>
          </a:p>
          <a:p>
            <a:pPr marL="342900" marR="0" lvl="0" indent="-342900" algn="l" defTabSz="914400" rtl="0" eaLnBrk="1" fontAlgn="auto" latinLnBrk="0" hangingPunct="1">
              <a:lnSpc>
                <a:spcPct val="100000"/>
              </a:lnSpc>
              <a:spcBef>
                <a:spcPts val="8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tx1"/>
                </a:solidFill>
                <a:effectLst/>
                <a:uLnTx/>
                <a:uFillTx/>
                <a:latin typeface="Letterjoin-Air Plus 37" panose="02000805000000020003" pitchFamily="50" charset="0"/>
              </a:rPr>
              <a:t>Please can you continue to support your child’s enjoyment of reading at home by ensuring they continue to read at least 5 times a week for at least 20 minutes.</a:t>
            </a:r>
          </a:p>
          <a:p>
            <a:pPr marL="342900" marR="0" lvl="0" indent="-342900" algn="l" defTabSz="914400" rtl="0" eaLnBrk="1" fontAlgn="auto" latinLnBrk="0" hangingPunct="1">
              <a:lnSpc>
                <a:spcPct val="100000"/>
              </a:lnSpc>
              <a:spcBef>
                <a:spcPts val="800"/>
              </a:spcBef>
              <a:spcAft>
                <a:spcPts val="0"/>
              </a:spcAft>
              <a:buClrTx/>
              <a:buSzTx/>
              <a:buFont typeface="Arial" pitchFamily="34" charset="0"/>
              <a:buNone/>
              <a:tabLst/>
              <a:defRPr/>
            </a:pPr>
            <a:endParaRPr kumimoji="0" lang="en-GB" sz="2200" b="0" i="0" u="none" strike="noStrike" kern="1200" cap="none" spc="0" normalizeH="0" baseline="0" noProof="0" dirty="0">
              <a:ln>
                <a:noFill/>
              </a:ln>
              <a:solidFill>
                <a:schemeClr val="tx1"/>
              </a:solidFill>
              <a:effectLst/>
              <a:uLnTx/>
              <a:uFillTx/>
              <a:latin typeface="Letterjoin-Air Plus 37" panose="02000805000000020003" pitchFamily="50" charset="0"/>
            </a:endParaRPr>
          </a:p>
          <a:p>
            <a:pPr marL="342900" marR="0" lvl="0" indent="-342900" algn="l" defTabSz="914400" rtl="0" eaLnBrk="1" fontAlgn="auto" latinLnBrk="0" hangingPunct="1">
              <a:lnSpc>
                <a:spcPct val="100000"/>
              </a:lnSpc>
              <a:spcBef>
                <a:spcPts val="8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schemeClr val="tx1"/>
                </a:solidFill>
                <a:effectLst/>
                <a:uLnTx/>
                <a:uFillTx/>
                <a:latin typeface="Letterjoin-Air Plus 37" panose="02000805000000020003" pitchFamily="50" charset="0"/>
              </a:rPr>
              <a:t>Reading record books are collected on Thursday. This enables us to monitor their reading which feeds into a whole school weekly reading competition. </a:t>
            </a:r>
          </a:p>
          <a:p>
            <a:pPr marL="342900" marR="0" lvl="0" indent="-342900" algn="l" defTabSz="914400" rtl="0" eaLnBrk="1" fontAlgn="auto" latinLnBrk="0" hangingPunct="1">
              <a:lnSpc>
                <a:spcPct val="100000"/>
              </a:lnSpc>
              <a:spcBef>
                <a:spcPts val="800"/>
              </a:spcBef>
              <a:spcAft>
                <a:spcPts val="0"/>
              </a:spcAft>
              <a:buClrTx/>
              <a:buSzTx/>
              <a:buFont typeface="Arial" pitchFamily="34" charset="0"/>
              <a:buNone/>
              <a:tabLst/>
              <a:defRPr/>
            </a:pPr>
            <a:endParaRPr kumimoji="0" lang="en-GB" sz="22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ts val="800"/>
              </a:spcBef>
              <a:spcAft>
                <a:spcPts val="0"/>
              </a:spcAft>
              <a:buClrTx/>
              <a:buSzTx/>
              <a:buFont typeface="Arial" pitchFamily="34" charset="0"/>
              <a:buNone/>
              <a:tabLst/>
              <a:defRPr/>
            </a:pPr>
            <a:endParaRPr kumimoji="0" lang="en-GB" sz="16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ts val="800"/>
              </a:spcBef>
              <a:spcAft>
                <a:spcPts val="0"/>
              </a:spcAft>
              <a:buClrTx/>
              <a:buSzTx/>
              <a:buFont typeface="Arial" pitchFamily="34" charset="0"/>
              <a:buNone/>
              <a:tabLst/>
              <a:defRPr/>
            </a:pPr>
            <a:endParaRPr kumimoji="0" lang="en-GB" sz="16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ts val="800"/>
              </a:spcBef>
              <a:spcAft>
                <a:spcPts val="0"/>
              </a:spcAft>
              <a:buClrTx/>
              <a:buSzTx/>
              <a:buFont typeface="Arial" pitchFamily="34" charset="0"/>
              <a:buNone/>
              <a:tabLst/>
              <a:defRPr/>
            </a:pP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pic>
        <p:nvPicPr>
          <p:cNvPr id="7" name="Picture 2" descr="Image result for reading quotes for kid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3928" y="293169"/>
            <a:ext cx="2314832" cy="32403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ProgramData\Shared Desktop\Roebuck\Vision &amp; Ethos\School Logos\New Academy Logo\Academy Logo With Mott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22960" y="365760"/>
            <a:ext cx="7520940" cy="548640"/>
          </a:xfrm>
        </p:spPr>
        <p:txBody>
          <a:bodyPr/>
          <a:lstStyle/>
          <a:p>
            <a:r>
              <a:rPr lang="en-GB" sz="32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5" name="Content Placeholder 2"/>
          <p:cNvSpPr>
            <a:spLocks noGrp="1"/>
          </p:cNvSpPr>
          <p:nvPr>
            <p:ph idx="1"/>
          </p:nvPr>
        </p:nvSpPr>
        <p:spPr>
          <a:xfrm>
            <a:off x="107504" y="1124744"/>
            <a:ext cx="8892480" cy="3555733"/>
          </a:xfrm>
        </p:spPr>
        <p:txBody>
          <a:bodyPr>
            <a:noAutofit/>
          </a:bodyPr>
          <a:lstStyle/>
          <a:p>
            <a:pPr>
              <a:buFont typeface="Arial" pitchFamily="34" charset="0"/>
              <a:buChar char="•"/>
            </a:pPr>
            <a:r>
              <a:rPr lang="en-GB" sz="1800" dirty="0">
                <a:latin typeface="Letter-join No-Lead 37" pitchFamily="50" charset="0"/>
              </a:rPr>
              <a:t>Read with your child as often as possible, discussing the book and making predictions about what will happen next. </a:t>
            </a:r>
          </a:p>
          <a:p>
            <a:pPr>
              <a:buFont typeface="Arial" pitchFamily="34" charset="0"/>
              <a:buChar char="•"/>
            </a:pPr>
            <a:r>
              <a:rPr lang="en-GB" sz="1800" dirty="0">
                <a:latin typeface="Letter-join No-Lead 37" pitchFamily="50" charset="0"/>
              </a:rPr>
              <a:t>Encourage your child to read aloud to you, as well as hearing you read to them. </a:t>
            </a:r>
          </a:p>
          <a:p>
            <a:pPr>
              <a:buFont typeface="Arial" pitchFamily="34" charset="0"/>
              <a:buChar char="•"/>
            </a:pPr>
            <a:r>
              <a:rPr lang="en-GB" sz="1800" dirty="0">
                <a:latin typeface="Letter-join No-Lead 37" pitchFamily="50" charset="0"/>
              </a:rPr>
              <a:t>Encourage children to explain the meaning of unfamiliar words and language. </a:t>
            </a:r>
          </a:p>
          <a:p>
            <a:pPr>
              <a:buFont typeface="Arial" pitchFamily="34" charset="0"/>
              <a:buChar char="•"/>
            </a:pPr>
            <a:r>
              <a:rPr lang="en-GB" sz="1800" dirty="0">
                <a:latin typeface="Letter-join No-Lead 37" pitchFamily="50" charset="0"/>
              </a:rPr>
              <a:t>Use a dictionary or thesaurus to look up their word meanings. </a:t>
            </a:r>
          </a:p>
          <a:p>
            <a:pPr>
              <a:buFont typeface="Arial" pitchFamily="34" charset="0"/>
              <a:buChar char="•"/>
            </a:pPr>
            <a:r>
              <a:rPr lang="en-GB" sz="1800" dirty="0">
                <a:latin typeface="Letter-join No-Lead 37" pitchFamily="50" charset="0"/>
              </a:rPr>
              <a:t>Ensure that your child practises their spellings at home every evening. Every child will have a spelling book that they will bring home daily. </a:t>
            </a:r>
          </a:p>
          <a:p>
            <a:pPr>
              <a:buFont typeface="Arial" pitchFamily="34" charset="0"/>
              <a:buChar char="•"/>
            </a:pPr>
            <a:r>
              <a:rPr lang="en-GB" sz="1800" dirty="0">
                <a:latin typeface="Letter-join No-Lead 37" pitchFamily="50" charset="0"/>
              </a:rPr>
              <a:t>Encourage your child to complete their spelling every night throughout the week.</a:t>
            </a:r>
          </a:p>
          <a:p>
            <a:pPr>
              <a:buFont typeface="Arial" pitchFamily="34" charset="0"/>
              <a:buChar char="•"/>
            </a:pPr>
            <a:r>
              <a:rPr lang="en-GB" sz="1800" dirty="0">
                <a:latin typeface="Letter-join No-Lead 37" pitchFamily="50" charset="0"/>
              </a:rPr>
              <a:t>SATS booklets to be sent home in Autumn term. </a:t>
            </a:r>
          </a:p>
          <a:p>
            <a:endParaRPr lang="en-GB" sz="2800" dirty="0">
              <a:latin typeface="Letter-join No-Lead 37" pitchFamily="50" charset="0"/>
            </a:endParaRP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822960" y="365760"/>
            <a:ext cx="7520940" cy="548640"/>
          </a:xfrm>
        </p:spPr>
        <p:txBody>
          <a:bodyPr/>
          <a:lstStyle/>
          <a:p>
            <a:r>
              <a:rPr lang="en-GB" sz="3600" b="1" u="sng" dirty="0">
                <a:effectLst>
                  <a:outerShdw blurRad="38100" dist="38100" dir="2700000" algn="tl">
                    <a:srgbClr val="000000">
                      <a:alpha val="43137"/>
                    </a:srgbClr>
                  </a:outerShdw>
                </a:effectLst>
                <a:latin typeface="Letter-join No-Lead 37" pitchFamily="50" charset="0"/>
              </a:rPr>
              <a:t>Website…</a:t>
            </a:r>
          </a:p>
        </p:txBody>
      </p:sp>
      <p:sp>
        <p:nvSpPr>
          <p:cNvPr id="9" name="Content Placeholder 2"/>
          <p:cNvSpPr>
            <a:spLocks noGrp="1"/>
          </p:cNvSpPr>
          <p:nvPr>
            <p:ph idx="1"/>
          </p:nvPr>
        </p:nvSpPr>
        <p:spPr>
          <a:xfrm>
            <a:off x="755576" y="1124744"/>
            <a:ext cx="7520940" cy="5256584"/>
          </a:xfrm>
        </p:spPr>
        <p:txBody>
          <a:bodyPr>
            <a:noAutofit/>
          </a:bodyPr>
          <a:lstStyle/>
          <a:p>
            <a:r>
              <a:rPr lang="en-GB" sz="2800" dirty="0">
                <a:latin typeface="Letter-join No-Lead 37" pitchFamily="50" charset="0"/>
              </a:rPr>
              <a:t>Roebuck School Website is your first port of</a:t>
            </a:r>
          </a:p>
          <a:p>
            <a:r>
              <a:rPr lang="en-GB" sz="2800" dirty="0">
                <a:latin typeface="Letter-join No-Lead 37" pitchFamily="50" charset="0"/>
              </a:rPr>
              <a:t>call for ALL communication</a:t>
            </a:r>
          </a:p>
          <a:p>
            <a:r>
              <a:rPr lang="en-GB" sz="2800" dirty="0">
                <a:latin typeface="Letter-join No-Lead 37" pitchFamily="50" charset="0"/>
              </a:rPr>
              <a:t>Policies </a:t>
            </a:r>
          </a:p>
          <a:p>
            <a:r>
              <a:rPr lang="en-GB" sz="2800" dirty="0">
                <a:latin typeface="Letter-join No-Lead 37" pitchFamily="50" charset="0"/>
              </a:rPr>
              <a:t>Letter Section </a:t>
            </a:r>
          </a:p>
          <a:p>
            <a:r>
              <a:rPr lang="en-GB" sz="2800" dirty="0">
                <a:latin typeface="Letter-join No-Lead 37" pitchFamily="50" charset="0"/>
              </a:rPr>
              <a:t>Admissions </a:t>
            </a:r>
          </a:p>
          <a:p>
            <a:r>
              <a:rPr lang="en-GB" sz="2800" dirty="0">
                <a:latin typeface="Letter-join No-Lead 37" pitchFamily="50" charset="0"/>
              </a:rPr>
              <a:t>Uniform</a:t>
            </a:r>
          </a:p>
          <a:p>
            <a:r>
              <a:rPr lang="en-GB" sz="2800" dirty="0">
                <a:latin typeface="Letter-join No-Lead 37" pitchFamily="50" charset="0"/>
              </a:rPr>
              <a:t>Blogs </a:t>
            </a:r>
          </a:p>
          <a:p>
            <a:endParaRPr lang="en-GB" sz="2800" dirty="0">
              <a:latin typeface="Letter-join No-Lead 37" pitchFamily="50" charset="0"/>
            </a:endParaRPr>
          </a:p>
          <a:p>
            <a:r>
              <a:rPr lang="en-GB" sz="2800" dirty="0">
                <a:latin typeface="Letter-join No-Lead 37" pitchFamily="50" charset="0"/>
              </a:rPr>
              <a:t>Follow us on twitter @</a:t>
            </a:r>
            <a:r>
              <a:rPr lang="en-GB" sz="2800" dirty="0" err="1">
                <a:latin typeface="Letter-join No-Lead 37" pitchFamily="50" charset="0"/>
              </a:rPr>
              <a:t>academy_roebuck</a:t>
            </a:r>
            <a:endParaRPr lang="en-GB" sz="2800" dirty="0">
              <a:latin typeface="Letter-join No-Lead 37" pitchFamily="50" charset="0"/>
            </a:endParaRPr>
          </a:p>
        </p:txBody>
      </p:sp>
      <p:pic>
        <p:nvPicPr>
          <p:cNvPr id="10"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90719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22960" y="365760"/>
            <a:ext cx="7520940" cy="548640"/>
          </a:xfrm>
        </p:spPr>
        <p:txBody>
          <a:bodyPr/>
          <a:lstStyle/>
          <a:p>
            <a:r>
              <a:rPr lang="en-GB" sz="3600" b="1" u="sng" dirty="0">
                <a:effectLst>
                  <a:outerShdw blurRad="38100" dist="38100" dir="2700000" algn="tl">
                    <a:srgbClr val="000000">
                      <a:alpha val="43137"/>
                    </a:srgbClr>
                  </a:outerShdw>
                </a:effectLst>
                <a:latin typeface="Letter-join No-Lead 37" pitchFamily="50" charset="0"/>
              </a:rPr>
              <a:t>Communication at roebuck…</a:t>
            </a:r>
          </a:p>
        </p:txBody>
      </p:sp>
      <p:sp>
        <p:nvSpPr>
          <p:cNvPr id="5" name="Content Placeholder 2"/>
          <p:cNvSpPr>
            <a:spLocks noGrp="1"/>
          </p:cNvSpPr>
          <p:nvPr>
            <p:ph idx="1"/>
          </p:nvPr>
        </p:nvSpPr>
        <p:spPr>
          <a:xfrm>
            <a:off x="683568" y="908720"/>
            <a:ext cx="7520940" cy="5256584"/>
          </a:xfrm>
        </p:spPr>
        <p:txBody>
          <a:bodyPr>
            <a:noAutofit/>
          </a:bodyPr>
          <a:lstStyle/>
          <a:p>
            <a:pPr algn="ctr"/>
            <a:r>
              <a:rPr lang="en-GB" sz="2800" u="sng" dirty="0">
                <a:latin typeface="Letter-join No-Lead 37" pitchFamily="50" charset="0"/>
              </a:rPr>
              <a:t>Reminder: </a:t>
            </a:r>
          </a:p>
          <a:p>
            <a:pPr algn="ctr"/>
            <a:r>
              <a:rPr lang="en-GB" sz="2800" u="sng" dirty="0">
                <a:latin typeface="Letter-join No-Lead 37" pitchFamily="50" charset="0"/>
              </a:rPr>
              <a:t>Facebook</a:t>
            </a:r>
          </a:p>
          <a:p>
            <a:pPr algn="ctr"/>
            <a:r>
              <a:rPr lang="en-GB" sz="2800" u="sng" dirty="0">
                <a:latin typeface="Letter-join No-Lead 37" pitchFamily="50" charset="0"/>
              </a:rPr>
              <a:t>School Website </a:t>
            </a:r>
          </a:p>
          <a:p>
            <a:pPr algn="ctr"/>
            <a:r>
              <a:rPr lang="en-GB" sz="2800" u="sng" dirty="0">
                <a:latin typeface="Letter-join No-Lead 37" pitchFamily="50" charset="0"/>
              </a:rPr>
              <a:t>Flyers and Posters</a:t>
            </a:r>
          </a:p>
          <a:p>
            <a:pPr algn="ctr"/>
            <a:r>
              <a:rPr lang="en-GB" sz="2800" u="sng" dirty="0">
                <a:latin typeface="Letter-join No-Lead 37" pitchFamily="50" charset="0"/>
              </a:rPr>
              <a:t>Email</a:t>
            </a:r>
          </a:p>
          <a:p>
            <a:pPr algn="ctr"/>
            <a:r>
              <a:rPr lang="en-GB" sz="2800" u="sng" dirty="0">
                <a:latin typeface="Letter-join No-Lead 37" pitchFamily="50" charset="0"/>
              </a:rPr>
              <a:t>Text </a:t>
            </a:r>
          </a:p>
          <a:p>
            <a:pPr algn="ctr"/>
            <a:r>
              <a:rPr lang="en-GB" sz="2800" u="sng" dirty="0">
                <a:latin typeface="Letter-join No-Lead 37" pitchFamily="50" charset="0"/>
              </a:rPr>
              <a:t>Open Door Policy </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22960" y="365760"/>
            <a:ext cx="7520940" cy="548640"/>
          </a:xfrm>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Roebuck is moving to using Gateway for…</a:t>
            </a:r>
          </a:p>
        </p:txBody>
      </p:sp>
      <p:sp>
        <p:nvSpPr>
          <p:cNvPr id="5" name="Content Placeholder 2"/>
          <p:cNvSpPr>
            <a:spLocks noGrp="1"/>
          </p:cNvSpPr>
          <p:nvPr>
            <p:ph idx="1"/>
          </p:nvPr>
        </p:nvSpPr>
        <p:spPr>
          <a:xfrm>
            <a:off x="827584" y="1412776"/>
            <a:ext cx="7520940" cy="3579849"/>
          </a:xfrm>
        </p:spPr>
        <p:txBody>
          <a:bodyPr>
            <a:normAutofit lnSpcReduction="10000"/>
          </a:bodyPr>
          <a:lstStyle/>
          <a:p>
            <a:pPr marL="571500" indent="-571500">
              <a:buFont typeface="Arial" panose="020B0604020202020204" pitchFamily="34" charset="0"/>
              <a:buChar char="•"/>
            </a:pPr>
            <a:r>
              <a:rPr lang="en-GB" sz="3600" dirty="0">
                <a:latin typeface="Letter-join No-Lead 37" pitchFamily="50" charset="0"/>
              </a:rPr>
              <a:t>Online payments </a:t>
            </a:r>
          </a:p>
          <a:p>
            <a:pPr marL="571500" indent="-571500">
              <a:buFont typeface="Arial" panose="020B0604020202020204" pitchFamily="34" charset="0"/>
              <a:buChar char="•"/>
            </a:pPr>
            <a:r>
              <a:rPr lang="en-GB" sz="3600" dirty="0">
                <a:latin typeface="Letter-join No-Lead 37" pitchFamily="50" charset="0"/>
              </a:rPr>
              <a:t>Communication</a:t>
            </a:r>
          </a:p>
          <a:p>
            <a:pPr marL="571500" indent="-571500">
              <a:buFont typeface="Arial" panose="020B0604020202020204" pitchFamily="34" charset="0"/>
              <a:buChar char="•"/>
            </a:pPr>
            <a:r>
              <a:rPr lang="en-GB" sz="3600" dirty="0">
                <a:latin typeface="Letter-join No-Lead 37" pitchFamily="50" charset="0"/>
              </a:rPr>
              <a:t>Booking into workshops </a:t>
            </a:r>
          </a:p>
          <a:p>
            <a:pPr marL="571500" indent="-571500">
              <a:buFont typeface="Arial" panose="020B0604020202020204" pitchFamily="34" charset="0"/>
              <a:buChar char="•"/>
            </a:pPr>
            <a:r>
              <a:rPr lang="en-GB" sz="3600" dirty="0">
                <a:latin typeface="Letter-join No-Lead 37" pitchFamily="50" charset="0"/>
              </a:rPr>
              <a:t>Booking clubs </a:t>
            </a:r>
          </a:p>
          <a:p>
            <a:pPr marL="571500" indent="-571500">
              <a:buFont typeface="Arial" panose="020B0604020202020204" pitchFamily="34" charset="0"/>
              <a:buChar char="•"/>
            </a:pPr>
            <a:r>
              <a:rPr lang="en-GB" sz="3600" dirty="0">
                <a:latin typeface="Letter-join No-Lead 37" pitchFamily="50" charset="0"/>
              </a:rPr>
              <a:t>Booking into special events</a:t>
            </a:r>
          </a:p>
          <a:p>
            <a:pPr marL="571500" indent="-571500">
              <a:buFont typeface="Arial" panose="020B0604020202020204" pitchFamily="34" charset="0"/>
              <a:buChar char="•"/>
            </a:pPr>
            <a:r>
              <a:rPr lang="en-GB" sz="3600" dirty="0">
                <a:latin typeface="Letter-join No-Lead 37" pitchFamily="50" charset="0"/>
              </a:rPr>
              <a:t>School grid to order lunches </a:t>
            </a:r>
          </a:p>
          <a:p>
            <a:endParaRPr lang="en-GB"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22960" y="365760"/>
            <a:ext cx="7520940" cy="548640"/>
          </a:xfrm>
        </p:spPr>
        <p:txBody>
          <a:bodyPr/>
          <a:lstStyle/>
          <a:p>
            <a:pPr algn="ctr"/>
            <a:r>
              <a:rPr lang="en-GB" sz="4800" b="1" u="sng" dirty="0">
                <a:effectLst>
                  <a:outerShdw blurRad="38100" dist="38100" dir="2700000" algn="tl">
                    <a:srgbClr val="000000">
                      <a:alpha val="43137"/>
                    </a:srgbClr>
                  </a:outerShdw>
                </a:effectLst>
                <a:latin typeface="Letter-join No-Lead 37" pitchFamily="50" charset="0"/>
              </a:rPr>
              <a:t>Safeguarding </a:t>
            </a:r>
          </a:p>
        </p:txBody>
      </p:sp>
      <p:sp>
        <p:nvSpPr>
          <p:cNvPr id="5" name="Content Placeholder 2"/>
          <p:cNvSpPr>
            <a:spLocks noGrp="1"/>
          </p:cNvSpPr>
          <p:nvPr>
            <p:ph idx="1"/>
          </p:nvPr>
        </p:nvSpPr>
        <p:spPr>
          <a:xfrm>
            <a:off x="822960" y="1100628"/>
            <a:ext cx="7853496" cy="5064676"/>
          </a:xfrm>
        </p:spPr>
        <p:txBody>
          <a:bodyPr>
            <a:normAutofit lnSpcReduction="10000"/>
          </a:bodyPr>
          <a:lstStyle/>
          <a:p>
            <a:pPr>
              <a:buFont typeface="Arial" panose="020B0604020202020204" pitchFamily="34" charset="0"/>
              <a:buChar char="•"/>
            </a:pPr>
            <a:r>
              <a:rPr lang="en-GB" sz="2400" dirty="0">
                <a:latin typeface="Letter-join No-Lead 37" pitchFamily="50" charset="0"/>
              </a:rPr>
              <a:t>Please update the office with names of</a:t>
            </a:r>
          </a:p>
          <a:p>
            <a:pPr marL="0" indent="0"/>
            <a:r>
              <a:rPr lang="en-GB" sz="2400" dirty="0">
                <a:latin typeface="Letter-join No-Lead 37" pitchFamily="50" charset="0"/>
              </a:rPr>
              <a:t>parents/guardians who are permitted to collect your</a:t>
            </a:r>
          </a:p>
          <a:p>
            <a:pPr marL="0" indent="0"/>
            <a:r>
              <a:rPr lang="en-GB" sz="2400" dirty="0">
                <a:latin typeface="Letter-join No-Lead 37" pitchFamily="50" charset="0"/>
              </a:rPr>
              <a:t>child. </a:t>
            </a:r>
          </a:p>
          <a:p>
            <a:pPr>
              <a:buFont typeface="Arial" panose="020B0604020202020204" pitchFamily="34" charset="0"/>
              <a:buChar char="•"/>
            </a:pPr>
            <a:r>
              <a:rPr lang="en-GB" sz="2400" dirty="0">
                <a:latin typeface="Letter-join No-Lead 37" pitchFamily="50" charset="0"/>
              </a:rPr>
              <a:t>Do not use mobile phones inside school or while on</a:t>
            </a:r>
          </a:p>
          <a:p>
            <a:pPr marL="0" indent="0"/>
            <a:r>
              <a:rPr lang="en-GB" sz="2400" dirty="0">
                <a:latin typeface="Letter-join No-Lead 37" pitchFamily="50" charset="0"/>
              </a:rPr>
              <a:t>school trips. </a:t>
            </a:r>
          </a:p>
          <a:p>
            <a:pPr>
              <a:buFont typeface="Arial" panose="020B0604020202020204" pitchFamily="34" charset="0"/>
              <a:buChar char="•"/>
            </a:pPr>
            <a:r>
              <a:rPr lang="en-GB" sz="2400" dirty="0">
                <a:latin typeface="Letter-join No-Lead 37" pitchFamily="50" charset="0"/>
              </a:rPr>
              <a:t>Scooters and bikes to be walked into school and</a:t>
            </a:r>
          </a:p>
          <a:p>
            <a:pPr marL="0" indent="0"/>
            <a:r>
              <a:rPr lang="en-GB" sz="2400" dirty="0">
                <a:latin typeface="Letter-join No-Lead 37" pitchFamily="50" charset="0"/>
              </a:rPr>
              <a:t>placed in the cycle/scooter parks</a:t>
            </a:r>
          </a:p>
          <a:p>
            <a:pPr>
              <a:buFont typeface="Arial" panose="020B0604020202020204" pitchFamily="34" charset="0"/>
              <a:buChar char="•"/>
            </a:pPr>
            <a:r>
              <a:rPr lang="en-GB" sz="2400" dirty="0">
                <a:latin typeface="Letter-join No-Lead 37" pitchFamily="50" charset="0"/>
              </a:rPr>
              <a:t>We are a NUT FREE SCHOOL. Please ensure that no</a:t>
            </a:r>
          </a:p>
          <a:p>
            <a:pPr marL="0" indent="0"/>
            <a:r>
              <a:rPr lang="en-GB" sz="2400" dirty="0">
                <a:latin typeface="Letter-join No-Lead 37" pitchFamily="50" charset="0"/>
              </a:rPr>
              <a:t>items containing nuts are allowed into school. </a:t>
            </a:r>
          </a:p>
          <a:p>
            <a:pPr marL="0" indent="0"/>
            <a:endParaRPr lang="en-GB" sz="2400" dirty="0">
              <a:latin typeface="Letter-join No-Lead 37" pitchFamily="50" charset="0"/>
            </a:endParaRPr>
          </a:p>
          <a:p>
            <a:pPr marL="0" indent="0"/>
            <a:r>
              <a:rPr lang="en-GB" sz="2400" dirty="0">
                <a:latin typeface="Letter-join No-Lead 37" pitchFamily="50" charset="0"/>
              </a:rPr>
              <a:t> </a:t>
            </a:r>
          </a:p>
          <a:p>
            <a:endParaRPr lang="en-GB" sz="2400" dirty="0">
              <a:latin typeface="Letter-join No-Lead 37" pitchFamily="50" charset="0"/>
            </a:endParaRPr>
          </a:p>
          <a:p>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51520" y="260648"/>
            <a:ext cx="8712968" cy="108012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000" b="1" i="0" u="sng" strike="noStrike" kern="1200" cap="all" spc="0" normalizeH="0" baseline="0" noProof="0">
                <a:ln>
                  <a:noFill/>
                </a:ln>
                <a:solidFill>
                  <a:schemeClr val="tx1"/>
                </a:solidFill>
                <a:effectLst/>
                <a:uLnTx/>
                <a:uFillTx/>
                <a:latin typeface="Letter-join No-Lead 37" pitchFamily="50" charset="0"/>
                <a:ea typeface="+mj-ea"/>
                <a:cs typeface="+mj-cs"/>
              </a:rPr>
              <a:t>REMINDER: PACKED LUNCHES</a:t>
            </a:r>
            <a:br>
              <a:rPr kumimoji="0" lang="en-GB" sz="2800" b="0" i="0" u="none" strike="noStrike" kern="1200" cap="all" spc="0" normalizeH="0" baseline="0" noProof="0">
                <a:ln>
                  <a:noFill/>
                </a:ln>
                <a:solidFill>
                  <a:schemeClr val="tx1"/>
                </a:solidFill>
                <a:effectLst/>
                <a:uLnTx/>
                <a:uFillTx/>
                <a:latin typeface="+mj-lt"/>
                <a:ea typeface="+mj-ea"/>
                <a:cs typeface="+mj-cs"/>
              </a:rPr>
            </a:br>
            <a:endParaRPr kumimoji="0" lang="en-GB" sz="2800" b="1" i="0" u="none" strike="noStrike" kern="1200" cap="all" spc="0" normalizeH="0" baseline="0" noProof="0" dirty="0">
              <a:ln>
                <a:noFill/>
              </a:ln>
              <a:solidFill>
                <a:schemeClr val="tx1"/>
              </a:solidFill>
              <a:effectLst/>
              <a:uLnTx/>
              <a:uFillTx/>
              <a:latin typeface="Letter-join No-Lead 37" pitchFamily="50" charset="0"/>
              <a:ea typeface="+mj-ea"/>
              <a:cs typeface="+mj-cs"/>
            </a:endParaRPr>
          </a:p>
        </p:txBody>
      </p:sp>
      <p:sp>
        <p:nvSpPr>
          <p:cNvPr id="5" name="Content Placeholder 2"/>
          <p:cNvSpPr txBox="1">
            <a:spLocks/>
          </p:cNvSpPr>
          <p:nvPr/>
        </p:nvSpPr>
        <p:spPr>
          <a:xfrm>
            <a:off x="2357230" y="1052736"/>
            <a:ext cx="4230994" cy="3816424"/>
          </a:xfrm>
          <a:prstGeom prst="rect">
            <a:avLst/>
          </a:prstGeom>
          <a:solidFill>
            <a:schemeClr val="accent3">
              <a:lumMod val="75000"/>
            </a:schemeClr>
          </a:solidFill>
        </p:spPr>
        <p:txBody>
          <a:bodyPr vert="horz" lIns="91440" tIns="45720" rIns="91440" bIns="45720" numCol="1"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457200" indent="-457200" fontAlgn="t">
              <a:buFont typeface="Arial" panose="020B0604020202020204" pitchFamily="34" charset="0"/>
              <a:buChar char="•"/>
            </a:pPr>
            <a:r>
              <a:rPr lang="en-GB" sz="3200" dirty="0">
                <a:latin typeface="Letter-join No-Lead 37" pitchFamily="50" charset="0"/>
              </a:rPr>
              <a:t>Drink – no fizzy drinks or high-sugar content</a:t>
            </a:r>
          </a:p>
          <a:p>
            <a:pPr marL="457200" indent="-457200" fontAlgn="t">
              <a:buFont typeface="Arial" panose="020B0604020202020204" pitchFamily="34" charset="0"/>
              <a:buChar char="•"/>
            </a:pPr>
            <a:r>
              <a:rPr lang="en-GB" sz="3200" dirty="0">
                <a:latin typeface="Letter-join No-Lead 37" pitchFamily="50" charset="0"/>
              </a:rPr>
              <a:t>No Chocolate bars </a:t>
            </a:r>
          </a:p>
          <a:p>
            <a:pPr marL="457200" indent="-457200" fontAlgn="t">
              <a:buFont typeface="Arial" panose="020B0604020202020204" pitchFamily="34" charset="0"/>
              <a:buChar char="•"/>
            </a:pPr>
            <a:r>
              <a:rPr lang="en-GB" sz="3200" dirty="0">
                <a:latin typeface="Letter-join No-Lead 37" pitchFamily="50" charset="0"/>
              </a:rPr>
              <a:t>No Sweets</a:t>
            </a:r>
          </a:p>
          <a:p>
            <a:pPr marL="457200" indent="-457200" fontAlgn="t">
              <a:buFont typeface="Arial" panose="020B0604020202020204" pitchFamily="34" charset="0"/>
              <a:buChar char="•"/>
            </a:pPr>
            <a:r>
              <a:rPr lang="en-GB" sz="3200" dirty="0">
                <a:latin typeface="Letter-join No-Lead 37" pitchFamily="50" charset="0"/>
              </a:rPr>
              <a:t>No products containing nuts </a:t>
            </a:r>
          </a:p>
          <a:p>
            <a:pPr fontAlgn="t"/>
            <a:endParaRPr lang="en-GB" sz="1800" dirty="0">
              <a:latin typeface="Letter-join No-Lead 37" pitchFamily="50" charset="0"/>
            </a:endParaRP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txBox="1">
            <a:spLocks/>
          </p:cNvSpPr>
          <p:nvPr/>
        </p:nvSpPr>
        <p:spPr>
          <a:xfrm>
            <a:off x="2357230" y="5085184"/>
            <a:ext cx="4230994" cy="1440160"/>
          </a:xfrm>
          <a:prstGeom prst="rect">
            <a:avLst/>
          </a:prstGeom>
          <a:solidFill>
            <a:schemeClr val="accent3">
              <a:lumMod val="75000"/>
            </a:schemeClr>
          </a:solidFill>
        </p:spPr>
        <p:txBody>
          <a:bodyPr vert="horz" lIns="91440" tIns="45720" rIns="91440" bIns="45720" numCol="1" rtlCol="0">
            <a:normAutofit fontScale="85000" lnSpcReduction="20000"/>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fontAlgn="t"/>
            <a:r>
              <a:rPr lang="en-GB" sz="3200" dirty="0">
                <a:latin typeface="Letter-join No-Lead 37" pitchFamily="50" charset="0"/>
              </a:rPr>
              <a:t>School dinners are chosen before the children come in on “school grid”</a:t>
            </a:r>
          </a:p>
          <a:p>
            <a:pPr algn="ctr" fontAlgn="t"/>
            <a:endParaRPr lang="en-GB" sz="2900" dirty="0"/>
          </a:p>
          <a:p>
            <a:pPr algn="ctr" fontAlgn="t"/>
            <a:endParaRPr lang="en-GB" dirty="0"/>
          </a:p>
          <a:p>
            <a:pPr algn="ctr" fontAlgn="t"/>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691680" y="1268760"/>
            <a:ext cx="5472608" cy="2880320"/>
          </a:xfrm>
        </p:spPr>
        <p:txBody>
          <a:bodyPr>
            <a:noAutofit/>
          </a:bodyPr>
          <a:lstStyle/>
          <a:p>
            <a:pPr algn="ctr"/>
            <a:r>
              <a:rPr lang="en-GB" sz="7200" dirty="0">
                <a:latin typeface="Letter-join No-Lead 37" pitchFamily="50" charset="0"/>
              </a:rPr>
              <a:t>Parent/Carer Questions?</a:t>
            </a:r>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580</TotalTime>
  <Words>1345</Words>
  <Application>Microsoft Office PowerPoint</Application>
  <PresentationFormat>On-screen Show (4:3)</PresentationFormat>
  <Paragraphs>221</Paragraphs>
  <Slides>42</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42</vt:i4>
      </vt:variant>
    </vt:vector>
  </HeadingPairs>
  <TitlesOfParts>
    <vt:vector size="56" baseType="lpstr">
      <vt:lpstr>AR CENA</vt:lpstr>
      <vt:lpstr>Arial</vt:lpstr>
      <vt:lpstr>Calibri</vt:lpstr>
      <vt:lpstr>Franklin Gothic Book</vt:lpstr>
      <vt:lpstr>Franklin Gothic Medium</vt:lpstr>
      <vt:lpstr>Letter join</vt:lpstr>
      <vt:lpstr>Letter-join No-Lead 37</vt:lpstr>
      <vt:lpstr>Letter-join Plus 37</vt:lpstr>
      <vt:lpstr>Letterjoin-Air Plus 37</vt:lpstr>
      <vt:lpstr>Times New Roman</vt:lpstr>
      <vt:lpstr>Tunga</vt:lpstr>
      <vt:lpstr>Verdana</vt:lpstr>
      <vt:lpstr>Wingdings</vt:lpstr>
      <vt:lpstr>Angles</vt:lpstr>
      <vt:lpstr>Year one to Year TWO transition Meeting for parents </vt:lpstr>
      <vt:lpstr>Meet the team</vt:lpstr>
      <vt:lpstr>Year 2 curriculum overview</vt:lpstr>
      <vt:lpstr>national Curriculum</vt:lpstr>
      <vt:lpstr>Differences between Year 1 and Year 2</vt:lpstr>
      <vt:lpstr>CURRICULUM CHANGES </vt:lpstr>
      <vt:lpstr>Growth Mindset </vt:lpstr>
      <vt:lpstr>PowerPoint Presentation</vt:lpstr>
      <vt:lpstr>PowerPoint Presentation</vt:lpstr>
      <vt:lpstr>PowerPoint Presentation</vt:lpstr>
      <vt:lpstr>Attendance &amp; punctuality  </vt:lpstr>
      <vt:lpstr>Physical environment </vt:lpstr>
      <vt:lpstr>Emotional environment </vt:lpstr>
      <vt:lpstr>PowerPoint Presentation</vt:lpstr>
      <vt:lpstr>Progression in WRITING </vt:lpstr>
      <vt:lpstr>PowerPoint Presentation</vt:lpstr>
      <vt:lpstr>PowerPoint Presentation</vt:lpstr>
      <vt:lpstr>PowerPoint Presentation</vt:lpstr>
      <vt:lpstr>PowerPoint Presentation</vt:lpstr>
      <vt:lpstr>PowerPoint Presentation</vt:lpstr>
      <vt:lpstr>Progression in Maths</vt:lpstr>
      <vt:lpstr>PowerPoint Presentation</vt:lpstr>
      <vt:lpstr>PowerPoint Presentation</vt:lpstr>
      <vt:lpstr>PowerPoint Presentation</vt:lpstr>
      <vt:lpstr>PowerPoint Presentation</vt:lpstr>
      <vt:lpstr>PowerPoint Presentation</vt:lpstr>
      <vt:lpstr>Progression in READING</vt:lpstr>
      <vt:lpstr>PowerPoint Presentation</vt:lpstr>
      <vt:lpstr>PowerPoint Presentation</vt:lpstr>
      <vt:lpstr>Progression in PHONICS</vt:lpstr>
      <vt:lpstr>AUTUMN TERM IN YEAR 2</vt:lpstr>
      <vt:lpstr>Uniform children are expected to come to school appropriately dressed in named school uniform.</vt:lpstr>
      <vt:lpstr>Uniform </vt:lpstr>
      <vt:lpstr>pe</vt:lpstr>
      <vt:lpstr>PowerPoint Presentation</vt:lpstr>
      <vt:lpstr>How to Help your child at home…</vt:lpstr>
      <vt:lpstr>Website…</vt:lpstr>
      <vt:lpstr>Communication at roebuck…</vt:lpstr>
      <vt:lpstr>Roebuck is moving to using Gateway for…</vt:lpstr>
      <vt:lpstr>Safeguarding </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YoungL</dc:creator>
  <cp:lastModifiedBy>TownleyJ</cp:lastModifiedBy>
  <cp:revision>48</cp:revision>
  <dcterms:created xsi:type="dcterms:W3CDTF">2018-06-05T13:06:50Z</dcterms:created>
  <dcterms:modified xsi:type="dcterms:W3CDTF">2022-06-27T14:35:37Z</dcterms:modified>
</cp:coreProperties>
</file>