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g85fd4e9bd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85fd4e9bd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5" name="Shape 85"/>
        <p:cNvGrpSpPr/>
        <p:nvPr/>
      </p:nvGrpSpPr>
      <p:grpSpPr>
        <a:xfrm>
          <a:off x="0" y="0"/>
          <a:ext cx="0" cy="0"/>
          <a:chOff x="0" y="0"/>
          <a:chExt cx="0" cy="0"/>
        </a:xfrm>
      </p:grpSpPr>
      <p:sp>
        <p:nvSpPr>
          <p:cNvPr id="86" name="Google Shape;8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0" name="Shape 90"/>
        <p:cNvGrpSpPr/>
        <p:nvPr/>
      </p:nvGrpSpPr>
      <p:grpSpPr>
        <a:xfrm>
          <a:off x="0" y="0"/>
          <a:ext cx="0" cy="0"/>
          <a:chOff x="0" y="0"/>
          <a:chExt cx="0" cy="0"/>
        </a:xfrm>
      </p:grpSpPr>
      <p:sp>
        <p:nvSpPr>
          <p:cNvPr id="91" name="Google Shape;91;g85fd4e9bd6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85fd4e9bd6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4" name="Shape 124"/>
        <p:cNvGrpSpPr/>
        <p:nvPr/>
      </p:nvGrpSpPr>
      <p:grpSpPr>
        <a:xfrm>
          <a:off x="0" y="0"/>
          <a:ext cx="0" cy="0"/>
          <a:chOff x="0" y="0"/>
          <a:chExt cx="0" cy="0"/>
        </a:xfrm>
      </p:grpSpPr>
      <p:sp>
        <p:nvSpPr>
          <p:cNvPr id="125" name="Google Shape;12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0" name="Shape 150"/>
        <p:cNvGrpSpPr/>
        <p:nvPr/>
      </p:nvGrpSpPr>
      <p:grpSpPr>
        <a:xfrm>
          <a:off x="0" y="0"/>
          <a:ext cx="0" cy="0"/>
          <a:chOff x="0" y="0"/>
          <a:chExt cx="0" cy="0"/>
        </a:xfrm>
      </p:grpSpPr>
      <p:sp>
        <p:nvSpPr>
          <p:cNvPr id="151" name="Google Shape;15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Google Shape;17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4" name="Shape 184"/>
        <p:cNvGrpSpPr/>
        <p:nvPr/>
      </p:nvGrpSpPr>
      <p:grpSpPr>
        <a:xfrm>
          <a:off x="0" y="0"/>
          <a:ext cx="0" cy="0"/>
          <a:chOff x="0" y="0"/>
          <a:chExt cx="0" cy="0"/>
        </a:xfrm>
      </p:grpSpPr>
      <p:sp>
        <p:nvSpPr>
          <p:cNvPr id="185" name="Google Shape;185;g85fd4e9bd6_0_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85fd4e9bd6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0" name="Shape 190"/>
        <p:cNvGrpSpPr/>
        <p:nvPr/>
      </p:nvGrpSpPr>
      <p:grpSpPr>
        <a:xfrm>
          <a:off x="0" y="0"/>
          <a:ext cx="0" cy="0"/>
          <a:chOff x="0" y="0"/>
          <a:chExt cx="0" cy="0"/>
        </a:xfrm>
      </p:grpSpPr>
      <p:sp>
        <p:nvSpPr>
          <p:cNvPr id="191" name="Google Shape;191;g85fd4e9bd6_0_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85fd4e9bd6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1" name="Shape 11"/>
        <p:cNvGrpSpPr/>
        <p:nvPr/>
      </p:nvGrpSpPr>
      <p:grpSpPr>
        <a:xfrm>
          <a:off x="0" y="0"/>
          <a:ext cx="0" cy="0"/>
          <a:chOff x="0" y="0"/>
          <a:chExt cx="0" cy="0"/>
        </a:xfrm>
      </p:grpSpPr>
      <p:sp>
        <p:nvSpPr>
          <p:cNvPr id="12" name="Google Shape;12;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5" name="Shape 15"/>
        <p:cNvGrpSpPr/>
        <p:nvPr/>
      </p:nvGrpSpPr>
      <p:grpSpPr>
        <a:xfrm>
          <a:off x="0" y="0"/>
          <a:ext cx="0" cy="0"/>
          <a:chOff x="0" y="0"/>
          <a:chExt cx="0" cy="0"/>
        </a:xfrm>
      </p:grpSpPr>
      <p:sp>
        <p:nvSpPr>
          <p:cNvPr id="16" name="Google Shape;16;p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8.jpg"/><Relationship Id="rId4" Type="http://schemas.openxmlformats.org/officeDocument/2006/relationships/image" Target="../media/image11.png"/><Relationship Id="rId5"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6.jpg"/><Relationship Id="rId4" Type="http://schemas.openxmlformats.org/officeDocument/2006/relationships/image" Target="../media/image14.png"/><Relationship Id="rId5" Type="http://schemas.openxmlformats.org/officeDocument/2006/relationships/image" Target="../media/image12.jpg"/><Relationship Id="rId6" Type="http://schemas.openxmlformats.org/officeDocument/2006/relationships/image" Target="../media/image8.png"/><Relationship Id="rId7"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7.jpg"/><Relationship Id="rId4" Type="http://schemas.openxmlformats.org/officeDocument/2006/relationships/image" Target="../media/image13.jpg"/><Relationship Id="rId5" Type="http://schemas.openxmlformats.org/officeDocument/2006/relationships/image" Target="../media/image15.jpg"/><Relationship Id="rId6" Type="http://schemas.openxmlformats.org/officeDocument/2006/relationships/image" Target="../media/image6.png"/><Relationship Id="rId7"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9.jpg"/><Relationship Id="rId4" Type="http://schemas.openxmlformats.org/officeDocument/2006/relationships/hyperlink" Target="https://www.youtube.com/watch?v=cbX0xwKORjk" TargetMode="External"/><Relationship Id="rId5"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6.jpg"/><Relationship Id="rId4" Type="http://schemas.openxmlformats.org/officeDocument/2006/relationships/image" Target="../media/image7.jpg"/><Relationship Id="rId5"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0.jpg"/><Relationship Id="rId4" Type="http://schemas.openxmlformats.org/officeDocument/2006/relationships/image" Target="../media/image26.jpg"/><Relationship Id="rId5"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6.jpg"/><Relationship Id="rId4" Type="http://schemas.openxmlformats.org/officeDocument/2006/relationships/image" Target="../media/image24.jpg"/><Relationship Id="rId5" Type="http://schemas.openxmlformats.org/officeDocument/2006/relationships/image" Target="../media/image23.jpg"/><Relationship Id="rId6" Type="http://schemas.openxmlformats.org/officeDocument/2006/relationships/image" Target="../media/image29.png"/><Relationship Id="rId7"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2.jp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7.jpg"/><Relationship Id="rId4" Type="http://schemas.openxmlformats.org/officeDocument/2006/relationships/image" Target="../media/image31.jpg"/><Relationship Id="rId5"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3" name="Shape 83"/>
        <p:cNvGrpSpPr/>
        <p:nvPr/>
      </p:nvGrpSpPr>
      <p:grpSpPr>
        <a:xfrm>
          <a:off x="0" y="0"/>
          <a:ext cx="0" cy="0"/>
          <a:chOff x="0" y="0"/>
          <a:chExt cx="0" cy="0"/>
        </a:xfrm>
      </p:grpSpPr>
      <p:pic>
        <p:nvPicPr>
          <p:cNvPr id="84" name="Google Shape;84;p13"/>
          <p:cNvPicPr preferRelativeResize="0"/>
          <p:nvPr/>
        </p:nvPicPr>
        <p:blipFill>
          <a:blip r:embed="rId3">
            <a:alphaModFix/>
          </a:blip>
          <a:stretch>
            <a:fillRect/>
          </a:stretch>
        </p:blipFill>
        <p:spPr>
          <a:xfrm>
            <a:off x="2399275" y="663950"/>
            <a:ext cx="7393450" cy="52189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8" name="Shape 88"/>
        <p:cNvGrpSpPr/>
        <p:nvPr/>
      </p:nvGrpSpPr>
      <p:grpSpPr>
        <a:xfrm>
          <a:off x="0" y="0"/>
          <a:ext cx="0" cy="0"/>
          <a:chOff x="0" y="0"/>
          <a:chExt cx="0" cy="0"/>
        </a:xfrm>
      </p:grpSpPr>
      <p:pic>
        <p:nvPicPr>
          <p:cNvPr id="89" name="Google Shape;89;p14"/>
          <p:cNvPicPr preferRelativeResize="0"/>
          <p:nvPr/>
        </p:nvPicPr>
        <p:blipFill>
          <a:blip r:embed="rId3">
            <a:alphaModFix/>
          </a:blip>
          <a:stretch>
            <a:fillRect/>
          </a:stretch>
        </p:blipFill>
        <p:spPr>
          <a:xfrm>
            <a:off x="152400" y="168225"/>
            <a:ext cx="11942325" cy="66897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3" name="Shape 93"/>
        <p:cNvGrpSpPr/>
        <p:nvPr/>
      </p:nvGrpSpPr>
      <p:grpSpPr>
        <a:xfrm>
          <a:off x="0" y="0"/>
          <a:ext cx="0" cy="0"/>
          <a:chOff x="0" y="0"/>
          <a:chExt cx="0" cy="0"/>
        </a:xfrm>
      </p:grpSpPr>
      <p:pic>
        <p:nvPicPr>
          <p:cNvPr id="94" name="Google Shape;94;p15"/>
          <p:cNvPicPr preferRelativeResize="0"/>
          <p:nvPr/>
        </p:nvPicPr>
        <p:blipFill>
          <a:blip r:embed="rId3">
            <a:alphaModFix/>
          </a:blip>
          <a:stretch>
            <a:fillRect/>
          </a:stretch>
        </p:blipFill>
        <p:spPr>
          <a:xfrm>
            <a:off x="4961075" y="1214588"/>
            <a:ext cx="2143125" cy="2143125"/>
          </a:xfrm>
          <a:prstGeom prst="rect">
            <a:avLst/>
          </a:prstGeom>
          <a:noFill/>
          <a:ln>
            <a:noFill/>
          </a:ln>
        </p:spPr>
      </p:pic>
      <p:sp>
        <p:nvSpPr>
          <p:cNvPr id="95" name="Google Shape;95;p15"/>
          <p:cNvSpPr txBox="1"/>
          <p:nvPr/>
        </p:nvSpPr>
        <p:spPr>
          <a:xfrm>
            <a:off x="-12" y="175800"/>
            <a:ext cx="11983800" cy="6682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500"/>
              <a:t>Next week, </a:t>
            </a:r>
            <a:r>
              <a:rPr lang="en-GB" sz="2500"/>
              <a:t>some of you will be coming back to school. We have missed you all so much and we are very much looking forward to seeing you all again and hearing about all of the </a:t>
            </a:r>
            <a:r>
              <a:rPr lang="en-GB" sz="2500"/>
              <a:t>learning</a:t>
            </a:r>
            <a:r>
              <a:rPr lang="en-GB" sz="2500"/>
              <a:t> and challenges that you have been completing at home. </a:t>
            </a:r>
            <a:endParaRPr sz="2500"/>
          </a:p>
          <a:p>
            <a:pPr indent="0" lvl="0" marL="0" rtl="0" algn="ctr">
              <a:spcBef>
                <a:spcPts val="0"/>
              </a:spcBef>
              <a:spcAft>
                <a:spcPts val="0"/>
              </a:spcAft>
              <a:buNone/>
            </a:pPr>
            <a:r>
              <a:t/>
            </a:r>
            <a:endParaRPr sz="2700"/>
          </a:p>
          <a:p>
            <a:pPr indent="0" lvl="0" marL="0" rtl="0" algn="ctr">
              <a:spcBef>
                <a:spcPts val="0"/>
              </a:spcBef>
              <a:spcAft>
                <a:spcPts val="0"/>
              </a:spcAft>
              <a:buNone/>
            </a:pPr>
            <a:r>
              <a:t/>
            </a:r>
            <a:endParaRPr sz="2700"/>
          </a:p>
          <a:p>
            <a:pPr indent="0" lvl="0" marL="0" rtl="0" algn="ctr">
              <a:spcBef>
                <a:spcPts val="0"/>
              </a:spcBef>
              <a:spcAft>
                <a:spcPts val="0"/>
              </a:spcAft>
              <a:buNone/>
            </a:pPr>
            <a:r>
              <a:t/>
            </a:r>
            <a:endParaRPr sz="2700"/>
          </a:p>
          <a:p>
            <a:pPr indent="0" lvl="0" marL="0" rtl="0" algn="ctr">
              <a:spcBef>
                <a:spcPts val="0"/>
              </a:spcBef>
              <a:spcAft>
                <a:spcPts val="0"/>
              </a:spcAft>
              <a:buNone/>
            </a:pPr>
            <a:r>
              <a:t/>
            </a:r>
            <a:endParaRPr sz="2700"/>
          </a:p>
          <a:p>
            <a:pPr indent="0" lvl="0" marL="0" rtl="0" algn="l">
              <a:spcBef>
                <a:spcPts val="0"/>
              </a:spcBef>
              <a:spcAft>
                <a:spcPts val="0"/>
              </a:spcAft>
              <a:buNone/>
            </a:pPr>
            <a:r>
              <a:t/>
            </a:r>
            <a:endParaRPr sz="2700"/>
          </a:p>
          <a:p>
            <a:pPr indent="0" lvl="0" marL="0" rtl="0" algn="ctr">
              <a:spcBef>
                <a:spcPts val="0"/>
              </a:spcBef>
              <a:spcAft>
                <a:spcPts val="0"/>
              </a:spcAft>
              <a:buNone/>
            </a:pPr>
            <a:r>
              <a:rPr lang="en-GB" sz="2400"/>
              <a:t>When you return to school things will be different but all of the adults in school will help you to be safe and will take good care of you while you get used to this. We will make sure that we introduce all of the changes to you and discuss why we have put these in place.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GB" sz="2400"/>
              <a:t>You may not have your whole class with you but we are trying to make sure that you will be with adults and children that you know. </a:t>
            </a:r>
            <a:endParaRPr sz="2400"/>
          </a:p>
          <a:p>
            <a:pPr indent="0" lvl="0" marL="0" rtl="0" algn="l">
              <a:spcBef>
                <a:spcPts val="0"/>
              </a:spcBef>
              <a:spcAft>
                <a:spcPts val="0"/>
              </a:spcAft>
              <a:buNone/>
            </a:pPr>
            <a:r>
              <a:t/>
            </a:r>
            <a:endParaRPr sz="27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pic>
        <p:nvPicPr>
          <p:cNvPr id="100" name="Google Shape;100;p16"/>
          <p:cNvPicPr preferRelativeResize="0"/>
          <p:nvPr/>
        </p:nvPicPr>
        <p:blipFill rotWithShape="1">
          <a:blip r:embed="rId3">
            <a:alphaModFix/>
          </a:blip>
          <a:srcRect b="0" l="0" r="0" t="0"/>
          <a:stretch/>
        </p:blipFill>
        <p:spPr>
          <a:xfrm rot="5400000">
            <a:off x="441803" y="1474849"/>
            <a:ext cx="5278622" cy="5278622"/>
          </a:xfrm>
          <a:prstGeom prst="rect">
            <a:avLst/>
          </a:prstGeom>
          <a:noFill/>
          <a:ln>
            <a:noFill/>
          </a:ln>
        </p:spPr>
      </p:pic>
      <p:sp>
        <p:nvSpPr>
          <p:cNvPr id="101" name="Google Shape;101;p16"/>
          <p:cNvSpPr txBox="1"/>
          <p:nvPr/>
        </p:nvSpPr>
        <p:spPr>
          <a:xfrm>
            <a:off x="441800" y="157975"/>
            <a:ext cx="11493900" cy="954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GB" sz="2600">
                <a:solidFill>
                  <a:schemeClr val="dk1"/>
                </a:solidFill>
                <a:latin typeface="Calibri"/>
                <a:ea typeface="Calibri"/>
                <a:cs typeface="Calibri"/>
                <a:sym typeface="Calibri"/>
              </a:rPr>
              <a:t>When arriving at school y</a:t>
            </a:r>
            <a:r>
              <a:rPr b="0" i="0" lang="en-GB" sz="2600" u="none" cap="none" strike="noStrike">
                <a:solidFill>
                  <a:schemeClr val="dk1"/>
                </a:solidFill>
                <a:latin typeface="Calibri"/>
                <a:ea typeface="Calibri"/>
                <a:cs typeface="Calibri"/>
                <a:sym typeface="Calibri"/>
              </a:rPr>
              <a:t>ou will need to follow the one way system from the main gate on S</a:t>
            </a:r>
            <a:r>
              <a:rPr lang="en-GB" sz="2600">
                <a:solidFill>
                  <a:schemeClr val="dk1"/>
                </a:solidFill>
                <a:latin typeface="Calibri"/>
                <a:ea typeface="Calibri"/>
                <a:cs typeface="Calibri"/>
                <a:sym typeface="Calibri"/>
              </a:rPr>
              <a:t>t</a:t>
            </a:r>
            <a:r>
              <a:rPr b="0" i="0" lang="en-GB" sz="2600" u="none" cap="none" strike="noStrike">
                <a:solidFill>
                  <a:schemeClr val="dk1"/>
                </a:solidFill>
                <a:latin typeface="Calibri"/>
                <a:ea typeface="Calibri"/>
                <a:cs typeface="Calibri"/>
                <a:sym typeface="Calibri"/>
              </a:rPr>
              <a:t>. Margaret</a:t>
            </a:r>
            <a:r>
              <a:rPr lang="en-GB" sz="2600">
                <a:solidFill>
                  <a:schemeClr val="dk1"/>
                </a:solidFill>
                <a:latin typeface="Calibri"/>
                <a:ea typeface="Calibri"/>
                <a:cs typeface="Calibri"/>
                <a:sym typeface="Calibri"/>
              </a:rPr>
              <a:t>’s. </a:t>
            </a:r>
            <a:r>
              <a:rPr b="0" i="0" lang="en-GB" sz="2600" u="none" cap="none" strike="noStrike">
                <a:solidFill>
                  <a:schemeClr val="dk1"/>
                </a:solidFill>
                <a:latin typeface="Calibri"/>
                <a:ea typeface="Calibri"/>
                <a:cs typeface="Calibri"/>
                <a:sym typeface="Calibri"/>
              </a:rPr>
              <a:t> There are signs and arrows along the way to help you keep </a:t>
            </a:r>
            <a:r>
              <a:rPr b="0" i="0" lang="en-GB" sz="2800" u="none" cap="none" strike="noStrike">
                <a:solidFill>
                  <a:schemeClr val="dk1"/>
                </a:solidFill>
                <a:latin typeface="Calibri"/>
                <a:ea typeface="Calibri"/>
                <a:cs typeface="Calibri"/>
                <a:sym typeface="Calibri"/>
              </a:rPr>
              <a:t>spaced out.</a:t>
            </a:r>
            <a:endParaRPr/>
          </a:p>
        </p:txBody>
      </p:sp>
      <p:pic>
        <p:nvPicPr>
          <p:cNvPr id="102" name="Google Shape;102;p16"/>
          <p:cNvPicPr preferRelativeResize="0"/>
          <p:nvPr/>
        </p:nvPicPr>
        <p:blipFill rotWithShape="1">
          <a:blip r:embed="rId4">
            <a:alphaModFix/>
          </a:blip>
          <a:srcRect b="0" l="0" r="0" t="0"/>
          <a:stretch/>
        </p:blipFill>
        <p:spPr>
          <a:xfrm>
            <a:off x="6434200" y="1474825"/>
            <a:ext cx="5278625" cy="5278651"/>
          </a:xfrm>
          <a:prstGeom prst="rect">
            <a:avLst/>
          </a:prstGeom>
          <a:noFill/>
          <a:ln>
            <a:noFill/>
          </a:ln>
        </p:spPr>
      </p:pic>
      <p:pic>
        <p:nvPicPr>
          <p:cNvPr id="103" name="Google Shape;103;p16"/>
          <p:cNvPicPr preferRelativeResize="0"/>
          <p:nvPr/>
        </p:nvPicPr>
        <p:blipFill>
          <a:blip r:embed="rId5">
            <a:alphaModFix/>
          </a:blip>
          <a:stretch>
            <a:fillRect/>
          </a:stretch>
        </p:blipFill>
        <p:spPr>
          <a:xfrm>
            <a:off x="4913563" y="4714863"/>
            <a:ext cx="2143125" cy="2143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7" name="Shape 107"/>
        <p:cNvGrpSpPr/>
        <p:nvPr/>
      </p:nvGrpSpPr>
      <p:grpSpPr>
        <a:xfrm>
          <a:off x="0" y="0"/>
          <a:ext cx="0" cy="0"/>
          <a:chOff x="0" y="0"/>
          <a:chExt cx="0" cy="0"/>
        </a:xfrm>
      </p:grpSpPr>
      <p:pic>
        <p:nvPicPr>
          <p:cNvPr id="108" name="Google Shape;108;p17"/>
          <p:cNvPicPr preferRelativeResize="0"/>
          <p:nvPr/>
        </p:nvPicPr>
        <p:blipFill rotWithShape="1">
          <a:blip r:embed="rId3">
            <a:alphaModFix/>
          </a:blip>
          <a:srcRect b="0" l="0" r="0" t="0"/>
          <a:stretch/>
        </p:blipFill>
        <p:spPr>
          <a:xfrm rot="5400000">
            <a:off x="8147539" y="430822"/>
            <a:ext cx="3921369" cy="3921369"/>
          </a:xfrm>
          <a:prstGeom prst="rect">
            <a:avLst/>
          </a:prstGeom>
          <a:noFill/>
          <a:ln>
            <a:noFill/>
          </a:ln>
        </p:spPr>
      </p:pic>
      <p:pic>
        <p:nvPicPr>
          <p:cNvPr id="109" name="Google Shape;109;p17"/>
          <p:cNvPicPr preferRelativeResize="0"/>
          <p:nvPr/>
        </p:nvPicPr>
        <p:blipFill rotWithShape="1">
          <a:blip r:embed="rId4">
            <a:alphaModFix/>
          </a:blip>
          <a:srcRect b="0" l="0" r="0" t="0"/>
          <a:stretch/>
        </p:blipFill>
        <p:spPr>
          <a:xfrm>
            <a:off x="4135315" y="2773971"/>
            <a:ext cx="3921369" cy="3921369"/>
          </a:xfrm>
          <a:prstGeom prst="rect">
            <a:avLst/>
          </a:prstGeom>
          <a:noFill/>
          <a:ln>
            <a:noFill/>
          </a:ln>
        </p:spPr>
      </p:pic>
      <p:pic>
        <p:nvPicPr>
          <p:cNvPr id="110" name="Google Shape;110;p17"/>
          <p:cNvPicPr preferRelativeResize="0"/>
          <p:nvPr/>
        </p:nvPicPr>
        <p:blipFill rotWithShape="1">
          <a:blip r:embed="rId5">
            <a:alphaModFix/>
          </a:blip>
          <a:srcRect b="0" l="0" r="0" t="0"/>
          <a:stretch/>
        </p:blipFill>
        <p:spPr>
          <a:xfrm rot="5400000">
            <a:off x="123092" y="729759"/>
            <a:ext cx="4088425" cy="4088425"/>
          </a:xfrm>
          <a:prstGeom prst="rect">
            <a:avLst/>
          </a:prstGeom>
          <a:noFill/>
          <a:ln>
            <a:noFill/>
          </a:ln>
        </p:spPr>
      </p:pic>
      <p:sp>
        <p:nvSpPr>
          <p:cNvPr id="111" name="Google Shape;111;p17"/>
          <p:cNvSpPr txBox="1"/>
          <p:nvPr/>
        </p:nvSpPr>
        <p:spPr>
          <a:xfrm>
            <a:off x="4390291" y="430822"/>
            <a:ext cx="3411415" cy="224676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GB" sz="2800">
                <a:solidFill>
                  <a:schemeClr val="dk1"/>
                </a:solidFill>
                <a:latin typeface="Calibri"/>
                <a:ea typeface="Calibri"/>
                <a:cs typeface="Calibri"/>
                <a:sym typeface="Calibri"/>
              </a:rPr>
              <a:t>Follow the one way system to your normal classroom entrance. Make sure you read the signs</a:t>
            </a:r>
            <a:endParaRPr/>
          </a:p>
        </p:txBody>
      </p:sp>
      <p:pic>
        <p:nvPicPr>
          <p:cNvPr id="112" name="Google Shape;112;p17"/>
          <p:cNvPicPr preferRelativeResize="0"/>
          <p:nvPr/>
        </p:nvPicPr>
        <p:blipFill>
          <a:blip r:embed="rId6">
            <a:alphaModFix/>
          </a:blip>
          <a:stretch>
            <a:fillRect/>
          </a:stretch>
        </p:blipFill>
        <p:spPr>
          <a:xfrm>
            <a:off x="8446659" y="4932241"/>
            <a:ext cx="3019425" cy="1514475"/>
          </a:xfrm>
          <a:prstGeom prst="rect">
            <a:avLst/>
          </a:prstGeom>
          <a:noFill/>
          <a:ln>
            <a:noFill/>
          </a:ln>
        </p:spPr>
      </p:pic>
      <p:pic>
        <p:nvPicPr>
          <p:cNvPr id="113" name="Google Shape;113;p17"/>
          <p:cNvPicPr preferRelativeResize="0"/>
          <p:nvPr/>
        </p:nvPicPr>
        <p:blipFill>
          <a:blip r:embed="rId7">
            <a:alphaModFix/>
          </a:blip>
          <a:stretch>
            <a:fillRect/>
          </a:stretch>
        </p:blipFill>
        <p:spPr>
          <a:xfrm>
            <a:off x="928500" y="4932259"/>
            <a:ext cx="1742762" cy="173501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7" name="Shape 117"/>
        <p:cNvGrpSpPr/>
        <p:nvPr/>
      </p:nvGrpSpPr>
      <p:grpSpPr>
        <a:xfrm>
          <a:off x="0" y="0"/>
          <a:ext cx="0" cy="0"/>
          <a:chOff x="0" y="0"/>
          <a:chExt cx="0" cy="0"/>
        </a:xfrm>
      </p:grpSpPr>
      <p:pic>
        <p:nvPicPr>
          <p:cNvPr id="118" name="Google Shape;118;p18"/>
          <p:cNvPicPr preferRelativeResize="0"/>
          <p:nvPr/>
        </p:nvPicPr>
        <p:blipFill rotWithShape="1">
          <a:blip r:embed="rId3">
            <a:alphaModFix/>
          </a:blip>
          <a:srcRect b="0" l="0" r="0" t="0"/>
          <a:stretch/>
        </p:blipFill>
        <p:spPr>
          <a:xfrm rot="5400000">
            <a:off x="7045568" y="0"/>
            <a:ext cx="4712677" cy="4712677"/>
          </a:xfrm>
          <a:prstGeom prst="rect">
            <a:avLst/>
          </a:prstGeom>
          <a:noFill/>
          <a:ln>
            <a:noFill/>
          </a:ln>
        </p:spPr>
      </p:pic>
      <p:pic>
        <p:nvPicPr>
          <p:cNvPr id="119" name="Google Shape;119;p18"/>
          <p:cNvPicPr preferRelativeResize="0"/>
          <p:nvPr/>
        </p:nvPicPr>
        <p:blipFill rotWithShape="1">
          <a:blip r:embed="rId4">
            <a:alphaModFix/>
          </a:blip>
          <a:srcRect b="0" l="0" r="0" t="0"/>
          <a:stretch/>
        </p:blipFill>
        <p:spPr>
          <a:xfrm rot="5400000">
            <a:off x="211015" y="298939"/>
            <a:ext cx="4413738" cy="4413738"/>
          </a:xfrm>
          <a:prstGeom prst="rect">
            <a:avLst/>
          </a:prstGeom>
          <a:noFill/>
          <a:ln>
            <a:noFill/>
          </a:ln>
        </p:spPr>
      </p:pic>
      <p:pic>
        <p:nvPicPr>
          <p:cNvPr id="120" name="Google Shape;120;p18"/>
          <p:cNvPicPr preferRelativeResize="0"/>
          <p:nvPr/>
        </p:nvPicPr>
        <p:blipFill rotWithShape="1">
          <a:blip r:embed="rId5">
            <a:alphaModFix/>
          </a:blip>
          <a:srcRect b="0" l="0" r="0" t="0"/>
          <a:stretch/>
        </p:blipFill>
        <p:spPr>
          <a:xfrm rot="5400000">
            <a:off x="3927230" y="2804746"/>
            <a:ext cx="3815862" cy="3815862"/>
          </a:xfrm>
          <a:prstGeom prst="rect">
            <a:avLst/>
          </a:prstGeom>
          <a:noFill/>
          <a:ln>
            <a:noFill/>
          </a:ln>
        </p:spPr>
      </p:pic>
      <p:sp>
        <p:nvSpPr>
          <p:cNvPr id="121" name="Google Shape;121;p18"/>
          <p:cNvSpPr txBox="1"/>
          <p:nvPr/>
        </p:nvSpPr>
        <p:spPr>
          <a:xfrm>
            <a:off x="4691865" y="951678"/>
            <a:ext cx="2420815" cy="120032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Some play equipment and entrances will have tape across them to keep you safe. </a:t>
            </a:r>
            <a:endParaRPr/>
          </a:p>
        </p:txBody>
      </p:sp>
      <p:pic>
        <p:nvPicPr>
          <p:cNvPr id="122" name="Google Shape;122;p18"/>
          <p:cNvPicPr preferRelativeResize="0"/>
          <p:nvPr/>
        </p:nvPicPr>
        <p:blipFill>
          <a:blip r:embed="rId6">
            <a:alphaModFix/>
          </a:blip>
          <a:stretch>
            <a:fillRect/>
          </a:stretch>
        </p:blipFill>
        <p:spPr>
          <a:xfrm>
            <a:off x="8766592" y="4849252"/>
            <a:ext cx="1985379" cy="1840523"/>
          </a:xfrm>
          <a:prstGeom prst="rect">
            <a:avLst/>
          </a:prstGeom>
          <a:noFill/>
          <a:ln>
            <a:noFill/>
          </a:ln>
        </p:spPr>
      </p:pic>
      <p:pic>
        <p:nvPicPr>
          <p:cNvPr id="123" name="Google Shape;123;p18"/>
          <p:cNvPicPr preferRelativeResize="0"/>
          <p:nvPr/>
        </p:nvPicPr>
        <p:blipFill>
          <a:blip r:embed="rId7">
            <a:alphaModFix/>
          </a:blip>
          <a:stretch>
            <a:fillRect/>
          </a:stretch>
        </p:blipFill>
        <p:spPr>
          <a:xfrm>
            <a:off x="912625" y="4849252"/>
            <a:ext cx="1752498" cy="184052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7" name="Shape 127"/>
        <p:cNvGrpSpPr/>
        <p:nvPr/>
      </p:nvGrpSpPr>
      <p:grpSpPr>
        <a:xfrm>
          <a:off x="0" y="0"/>
          <a:ext cx="0" cy="0"/>
          <a:chOff x="0" y="0"/>
          <a:chExt cx="0" cy="0"/>
        </a:xfrm>
      </p:grpSpPr>
      <p:pic>
        <p:nvPicPr>
          <p:cNvPr id="128" name="Google Shape;128;p19"/>
          <p:cNvPicPr preferRelativeResize="0"/>
          <p:nvPr/>
        </p:nvPicPr>
        <p:blipFill rotWithShape="1">
          <a:blip r:embed="rId3">
            <a:alphaModFix/>
          </a:blip>
          <a:srcRect b="0" l="0" r="0" t="0"/>
          <a:stretch/>
        </p:blipFill>
        <p:spPr>
          <a:xfrm rot="5400000">
            <a:off x="508591" y="791239"/>
            <a:ext cx="5275521" cy="5275521"/>
          </a:xfrm>
          <a:prstGeom prst="rect">
            <a:avLst/>
          </a:prstGeom>
          <a:noFill/>
          <a:ln>
            <a:noFill/>
          </a:ln>
        </p:spPr>
      </p:pic>
      <p:sp>
        <p:nvSpPr>
          <p:cNvPr id="129" name="Google Shape;129;p19"/>
          <p:cNvSpPr/>
          <p:nvPr/>
        </p:nvSpPr>
        <p:spPr>
          <a:xfrm>
            <a:off x="5784112" y="297989"/>
            <a:ext cx="6096000" cy="5170500"/>
          </a:xfrm>
          <a:prstGeom prst="rect">
            <a:avLst/>
          </a:prstGeom>
          <a:noFill/>
          <a:ln>
            <a:noFill/>
          </a:ln>
        </p:spPr>
        <p:txBody>
          <a:bodyPr anchorCtr="0" anchor="t" bIns="45700" lIns="91425" spcFirstLastPara="1" rIns="91425" wrap="square" tIns="45700">
            <a:noAutofit/>
          </a:bodyPr>
          <a:lstStyle/>
          <a:p>
            <a:pPr indent="0" lvl="0" marL="457200" marR="0" rtl="0" algn="l">
              <a:spcBef>
                <a:spcPts val="0"/>
              </a:spcBef>
              <a:spcAft>
                <a:spcPts val="0"/>
              </a:spcAft>
              <a:buNone/>
            </a:pPr>
            <a:r>
              <a:rPr lang="en-GB" sz="3000">
                <a:solidFill>
                  <a:schemeClr val="dk1"/>
                </a:solidFill>
                <a:latin typeface="Calibri"/>
                <a:ea typeface="Calibri"/>
                <a:cs typeface="Calibri"/>
                <a:sym typeface="Calibri"/>
              </a:rPr>
              <a:t>Y</a:t>
            </a:r>
            <a:r>
              <a:rPr lang="en-GB" sz="3000">
                <a:solidFill>
                  <a:schemeClr val="dk1"/>
                </a:solidFill>
                <a:latin typeface="Calibri"/>
                <a:ea typeface="Calibri"/>
                <a:cs typeface="Calibri"/>
                <a:sym typeface="Calibri"/>
              </a:rPr>
              <a:t>ou will be washing your hands thoroughly at regular times throughout the day</a:t>
            </a:r>
            <a:endParaRPr/>
          </a:p>
          <a:p>
            <a:pPr indent="0" lvl="1" marL="457200" marR="0" rtl="0" algn="l">
              <a:spcBef>
                <a:spcPts val="0"/>
              </a:spcBef>
              <a:spcAft>
                <a:spcPts val="0"/>
              </a:spcAft>
              <a:buNone/>
            </a:pPr>
            <a:r>
              <a:rPr b="0" i="0" lang="en-GB" sz="3000" u="none" cap="none" strike="noStrike">
                <a:solidFill>
                  <a:schemeClr val="dk1"/>
                </a:solidFill>
                <a:latin typeface="Calibri"/>
                <a:ea typeface="Calibri"/>
                <a:cs typeface="Calibri"/>
                <a:sym typeface="Calibri"/>
              </a:rPr>
              <a:t>	-when you arrive at school</a:t>
            </a:r>
            <a:endParaRPr/>
          </a:p>
          <a:p>
            <a:pPr indent="0" lvl="1" marL="457200" marR="0" rtl="0" algn="l">
              <a:spcBef>
                <a:spcPts val="0"/>
              </a:spcBef>
              <a:spcAft>
                <a:spcPts val="0"/>
              </a:spcAft>
              <a:buNone/>
            </a:pPr>
            <a:r>
              <a:rPr b="0" i="0" lang="en-GB" sz="3000" u="none" cap="none" strike="noStrike">
                <a:solidFill>
                  <a:schemeClr val="dk1"/>
                </a:solidFill>
                <a:latin typeface="Calibri"/>
                <a:ea typeface="Calibri"/>
                <a:cs typeface="Calibri"/>
                <a:sym typeface="Calibri"/>
              </a:rPr>
              <a:t>	-before and after break time</a:t>
            </a:r>
            <a:endParaRPr/>
          </a:p>
          <a:p>
            <a:pPr indent="0" lvl="1" marL="457200" marR="0" rtl="0" algn="l">
              <a:spcBef>
                <a:spcPts val="0"/>
              </a:spcBef>
              <a:spcAft>
                <a:spcPts val="0"/>
              </a:spcAft>
              <a:buNone/>
            </a:pPr>
            <a:r>
              <a:rPr b="0" i="0" lang="en-GB" sz="3000" u="none" cap="none" strike="noStrike">
                <a:solidFill>
                  <a:schemeClr val="dk1"/>
                </a:solidFill>
                <a:latin typeface="Calibri"/>
                <a:ea typeface="Calibri"/>
                <a:cs typeface="Calibri"/>
                <a:sym typeface="Calibri"/>
              </a:rPr>
              <a:t>	-before and after lunch time</a:t>
            </a:r>
            <a:endParaRPr/>
          </a:p>
          <a:p>
            <a:pPr indent="0" lvl="1" marL="457200" marR="0" rtl="0" algn="l">
              <a:spcBef>
                <a:spcPts val="0"/>
              </a:spcBef>
              <a:spcAft>
                <a:spcPts val="0"/>
              </a:spcAft>
              <a:buNone/>
            </a:pPr>
            <a:r>
              <a:rPr b="0" i="0" lang="en-GB" sz="3000" u="none" cap="none" strike="noStrike">
                <a:solidFill>
                  <a:schemeClr val="dk1"/>
                </a:solidFill>
                <a:latin typeface="Calibri"/>
                <a:ea typeface="Calibri"/>
                <a:cs typeface="Calibri"/>
                <a:sym typeface="Calibri"/>
              </a:rPr>
              <a:t>	-before you go home</a:t>
            </a:r>
            <a:endParaRPr/>
          </a:p>
          <a:p>
            <a:pPr indent="0" lvl="1" marL="457200" marR="0" rtl="0" algn="l">
              <a:spcBef>
                <a:spcPts val="0"/>
              </a:spcBef>
              <a:spcAft>
                <a:spcPts val="0"/>
              </a:spcAft>
              <a:buNone/>
            </a:pPr>
            <a:r>
              <a:rPr b="0" i="0" lang="en-GB" sz="3000" u="none" cap="none" strike="noStrike">
                <a:solidFill>
                  <a:schemeClr val="dk1"/>
                </a:solidFill>
                <a:latin typeface="Calibri"/>
                <a:ea typeface="Calibri"/>
                <a:cs typeface="Calibri"/>
                <a:sym typeface="Calibri"/>
              </a:rPr>
              <a:t>	-after coughing or sneezing</a:t>
            </a:r>
            <a:endParaRPr b="0" i="0" sz="3000" u="none" cap="none" strike="noStrike">
              <a:solidFill>
                <a:schemeClr val="dk1"/>
              </a:solidFill>
              <a:latin typeface="Calibri"/>
              <a:ea typeface="Calibri"/>
              <a:cs typeface="Calibri"/>
              <a:sym typeface="Calibri"/>
            </a:endParaRPr>
          </a:p>
          <a:p>
            <a:pPr indent="0" lvl="1" marL="457200" marR="0" rtl="0" algn="l">
              <a:spcBef>
                <a:spcPts val="0"/>
              </a:spcBef>
              <a:spcAft>
                <a:spcPts val="0"/>
              </a:spcAft>
              <a:buNone/>
            </a:pPr>
            <a:r>
              <a:rPr lang="en-GB" sz="3000">
                <a:solidFill>
                  <a:schemeClr val="dk1"/>
                </a:solidFill>
                <a:latin typeface="Calibri"/>
                <a:ea typeface="Calibri"/>
                <a:cs typeface="Calibri"/>
                <a:sym typeface="Calibri"/>
              </a:rPr>
              <a:t>      -after PE</a:t>
            </a:r>
            <a:endParaRPr sz="3000">
              <a:solidFill>
                <a:schemeClr val="dk1"/>
              </a:solidFill>
              <a:latin typeface="Calibri"/>
              <a:ea typeface="Calibri"/>
              <a:cs typeface="Calibri"/>
              <a:sym typeface="Calibri"/>
            </a:endParaRPr>
          </a:p>
          <a:p>
            <a:pPr indent="0" lvl="1" marL="457200" marR="0" rtl="0" algn="l">
              <a:spcBef>
                <a:spcPts val="0"/>
              </a:spcBef>
              <a:spcAft>
                <a:spcPts val="0"/>
              </a:spcAft>
              <a:buNone/>
            </a:pPr>
            <a:r>
              <a:rPr lang="en-GB" sz="3000">
                <a:solidFill>
                  <a:schemeClr val="dk1"/>
                </a:solidFill>
                <a:latin typeface="Calibri"/>
                <a:ea typeface="Calibri"/>
                <a:cs typeface="Calibri"/>
                <a:sym typeface="Calibri"/>
              </a:rPr>
              <a:t>      -after you use the toilet</a:t>
            </a:r>
            <a:endParaRPr sz="3000">
              <a:solidFill>
                <a:schemeClr val="dk1"/>
              </a:solidFill>
              <a:latin typeface="Calibri"/>
              <a:ea typeface="Calibri"/>
              <a:cs typeface="Calibri"/>
              <a:sym typeface="Calibri"/>
            </a:endParaRPr>
          </a:p>
          <a:p>
            <a:pPr indent="0" lvl="1" marL="457200" marR="0" rtl="0" algn="l">
              <a:spcBef>
                <a:spcPts val="0"/>
              </a:spcBef>
              <a:spcAft>
                <a:spcPts val="0"/>
              </a:spcAft>
              <a:buNone/>
            </a:pPr>
            <a:r>
              <a:rPr b="0" i="0" lang="en-GB" sz="3000" u="none" cap="none" strike="noStrike">
                <a:solidFill>
                  <a:schemeClr val="dk1"/>
                </a:solidFill>
                <a:latin typeface="Calibri"/>
                <a:ea typeface="Calibri"/>
                <a:cs typeface="Calibri"/>
                <a:sym typeface="Calibri"/>
              </a:rPr>
              <a:t>We have new signs and hand gel at each of the sinks for use at the start and end of the day. </a:t>
            </a:r>
            <a:endParaRPr b="0" i="0" sz="1800" u="none" cap="none" strike="noStrike">
              <a:solidFill>
                <a:schemeClr val="dk1"/>
              </a:solidFill>
              <a:latin typeface="Calibri"/>
              <a:ea typeface="Calibri"/>
              <a:cs typeface="Calibri"/>
              <a:sym typeface="Calibri"/>
            </a:endParaRPr>
          </a:p>
        </p:txBody>
      </p:sp>
      <p:sp>
        <p:nvSpPr>
          <p:cNvPr id="130" name="Google Shape;130;p19"/>
          <p:cNvSpPr txBox="1"/>
          <p:nvPr/>
        </p:nvSpPr>
        <p:spPr>
          <a:xfrm>
            <a:off x="5931250" y="6337250"/>
            <a:ext cx="5801700" cy="1743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000" u="sng">
                <a:solidFill>
                  <a:schemeClr val="hlink"/>
                </a:solidFill>
                <a:hlinkClick r:id="rId4"/>
              </a:rPr>
              <a:t>https://www.youtube.com/watch?v=cbX0xwKORjk</a:t>
            </a:r>
            <a:endParaRPr sz="2300"/>
          </a:p>
        </p:txBody>
      </p:sp>
      <p:pic>
        <p:nvPicPr>
          <p:cNvPr id="131" name="Google Shape;131;p19"/>
          <p:cNvPicPr preferRelativeResize="0"/>
          <p:nvPr/>
        </p:nvPicPr>
        <p:blipFill>
          <a:blip r:embed="rId5">
            <a:alphaModFix/>
          </a:blip>
          <a:stretch>
            <a:fillRect/>
          </a:stretch>
        </p:blipFill>
        <p:spPr>
          <a:xfrm>
            <a:off x="-70979" y="-4"/>
            <a:ext cx="1390500" cy="1390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5" name="Shape 135"/>
        <p:cNvGrpSpPr/>
        <p:nvPr/>
      </p:nvGrpSpPr>
      <p:grpSpPr>
        <a:xfrm>
          <a:off x="0" y="0"/>
          <a:ext cx="0" cy="0"/>
          <a:chOff x="0" y="0"/>
          <a:chExt cx="0" cy="0"/>
        </a:xfrm>
      </p:grpSpPr>
      <p:pic>
        <p:nvPicPr>
          <p:cNvPr id="136" name="Google Shape;136;p20"/>
          <p:cNvPicPr preferRelativeResize="0"/>
          <p:nvPr/>
        </p:nvPicPr>
        <p:blipFill rotWithShape="1">
          <a:blip r:embed="rId3">
            <a:alphaModFix/>
          </a:blip>
          <a:srcRect b="0" l="0" r="0" t="0"/>
          <a:stretch/>
        </p:blipFill>
        <p:spPr>
          <a:xfrm rot="5400000">
            <a:off x="634411" y="2009552"/>
            <a:ext cx="3934048" cy="3934048"/>
          </a:xfrm>
          <a:prstGeom prst="rect">
            <a:avLst/>
          </a:prstGeom>
          <a:noFill/>
          <a:ln>
            <a:noFill/>
          </a:ln>
        </p:spPr>
      </p:pic>
      <p:sp>
        <p:nvSpPr>
          <p:cNvPr id="137" name="Google Shape;137;p20"/>
          <p:cNvSpPr/>
          <p:nvPr/>
        </p:nvSpPr>
        <p:spPr>
          <a:xfrm>
            <a:off x="634411" y="616688"/>
            <a:ext cx="4221126" cy="92333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200">
                <a:solidFill>
                  <a:schemeClr val="dk1"/>
                </a:solidFill>
                <a:latin typeface="Calibri"/>
                <a:ea typeface="Calibri"/>
                <a:cs typeface="Calibri"/>
                <a:sym typeface="Calibri"/>
              </a:rPr>
              <a:t>In the classroom:</a:t>
            </a:r>
            <a:endParaRPr sz="1800"/>
          </a:p>
          <a:p>
            <a:pPr indent="0" lvl="0" marL="0" marR="0" rtl="0" algn="l">
              <a:spcBef>
                <a:spcPts val="0"/>
              </a:spcBef>
              <a:spcAft>
                <a:spcPts val="0"/>
              </a:spcAft>
              <a:buNone/>
            </a:pPr>
            <a:r>
              <a:rPr lang="en-GB" sz="2200">
                <a:solidFill>
                  <a:schemeClr val="dk1"/>
                </a:solidFill>
                <a:latin typeface="Calibri"/>
                <a:ea typeface="Calibri"/>
                <a:cs typeface="Calibri"/>
                <a:sym typeface="Calibri"/>
              </a:rPr>
              <a:t>You will be given your own table and  chair for your 2 days at school</a:t>
            </a:r>
            <a:endParaRPr sz="1800"/>
          </a:p>
        </p:txBody>
      </p:sp>
      <p:sp>
        <p:nvSpPr>
          <p:cNvPr id="138" name="Google Shape;138;p20"/>
          <p:cNvSpPr/>
          <p:nvPr/>
        </p:nvSpPr>
        <p:spPr>
          <a:xfrm>
            <a:off x="5827186" y="616695"/>
            <a:ext cx="6096000" cy="92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100">
                <a:solidFill>
                  <a:schemeClr val="dk1"/>
                </a:solidFill>
                <a:latin typeface="Calibri"/>
                <a:ea typeface="Calibri"/>
                <a:cs typeface="Calibri"/>
                <a:sym typeface="Calibri"/>
              </a:rPr>
              <a:t>You will be using the equipment we have provided for you (no sharing) which will be cleaned after your 2 days ready for you to use next week</a:t>
            </a:r>
            <a:endParaRPr sz="1700"/>
          </a:p>
        </p:txBody>
      </p:sp>
      <p:pic>
        <p:nvPicPr>
          <p:cNvPr id="139" name="Google Shape;139;p20"/>
          <p:cNvPicPr preferRelativeResize="0"/>
          <p:nvPr/>
        </p:nvPicPr>
        <p:blipFill rotWithShape="1">
          <a:blip r:embed="rId4">
            <a:alphaModFix/>
          </a:blip>
          <a:srcRect b="0" l="0" r="0" t="0"/>
          <a:stretch/>
        </p:blipFill>
        <p:spPr>
          <a:xfrm rot="5400000">
            <a:off x="6551972" y="1866012"/>
            <a:ext cx="4221126" cy="4221126"/>
          </a:xfrm>
          <a:prstGeom prst="rect">
            <a:avLst/>
          </a:prstGeom>
          <a:noFill/>
          <a:ln>
            <a:noFill/>
          </a:ln>
        </p:spPr>
      </p:pic>
      <p:pic>
        <p:nvPicPr>
          <p:cNvPr id="140" name="Google Shape;140;p20"/>
          <p:cNvPicPr preferRelativeResize="0"/>
          <p:nvPr/>
        </p:nvPicPr>
        <p:blipFill>
          <a:blip r:embed="rId5">
            <a:alphaModFix/>
          </a:blip>
          <a:stretch>
            <a:fillRect/>
          </a:stretch>
        </p:blipFill>
        <p:spPr>
          <a:xfrm>
            <a:off x="4720859" y="2373520"/>
            <a:ext cx="1678713" cy="167871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4" name="Shape 144"/>
        <p:cNvGrpSpPr/>
        <p:nvPr/>
      </p:nvGrpSpPr>
      <p:grpSpPr>
        <a:xfrm>
          <a:off x="0" y="0"/>
          <a:ext cx="0" cy="0"/>
          <a:chOff x="0" y="0"/>
          <a:chExt cx="0" cy="0"/>
        </a:xfrm>
      </p:grpSpPr>
      <p:pic>
        <p:nvPicPr>
          <p:cNvPr id="145" name="Google Shape;145;p21"/>
          <p:cNvPicPr preferRelativeResize="0"/>
          <p:nvPr/>
        </p:nvPicPr>
        <p:blipFill rotWithShape="1">
          <a:blip r:embed="rId3">
            <a:alphaModFix/>
          </a:blip>
          <a:srcRect b="0" l="0" r="0" t="0"/>
          <a:stretch/>
        </p:blipFill>
        <p:spPr>
          <a:xfrm rot="5400000">
            <a:off x="6808176" y="2048828"/>
            <a:ext cx="4050323" cy="4050323"/>
          </a:xfrm>
          <a:prstGeom prst="rect">
            <a:avLst/>
          </a:prstGeom>
          <a:noFill/>
          <a:ln>
            <a:noFill/>
          </a:ln>
        </p:spPr>
      </p:pic>
      <p:sp>
        <p:nvSpPr>
          <p:cNvPr id="146" name="Google Shape;146;p21"/>
          <p:cNvSpPr/>
          <p:nvPr/>
        </p:nvSpPr>
        <p:spPr>
          <a:xfrm>
            <a:off x="879232" y="500914"/>
            <a:ext cx="3727938" cy="166199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800">
                <a:solidFill>
                  <a:schemeClr val="dk1"/>
                </a:solidFill>
                <a:latin typeface="Calibri"/>
                <a:ea typeface="Calibri"/>
                <a:cs typeface="Calibri"/>
                <a:sym typeface="Calibri"/>
              </a:rPr>
              <a:t>All doors have been propped open to reduce unnecessary touching</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47" name="Google Shape;147;p21"/>
          <p:cNvPicPr preferRelativeResize="0"/>
          <p:nvPr/>
        </p:nvPicPr>
        <p:blipFill rotWithShape="1">
          <a:blip r:embed="rId4">
            <a:alphaModFix/>
          </a:blip>
          <a:srcRect b="0" l="0" r="0" t="0"/>
          <a:stretch/>
        </p:blipFill>
        <p:spPr>
          <a:xfrm rot="5400000">
            <a:off x="597878" y="2145543"/>
            <a:ext cx="4290646" cy="4290646"/>
          </a:xfrm>
          <a:prstGeom prst="rect">
            <a:avLst/>
          </a:prstGeom>
          <a:noFill/>
          <a:ln>
            <a:noFill/>
          </a:ln>
        </p:spPr>
      </p:pic>
      <p:sp>
        <p:nvSpPr>
          <p:cNvPr id="148" name="Google Shape;148;p21"/>
          <p:cNvSpPr/>
          <p:nvPr/>
        </p:nvSpPr>
        <p:spPr>
          <a:xfrm>
            <a:off x="6541476" y="435683"/>
            <a:ext cx="4771291" cy="95410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800">
                <a:solidFill>
                  <a:schemeClr val="dk1"/>
                </a:solidFill>
                <a:latin typeface="Calibri"/>
                <a:ea typeface="Calibri"/>
                <a:cs typeface="Calibri"/>
                <a:sym typeface="Calibri"/>
              </a:rPr>
              <a:t>Windows and bi-folding doors are open for good ventilation</a:t>
            </a:r>
            <a:endParaRPr/>
          </a:p>
        </p:txBody>
      </p:sp>
      <p:pic>
        <p:nvPicPr>
          <p:cNvPr id="149" name="Google Shape;149;p21"/>
          <p:cNvPicPr preferRelativeResize="0"/>
          <p:nvPr/>
        </p:nvPicPr>
        <p:blipFill>
          <a:blip r:embed="rId5">
            <a:alphaModFix/>
          </a:blip>
          <a:stretch>
            <a:fillRect/>
          </a:stretch>
        </p:blipFill>
        <p:spPr>
          <a:xfrm>
            <a:off x="5033595" y="2614250"/>
            <a:ext cx="1629506" cy="162950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3" name="Shape 153"/>
        <p:cNvGrpSpPr/>
        <p:nvPr/>
      </p:nvGrpSpPr>
      <p:grpSpPr>
        <a:xfrm>
          <a:off x="0" y="0"/>
          <a:ext cx="0" cy="0"/>
          <a:chOff x="0" y="0"/>
          <a:chExt cx="0" cy="0"/>
        </a:xfrm>
      </p:grpSpPr>
      <p:pic>
        <p:nvPicPr>
          <p:cNvPr id="154" name="Google Shape;154;p22"/>
          <p:cNvPicPr preferRelativeResize="0"/>
          <p:nvPr/>
        </p:nvPicPr>
        <p:blipFill rotWithShape="1">
          <a:blip r:embed="rId3">
            <a:alphaModFix/>
          </a:blip>
          <a:srcRect b="0" l="0" r="0" t="0"/>
          <a:stretch/>
        </p:blipFill>
        <p:spPr>
          <a:xfrm rot="5400000">
            <a:off x="7426112" y="294541"/>
            <a:ext cx="3094893" cy="3094893"/>
          </a:xfrm>
          <a:prstGeom prst="rect">
            <a:avLst/>
          </a:prstGeom>
          <a:noFill/>
          <a:ln>
            <a:noFill/>
          </a:ln>
        </p:spPr>
      </p:pic>
      <p:pic>
        <p:nvPicPr>
          <p:cNvPr id="155" name="Google Shape;155;p22"/>
          <p:cNvPicPr preferRelativeResize="0"/>
          <p:nvPr/>
        </p:nvPicPr>
        <p:blipFill rotWithShape="1">
          <a:blip r:embed="rId4">
            <a:alphaModFix/>
          </a:blip>
          <a:srcRect b="0" l="0" r="0" t="0"/>
          <a:stretch/>
        </p:blipFill>
        <p:spPr>
          <a:xfrm rot="5400000">
            <a:off x="521676" y="342897"/>
            <a:ext cx="3094893" cy="3094893"/>
          </a:xfrm>
          <a:prstGeom prst="rect">
            <a:avLst/>
          </a:prstGeom>
          <a:noFill/>
          <a:ln>
            <a:noFill/>
          </a:ln>
        </p:spPr>
      </p:pic>
      <p:pic>
        <p:nvPicPr>
          <p:cNvPr id="156" name="Google Shape;156;p22"/>
          <p:cNvPicPr preferRelativeResize="0"/>
          <p:nvPr/>
        </p:nvPicPr>
        <p:blipFill rotWithShape="1">
          <a:blip r:embed="rId5">
            <a:alphaModFix/>
          </a:blip>
          <a:srcRect b="0" l="0" r="0" t="0"/>
          <a:stretch/>
        </p:blipFill>
        <p:spPr>
          <a:xfrm rot="5400000">
            <a:off x="2170005" y="3570800"/>
            <a:ext cx="3086103" cy="3086103"/>
          </a:xfrm>
          <a:prstGeom prst="rect">
            <a:avLst/>
          </a:prstGeom>
          <a:noFill/>
          <a:ln>
            <a:noFill/>
          </a:ln>
        </p:spPr>
      </p:pic>
      <p:pic>
        <p:nvPicPr>
          <p:cNvPr id="157" name="Google Shape;157;p22"/>
          <p:cNvPicPr preferRelativeResize="0"/>
          <p:nvPr/>
        </p:nvPicPr>
        <p:blipFill rotWithShape="1">
          <a:blip r:embed="rId6">
            <a:alphaModFix/>
          </a:blip>
          <a:srcRect b="0" l="0" r="0" t="0"/>
          <a:stretch/>
        </p:blipFill>
        <p:spPr>
          <a:xfrm>
            <a:off x="8648245" y="3389434"/>
            <a:ext cx="3086103" cy="3086103"/>
          </a:xfrm>
          <a:prstGeom prst="rect">
            <a:avLst/>
          </a:prstGeom>
          <a:noFill/>
          <a:ln>
            <a:noFill/>
          </a:ln>
        </p:spPr>
      </p:pic>
      <p:sp>
        <p:nvSpPr>
          <p:cNvPr id="158" name="Google Shape;158;p22"/>
          <p:cNvSpPr/>
          <p:nvPr/>
        </p:nvSpPr>
        <p:spPr>
          <a:xfrm>
            <a:off x="3827356" y="561042"/>
            <a:ext cx="3387900" cy="1200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300">
                <a:solidFill>
                  <a:schemeClr val="dk1"/>
                </a:solidFill>
                <a:latin typeface="Calibri"/>
                <a:ea typeface="Calibri"/>
                <a:cs typeface="Calibri"/>
                <a:sym typeface="Calibri"/>
              </a:rPr>
              <a:t>Some of the displays are the same and some of the working walls</a:t>
            </a:r>
            <a:r>
              <a:rPr lang="en-GB" sz="1900"/>
              <a:t> </a:t>
            </a:r>
            <a:r>
              <a:rPr lang="en-GB" sz="2300">
                <a:solidFill>
                  <a:schemeClr val="dk1"/>
                </a:solidFill>
                <a:latin typeface="Calibri"/>
                <a:ea typeface="Calibri"/>
                <a:cs typeface="Calibri"/>
                <a:sym typeface="Calibri"/>
              </a:rPr>
              <a:t>will share the work you do in</a:t>
            </a:r>
            <a:r>
              <a:rPr lang="en-GB" sz="1900"/>
              <a:t> </a:t>
            </a:r>
            <a:r>
              <a:rPr lang="en-GB" sz="2300">
                <a:solidFill>
                  <a:schemeClr val="dk1"/>
                </a:solidFill>
                <a:latin typeface="Calibri"/>
                <a:ea typeface="Calibri"/>
                <a:cs typeface="Calibri"/>
                <a:sym typeface="Calibri"/>
              </a:rPr>
              <a:t>school.</a:t>
            </a:r>
            <a:endParaRPr sz="1900"/>
          </a:p>
        </p:txBody>
      </p:sp>
      <p:pic>
        <p:nvPicPr>
          <p:cNvPr id="159" name="Google Shape;159;p22"/>
          <p:cNvPicPr preferRelativeResize="0"/>
          <p:nvPr/>
        </p:nvPicPr>
        <p:blipFill>
          <a:blip r:embed="rId7">
            <a:alphaModFix/>
          </a:blip>
          <a:stretch>
            <a:fillRect/>
          </a:stretch>
        </p:blipFill>
        <p:spPr>
          <a:xfrm>
            <a:off x="5408497" y="3541822"/>
            <a:ext cx="2869200" cy="2869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pic>
        <p:nvPicPr>
          <p:cNvPr id="164" name="Google Shape;164;p23"/>
          <p:cNvPicPr preferRelativeResize="0"/>
          <p:nvPr/>
        </p:nvPicPr>
        <p:blipFill>
          <a:blip r:embed="rId3">
            <a:alphaModFix/>
          </a:blip>
          <a:stretch>
            <a:fillRect/>
          </a:stretch>
        </p:blipFill>
        <p:spPr>
          <a:xfrm rot="5400000">
            <a:off x="6471136" y="861391"/>
            <a:ext cx="5331071" cy="5331071"/>
          </a:xfrm>
          <a:prstGeom prst="rect">
            <a:avLst/>
          </a:prstGeom>
          <a:noFill/>
          <a:ln>
            <a:noFill/>
          </a:ln>
        </p:spPr>
      </p:pic>
      <p:sp>
        <p:nvSpPr>
          <p:cNvPr id="165" name="Google Shape;165;p23"/>
          <p:cNvSpPr/>
          <p:nvPr/>
        </p:nvSpPr>
        <p:spPr>
          <a:xfrm>
            <a:off x="551306" y="2793695"/>
            <a:ext cx="6096000" cy="230832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3600">
                <a:solidFill>
                  <a:schemeClr val="dk1"/>
                </a:solidFill>
                <a:latin typeface="Calibri"/>
                <a:ea typeface="Calibri"/>
                <a:cs typeface="Calibri"/>
                <a:sym typeface="Calibri"/>
              </a:rPr>
              <a:t>In the classroom: Year 6</a:t>
            </a:r>
            <a:endParaRPr/>
          </a:p>
          <a:p>
            <a:pPr indent="0" lvl="0" marL="0" marR="0" rtl="0" algn="l">
              <a:spcBef>
                <a:spcPts val="0"/>
              </a:spcBef>
              <a:spcAft>
                <a:spcPts val="0"/>
              </a:spcAft>
              <a:buNone/>
            </a:pPr>
            <a:r>
              <a:rPr lang="en-GB" sz="3600">
                <a:solidFill>
                  <a:schemeClr val="dk1"/>
                </a:solidFill>
                <a:latin typeface="Calibri"/>
                <a:ea typeface="Calibri"/>
                <a:cs typeface="Calibri"/>
                <a:sym typeface="Calibri"/>
              </a:rPr>
              <a:t>You will be given your own table and chair for your 2 days at school</a:t>
            </a:r>
            <a:endParaRPr/>
          </a:p>
        </p:txBody>
      </p:sp>
      <p:pic>
        <p:nvPicPr>
          <p:cNvPr id="166" name="Google Shape;166;p23"/>
          <p:cNvPicPr preferRelativeResize="0"/>
          <p:nvPr/>
        </p:nvPicPr>
        <p:blipFill>
          <a:blip r:embed="rId4">
            <a:alphaModFix/>
          </a:blip>
          <a:stretch>
            <a:fillRect/>
          </a:stretch>
        </p:blipFill>
        <p:spPr>
          <a:xfrm>
            <a:off x="1989650" y="437500"/>
            <a:ext cx="2143125" cy="2133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pic>
        <p:nvPicPr>
          <p:cNvPr id="171" name="Google Shape;171;p24"/>
          <p:cNvPicPr preferRelativeResize="0"/>
          <p:nvPr/>
        </p:nvPicPr>
        <p:blipFill rotWithShape="1">
          <a:blip r:embed="rId3">
            <a:alphaModFix/>
          </a:blip>
          <a:srcRect b="0" l="0" r="0" t="0"/>
          <a:stretch/>
        </p:blipFill>
        <p:spPr>
          <a:xfrm rot="5400000">
            <a:off x="6920461" y="1985524"/>
            <a:ext cx="4466492" cy="4466492"/>
          </a:xfrm>
          <a:prstGeom prst="rect">
            <a:avLst/>
          </a:prstGeom>
          <a:noFill/>
          <a:ln>
            <a:noFill/>
          </a:ln>
        </p:spPr>
      </p:pic>
      <p:sp>
        <p:nvSpPr>
          <p:cNvPr id="172" name="Google Shape;172;p24"/>
          <p:cNvSpPr/>
          <p:nvPr/>
        </p:nvSpPr>
        <p:spPr>
          <a:xfrm>
            <a:off x="5485542" y="415864"/>
            <a:ext cx="6096000" cy="15696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You will be using the equipment we have provided for you (no sharing) which will be cleaned after your 2 days ready for you to use next week</a:t>
            </a:r>
            <a:endParaRPr/>
          </a:p>
        </p:txBody>
      </p:sp>
      <p:pic>
        <p:nvPicPr>
          <p:cNvPr id="173" name="Google Shape;173;p24"/>
          <p:cNvPicPr preferRelativeResize="0"/>
          <p:nvPr/>
        </p:nvPicPr>
        <p:blipFill rotWithShape="1">
          <a:blip r:embed="rId4">
            <a:alphaModFix/>
          </a:blip>
          <a:srcRect b="0" l="0" r="0" t="0"/>
          <a:stretch/>
        </p:blipFill>
        <p:spPr>
          <a:xfrm rot="5400000">
            <a:off x="576446" y="691508"/>
            <a:ext cx="3956541" cy="3956541"/>
          </a:xfrm>
          <a:prstGeom prst="rect">
            <a:avLst/>
          </a:prstGeom>
          <a:noFill/>
          <a:ln>
            <a:noFill/>
          </a:ln>
        </p:spPr>
      </p:pic>
      <p:sp>
        <p:nvSpPr>
          <p:cNvPr id="174" name="Google Shape;174;p24"/>
          <p:cNvSpPr/>
          <p:nvPr/>
        </p:nvSpPr>
        <p:spPr>
          <a:xfrm>
            <a:off x="330263" y="4950041"/>
            <a:ext cx="5861605"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3600">
                <a:solidFill>
                  <a:schemeClr val="dk1"/>
                </a:solidFill>
                <a:latin typeface="Calibri"/>
                <a:ea typeface="Calibri"/>
                <a:cs typeface="Calibri"/>
                <a:sym typeface="Calibri"/>
              </a:rPr>
              <a:t>The windows and some doors </a:t>
            </a:r>
            <a:endParaRPr/>
          </a:p>
          <a:p>
            <a:pPr indent="0" lvl="0" marL="0" marR="0" rtl="0" algn="l">
              <a:spcBef>
                <a:spcPts val="0"/>
              </a:spcBef>
              <a:spcAft>
                <a:spcPts val="0"/>
              </a:spcAft>
              <a:buNone/>
            </a:pPr>
            <a:r>
              <a:rPr lang="en-GB" sz="3600">
                <a:solidFill>
                  <a:schemeClr val="dk1"/>
                </a:solidFill>
                <a:latin typeface="Calibri"/>
                <a:ea typeface="Calibri"/>
                <a:cs typeface="Calibri"/>
                <a:sym typeface="Calibri"/>
              </a:rPr>
              <a:t>are open for good ventilation</a:t>
            </a:r>
            <a:endParaRPr/>
          </a:p>
        </p:txBody>
      </p:sp>
      <p:pic>
        <p:nvPicPr>
          <p:cNvPr id="175" name="Google Shape;175;p24"/>
          <p:cNvPicPr preferRelativeResize="0"/>
          <p:nvPr/>
        </p:nvPicPr>
        <p:blipFill>
          <a:blip r:embed="rId5">
            <a:alphaModFix/>
          </a:blip>
          <a:stretch>
            <a:fillRect/>
          </a:stretch>
        </p:blipFill>
        <p:spPr>
          <a:xfrm>
            <a:off x="4685387" y="2137924"/>
            <a:ext cx="2082674" cy="218728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9" name="Shape 179"/>
        <p:cNvGrpSpPr/>
        <p:nvPr/>
      </p:nvGrpSpPr>
      <p:grpSpPr>
        <a:xfrm>
          <a:off x="0" y="0"/>
          <a:ext cx="0" cy="0"/>
          <a:chOff x="0" y="0"/>
          <a:chExt cx="0" cy="0"/>
        </a:xfrm>
      </p:grpSpPr>
      <p:pic>
        <p:nvPicPr>
          <p:cNvPr id="180" name="Google Shape;180;p25"/>
          <p:cNvPicPr preferRelativeResize="0"/>
          <p:nvPr/>
        </p:nvPicPr>
        <p:blipFill rotWithShape="1">
          <a:blip r:embed="rId3">
            <a:alphaModFix/>
          </a:blip>
          <a:srcRect b="0" l="0" r="0" t="0"/>
          <a:stretch/>
        </p:blipFill>
        <p:spPr>
          <a:xfrm>
            <a:off x="516723" y="1090067"/>
            <a:ext cx="11510246" cy="4115157"/>
          </a:xfrm>
          <a:prstGeom prst="rect">
            <a:avLst/>
          </a:prstGeom>
          <a:noFill/>
          <a:ln>
            <a:noFill/>
          </a:ln>
        </p:spPr>
      </p:pic>
      <p:sp>
        <p:nvSpPr>
          <p:cNvPr id="181" name="Google Shape;181;p25"/>
          <p:cNvSpPr txBox="1"/>
          <p:nvPr/>
        </p:nvSpPr>
        <p:spPr>
          <a:xfrm>
            <a:off x="720969" y="5398477"/>
            <a:ext cx="11095893" cy="107721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3200">
                <a:solidFill>
                  <a:schemeClr val="dk1"/>
                </a:solidFill>
                <a:latin typeface="Calibri"/>
                <a:ea typeface="Calibri"/>
                <a:cs typeface="Calibri"/>
                <a:sym typeface="Calibri"/>
              </a:rPr>
              <a:t>Some of the displays are new and some of the working walls will share the work you do in school</a:t>
            </a:r>
            <a:endParaRPr/>
          </a:p>
        </p:txBody>
      </p:sp>
      <p:pic>
        <p:nvPicPr>
          <p:cNvPr id="182" name="Google Shape;182;p25"/>
          <p:cNvPicPr preferRelativeResize="0"/>
          <p:nvPr/>
        </p:nvPicPr>
        <p:blipFill>
          <a:blip r:embed="rId4">
            <a:alphaModFix/>
          </a:blip>
          <a:stretch>
            <a:fillRect/>
          </a:stretch>
        </p:blipFill>
        <p:spPr>
          <a:xfrm>
            <a:off x="143125" y="84025"/>
            <a:ext cx="1025706" cy="1077225"/>
          </a:xfrm>
          <a:prstGeom prst="rect">
            <a:avLst/>
          </a:prstGeom>
          <a:noFill/>
          <a:ln>
            <a:noFill/>
          </a:ln>
        </p:spPr>
      </p:pic>
      <p:pic>
        <p:nvPicPr>
          <p:cNvPr id="183" name="Google Shape;183;p25"/>
          <p:cNvPicPr preferRelativeResize="0"/>
          <p:nvPr/>
        </p:nvPicPr>
        <p:blipFill>
          <a:blip r:embed="rId4">
            <a:alphaModFix/>
          </a:blip>
          <a:stretch>
            <a:fillRect/>
          </a:stretch>
        </p:blipFill>
        <p:spPr>
          <a:xfrm>
            <a:off x="11065600" y="84025"/>
            <a:ext cx="1025706" cy="10772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7" name="Shape 187"/>
        <p:cNvGrpSpPr/>
        <p:nvPr/>
      </p:nvGrpSpPr>
      <p:grpSpPr>
        <a:xfrm>
          <a:off x="0" y="0"/>
          <a:ext cx="0" cy="0"/>
          <a:chOff x="0" y="0"/>
          <a:chExt cx="0" cy="0"/>
        </a:xfrm>
      </p:grpSpPr>
      <p:pic>
        <p:nvPicPr>
          <p:cNvPr id="188" name="Google Shape;188;p26"/>
          <p:cNvPicPr preferRelativeResize="0"/>
          <p:nvPr/>
        </p:nvPicPr>
        <p:blipFill>
          <a:blip r:embed="rId3">
            <a:alphaModFix/>
          </a:blip>
          <a:stretch>
            <a:fillRect/>
          </a:stretch>
        </p:blipFill>
        <p:spPr>
          <a:xfrm>
            <a:off x="4961075" y="1214588"/>
            <a:ext cx="2143125" cy="2143125"/>
          </a:xfrm>
          <a:prstGeom prst="rect">
            <a:avLst/>
          </a:prstGeom>
          <a:noFill/>
          <a:ln>
            <a:noFill/>
          </a:ln>
        </p:spPr>
      </p:pic>
      <p:sp>
        <p:nvSpPr>
          <p:cNvPr id="189" name="Google Shape;189;p26"/>
          <p:cNvSpPr txBox="1"/>
          <p:nvPr/>
        </p:nvSpPr>
        <p:spPr>
          <a:xfrm>
            <a:off x="-12" y="175800"/>
            <a:ext cx="11983800" cy="6682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300"/>
              <a:t>Everyone will come into school wearing school uniform. You might bring a packed lunch, snack, water bottle, summer coat or sun hat with you but you are not allowed to bring anything else apart from your PE kit. Please place all of this inside your school bag.</a:t>
            </a:r>
            <a:r>
              <a:rPr lang="en-GB" sz="2400"/>
              <a:t> </a:t>
            </a:r>
            <a:endParaRPr sz="2500"/>
          </a:p>
          <a:p>
            <a:pPr indent="0" lvl="0" marL="0" rtl="0" algn="ctr">
              <a:spcBef>
                <a:spcPts val="0"/>
              </a:spcBef>
              <a:spcAft>
                <a:spcPts val="0"/>
              </a:spcAft>
              <a:buNone/>
            </a:pPr>
            <a:r>
              <a:t/>
            </a:r>
            <a:endParaRPr sz="2700"/>
          </a:p>
          <a:p>
            <a:pPr indent="0" lvl="0" marL="0" rtl="0" algn="ctr">
              <a:spcBef>
                <a:spcPts val="0"/>
              </a:spcBef>
              <a:spcAft>
                <a:spcPts val="0"/>
              </a:spcAft>
              <a:buNone/>
            </a:pPr>
            <a:r>
              <a:t/>
            </a:r>
            <a:endParaRPr sz="2700"/>
          </a:p>
          <a:p>
            <a:pPr indent="0" lvl="0" marL="0" rtl="0" algn="ctr">
              <a:spcBef>
                <a:spcPts val="0"/>
              </a:spcBef>
              <a:spcAft>
                <a:spcPts val="0"/>
              </a:spcAft>
              <a:buNone/>
            </a:pPr>
            <a:r>
              <a:t/>
            </a:r>
            <a:endParaRPr sz="2700"/>
          </a:p>
          <a:p>
            <a:pPr indent="0" lvl="0" marL="0" rtl="0" algn="l">
              <a:spcBef>
                <a:spcPts val="0"/>
              </a:spcBef>
              <a:spcAft>
                <a:spcPts val="0"/>
              </a:spcAft>
              <a:buNone/>
            </a:pPr>
            <a:r>
              <a:t/>
            </a:r>
            <a:endParaRPr sz="2700"/>
          </a:p>
          <a:p>
            <a:pPr indent="0" lvl="0" marL="0" rtl="0" algn="ctr">
              <a:spcBef>
                <a:spcPts val="0"/>
              </a:spcBef>
              <a:spcAft>
                <a:spcPts val="0"/>
              </a:spcAft>
              <a:buNone/>
            </a:pPr>
            <a:r>
              <a:t/>
            </a:r>
            <a:endParaRPr sz="2400"/>
          </a:p>
          <a:p>
            <a:pPr indent="0" lvl="0" marL="0" rtl="0" algn="ctr">
              <a:spcBef>
                <a:spcPts val="0"/>
              </a:spcBef>
              <a:spcAft>
                <a:spcPts val="0"/>
              </a:spcAft>
              <a:buNone/>
            </a:pPr>
            <a:r>
              <a:rPr lang="en-GB" sz="2400"/>
              <a:t>If you bring medications with you, they must be passed to your teacher who will keep them in class with you. Your parents must phone / contact the office to tell the staff about your medication.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GB" sz="2400"/>
              <a:t>If you need first aid, your adults in class with provide this.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GB" sz="2400"/>
              <a:t>You should not need to move out of your class ‘bubble’ while in school. </a:t>
            </a:r>
            <a:endParaRPr sz="24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3" name="Shape 193"/>
        <p:cNvGrpSpPr/>
        <p:nvPr/>
      </p:nvGrpSpPr>
      <p:grpSpPr>
        <a:xfrm>
          <a:off x="0" y="0"/>
          <a:ext cx="0" cy="0"/>
          <a:chOff x="0" y="0"/>
          <a:chExt cx="0" cy="0"/>
        </a:xfrm>
      </p:grpSpPr>
      <p:sp>
        <p:nvSpPr>
          <p:cNvPr id="194" name="Google Shape;194;p27"/>
          <p:cNvSpPr txBox="1"/>
          <p:nvPr/>
        </p:nvSpPr>
        <p:spPr>
          <a:xfrm>
            <a:off x="0" y="0"/>
            <a:ext cx="3000000" cy="300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7"/>
          <p:cNvSpPr txBox="1"/>
          <p:nvPr/>
        </p:nvSpPr>
        <p:spPr>
          <a:xfrm>
            <a:off x="1558350" y="237575"/>
            <a:ext cx="9075300" cy="1013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4100">
                <a:solidFill>
                  <a:schemeClr val="dk1"/>
                </a:solidFill>
                <a:latin typeface="Calibri"/>
                <a:ea typeface="Calibri"/>
                <a:cs typeface="Calibri"/>
                <a:sym typeface="Calibri"/>
              </a:rPr>
              <a:t>We are looking forward to seeing you all on Monday. </a:t>
            </a:r>
            <a:endParaRPr sz="1900">
              <a:latin typeface="Calibri"/>
              <a:ea typeface="Calibri"/>
              <a:cs typeface="Calibri"/>
              <a:sym typeface="Calibri"/>
            </a:endParaRPr>
          </a:p>
        </p:txBody>
      </p:sp>
      <p:pic>
        <p:nvPicPr>
          <p:cNvPr id="196" name="Google Shape;196;p27"/>
          <p:cNvPicPr preferRelativeResize="0"/>
          <p:nvPr/>
        </p:nvPicPr>
        <p:blipFill>
          <a:blip r:embed="rId3">
            <a:alphaModFix/>
          </a:blip>
          <a:stretch>
            <a:fillRect/>
          </a:stretch>
        </p:blipFill>
        <p:spPr>
          <a:xfrm>
            <a:off x="2211626" y="1568025"/>
            <a:ext cx="7931026" cy="49950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