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1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3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persuasive rap.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CC119B-14A5-414B-82E4-F056DA24C561}"/>
              </a:ext>
            </a:extLst>
          </p:cNvPr>
          <p:cNvSpPr txBox="1"/>
          <p:nvPr/>
        </p:nvSpPr>
        <p:spPr>
          <a:xfrm>
            <a:off x="0" y="438605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Using your planning sheet from yesterday’s lesson, it’s now time to write your persuasive rap.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CB176-834C-4559-989C-A13F8D0527DC}"/>
              </a:ext>
            </a:extLst>
          </p:cNvPr>
          <p:cNvSpPr txBox="1"/>
          <p:nvPr/>
        </p:nvSpPr>
        <p:spPr>
          <a:xfrm>
            <a:off x="0" y="1108241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Keep using your checklist and tally every time you have used one of the features in your persuasive rap.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576B7B0-4AFC-4ACC-8B97-D292F1C1D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781895"/>
              </p:ext>
            </p:extLst>
          </p:nvPr>
        </p:nvGraphicFramePr>
        <p:xfrm>
          <a:off x="923306" y="1847150"/>
          <a:ext cx="4910448" cy="2651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1658">
                  <a:extLst>
                    <a:ext uri="{9D8B030D-6E8A-4147-A177-3AD203B41FA5}">
                      <a16:colId xmlns:a16="http://schemas.microsoft.com/office/drawing/2014/main" val="2512073191"/>
                    </a:ext>
                  </a:extLst>
                </a:gridCol>
                <a:gridCol w="1448790">
                  <a:extLst>
                    <a:ext uri="{9D8B030D-6E8A-4147-A177-3AD203B41FA5}">
                      <a16:colId xmlns:a16="http://schemas.microsoft.com/office/drawing/2014/main" val="1668343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Modal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highlight>
                            <a:srgbClr val="FF0000"/>
                          </a:highlight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2330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Imperative/bossy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68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Rhyme/Rhyming Couplets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highlight>
                            <a:srgbClr val="00FFFF"/>
                          </a:highlight>
                          <a:latin typeface="Comic Sans MS" panose="030F0702030302020204" pitchFamily="66" charset="0"/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543997"/>
                  </a:ext>
                </a:extLst>
              </a:tr>
              <a:tr h="401047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Opinions/Facts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highlight>
                            <a:srgbClr val="808000"/>
                          </a:highlight>
                          <a:latin typeface="Comic Sans MS" panose="030F0702030302020204" pitchFamily="66" charset="0"/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8258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Alliteration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omic Sans MS" panose="030F0702030302020204" pitchFamily="66" charset="0"/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924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Pronouns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887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Rhetorical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highlight>
                            <a:srgbClr val="C0C0C0"/>
                          </a:highlight>
                        </a:rPr>
                        <a:t>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3289630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65BC8832-FEF1-4564-8DE1-A602A51D098E}"/>
              </a:ext>
            </a:extLst>
          </p:cNvPr>
          <p:cNvSpPr txBox="1"/>
          <p:nvPr/>
        </p:nvSpPr>
        <p:spPr>
          <a:xfrm>
            <a:off x="475014" y="5194334"/>
            <a:ext cx="62820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Keeping the </a:t>
            </a:r>
            <a:r>
              <a:rPr lang="en-GB" sz="2400" dirty="0">
                <a:highlight>
                  <a:srgbClr val="FFFF00"/>
                </a:highlight>
                <a:latin typeface="Comic Sans MS" panose="030F0702030302020204" pitchFamily="66" charset="0"/>
              </a:rPr>
              <a:t>precious planet</a:t>
            </a:r>
            <a:r>
              <a:rPr lang="en-GB" sz="2400" dirty="0">
                <a:latin typeface="Comic Sans MS" panose="030F0702030302020204" pitchFamily="66" charset="0"/>
              </a:rPr>
              <a:t> safe is </a:t>
            </a:r>
            <a:r>
              <a:rPr lang="en-GB" sz="2400" dirty="0">
                <a:highlight>
                  <a:srgbClr val="00FFFF"/>
                </a:highlight>
                <a:latin typeface="Comic Sans MS" panose="030F0702030302020204" pitchFamily="66" charset="0"/>
              </a:rPr>
              <a:t>key,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Everyone </a:t>
            </a:r>
            <a:r>
              <a:rPr lang="en-GB" sz="2400" dirty="0">
                <a:highlight>
                  <a:srgbClr val="00FF00"/>
                </a:highlight>
                <a:latin typeface="Comic Sans MS" panose="030F0702030302020204" pitchFamily="66" charset="0"/>
              </a:rPr>
              <a:t>must</a:t>
            </a:r>
            <a:r>
              <a:rPr lang="en-GB" sz="2400" dirty="0">
                <a:latin typeface="Comic Sans MS" panose="030F0702030302020204" pitchFamily="66" charset="0"/>
              </a:rPr>
              <a:t> help, including </a:t>
            </a:r>
            <a:r>
              <a:rPr lang="en-GB" sz="2400" dirty="0">
                <a:highlight>
                  <a:srgbClr val="FF00FF"/>
                </a:highlight>
                <a:latin typeface="Comic Sans MS" panose="030F0702030302020204" pitchFamily="66" charset="0"/>
              </a:rPr>
              <a:t>you</a:t>
            </a:r>
            <a:r>
              <a:rPr lang="en-GB" sz="2400" dirty="0">
                <a:latin typeface="Comic Sans MS" panose="030F0702030302020204" pitchFamily="66" charset="0"/>
              </a:rPr>
              <a:t> and </a:t>
            </a:r>
            <a:r>
              <a:rPr lang="en-GB" sz="2400" dirty="0">
                <a:highlight>
                  <a:srgbClr val="00FFFF"/>
                </a:highlight>
                <a:latin typeface="Comic Sans MS" panose="030F0702030302020204" pitchFamily="66" charset="0"/>
              </a:rPr>
              <a:t>me.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If we </a:t>
            </a:r>
            <a:r>
              <a:rPr lang="en-GB" sz="2400" dirty="0">
                <a:highlight>
                  <a:srgbClr val="FF0000"/>
                </a:highlight>
                <a:latin typeface="Comic Sans MS" panose="030F0702030302020204" pitchFamily="66" charset="0"/>
              </a:rPr>
              <a:t>could</a:t>
            </a:r>
            <a:r>
              <a:rPr lang="en-GB" sz="2400" dirty="0">
                <a:latin typeface="Comic Sans MS" panose="030F0702030302020204" pitchFamily="66" charset="0"/>
              </a:rPr>
              <a:t> all do </a:t>
            </a:r>
            <a:r>
              <a:rPr lang="en-GB" sz="2400" dirty="0">
                <a:highlight>
                  <a:srgbClr val="FF00FF"/>
                </a:highlight>
                <a:latin typeface="Comic Sans MS" panose="030F0702030302020204" pitchFamily="66" charset="0"/>
              </a:rPr>
              <a:t>our</a:t>
            </a:r>
            <a:r>
              <a:rPr lang="en-GB" sz="2400" dirty="0">
                <a:latin typeface="Comic Sans MS" panose="030F0702030302020204" pitchFamily="66" charset="0"/>
              </a:rPr>
              <a:t> helpful </a:t>
            </a:r>
            <a:r>
              <a:rPr lang="en-GB" sz="2400" dirty="0">
                <a:highlight>
                  <a:srgbClr val="00FFFF"/>
                </a:highlight>
                <a:latin typeface="Comic Sans MS" panose="030F0702030302020204" pitchFamily="66" charset="0"/>
              </a:rPr>
              <a:t>part,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It’s never to late to make a </a:t>
            </a:r>
            <a:r>
              <a:rPr lang="en-GB" sz="2400" dirty="0">
                <a:highlight>
                  <a:srgbClr val="00FFFF"/>
                </a:highlight>
                <a:latin typeface="Comic Sans MS" panose="030F0702030302020204" pitchFamily="66" charset="0"/>
              </a:rPr>
              <a:t>start.</a:t>
            </a:r>
          </a:p>
          <a:p>
            <a:r>
              <a:rPr lang="en-GB" sz="2400" dirty="0">
                <a:highlight>
                  <a:srgbClr val="00FF00"/>
                </a:highlight>
                <a:latin typeface="Comic Sans MS" panose="030F0702030302020204" pitchFamily="66" charset="0"/>
              </a:rPr>
              <a:t>Cut</a:t>
            </a:r>
            <a:r>
              <a:rPr lang="en-GB" sz="2400" dirty="0">
                <a:latin typeface="Comic Sans MS" panose="030F0702030302020204" pitchFamily="66" charset="0"/>
              </a:rPr>
              <a:t> down on plastic, air travel </a:t>
            </a:r>
            <a:r>
              <a:rPr lang="en-GB" sz="2400" dirty="0">
                <a:highlight>
                  <a:srgbClr val="00FFFF"/>
                </a:highlight>
                <a:latin typeface="Comic Sans MS" panose="030F0702030302020204" pitchFamily="66" charset="0"/>
              </a:rPr>
              <a:t>too,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It’s </a:t>
            </a:r>
            <a:r>
              <a:rPr lang="en-GB" sz="2400" dirty="0">
                <a:highlight>
                  <a:srgbClr val="FF00FF"/>
                </a:highlight>
                <a:latin typeface="Comic Sans MS" panose="030F0702030302020204" pitchFamily="66" charset="0"/>
              </a:rPr>
              <a:t>our</a:t>
            </a:r>
            <a:r>
              <a:rPr lang="en-GB" sz="2400" dirty="0">
                <a:latin typeface="Comic Sans MS" panose="030F0702030302020204" pitchFamily="66" charset="0"/>
              </a:rPr>
              <a:t> planet, </a:t>
            </a:r>
            <a:r>
              <a:rPr lang="en-GB" sz="2400" dirty="0">
                <a:highlight>
                  <a:srgbClr val="FF00FF"/>
                </a:highlight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 know this, </a:t>
            </a:r>
            <a:r>
              <a:rPr lang="en-GB" sz="2400" u="sng" dirty="0">
                <a:highlight>
                  <a:srgbClr val="C0C0C0"/>
                </a:highlight>
                <a:latin typeface="Comic Sans MS" panose="030F0702030302020204" pitchFamily="66" charset="0"/>
              </a:rPr>
              <a:t>do you?</a:t>
            </a:r>
          </a:p>
          <a:p>
            <a:endParaRPr lang="en-GB" sz="2400" dirty="0">
              <a:highlight>
                <a:srgbClr val="00FFFF"/>
              </a:highlight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32A1C27-7FAE-4036-8EDA-6A181DB83A1F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Friday 26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3248072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persuasive rap.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CC119B-14A5-414B-82E4-F056DA24C561}"/>
              </a:ext>
            </a:extLst>
          </p:cNvPr>
          <p:cNvSpPr txBox="1"/>
          <p:nvPr/>
        </p:nvSpPr>
        <p:spPr>
          <a:xfrm>
            <a:off x="0" y="438605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Using your planning sheet from yesterday’s lesson, it’s now time to write your persuasive rap.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CB176-834C-4559-989C-A13F8D0527DC}"/>
              </a:ext>
            </a:extLst>
          </p:cNvPr>
          <p:cNvSpPr txBox="1"/>
          <p:nvPr/>
        </p:nvSpPr>
        <p:spPr>
          <a:xfrm>
            <a:off x="0" y="1108241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Keep using your checklist and tally every time you have used one of the features in your persuasive rap.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576B7B0-4AFC-4ACC-8B97-D292F1C1D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744055"/>
              </p:ext>
            </p:extLst>
          </p:nvPr>
        </p:nvGraphicFramePr>
        <p:xfrm>
          <a:off x="923306" y="1777877"/>
          <a:ext cx="4910448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1658">
                  <a:extLst>
                    <a:ext uri="{9D8B030D-6E8A-4147-A177-3AD203B41FA5}">
                      <a16:colId xmlns:a16="http://schemas.microsoft.com/office/drawing/2014/main" val="2512073191"/>
                    </a:ext>
                  </a:extLst>
                </a:gridCol>
                <a:gridCol w="1448790">
                  <a:extLst>
                    <a:ext uri="{9D8B030D-6E8A-4147-A177-3AD203B41FA5}">
                      <a16:colId xmlns:a16="http://schemas.microsoft.com/office/drawing/2014/main" val="1668343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Modal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2330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Imperative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68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Rhyme/Rhyming Couplets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543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Opinions/Facts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8258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Alliteration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924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Pronouns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887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Rhetorical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82206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45CDF34-5E1D-4A39-8BB1-4EB55CE8ED55}"/>
              </a:ext>
            </a:extLst>
          </p:cNvPr>
          <p:cNvSpPr txBox="1"/>
          <p:nvPr/>
        </p:nvSpPr>
        <p:spPr>
          <a:xfrm>
            <a:off x="56408" y="4317776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5F73A0-6857-4A5F-9243-B8CD577F4C6A}"/>
              </a:ext>
            </a:extLst>
          </p:cNvPr>
          <p:cNvSpPr txBox="1"/>
          <p:nvPr/>
        </p:nvSpPr>
        <p:spPr>
          <a:xfrm>
            <a:off x="56408" y="4826479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7DE1E8-8D88-4790-A1D9-ABAA99383485}"/>
              </a:ext>
            </a:extLst>
          </p:cNvPr>
          <p:cNvSpPr txBox="1"/>
          <p:nvPr/>
        </p:nvSpPr>
        <p:spPr>
          <a:xfrm>
            <a:off x="56408" y="535409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24E338-9650-4D1B-BFAC-4C2346832CEA}"/>
              </a:ext>
            </a:extLst>
          </p:cNvPr>
          <p:cNvSpPr txBox="1"/>
          <p:nvPr/>
        </p:nvSpPr>
        <p:spPr>
          <a:xfrm>
            <a:off x="56408" y="5862800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03C1D1-FB33-4C30-A1AE-3E08E02A9567}"/>
              </a:ext>
            </a:extLst>
          </p:cNvPr>
          <p:cNvSpPr txBox="1"/>
          <p:nvPr/>
        </p:nvSpPr>
        <p:spPr>
          <a:xfrm>
            <a:off x="56408" y="6371503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6C30A62-40BB-4B4C-AB29-1C216B2FC200}"/>
              </a:ext>
            </a:extLst>
          </p:cNvPr>
          <p:cNvSpPr txBox="1"/>
          <p:nvPr/>
        </p:nvSpPr>
        <p:spPr>
          <a:xfrm>
            <a:off x="56408" y="6880206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1EDDA7-55AC-43B8-B4A5-9F8E8CDB29F4}"/>
              </a:ext>
            </a:extLst>
          </p:cNvPr>
          <p:cNvSpPr txBox="1"/>
          <p:nvPr/>
        </p:nvSpPr>
        <p:spPr>
          <a:xfrm>
            <a:off x="78674" y="806234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CB96C5-C399-47BF-A867-40AA2B2ADB91}"/>
              </a:ext>
            </a:extLst>
          </p:cNvPr>
          <p:cNvSpPr txBox="1"/>
          <p:nvPr/>
        </p:nvSpPr>
        <p:spPr>
          <a:xfrm>
            <a:off x="78674" y="741835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CCDE8A-2378-4114-9FEB-87871B037F42}"/>
              </a:ext>
            </a:extLst>
          </p:cNvPr>
          <p:cNvSpPr txBox="1"/>
          <p:nvPr/>
        </p:nvSpPr>
        <p:spPr>
          <a:xfrm>
            <a:off x="56408" y="8705395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296500F-7371-4557-80F7-FCE62D1B9DFE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Friday 26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219325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Friday 26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persuasive rap.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CC119B-14A5-414B-82E4-F056DA24C561}"/>
              </a:ext>
            </a:extLst>
          </p:cNvPr>
          <p:cNvSpPr txBox="1"/>
          <p:nvPr/>
        </p:nvSpPr>
        <p:spPr>
          <a:xfrm>
            <a:off x="0" y="438605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Using your planning sheet from yesterday’s lesson, it’s now time to write your persuasive rap.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CB176-834C-4559-989C-A13F8D0527DC}"/>
              </a:ext>
            </a:extLst>
          </p:cNvPr>
          <p:cNvSpPr txBox="1"/>
          <p:nvPr/>
        </p:nvSpPr>
        <p:spPr>
          <a:xfrm>
            <a:off x="0" y="1108241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Keep using your checklist and tally every time you have used one of the features in your persuasive rap.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576B7B0-4AFC-4ACC-8B97-D292F1C1DC33}"/>
              </a:ext>
            </a:extLst>
          </p:cNvPr>
          <p:cNvGraphicFramePr>
            <a:graphicFrameLocks noGrp="1"/>
          </p:cNvGraphicFramePr>
          <p:nvPr/>
        </p:nvGraphicFramePr>
        <p:xfrm>
          <a:off x="923306" y="1777877"/>
          <a:ext cx="4910448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1658">
                  <a:extLst>
                    <a:ext uri="{9D8B030D-6E8A-4147-A177-3AD203B41FA5}">
                      <a16:colId xmlns:a16="http://schemas.microsoft.com/office/drawing/2014/main" val="2512073191"/>
                    </a:ext>
                  </a:extLst>
                </a:gridCol>
                <a:gridCol w="1448790">
                  <a:extLst>
                    <a:ext uri="{9D8B030D-6E8A-4147-A177-3AD203B41FA5}">
                      <a16:colId xmlns:a16="http://schemas.microsoft.com/office/drawing/2014/main" val="1668343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Modal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2330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Imperative verbs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68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Rhyme/Rhyming Couplets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543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Opinions/Facts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8258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Alliteration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924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Pronouns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887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Rhetorical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82206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45CDF34-5E1D-4A39-8BB1-4EB55CE8ED55}"/>
              </a:ext>
            </a:extLst>
          </p:cNvPr>
          <p:cNvSpPr txBox="1"/>
          <p:nvPr/>
        </p:nvSpPr>
        <p:spPr>
          <a:xfrm>
            <a:off x="56408" y="4317776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5F73A0-6857-4A5F-9243-B8CD577F4C6A}"/>
              </a:ext>
            </a:extLst>
          </p:cNvPr>
          <p:cNvSpPr txBox="1"/>
          <p:nvPr/>
        </p:nvSpPr>
        <p:spPr>
          <a:xfrm>
            <a:off x="56408" y="4826479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7DE1E8-8D88-4790-A1D9-ABAA99383485}"/>
              </a:ext>
            </a:extLst>
          </p:cNvPr>
          <p:cNvSpPr txBox="1"/>
          <p:nvPr/>
        </p:nvSpPr>
        <p:spPr>
          <a:xfrm>
            <a:off x="56408" y="535409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24E338-9650-4D1B-BFAC-4C2346832CEA}"/>
              </a:ext>
            </a:extLst>
          </p:cNvPr>
          <p:cNvSpPr txBox="1"/>
          <p:nvPr/>
        </p:nvSpPr>
        <p:spPr>
          <a:xfrm>
            <a:off x="56408" y="5862800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03C1D1-FB33-4C30-A1AE-3E08E02A9567}"/>
              </a:ext>
            </a:extLst>
          </p:cNvPr>
          <p:cNvSpPr txBox="1"/>
          <p:nvPr/>
        </p:nvSpPr>
        <p:spPr>
          <a:xfrm>
            <a:off x="56408" y="6371503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6C30A62-40BB-4B4C-AB29-1C216B2FC200}"/>
              </a:ext>
            </a:extLst>
          </p:cNvPr>
          <p:cNvSpPr txBox="1"/>
          <p:nvPr/>
        </p:nvSpPr>
        <p:spPr>
          <a:xfrm>
            <a:off x="56408" y="6880206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1EDDA7-55AC-43B8-B4A5-9F8E8CDB29F4}"/>
              </a:ext>
            </a:extLst>
          </p:cNvPr>
          <p:cNvSpPr txBox="1"/>
          <p:nvPr/>
        </p:nvSpPr>
        <p:spPr>
          <a:xfrm>
            <a:off x="78674" y="806234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CB96C5-C399-47BF-A867-40AA2B2ADB91}"/>
              </a:ext>
            </a:extLst>
          </p:cNvPr>
          <p:cNvSpPr txBox="1"/>
          <p:nvPr/>
        </p:nvSpPr>
        <p:spPr>
          <a:xfrm>
            <a:off x="78674" y="7418357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CCDE8A-2378-4114-9FEB-87871B037F42}"/>
              </a:ext>
            </a:extLst>
          </p:cNvPr>
          <p:cNvSpPr txBox="1"/>
          <p:nvPr/>
        </p:nvSpPr>
        <p:spPr>
          <a:xfrm>
            <a:off x="56408" y="8705395"/>
            <a:ext cx="6700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38057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271</Words>
  <Application>Microsoft Office PowerPoint</Application>
  <PresentationFormat>On-screen Show (4:3)</PresentationFormat>
  <Paragraphs>64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20</cp:revision>
  <cp:lastPrinted>2020-06-17T10:36:18Z</cp:lastPrinted>
  <dcterms:created xsi:type="dcterms:W3CDTF">2020-06-17T10:13:48Z</dcterms:created>
  <dcterms:modified xsi:type="dcterms:W3CDTF">2020-06-18T10:56:11Z</dcterms:modified>
</cp:coreProperties>
</file>