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3" r:id="rId3"/>
    <p:sldId id="264" r:id="rId4"/>
    <p:sldId id="265" r:id="rId5"/>
  </p:sldIdLst>
  <p:sldSz cx="6858000" cy="9144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443" autoAdjust="0"/>
    <p:restoredTop sz="94660"/>
  </p:normalViewPr>
  <p:slideViewPr>
    <p:cSldViewPr snapToGrid="0">
      <p:cViewPr varScale="1">
        <p:scale>
          <a:sx n="81" d="100"/>
          <a:sy n="81" d="100"/>
        </p:scale>
        <p:origin x="163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647DBBB-59F4-45F7-AC00-CECDD87A15F7}"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49867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47DBBB-59F4-45F7-AC00-CECDD87A15F7}"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2365034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47DBBB-59F4-45F7-AC00-CECDD87A15F7}"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1897113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47DBBB-59F4-45F7-AC00-CECDD87A15F7}"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517121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47DBBB-59F4-45F7-AC00-CECDD87A15F7}" type="datetimeFigureOut">
              <a:rPr lang="en-GB" smtClean="0"/>
              <a:t>09/06/2020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3283598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47DBBB-59F4-45F7-AC00-CECDD87A15F7}" type="datetimeFigureOut">
              <a:rPr lang="en-GB" smtClean="0"/>
              <a:t>09/06/2020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3783283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7DBBB-59F4-45F7-AC00-CECDD87A15F7}" type="datetimeFigureOut">
              <a:rPr lang="en-GB" smtClean="0"/>
              <a:t>09/06/2020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1686411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647DBBB-59F4-45F7-AC00-CECDD87A15F7}"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3365019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647DBBB-59F4-45F7-AC00-CECDD87A15F7}"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3419344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47DBBB-59F4-45F7-AC00-CECDD87A15F7}"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306733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47DBBB-59F4-45F7-AC00-CECDD87A15F7}"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061BF2-B870-4E2F-89B2-2CA7A3B640F7}" type="slidenum">
              <a:rPr lang="en-GB" smtClean="0"/>
              <a:t>‹#›</a:t>
            </a:fld>
            <a:endParaRPr lang="en-GB"/>
          </a:p>
        </p:txBody>
      </p:sp>
    </p:spTree>
    <p:extLst>
      <p:ext uri="{BB962C8B-B14F-4D97-AF65-F5344CB8AC3E}">
        <p14:creationId xmlns:p14="http://schemas.microsoft.com/office/powerpoint/2010/main" val="1249123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5647DBBB-59F4-45F7-AC00-CECDD87A15F7}" type="datetimeFigureOut">
              <a:rPr lang="en-GB" smtClean="0"/>
              <a:t>09/06/2020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B6061BF2-B870-4E2F-89B2-2CA7A3B640F7}" type="slidenum">
              <a:rPr lang="en-GB" smtClean="0"/>
              <a:t>‹#›</a:t>
            </a:fld>
            <a:endParaRPr lang="en-GB"/>
          </a:p>
        </p:txBody>
      </p:sp>
    </p:spTree>
    <p:extLst>
      <p:ext uri="{BB962C8B-B14F-4D97-AF65-F5344CB8AC3E}">
        <p14:creationId xmlns:p14="http://schemas.microsoft.com/office/powerpoint/2010/main" val="19088900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B3F107-1AAD-44DD-8E04-18DDC11A9B20}"/>
              </a:ext>
            </a:extLst>
          </p:cNvPr>
          <p:cNvSpPr txBox="1"/>
          <p:nvPr/>
        </p:nvSpPr>
        <p:spPr>
          <a:xfrm>
            <a:off x="4405745" y="0"/>
            <a:ext cx="2565070" cy="369332"/>
          </a:xfrm>
          <a:prstGeom prst="rect">
            <a:avLst/>
          </a:prstGeom>
          <a:noFill/>
        </p:spPr>
        <p:txBody>
          <a:bodyPr wrap="square" rtlCol="0">
            <a:spAutoFit/>
          </a:bodyPr>
          <a:lstStyle/>
          <a:p>
            <a:r>
              <a:rPr lang="en-GB" u="sng" dirty="0">
                <a:latin typeface="Comic Sans MS" panose="030F0702030302020204" pitchFamily="66" charset="0"/>
              </a:rPr>
              <a:t>Wednesday 10</a:t>
            </a:r>
            <a:r>
              <a:rPr lang="en-GB" u="sng" baseline="30000" dirty="0">
                <a:latin typeface="Comic Sans MS" panose="030F0702030302020204" pitchFamily="66" charset="0"/>
              </a:rPr>
              <a:t>th</a:t>
            </a:r>
            <a:r>
              <a:rPr lang="en-GB" u="sng" dirty="0">
                <a:latin typeface="Comic Sans MS" panose="030F0702030302020204" pitchFamily="66" charset="0"/>
              </a:rPr>
              <a:t> June</a:t>
            </a:r>
          </a:p>
        </p:txBody>
      </p:sp>
      <p:sp>
        <p:nvSpPr>
          <p:cNvPr id="5" name="TextBox 4">
            <a:extLst>
              <a:ext uri="{FF2B5EF4-FFF2-40B4-BE49-F238E27FC236}">
                <a16:creationId xmlns:a16="http://schemas.microsoft.com/office/drawing/2014/main" id="{854A8AF8-C594-401B-B345-A6BCD87F1C02}"/>
              </a:ext>
            </a:extLst>
          </p:cNvPr>
          <p:cNvSpPr txBox="1"/>
          <p:nvPr/>
        </p:nvSpPr>
        <p:spPr>
          <a:xfrm>
            <a:off x="140525" y="0"/>
            <a:ext cx="4265220" cy="369332"/>
          </a:xfrm>
          <a:prstGeom prst="rect">
            <a:avLst/>
          </a:prstGeom>
          <a:noFill/>
        </p:spPr>
        <p:txBody>
          <a:bodyPr wrap="square" rtlCol="0">
            <a:spAutoFit/>
          </a:bodyPr>
          <a:lstStyle/>
          <a:p>
            <a:r>
              <a:rPr lang="en-GB" u="sng" dirty="0">
                <a:latin typeface="Comic Sans MS" panose="030F0702030302020204" pitchFamily="66" charset="0"/>
              </a:rPr>
              <a:t>Who lives in North Italy and why?</a:t>
            </a:r>
          </a:p>
        </p:txBody>
      </p:sp>
      <p:sp>
        <p:nvSpPr>
          <p:cNvPr id="6" name="TextBox 5">
            <a:extLst>
              <a:ext uri="{FF2B5EF4-FFF2-40B4-BE49-F238E27FC236}">
                <a16:creationId xmlns:a16="http://schemas.microsoft.com/office/drawing/2014/main" id="{314765B2-E5A4-4134-A02E-8CD131EEF681}"/>
              </a:ext>
            </a:extLst>
          </p:cNvPr>
          <p:cNvSpPr txBox="1"/>
          <p:nvPr/>
        </p:nvSpPr>
        <p:spPr>
          <a:xfrm>
            <a:off x="140525" y="816280"/>
            <a:ext cx="6523322" cy="6186309"/>
          </a:xfrm>
          <a:prstGeom prst="rect">
            <a:avLst/>
          </a:prstGeom>
          <a:noFill/>
        </p:spPr>
        <p:txBody>
          <a:bodyPr wrap="square" rtlCol="0">
            <a:spAutoFit/>
          </a:bodyPr>
          <a:lstStyle/>
          <a:p>
            <a:r>
              <a:rPr lang="en-GB" dirty="0">
                <a:latin typeface="Comic Sans MS" panose="030F0702030302020204" pitchFamily="66" charset="0"/>
              </a:rPr>
              <a:t>Italy is clearly divided between the North and South of the country. Southern Italy is a poor area and relies on agriculture (farming) and tourism (attracting visitors). The soils in Southern Italy are thin and not of a good quality, these also owned by rich people. </a:t>
            </a:r>
          </a:p>
          <a:p>
            <a:endParaRPr lang="en-GB" dirty="0">
              <a:latin typeface="Comic Sans MS" panose="030F0702030302020204" pitchFamily="66" charset="0"/>
            </a:endParaRPr>
          </a:p>
          <a:p>
            <a:r>
              <a:rPr lang="en-GB" dirty="0">
                <a:latin typeface="Comic Sans MS" panose="030F0702030302020204" pitchFamily="66" charset="0"/>
              </a:rPr>
              <a:t>On the other hand, Northern Italy has developed further ahead than the south, with large amounts of factories and industrial areas. As a result of North Italy having more businesses available this means there are more jobs available, therefore people choose to live in the North of Italy. </a:t>
            </a:r>
          </a:p>
          <a:p>
            <a:endParaRPr lang="en-GB" dirty="0">
              <a:latin typeface="Comic Sans MS" panose="030F0702030302020204" pitchFamily="66" charset="0"/>
            </a:endParaRPr>
          </a:p>
          <a:p>
            <a:r>
              <a:rPr lang="en-GB" dirty="0">
                <a:latin typeface="Comic Sans MS" panose="030F0702030302020204" pitchFamily="66" charset="0"/>
              </a:rPr>
              <a:t>Some other reasons why industries thrive in the North of Italy include:</a:t>
            </a: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Lots of roads to transport products between factories.</a:t>
            </a:r>
          </a:p>
          <a:p>
            <a:pPr marL="285750" indent="-285750">
              <a:buFont typeface="Arial" panose="020B0604020202020204" pitchFamily="34" charset="0"/>
              <a:buChar char="•"/>
            </a:pPr>
            <a:r>
              <a:rPr lang="en-GB" dirty="0">
                <a:latin typeface="Comic Sans MS" panose="030F0702030302020204" pitchFamily="66" charset="0"/>
              </a:rPr>
              <a:t>Flat land to build factories on.</a:t>
            </a:r>
          </a:p>
          <a:p>
            <a:pPr marL="285750" indent="-285750">
              <a:buFont typeface="Arial" panose="020B0604020202020204" pitchFamily="34" charset="0"/>
              <a:buChar char="•"/>
            </a:pPr>
            <a:r>
              <a:rPr lang="en-GB" dirty="0">
                <a:latin typeface="Comic Sans MS" panose="030F0702030302020204" pitchFamily="66" charset="0"/>
              </a:rPr>
              <a:t>Skilled workers live nearby.</a:t>
            </a:r>
          </a:p>
          <a:p>
            <a:pPr marL="285750" indent="-285750">
              <a:buFont typeface="Arial" panose="020B0604020202020204" pitchFamily="34" charset="0"/>
              <a:buChar char="•"/>
            </a:pPr>
            <a:r>
              <a:rPr lang="en-GB" dirty="0">
                <a:latin typeface="Comic Sans MS" panose="030F0702030302020204" pitchFamily="66" charset="0"/>
              </a:rPr>
              <a:t>Lots of energy sources such as natural gas and hydro-electric power to keep the factories running.</a:t>
            </a:r>
          </a:p>
          <a:p>
            <a:pPr marL="285750" indent="-285750">
              <a:buFont typeface="Arial" panose="020B0604020202020204" pitchFamily="34" charset="0"/>
              <a:buChar char="•"/>
            </a:pPr>
            <a:r>
              <a:rPr lang="en-GB" dirty="0">
                <a:latin typeface="Comic Sans MS" panose="030F0702030302020204" pitchFamily="66" charset="0"/>
              </a:rPr>
              <a:t>Banks will lend money for factories to start up business.</a:t>
            </a:r>
          </a:p>
        </p:txBody>
      </p:sp>
    </p:spTree>
    <p:extLst>
      <p:ext uri="{BB962C8B-B14F-4D97-AF65-F5344CB8AC3E}">
        <p14:creationId xmlns:p14="http://schemas.microsoft.com/office/powerpoint/2010/main" val="4655005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B3F107-1AAD-44DD-8E04-18DDC11A9B20}"/>
              </a:ext>
            </a:extLst>
          </p:cNvPr>
          <p:cNvSpPr txBox="1"/>
          <p:nvPr/>
        </p:nvSpPr>
        <p:spPr>
          <a:xfrm>
            <a:off x="4405745" y="17694"/>
            <a:ext cx="2311730" cy="338554"/>
          </a:xfrm>
          <a:prstGeom prst="rect">
            <a:avLst/>
          </a:prstGeom>
          <a:noFill/>
        </p:spPr>
        <p:txBody>
          <a:bodyPr wrap="square" rtlCol="0">
            <a:spAutoFit/>
          </a:bodyPr>
          <a:lstStyle/>
          <a:p>
            <a:r>
              <a:rPr lang="en-GB" sz="1600" u="sng" dirty="0">
                <a:latin typeface="Comic Sans MS" panose="030F0702030302020204" pitchFamily="66" charset="0"/>
              </a:rPr>
              <a:t>Wednesday 10</a:t>
            </a:r>
            <a:r>
              <a:rPr lang="en-GB" sz="1600" u="sng" baseline="30000" dirty="0">
                <a:latin typeface="Comic Sans MS" panose="030F0702030302020204" pitchFamily="66" charset="0"/>
              </a:rPr>
              <a:t>th</a:t>
            </a:r>
            <a:r>
              <a:rPr lang="en-GB" sz="1600" u="sng" dirty="0">
                <a:latin typeface="Comic Sans MS" panose="030F0702030302020204" pitchFamily="66" charset="0"/>
              </a:rPr>
              <a:t> June</a:t>
            </a:r>
          </a:p>
        </p:txBody>
      </p:sp>
      <p:sp>
        <p:nvSpPr>
          <p:cNvPr id="5" name="TextBox 4">
            <a:extLst>
              <a:ext uri="{FF2B5EF4-FFF2-40B4-BE49-F238E27FC236}">
                <a16:creationId xmlns:a16="http://schemas.microsoft.com/office/drawing/2014/main" id="{854A8AF8-C594-401B-B345-A6BCD87F1C02}"/>
              </a:ext>
            </a:extLst>
          </p:cNvPr>
          <p:cNvSpPr txBox="1"/>
          <p:nvPr/>
        </p:nvSpPr>
        <p:spPr>
          <a:xfrm>
            <a:off x="140525" y="0"/>
            <a:ext cx="4265220" cy="338554"/>
          </a:xfrm>
          <a:prstGeom prst="rect">
            <a:avLst/>
          </a:prstGeom>
          <a:noFill/>
        </p:spPr>
        <p:txBody>
          <a:bodyPr wrap="square" rtlCol="0">
            <a:spAutoFit/>
          </a:bodyPr>
          <a:lstStyle/>
          <a:p>
            <a:r>
              <a:rPr lang="en-GB" sz="1600" u="sng" dirty="0">
                <a:latin typeface="Comic Sans MS" panose="030F0702030302020204" pitchFamily="66" charset="0"/>
              </a:rPr>
              <a:t>Who lives in North Italy and why?</a:t>
            </a:r>
          </a:p>
        </p:txBody>
      </p:sp>
      <p:sp>
        <p:nvSpPr>
          <p:cNvPr id="6" name="TextBox 5">
            <a:extLst>
              <a:ext uri="{FF2B5EF4-FFF2-40B4-BE49-F238E27FC236}">
                <a16:creationId xmlns:a16="http://schemas.microsoft.com/office/drawing/2014/main" id="{50FBBC42-AAEB-4079-827F-CD82809EFE9D}"/>
              </a:ext>
            </a:extLst>
          </p:cNvPr>
          <p:cNvSpPr txBox="1"/>
          <p:nvPr/>
        </p:nvSpPr>
        <p:spPr>
          <a:xfrm>
            <a:off x="140525" y="356248"/>
            <a:ext cx="6717476" cy="830997"/>
          </a:xfrm>
          <a:prstGeom prst="rect">
            <a:avLst/>
          </a:prstGeom>
          <a:noFill/>
        </p:spPr>
        <p:txBody>
          <a:bodyPr wrap="square" rtlCol="0">
            <a:spAutoFit/>
          </a:bodyPr>
          <a:lstStyle/>
          <a:p>
            <a:r>
              <a:rPr lang="en-GB" sz="1600" dirty="0">
                <a:latin typeface="Comic Sans MS" panose="030F0702030302020204" pitchFamily="66" charset="0"/>
              </a:rPr>
              <a:t>Mild: Label the key industries on the map using the key provided. Use the table on the next page to find out where each industry is located.</a:t>
            </a:r>
          </a:p>
        </p:txBody>
      </p:sp>
      <p:grpSp>
        <p:nvGrpSpPr>
          <p:cNvPr id="8" name="Group 7">
            <a:extLst>
              <a:ext uri="{FF2B5EF4-FFF2-40B4-BE49-F238E27FC236}">
                <a16:creationId xmlns:a16="http://schemas.microsoft.com/office/drawing/2014/main" id="{64AE7045-F244-44F8-A075-FC28E50675F5}"/>
              </a:ext>
            </a:extLst>
          </p:cNvPr>
          <p:cNvGrpSpPr/>
          <p:nvPr/>
        </p:nvGrpSpPr>
        <p:grpSpPr>
          <a:xfrm>
            <a:off x="648690" y="1247275"/>
            <a:ext cx="5788333" cy="6947743"/>
            <a:chOff x="648690" y="1247275"/>
            <a:chExt cx="5788333" cy="6947743"/>
          </a:xfrm>
        </p:grpSpPr>
        <p:pic>
          <p:nvPicPr>
            <p:cNvPr id="3" name="Picture 2">
              <a:extLst>
                <a:ext uri="{FF2B5EF4-FFF2-40B4-BE49-F238E27FC236}">
                  <a16:creationId xmlns:a16="http://schemas.microsoft.com/office/drawing/2014/main" id="{D64C0F63-065A-4679-9306-30583ED9E8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690" y="1247275"/>
              <a:ext cx="5788333" cy="6947743"/>
            </a:xfrm>
            <a:prstGeom prst="rect">
              <a:avLst/>
            </a:prstGeom>
          </p:spPr>
        </p:pic>
        <p:sp>
          <p:nvSpPr>
            <p:cNvPr id="7" name="Oval 6">
              <a:extLst>
                <a:ext uri="{FF2B5EF4-FFF2-40B4-BE49-F238E27FC236}">
                  <a16:creationId xmlns:a16="http://schemas.microsoft.com/office/drawing/2014/main" id="{FEC26FCA-E20D-4551-8B1A-D3C724F8403B}"/>
                </a:ext>
              </a:extLst>
            </p:cNvPr>
            <p:cNvSpPr/>
            <p:nvPr/>
          </p:nvSpPr>
          <p:spPr>
            <a:xfrm>
              <a:off x="1106296" y="2559409"/>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F36F943-A0A8-45E0-AF05-3FD8B0429BA8}"/>
                </a:ext>
              </a:extLst>
            </p:cNvPr>
            <p:cNvSpPr/>
            <p:nvPr/>
          </p:nvSpPr>
          <p:spPr>
            <a:xfrm>
              <a:off x="1868296" y="2375617"/>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83F0B65-FF77-403F-AF99-E432B4408E47}"/>
                </a:ext>
              </a:extLst>
            </p:cNvPr>
            <p:cNvSpPr/>
            <p:nvPr/>
          </p:nvSpPr>
          <p:spPr>
            <a:xfrm>
              <a:off x="3274246" y="2283721"/>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DAEB76F-85D7-4441-AFF6-2FCCA6C9E869}"/>
                </a:ext>
              </a:extLst>
            </p:cNvPr>
            <p:cNvSpPr/>
            <p:nvPr/>
          </p:nvSpPr>
          <p:spPr>
            <a:xfrm>
              <a:off x="2918044" y="3366563"/>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6730607-3C6E-4B10-8219-FAEDF18071E4}"/>
                </a:ext>
              </a:extLst>
            </p:cNvPr>
            <p:cNvSpPr/>
            <p:nvPr/>
          </p:nvSpPr>
          <p:spPr>
            <a:xfrm>
              <a:off x="3231187" y="4388208"/>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TextBox 13">
            <a:extLst>
              <a:ext uri="{FF2B5EF4-FFF2-40B4-BE49-F238E27FC236}">
                <a16:creationId xmlns:a16="http://schemas.microsoft.com/office/drawing/2014/main" id="{6058208C-68AB-4880-B2A4-A9CDE51D04BF}"/>
              </a:ext>
            </a:extLst>
          </p:cNvPr>
          <p:cNvSpPr txBox="1"/>
          <p:nvPr/>
        </p:nvSpPr>
        <p:spPr>
          <a:xfrm>
            <a:off x="1204343" y="2629424"/>
            <a:ext cx="1969012" cy="307777"/>
          </a:xfrm>
          <a:prstGeom prst="rect">
            <a:avLst/>
          </a:prstGeom>
          <a:noFill/>
        </p:spPr>
        <p:txBody>
          <a:bodyPr wrap="square" rtlCol="0">
            <a:spAutoFit/>
          </a:bodyPr>
          <a:lstStyle/>
          <a:p>
            <a:r>
              <a:rPr lang="en-GB" sz="1400" dirty="0"/>
              <a:t>Turin</a:t>
            </a:r>
          </a:p>
        </p:txBody>
      </p:sp>
      <p:sp>
        <p:nvSpPr>
          <p:cNvPr id="16" name="TextBox 15">
            <a:extLst>
              <a:ext uri="{FF2B5EF4-FFF2-40B4-BE49-F238E27FC236}">
                <a16:creationId xmlns:a16="http://schemas.microsoft.com/office/drawing/2014/main" id="{DEEEAC03-6732-4A6D-B53F-EEDB2D1E757F}"/>
              </a:ext>
            </a:extLst>
          </p:cNvPr>
          <p:cNvSpPr txBox="1"/>
          <p:nvPr/>
        </p:nvSpPr>
        <p:spPr>
          <a:xfrm>
            <a:off x="1939259" y="2409751"/>
            <a:ext cx="1969012" cy="307777"/>
          </a:xfrm>
          <a:prstGeom prst="rect">
            <a:avLst/>
          </a:prstGeom>
          <a:noFill/>
        </p:spPr>
        <p:txBody>
          <a:bodyPr wrap="square" rtlCol="0">
            <a:spAutoFit/>
          </a:bodyPr>
          <a:lstStyle/>
          <a:p>
            <a:r>
              <a:rPr lang="en-GB" sz="1400" dirty="0"/>
              <a:t>Milan</a:t>
            </a:r>
          </a:p>
        </p:txBody>
      </p:sp>
      <p:sp>
        <p:nvSpPr>
          <p:cNvPr id="17" name="TextBox 16">
            <a:extLst>
              <a:ext uri="{FF2B5EF4-FFF2-40B4-BE49-F238E27FC236}">
                <a16:creationId xmlns:a16="http://schemas.microsoft.com/office/drawing/2014/main" id="{BA0DAF16-CE4B-429B-BE47-17F34E1DA32B}"/>
              </a:ext>
            </a:extLst>
          </p:cNvPr>
          <p:cNvSpPr txBox="1"/>
          <p:nvPr/>
        </p:nvSpPr>
        <p:spPr>
          <a:xfrm>
            <a:off x="3408455" y="2363374"/>
            <a:ext cx="1969012" cy="307777"/>
          </a:xfrm>
          <a:prstGeom prst="rect">
            <a:avLst/>
          </a:prstGeom>
          <a:noFill/>
        </p:spPr>
        <p:txBody>
          <a:bodyPr wrap="square" rtlCol="0">
            <a:spAutoFit/>
          </a:bodyPr>
          <a:lstStyle/>
          <a:p>
            <a:r>
              <a:rPr lang="en-GB" sz="1400" dirty="0"/>
              <a:t>Venice</a:t>
            </a:r>
          </a:p>
        </p:txBody>
      </p:sp>
      <p:sp>
        <p:nvSpPr>
          <p:cNvPr id="18" name="TextBox 17">
            <a:extLst>
              <a:ext uri="{FF2B5EF4-FFF2-40B4-BE49-F238E27FC236}">
                <a16:creationId xmlns:a16="http://schemas.microsoft.com/office/drawing/2014/main" id="{CB5DD895-6488-450D-BED9-F71E417495EC}"/>
              </a:ext>
            </a:extLst>
          </p:cNvPr>
          <p:cNvSpPr txBox="1"/>
          <p:nvPr/>
        </p:nvSpPr>
        <p:spPr>
          <a:xfrm>
            <a:off x="2918044" y="3462787"/>
            <a:ext cx="1969012" cy="307777"/>
          </a:xfrm>
          <a:prstGeom prst="rect">
            <a:avLst/>
          </a:prstGeom>
          <a:noFill/>
        </p:spPr>
        <p:txBody>
          <a:bodyPr wrap="square" rtlCol="0">
            <a:spAutoFit/>
          </a:bodyPr>
          <a:lstStyle/>
          <a:p>
            <a:r>
              <a:rPr lang="en-GB" sz="1400" dirty="0"/>
              <a:t>Florence</a:t>
            </a:r>
          </a:p>
        </p:txBody>
      </p:sp>
      <p:sp>
        <p:nvSpPr>
          <p:cNvPr id="19" name="TextBox 18">
            <a:extLst>
              <a:ext uri="{FF2B5EF4-FFF2-40B4-BE49-F238E27FC236}">
                <a16:creationId xmlns:a16="http://schemas.microsoft.com/office/drawing/2014/main" id="{69D01ADB-8B51-468C-B947-F497D81AB34A}"/>
              </a:ext>
            </a:extLst>
          </p:cNvPr>
          <p:cNvSpPr txBox="1"/>
          <p:nvPr/>
        </p:nvSpPr>
        <p:spPr>
          <a:xfrm>
            <a:off x="3373114" y="4377534"/>
            <a:ext cx="1969012" cy="307777"/>
          </a:xfrm>
          <a:prstGeom prst="rect">
            <a:avLst/>
          </a:prstGeom>
          <a:noFill/>
        </p:spPr>
        <p:txBody>
          <a:bodyPr wrap="square" rtlCol="0">
            <a:spAutoFit/>
          </a:bodyPr>
          <a:lstStyle/>
          <a:p>
            <a:r>
              <a:rPr lang="en-GB" sz="1400" dirty="0"/>
              <a:t>Rome</a:t>
            </a:r>
          </a:p>
        </p:txBody>
      </p:sp>
      <p:grpSp>
        <p:nvGrpSpPr>
          <p:cNvPr id="31" name="Group 30">
            <a:extLst>
              <a:ext uri="{FF2B5EF4-FFF2-40B4-BE49-F238E27FC236}">
                <a16:creationId xmlns:a16="http://schemas.microsoft.com/office/drawing/2014/main" id="{02D32A0A-9204-4610-8807-7591D75A34ED}"/>
              </a:ext>
            </a:extLst>
          </p:cNvPr>
          <p:cNvGrpSpPr/>
          <p:nvPr/>
        </p:nvGrpSpPr>
        <p:grpSpPr>
          <a:xfrm>
            <a:off x="140525" y="6813413"/>
            <a:ext cx="2797977" cy="2126864"/>
            <a:chOff x="-2836587" y="1869906"/>
            <a:chExt cx="2797977" cy="2126864"/>
          </a:xfrm>
        </p:grpSpPr>
        <p:pic>
          <p:nvPicPr>
            <p:cNvPr id="30" name="Picture 29">
              <a:extLst>
                <a:ext uri="{FF2B5EF4-FFF2-40B4-BE49-F238E27FC236}">
                  <a16:creationId xmlns:a16="http://schemas.microsoft.com/office/drawing/2014/main" id="{04C9D378-EEFF-4124-B2B4-9C417D510D2E}"/>
                </a:ext>
              </a:extLst>
            </p:cNvPr>
            <p:cNvPicPr>
              <a:picLocks noChangeAspect="1"/>
            </p:cNvPicPr>
            <p:nvPr/>
          </p:nvPicPr>
          <p:blipFill>
            <a:blip r:embed="rId3"/>
            <a:stretch>
              <a:fillRect/>
            </a:stretch>
          </p:blipFill>
          <p:spPr>
            <a:xfrm>
              <a:off x="-959849" y="3512312"/>
              <a:ext cx="453341" cy="453341"/>
            </a:xfrm>
            <a:prstGeom prst="rect">
              <a:avLst/>
            </a:prstGeom>
          </p:spPr>
        </p:pic>
        <p:pic>
          <p:nvPicPr>
            <p:cNvPr id="25" name="Picture 24">
              <a:extLst>
                <a:ext uri="{FF2B5EF4-FFF2-40B4-BE49-F238E27FC236}">
                  <a16:creationId xmlns:a16="http://schemas.microsoft.com/office/drawing/2014/main" id="{1AA1395B-6C46-4935-903A-1069C151D5B1}"/>
                </a:ext>
              </a:extLst>
            </p:cNvPr>
            <p:cNvPicPr>
              <a:picLocks noChangeAspect="1"/>
            </p:cNvPicPr>
            <p:nvPr/>
          </p:nvPicPr>
          <p:blipFill>
            <a:blip r:embed="rId4"/>
            <a:stretch>
              <a:fillRect/>
            </a:stretch>
          </p:blipFill>
          <p:spPr>
            <a:xfrm>
              <a:off x="-886591" y="2792028"/>
              <a:ext cx="275928" cy="275928"/>
            </a:xfrm>
            <a:prstGeom prst="rect">
              <a:avLst/>
            </a:prstGeom>
          </p:spPr>
        </p:pic>
        <p:sp>
          <p:nvSpPr>
            <p:cNvPr id="2" name="Rectangle 1">
              <a:extLst>
                <a:ext uri="{FF2B5EF4-FFF2-40B4-BE49-F238E27FC236}">
                  <a16:creationId xmlns:a16="http://schemas.microsoft.com/office/drawing/2014/main" id="{5E4A0B6E-1C17-4487-93B9-AE712B3D284A}"/>
                </a:ext>
              </a:extLst>
            </p:cNvPr>
            <p:cNvSpPr/>
            <p:nvPr/>
          </p:nvSpPr>
          <p:spPr>
            <a:xfrm>
              <a:off x="-2816129" y="1893656"/>
              <a:ext cx="2777519" cy="20870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BD297750-8B54-4BCC-B37E-77E03185C16A}"/>
                </a:ext>
              </a:extLst>
            </p:cNvPr>
            <p:cNvSpPr txBox="1"/>
            <p:nvPr/>
          </p:nvSpPr>
          <p:spPr>
            <a:xfrm>
              <a:off x="-2836587" y="1869906"/>
              <a:ext cx="1943674" cy="2126864"/>
            </a:xfrm>
            <a:prstGeom prst="rect">
              <a:avLst/>
            </a:prstGeom>
            <a:noFill/>
          </p:spPr>
          <p:txBody>
            <a:bodyPr wrap="none" rtlCol="0">
              <a:spAutoFit/>
            </a:bodyPr>
            <a:lstStyle/>
            <a:p>
              <a:pPr>
                <a:lnSpc>
                  <a:spcPct val="150000"/>
                </a:lnSpc>
              </a:pPr>
              <a:r>
                <a:rPr lang="en-GB" dirty="0"/>
                <a:t>Consumer services</a:t>
              </a:r>
            </a:p>
            <a:p>
              <a:pPr>
                <a:lnSpc>
                  <a:spcPct val="150000"/>
                </a:lnSpc>
              </a:pPr>
              <a:r>
                <a:rPr lang="en-GB" dirty="0"/>
                <a:t>Consumer goods</a:t>
              </a:r>
            </a:p>
            <a:p>
              <a:pPr>
                <a:lnSpc>
                  <a:spcPct val="150000"/>
                </a:lnSpc>
              </a:pPr>
              <a:r>
                <a:rPr lang="en-GB" dirty="0"/>
                <a:t>Heath care</a:t>
              </a:r>
            </a:p>
            <a:p>
              <a:pPr>
                <a:lnSpc>
                  <a:spcPct val="150000"/>
                </a:lnSpc>
              </a:pPr>
              <a:r>
                <a:rPr lang="en-GB" dirty="0"/>
                <a:t>Financials</a:t>
              </a:r>
            </a:p>
            <a:p>
              <a:pPr>
                <a:lnSpc>
                  <a:spcPct val="150000"/>
                </a:lnSpc>
              </a:pPr>
              <a:r>
                <a:rPr lang="en-GB" dirty="0"/>
                <a:t>Industrials</a:t>
              </a:r>
            </a:p>
          </p:txBody>
        </p:sp>
        <p:sp>
          <p:nvSpPr>
            <p:cNvPr id="15" name="Rectangle 14">
              <a:extLst>
                <a:ext uri="{FF2B5EF4-FFF2-40B4-BE49-F238E27FC236}">
                  <a16:creationId xmlns:a16="http://schemas.microsoft.com/office/drawing/2014/main" id="{6D4806CF-53FE-48E0-B768-55C0BDFDB80D}"/>
                </a:ext>
              </a:extLst>
            </p:cNvPr>
            <p:cNvSpPr/>
            <p:nvPr/>
          </p:nvSpPr>
          <p:spPr>
            <a:xfrm>
              <a:off x="-892913" y="1929281"/>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3BDEF10A-517C-4060-A215-5D4A43729CAE}"/>
                </a:ext>
              </a:extLst>
            </p:cNvPr>
            <p:cNvSpPr/>
            <p:nvPr/>
          </p:nvSpPr>
          <p:spPr>
            <a:xfrm>
              <a:off x="-892913" y="2325098"/>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8DD9B385-8FA1-4685-80E1-9A980B0E8472}"/>
                </a:ext>
              </a:extLst>
            </p:cNvPr>
            <p:cNvSpPr/>
            <p:nvPr/>
          </p:nvSpPr>
          <p:spPr>
            <a:xfrm>
              <a:off x="-892913" y="2732975"/>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34628D77-0F82-403E-A594-C6B0616C103E}"/>
                </a:ext>
              </a:extLst>
            </p:cNvPr>
            <p:cNvSpPr/>
            <p:nvPr/>
          </p:nvSpPr>
          <p:spPr>
            <a:xfrm>
              <a:off x="-896205" y="3135241"/>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0B7789E9-40E5-4943-B6DF-0AE95FDF06C2}"/>
                </a:ext>
              </a:extLst>
            </p:cNvPr>
            <p:cNvSpPr/>
            <p:nvPr/>
          </p:nvSpPr>
          <p:spPr>
            <a:xfrm>
              <a:off x="-896205" y="3543118"/>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67446EE6-5EB7-43E7-9F42-25A116CBD156}"/>
                </a:ext>
              </a:extLst>
            </p:cNvPr>
            <p:cNvSpPr txBox="1"/>
            <p:nvPr/>
          </p:nvSpPr>
          <p:spPr>
            <a:xfrm>
              <a:off x="-912349" y="3152455"/>
              <a:ext cx="301686" cy="369332"/>
            </a:xfrm>
            <a:prstGeom prst="rect">
              <a:avLst/>
            </a:prstGeom>
            <a:noFill/>
          </p:spPr>
          <p:txBody>
            <a:bodyPr wrap="none" rtlCol="0">
              <a:spAutoFit/>
            </a:bodyPr>
            <a:lstStyle/>
            <a:p>
              <a:r>
                <a:rPr lang="en-GB" dirty="0"/>
                <a:t>£</a:t>
              </a:r>
            </a:p>
          </p:txBody>
        </p:sp>
        <p:pic>
          <p:nvPicPr>
            <p:cNvPr id="27" name="Picture 26">
              <a:extLst>
                <a:ext uri="{FF2B5EF4-FFF2-40B4-BE49-F238E27FC236}">
                  <a16:creationId xmlns:a16="http://schemas.microsoft.com/office/drawing/2014/main" id="{160275BB-9306-45FA-9F79-BDC7C73C0C1D}"/>
                </a:ext>
              </a:extLst>
            </p:cNvPr>
            <p:cNvPicPr>
              <a:picLocks noChangeAspect="1"/>
            </p:cNvPicPr>
            <p:nvPr/>
          </p:nvPicPr>
          <p:blipFill>
            <a:blip r:embed="rId5"/>
            <a:stretch>
              <a:fillRect/>
            </a:stretch>
          </p:blipFill>
          <p:spPr>
            <a:xfrm>
              <a:off x="-867544" y="2374020"/>
              <a:ext cx="224067" cy="290036"/>
            </a:xfrm>
            <a:prstGeom prst="rect">
              <a:avLst/>
            </a:prstGeom>
          </p:spPr>
        </p:pic>
        <p:pic>
          <p:nvPicPr>
            <p:cNvPr id="28" name="Picture 27">
              <a:extLst>
                <a:ext uri="{FF2B5EF4-FFF2-40B4-BE49-F238E27FC236}">
                  <a16:creationId xmlns:a16="http://schemas.microsoft.com/office/drawing/2014/main" id="{DF7D902B-5C65-4961-904E-923E3D5B1DE7}"/>
                </a:ext>
              </a:extLst>
            </p:cNvPr>
            <p:cNvPicPr>
              <a:picLocks noChangeAspect="1"/>
            </p:cNvPicPr>
            <p:nvPr/>
          </p:nvPicPr>
          <p:blipFill>
            <a:blip r:embed="rId6"/>
            <a:stretch>
              <a:fillRect/>
            </a:stretch>
          </p:blipFill>
          <p:spPr>
            <a:xfrm>
              <a:off x="-878803" y="2011535"/>
              <a:ext cx="261581" cy="201295"/>
            </a:xfrm>
            <a:prstGeom prst="rect">
              <a:avLst/>
            </a:prstGeom>
          </p:spPr>
        </p:pic>
      </p:grpSp>
    </p:spTree>
    <p:extLst>
      <p:ext uri="{BB962C8B-B14F-4D97-AF65-F5344CB8AC3E}">
        <p14:creationId xmlns:p14="http://schemas.microsoft.com/office/powerpoint/2010/main" val="1969897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B3F107-1AAD-44DD-8E04-18DDC11A9B20}"/>
              </a:ext>
            </a:extLst>
          </p:cNvPr>
          <p:cNvSpPr txBox="1"/>
          <p:nvPr/>
        </p:nvSpPr>
        <p:spPr>
          <a:xfrm>
            <a:off x="4405745" y="17694"/>
            <a:ext cx="2311730" cy="338554"/>
          </a:xfrm>
          <a:prstGeom prst="rect">
            <a:avLst/>
          </a:prstGeom>
          <a:noFill/>
        </p:spPr>
        <p:txBody>
          <a:bodyPr wrap="square" rtlCol="0">
            <a:spAutoFit/>
          </a:bodyPr>
          <a:lstStyle/>
          <a:p>
            <a:r>
              <a:rPr lang="en-GB" sz="1600" u="sng" dirty="0">
                <a:latin typeface="Comic Sans MS" panose="030F0702030302020204" pitchFamily="66" charset="0"/>
              </a:rPr>
              <a:t>Wednesday 10</a:t>
            </a:r>
            <a:r>
              <a:rPr lang="en-GB" sz="1600" u="sng" baseline="30000" dirty="0">
                <a:latin typeface="Comic Sans MS" panose="030F0702030302020204" pitchFamily="66" charset="0"/>
              </a:rPr>
              <a:t>th</a:t>
            </a:r>
            <a:r>
              <a:rPr lang="en-GB" sz="1600" u="sng" dirty="0">
                <a:latin typeface="Comic Sans MS" panose="030F0702030302020204" pitchFamily="66" charset="0"/>
              </a:rPr>
              <a:t> June</a:t>
            </a:r>
          </a:p>
        </p:txBody>
      </p:sp>
      <p:sp>
        <p:nvSpPr>
          <p:cNvPr id="5" name="TextBox 4">
            <a:extLst>
              <a:ext uri="{FF2B5EF4-FFF2-40B4-BE49-F238E27FC236}">
                <a16:creationId xmlns:a16="http://schemas.microsoft.com/office/drawing/2014/main" id="{854A8AF8-C594-401B-B345-A6BCD87F1C02}"/>
              </a:ext>
            </a:extLst>
          </p:cNvPr>
          <p:cNvSpPr txBox="1"/>
          <p:nvPr/>
        </p:nvSpPr>
        <p:spPr>
          <a:xfrm>
            <a:off x="140525" y="0"/>
            <a:ext cx="4265220" cy="338554"/>
          </a:xfrm>
          <a:prstGeom prst="rect">
            <a:avLst/>
          </a:prstGeom>
          <a:noFill/>
        </p:spPr>
        <p:txBody>
          <a:bodyPr wrap="square" rtlCol="0">
            <a:spAutoFit/>
          </a:bodyPr>
          <a:lstStyle/>
          <a:p>
            <a:r>
              <a:rPr lang="en-GB" sz="1600" u="sng" dirty="0">
                <a:latin typeface="Comic Sans MS" panose="030F0702030302020204" pitchFamily="66" charset="0"/>
              </a:rPr>
              <a:t>Who lives in North Italy and why?</a:t>
            </a:r>
          </a:p>
        </p:txBody>
      </p:sp>
      <p:sp>
        <p:nvSpPr>
          <p:cNvPr id="6" name="TextBox 5">
            <a:extLst>
              <a:ext uri="{FF2B5EF4-FFF2-40B4-BE49-F238E27FC236}">
                <a16:creationId xmlns:a16="http://schemas.microsoft.com/office/drawing/2014/main" id="{50FBBC42-AAEB-4079-827F-CD82809EFE9D}"/>
              </a:ext>
            </a:extLst>
          </p:cNvPr>
          <p:cNvSpPr txBox="1"/>
          <p:nvPr/>
        </p:nvSpPr>
        <p:spPr>
          <a:xfrm>
            <a:off x="140525" y="356248"/>
            <a:ext cx="6717476" cy="830997"/>
          </a:xfrm>
          <a:prstGeom prst="rect">
            <a:avLst/>
          </a:prstGeom>
          <a:noFill/>
        </p:spPr>
        <p:txBody>
          <a:bodyPr wrap="square" rtlCol="0">
            <a:spAutoFit/>
          </a:bodyPr>
          <a:lstStyle/>
          <a:p>
            <a:r>
              <a:rPr lang="en-GB" sz="1600" dirty="0">
                <a:latin typeface="Comic Sans MS" panose="030F0702030302020204" pitchFamily="66" charset="0"/>
              </a:rPr>
              <a:t>Spicy: Complete the key below choosing your own symbols where one is missing. Then label the key industries on the map using the table on the next page.</a:t>
            </a:r>
          </a:p>
        </p:txBody>
      </p:sp>
      <p:grpSp>
        <p:nvGrpSpPr>
          <p:cNvPr id="8" name="Group 7">
            <a:extLst>
              <a:ext uri="{FF2B5EF4-FFF2-40B4-BE49-F238E27FC236}">
                <a16:creationId xmlns:a16="http://schemas.microsoft.com/office/drawing/2014/main" id="{64AE7045-F244-44F8-A075-FC28E50675F5}"/>
              </a:ext>
            </a:extLst>
          </p:cNvPr>
          <p:cNvGrpSpPr/>
          <p:nvPr/>
        </p:nvGrpSpPr>
        <p:grpSpPr>
          <a:xfrm>
            <a:off x="648690" y="1247275"/>
            <a:ext cx="5788333" cy="6947743"/>
            <a:chOff x="648690" y="1247275"/>
            <a:chExt cx="5788333" cy="6947743"/>
          </a:xfrm>
        </p:grpSpPr>
        <p:pic>
          <p:nvPicPr>
            <p:cNvPr id="3" name="Picture 2">
              <a:extLst>
                <a:ext uri="{FF2B5EF4-FFF2-40B4-BE49-F238E27FC236}">
                  <a16:creationId xmlns:a16="http://schemas.microsoft.com/office/drawing/2014/main" id="{D64C0F63-065A-4679-9306-30583ED9E8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690" y="1247275"/>
              <a:ext cx="5788333" cy="6947743"/>
            </a:xfrm>
            <a:prstGeom prst="rect">
              <a:avLst/>
            </a:prstGeom>
          </p:spPr>
        </p:pic>
        <p:sp>
          <p:nvSpPr>
            <p:cNvPr id="7" name="Oval 6">
              <a:extLst>
                <a:ext uri="{FF2B5EF4-FFF2-40B4-BE49-F238E27FC236}">
                  <a16:creationId xmlns:a16="http://schemas.microsoft.com/office/drawing/2014/main" id="{FEC26FCA-E20D-4551-8B1A-D3C724F8403B}"/>
                </a:ext>
              </a:extLst>
            </p:cNvPr>
            <p:cNvSpPr/>
            <p:nvPr/>
          </p:nvSpPr>
          <p:spPr>
            <a:xfrm>
              <a:off x="1106296" y="2559409"/>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F36F943-A0A8-45E0-AF05-3FD8B0429BA8}"/>
                </a:ext>
              </a:extLst>
            </p:cNvPr>
            <p:cNvSpPr/>
            <p:nvPr/>
          </p:nvSpPr>
          <p:spPr>
            <a:xfrm>
              <a:off x="1868296" y="2375617"/>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83F0B65-FF77-403F-AF99-E432B4408E47}"/>
                </a:ext>
              </a:extLst>
            </p:cNvPr>
            <p:cNvSpPr/>
            <p:nvPr/>
          </p:nvSpPr>
          <p:spPr>
            <a:xfrm>
              <a:off x="3274246" y="2283721"/>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DAEB76F-85D7-4441-AFF6-2FCCA6C9E869}"/>
                </a:ext>
              </a:extLst>
            </p:cNvPr>
            <p:cNvSpPr/>
            <p:nvPr/>
          </p:nvSpPr>
          <p:spPr>
            <a:xfrm>
              <a:off x="2918044" y="3366563"/>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6730607-3C6E-4B10-8219-FAEDF18071E4}"/>
                </a:ext>
              </a:extLst>
            </p:cNvPr>
            <p:cNvSpPr/>
            <p:nvPr/>
          </p:nvSpPr>
          <p:spPr>
            <a:xfrm>
              <a:off x="3231187" y="4388208"/>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TextBox 13">
            <a:extLst>
              <a:ext uri="{FF2B5EF4-FFF2-40B4-BE49-F238E27FC236}">
                <a16:creationId xmlns:a16="http://schemas.microsoft.com/office/drawing/2014/main" id="{6058208C-68AB-4880-B2A4-A9CDE51D04BF}"/>
              </a:ext>
            </a:extLst>
          </p:cNvPr>
          <p:cNvSpPr txBox="1"/>
          <p:nvPr/>
        </p:nvSpPr>
        <p:spPr>
          <a:xfrm>
            <a:off x="1204343" y="2629424"/>
            <a:ext cx="1969012" cy="369332"/>
          </a:xfrm>
          <a:prstGeom prst="rect">
            <a:avLst/>
          </a:prstGeom>
          <a:noFill/>
        </p:spPr>
        <p:txBody>
          <a:bodyPr wrap="square" rtlCol="0">
            <a:spAutoFit/>
          </a:bodyPr>
          <a:lstStyle/>
          <a:p>
            <a:r>
              <a:rPr lang="en-GB" dirty="0"/>
              <a:t>Turin</a:t>
            </a:r>
          </a:p>
        </p:txBody>
      </p:sp>
      <p:sp>
        <p:nvSpPr>
          <p:cNvPr id="16" name="TextBox 15">
            <a:extLst>
              <a:ext uri="{FF2B5EF4-FFF2-40B4-BE49-F238E27FC236}">
                <a16:creationId xmlns:a16="http://schemas.microsoft.com/office/drawing/2014/main" id="{DEEEAC03-6732-4A6D-B53F-EEDB2D1E757F}"/>
              </a:ext>
            </a:extLst>
          </p:cNvPr>
          <p:cNvSpPr txBox="1"/>
          <p:nvPr/>
        </p:nvSpPr>
        <p:spPr>
          <a:xfrm>
            <a:off x="1939259" y="2409751"/>
            <a:ext cx="1969012" cy="369332"/>
          </a:xfrm>
          <a:prstGeom prst="rect">
            <a:avLst/>
          </a:prstGeom>
          <a:noFill/>
        </p:spPr>
        <p:txBody>
          <a:bodyPr wrap="square" rtlCol="0">
            <a:spAutoFit/>
          </a:bodyPr>
          <a:lstStyle/>
          <a:p>
            <a:r>
              <a:rPr lang="en-GB" dirty="0"/>
              <a:t>Milan</a:t>
            </a:r>
          </a:p>
        </p:txBody>
      </p:sp>
      <p:sp>
        <p:nvSpPr>
          <p:cNvPr id="17" name="TextBox 16">
            <a:extLst>
              <a:ext uri="{FF2B5EF4-FFF2-40B4-BE49-F238E27FC236}">
                <a16:creationId xmlns:a16="http://schemas.microsoft.com/office/drawing/2014/main" id="{BA0DAF16-CE4B-429B-BE47-17F34E1DA32B}"/>
              </a:ext>
            </a:extLst>
          </p:cNvPr>
          <p:cNvSpPr txBox="1"/>
          <p:nvPr/>
        </p:nvSpPr>
        <p:spPr>
          <a:xfrm>
            <a:off x="3408455" y="2363374"/>
            <a:ext cx="1969012" cy="369332"/>
          </a:xfrm>
          <a:prstGeom prst="rect">
            <a:avLst/>
          </a:prstGeom>
          <a:noFill/>
        </p:spPr>
        <p:txBody>
          <a:bodyPr wrap="square" rtlCol="0">
            <a:spAutoFit/>
          </a:bodyPr>
          <a:lstStyle/>
          <a:p>
            <a:r>
              <a:rPr lang="en-GB" dirty="0"/>
              <a:t>Venice</a:t>
            </a:r>
          </a:p>
        </p:txBody>
      </p:sp>
      <p:sp>
        <p:nvSpPr>
          <p:cNvPr id="18" name="TextBox 17">
            <a:extLst>
              <a:ext uri="{FF2B5EF4-FFF2-40B4-BE49-F238E27FC236}">
                <a16:creationId xmlns:a16="http://schemas.microsoft.com/office/drawing/2014/main" id="{CB5DD895-6488-450D-BED9-F71E417495EC}"/>
              </a:ext>
            </a:extLst>
          </p:cNvPr>
          <p:cNvSpPr txBox="1"/>
          <p:nvPr/>
        </p:nvSpPr>
        <p:spPr>
          <a:xfrm>
            <a:off x="2918044" y="3462787"/>
            <a:ext cx="1969012" cy="369332"/>
          </a:xfrm>
          <a:prstGeom prst="rect">
            <a:avLst/>
          </a:prstGeom>
          <a:noFill/>
        </p:spPr>
        <p:txBody>
          <a:bodyPr wrap="square" rtlCol="0">
            <a:spAutoFit/>
          </a:bodyPr>
          <a:lstStyle/>
          <a:p>
            <a:r>
              <a:rPr lang="en-GB" dirty="0"/>
              <a:t>Florence</a:t>
            </a:r>
          </a:p>
        </p:txBody>
      </p:sp>
      <p:sp>
        <p:nvSpPr>
          <p:cNvPr id="19" name="TextBox 18">
            <a:extLst>
              <a:ext uri="{FF2B5EF4-FFF2-40B4-BE49-F238E27FC236}">
                <a16:creationId xmlns:a16="http://schemas.microsoft.com/office/drawing/2014/main" id="{69D01ADB-8B51-468C-B947-F497D81AB34A}"/>
              </a:ext>
            </a:extLst>
          </p:cNvPr>
          <p:cNvSpPr txBox="1"/>
          <p:nvPr/>
        </p:nvSpPr>
        <p:spPr>
          <a:xfrm>
            <a:off x="3373114" y="4377534"/>
            <a:ext cx="1969012" cy="369332"/>
          </a:xfrm>
          <a:prstGeom prst="rect">
            <a:avLst/>
          </a:prstGeom>
          <a:noFill/>
        </p:spPr>
        <p:txBody>
          <a:bodyPr wrap="square" rtlCol="0">
            <a:spAutoFit/>
          </a:bodyPr>
          <a:lstStyle/>
          <a:p>
            <a:r>
              <a:rPr lang="en-GB" dirty="0"/>
              <a:t>Rome</a:t>
            </a:r>
          </a:p>
        </p:txBody>
      </p:sp>
      <p:grpSp>
        <p:nvGrpSpPr>
          <p:cNvPr id="20" name="Group 19">
            <a:extLst>
              <a:ext uri="{FF2B5EF4-FFF2-40B4-BE49-F238E27FC236}">
                <a16:creationId xmlns:a16="http://schemas.microsoft.com/office/drawing/2014/main" id="{B32AB28C-1E6F-42BB-B705-4EE0F4AD7F71}"/>
              </a:ext>
            </a:extLst>
          </p:cNvPr>
          <p:cNvGrpSpPr/>
          <p:nvPr/>
        </p:nvGrpSpPr>
        <p:grpSpPr>
          <a:xfrm>
            <a:off x="120067" y="6833293"/>
            <a:ext cx="2797977" cy="2126864"/>
            <a:chOff x="-2836587" y="1869906"/>
            <a:chExt cx="2797977" cy="2126864"/>
          </a:xfrm>
        </p:grpSpPr>
        <p:pic>
          <p:nvPicPr>
            <p:cNvPr id="21" name="Picture 20">
              <a:extLst>
                <a:ext uri="{FF2B5EF4-FFF2-40B4-BE49-F238E27FC236}">
                  <a16:creationId xmlns:a16="http://schemas.microsoft.com/office/drawing/2014/main" id="{FCF961EE-482F-40B0-B30F-255DD89414C5}"/>
                </a:ext>
              </a:extLst>
            </p:cNvPr>
            <p:cNvPicPr>
              <a:picLocks noChangeAspect="1"/>
            </p:cNvPicPr>
            <p:nvPr/>
          </p:nvPicPr>
          <p:blipFill>
            <a:blip r:embed="rId3"/>
            <a:stretch>
              <a:fillRect/>
            </a:stretch>
          </p:blipFill>
          <p:spPr>
            <a:xfrm>
              <a:off x="-959849" y="3512312"/>
              <a:ext cx="453341" cy="453341"/>
            </a:xfrm>
            <a:prstGeom prst="rect">
              <a:avLst/>
            </a:prstGeom>
          </p:spPr>
        </p:pic>
        <p:sp>
          <p:nvSpPr>
            <p:cNvPr id="23" name="Rectangle 22">
              <a:extLst>
                <a:ext uri="{FF2B5EF4-FFF2-40B4-BE49-F238E27FC236}">
                  <a16:creationId xmlns:a16="http://schemas.microsoft.com/office/drawing/2014/main" id="{F8D73064-067B-48F8-B6DA-EF3DAB002A00}"/>
                </a:ext>
              </a:extLst>
            </p:cNvPr>
            <p:cNvSpPr/>
            <p:nvPr/>
          </p:nvSpPr>
          <p:spPr>
            <a:xfrm>
              <a:off x="-2816129" y="1893656"/>
              <a:ext cx="2777519" cy="20870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4C366385-080F-4B5F-A3E3-D2E0AF74266B}"/>
                </a:ext>
              </a:extLst>
            </p:cNvPr>
            <p:cNvSpPr txBox="1"/>
            <p:nvPr/>
          </p:nvSpPr>
          <p:spPr>
            <a:xfrm>
              <a:off x="-2836587" y="1869906"/>
              <a:ext cx="1943674" cy="2126864"/>
            </a:xfrm>
            <a:prstGeom prst="rect">
              <a:avLst/>
            </a:prstGeom>
            <a:noFill/>
          </p:spPr>
          <p:txBody>
            <a:bodyPr wrap="none" rtlCol="0">
              <a:spAutoFit/>
            </a:bodyPr>
            <a:lstStyle/>
            <a:p>
              <a:pPr>
                <a:lnSpc>
                  <a:spcPct val="150000"/>
                </a:lnSpc>
              </a:pPr>
              <a:r>
                <a:rPr lang="en-GB" dirty="0"/>
                <a:t>Consumer services</a:t>
              </a:r>
            </a:p>
            <a:p>
              <a:pPr>
                <a:lnSpc>
                  <a:spcPct val="150000"/>
                </a:lnSpc>
              </a:pPr>
              <a:r>
                <a:rPr lang="en-GB" dirty="0"/>
                <a:t>Consumer goods</a:t>
              </a:r>
            </a:p>
            <a:p>
              <a:pPr>
                <a:lnSpc>
                  <a:spcPct val="150000"/>
                </a:lnSpc>
              </a:pPr>
              <a:r>
                <a:rPr lang="en-GB" dirty="0"/>
                <a:t>Heath care</a:t>
              </a:r>
            </a:p>
            <a:p>
              <a:pPr>
                <a:lnSpc>
                  <a:spcPct val="150000"/>
                </a:lnSpc>
              </a:pPr>
              <a:r>
                <a:rPr lang="en-GB" dirty="0"/>
                <a:t>Financials</a:t>
              </a:r>
            </a:p>
            <a:p>
              <a:pPr>
                <a:lnSpc>
                  <a:spcPct val="150000"/>
                </a:lnSpc>
              </a:pPr>
              <a:r>
                <a:rPr lang="en-GB" dirty="0"/>
                <a:t>Industrials</a:t>
              </a:r>
            </a:p>
          </p:txBody>
        </p:sp>
        <p:sp>
          <p:nvSpPr>
            <p:cNvPr id="25" name="Rectangle 24">
              <a:extLst>
                <a:ext uri="{FF2B5EF4-FFF2-40B4-BE49-F238E27FC236}">
                  <a16:creationId xmlns:a16="http://schemas.microsoft.com/office/drawing/2014/main" id="{E01580B9-810E-4D08-83A3-1A7E9B36C1BE}"/>
                </a:ext>
              </a:extLst>
            </p:cNvPr>
            <p:cNvSpPr/>
            <p:nvPr/>
          </p:nvSpPr>
          <p:spPr>
            <a:xfrm>
              <a:off x="-892913" y="1929281"/>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9E4EA1BC-436F-42F7-AE93-6DB5CD040BD6}"/>
                </a:ext>
              </a:extLst>
            </p:cNvPr>
            <p:cNvSpPr/>
            <p:nvPr/>
          </p:nvSpPr>
          <p:spPr>
            <a:xfrm>
              <a:off x="-892913" y="2325098"/>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FBA9C34B-2615-45A9-A79C-16FDF2853F1D}"/>
                </a:ext>
              </a:extLst>
            </p:cNvPr>
            <p:cNvSpPr/>
            <p:nvPr/>
          </p:nvSpPr>
          <p:spPr>
            <a:xfrm>
              <a:off x="-892913" y="2732975"/>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C304E402-D000-43A8-9272-76BF2E880C88}"/>
                </a:ext>
              </a:extLst>
            </p:cNvPr>
            <p:cNvSpPr/>
            <p:nvPr/>
          </p:nvSpPr>
          <p:spPr>
            <a:xfrm>
              <a:off x="-896205" y="3135241"/>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8D891616-B9E5-4C47-866E-496F5D25E503}"/>
                </a:ext>
              </a:extLst>
            </p:cNvPr>
            <p:cNvSpPr/>
            <p:nvPr/>
          </p:nvSpPr>
          <p:spPr>
            <a:xfrm>
              <a:off x="-896205" y="3543118"/>
              <a:ext cx="293094" cy="40376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a:extLst>
                <a:ext uri="{FF2B5EF4-FFF2-40B4-BE49-F238E27FC236}">
                  <a16:creationId xmlns:a16="http://schemas.microsoft.com/office/drawing/2014/main" id="{BC592118-A7A5-47E3-9D33-4DFBE6E95605}"/>
                </a:ext>
              </a:extLst>
            </p:cNvPr>
            <p:cNvPicPr>
              <a:picLocks noChangeAspect="1"/>
            </p:cNvPicPr>
            <p:nvPr/>
          </p:nvPicPr>
          <p:blipFill>
            <a:blip r:embed="rId4"/>
            <a:stretch>
              <a:fillRect/>
            </a:stretch>
          </p:blipFill>
          <p:spPr>
            <a:xfrm>
              <a:off x="-867544" y="2374020"/>
              <a:ext cx="224067" cy="290036"/>
            </a:xfrm>
            <a:prstGeom prst="rect">
              <a:avLst/>
            </a:prstGeom>
          </p:spPr>
        </p:pic>
      </p:grpSp>
    </p:spTree>
    <p:extLst>
      <p:ext uri="{BB962C8B-B14F-4D97-AF65-F5344CB8AC3E}">
        <p14:creationId xmlns:p14="http://schemas.microsoft.com/office/powerpoint/2010/main" val="2026614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B3F107-1AAD-44DD-8E04-18DDC11A9B20}"/>
              </a:ext>
            </a:extLst>
          </p:cNvPr>
          <p:cNvSpPr txBox="1"/>
          <p:nvPr/>
        </p:nvSpPr>
        <p:spPr>
          <a:xfrm>
            <a:off x="4405745" y="17694"/>
            <a:ext cx="2311730" cy="338554"/>
          </a:xfrm>
          <a:prstGeom prst="rect">
            <a:avLst/>
          </a:prstGeom>
          <a:noFill/>
        </p:spPr>
        <p:txBody>
          <a:bodyPr wrap="square" rtlCol="0">
            <a:spAutoFit/>
          </a:bodyPr>
          <a:lstStyle/>
          <a:p>
            <a:r>
              <a:rPr lang="en-GB" sz="1600" u="sng" dirty="0">
                <a:latin typeface="Comic Sans MS" panose="030F0702030302020204" pitchFamily="66" charset="0"/>
              </a:rPr>
              <a:t>Wednesday 10</a:t>
            </a:r>
            <a:r>
              <a:rPr lang="en-GB" sz="1600" u="sng" baseline="30000" dirty="0">
                <a:latin typeface="Comic Sans MS" panose="030F0702030302020204" pitchFamily="66" charset="0"/>
              </a:rPr>
              <a:t>th</a:t>
            </a:r>
            <a:r>
              <a:rPr lang="en-GB" sz="1600" u="sng" dirty="0">
                <a:latin typeface="Comic Sans MS" panose="030F0702030302020204" pitchFamily="66" charset="0"/>
              </a:rPr>
              <a:t> June</a:t>
            </a:r>
          </a:p>
        </p:txBody>
      </p:sp>
      <p:sp>
        <p:nvSpPr>
          <p:cNvPr id="5" name="TextBox 4">
            <a:extLst>
              <a:ext uri="{FF2B5EF4-FFF2-40B4-BE49-F238E27FC236}">
                <a16:creationId xmlns:a16="http://schemas.microsoft.com/office/drawing/2014/main" id="{854A8AF8-C594-401B-B345-A6BCD87F1C02}"/>
              </a:ext>
            </a:extLst>
          </p:cNvPr>
          <p:cNvSpPr txBox="1"/>
          <p:nvPr/>
        </p:nvSpPr>
        <p:spPr>
          <a:xfrm>
            <a:off x="140525" y="0"/>
            <a:ext cx="4265220" cy="338554"/>
          </a:xfrm>
          <a:prstGeom prst="rect">
            <a:avLst/>
          </a:prstGeom>
          <a:noFill/>
        </p:spPr>
        <p:txBody>
          <a:bodyPr wrap="square" rtlCol="0">
            <a:spAutoFit/>
          </a:bodyPr>
          <a:lstStyle/>
          <a:p>
            <a:r>
              <a:rPr lang="en-GB" sz="1600" u="sng" dirty="0">
                <a:latin typeface="Comic Sans MS" panose="030F0702030302020204" pitchFamily="66" charset="0"/>
              </a:rPr>
              <a:t>Who lives in North Italy and why?</a:t>
            </a:r>
          </a:p>
        </p:txBody>
      </p:sp>
      <p:sp>
        <p:nvSpPr>
          <p:cNvPr id="6" name="TextBox 5">
            <a:extLst>
              <a:ext uri="{FF2B5EF4-FFF2-40B4-BE49-F238E27FC236}">
                <a16:creationId xmlns:a16="http://schemas.microsoft.com/office/drawing/2014/main" id="{50FBBC42-AAEB-4079-827F-CD82809EFE9D}"/>
              </a:ext>
            </a:extLst>
          </p:cNvPr>
          <p:cNvSpPr txBox="1"/>
          <p:nvPr/>
        </p:nvSpPr>
        <p:spPr>
          <a:xfrm>
            <a:off x="140525" y="356248"/>
            <a:ext cx="6717476" cy="830997"/>
          </a:xfrm>
          <a:prstGeom prst="rect">
            <a:avLst/>
          </a:prstGeom>
          <a:noFill/>
        </p:spPr>
        <p:txBody>
          <a:bodyPr wrap="square" rtlCol="0">
            <a:spAutoFit/>
          </a:bodyPr>
          <a:lstStyle/>
          <a:p>
            <a:r>
              <a:rPr lang="en-GB" sz="1600" dirty="0">
                <a:latin typeface="Comic Sans MS" panose="030F0702030302020204" pitchFamily="66" charset="0"/>
              </a:rPr>
              <a:t>Hot: Create your own key to show the industries in Italy. Then use your chosen symbols to label these in the correct locations on your map, use the table provided to help.</a:t>
            </a:r>
          </a:p>
        </p:txBody>
      </p:sp>
      <p:grpSp>
        <p:nvGrpSpPr>
          <p:cNvPr id="8" name="Group 7">
            <a:extLst>
              <a:ext uri="{FF2B5EF4-FFF2-40B4-BE49-F238E27FC236}">
                <a16:creationId xmlns:a16="http://schemas.microsoft.com/office/drawing/2014/main" id="{64AE7045-F244-44F8-A075-FC28E50675F5}"/>
              </a:ext>
            </a:extLst>
          </p:cNvPr>
          <p:cNvGrpSpPr/>
          <p:nvPr/>
        </p:nvGrpSpPr>
        <p:grpSpPr>
          <a:xfrm>
            <a:off x="648690" y="1247275"/>
            <a:ext cx="5788333" cy="6947743"/>
            <a:chOff x="648690" y="1247275"/>
            <a:chExt cx="5788333" cy="6947743"/>
          </a:xfrm>
        </p:grpSpPr>
        <p:pic>
          <p:nvPicPr>
            <p:cNvPr id="3" name="Picture 2">
              <a:extLst>
                <a:ext uri="{FF2B5EF4-FFF2-40B4-BE49-F238E27FC236}">
                  <a16:creationId xmlns:a16="http://schemas.microsoft.com/office/drawing/2014/main" id="{D64C0F63-065A-4679-9306-30583ED9E8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690" y="1247275"/>
              <a:ext cx="5788333" cy="6947743"/>
            </a:xfrm>
            <a:prstGeom prst="rect">
              <a:avLst/>
            </a:prstGeom>
          </p:spPr>
        </p:pic>
        <p:sp>
          <p:nvSpPr>
            <p:cNvPr id="7" name="Oval 6">
              <a:extLst>
                <a:ext uri="{FF2B5EF4-FFF2-40B4-BE49-F238E27FC236}">
                  <a16:creationId xmlns:a16="http://schemas.microsoft.com/office/drawing/2014/main" id="{FEC26FCA-E20D-4551-8B1A-D3C724F8403B}"/>
                </a:ext>
              </a:extLst>
            </p:cNvPr>
            <p:cNvSpPr/>
            <p:nvPr/>
          </p:nvSpPr>
          <p:spPr>
            <a:xfrm>
              <a:off x="1106296" y="2559409"/>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F36F943-A0A8-45E0-AF05-3FD8B0429BA8}"/>
                </a:ext>
              </a:extLst>
            </p:cNvPr>
            <p:cNvSpPr/>
            <p:nvPr/>
          </p:nvSpPr>
          <p:spPr>
            <a:xfrm>
              <a:off x="1868296" y="2375617"/>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83F0B65-FF77-403F-AF99-E432B4408E47}"/>
                </a:ext>
              </a:extLst>
            </p:cNvPr>
            <p:cNvSpPr/>
            <p:nvPr/>
          </p:nvSpPr>
          <p:spPr>
            <a:xfrm>
              <a:off x="3274246" y="2283721"/>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DAEB76F-85D7-4441-AFF6-2FCCA6C9E869}"/>
                </a:ext>
              </a:extLst>
            </p:cNvPr>
            <p:cNvSpPr/>
            <p:nvPr/>
          </p:nvSpPr>
          <p:spPr>
            <a:xfrm>
              <a:off x="2918044" y="3366563"/>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76C0BC1-E842-49A1-A67E-3E697F2CE6F2}"/>
                </a:ext>
              </a:extLst>
            </p:cNvPr>
            <p:cNvSpPr/>
            <p:nvPr/>
          </p:nvSpPr>
          <p:spPr>
            <a:xfrm>
              <a:off x="4306803" y="5219427"/>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6730607-3C6E-4B10-8219-FAEDF18071E4}"/>
                </a:ext>
              </a:extLst>
            </p:cNvPr>
            <p:cNvSpPr/>
            <p:nvPr/>
          </p:nvSpPr>
          <p:spPr>
            <a:xfrm>
              <a:off x="3231187" y="4388208"/>
              <a:ext cx="141927" cy="18379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TextBox 13">
            <a:extLst>
              <a:ext uri="{FF2B5EF4-FFF2-40B4-BE49-F238E27FC236}">
                <a16:creationId xmlns:a16="http://schemas.microsoft.com/office/drawing/2014/main" id="{6058208C-68AB-4880-B2A4-A9CDE51D04BF}"/>
              </a:ext>
            </a:extLst>
          </p:cNvPr>
          <p:cNvSpPr txBox="1"/>
          <p:nvPr/>
        </p:nvSpPr>
        <p:spPr>
          <a:xfrm>
            <a:off x="1204343" y="2629424"/>
            <a:ext cx="1969012" cy="369332"/>
          </a:xfrm>
          <a:prstGeom prst="rect">
            <a:avLst/>
          </a:prstGeom>
          <a:noFill/>
        </p:spPr>
        <p:txBody>
          <a:bodyPr wrap="square" rtlCol="0">
            <a:spAutoFit/>
          </a:bodyPr>
          <a:lstStyle/>
          <a:p>
            <a:r>
              <a:rPr lang="en-GB" dirty="0"/>
              <a:t>Turin</a:t>
            </a:r>
          </a:p>
        </p:txBody>
      </p:sp>
      <p:sp>
        <p:nvSpPr>
          <p:cNvPr id="16" name="TextBox 15">
            <a:extLst>
              <a:ext uri="{FF2B5EF4-FFF2-40B4-BE49-F238E27FC236}">
                <a16:creationId xmlns:a16="http://schemas.microsoft.com/office/drawing/2014/main" id="{DEEEAC03-6732-4A6D-B53F-EEDB2D1E757F}"/>
              </a:ext>
            </a:extLst>
          </p:cNvPr>
          <p:cNvSpPr txBox="1"/>
          <p:nvPr/>
        </p:nvSpPr>
        <p:spPr>
          <a:xfrm>
            <a:off x="1939259" y="2409751"/>
            <a:ext cx="1969012" cy="369332"/>
          </a:xfrm>
          <a:prstGeom prst="rect">
            <a:avLst/>
          </a:prstGeom>
          <a:noFill/>
        </p:spPr>
        <p:txBody>
          <a:bodyPr wrap="square" rtlCol="0">
            <a:spAutoFit/>
          </a:bodyPr>
          <a:lstStyle/>
          <a:p>
            <a:r>
              <a:rPr lang="en-GB" dirty="0"/>
              <a:t>Milan</a:t>
            </a:r>
          </a:p>
        </p:txBody>
      </p:sp>
      <p:sp>
        <p:nvSpPr>
          <p:cNvPr id="17" name="TextBox 16">
            <a:extLst>
              <a:ext uri="{FF2B5EF4-FFF2-40B4-BE49-F238E27FC236}">
                <a16:creationId xmlns:a16="http://schemas.microsoft.com/office/drawing/2014/main" id="{BA0DAF16-CE4B-429B-BE47-17F34E1DA32B}"/>
              </a:ext>
            </a:extLst>
          </p:cNvPr>
          <p:cNvSpPr txBox="1"/>
          <p:nvPr/>
        </p:nvSpPr>
        <p:spPr>
          <a:xfrm>
            <a:off x="3408455" y="2363374"/>
            <a:ext cx="1969012" cy="369332"/>
          </a:xfrm>
          <a:prstGeom prst="rect">
            <a:avLst/>
          </a:prstGeom>
          <a:noFill/>
        </p:spPr>
        <p:txBody>
          <a:bodyPr wrap="square" rtlCol="0">
            <a:spAutoFit/>
          </a:bodyPr>
          <a:lstStyle/>
          <a:p>
            <a:r>
              <a:rPr lang="en-GB" dirty="0"/>
              <a:t>Venice</a:t>
            </a:r>
          </a:p>
        </p:txBody>
      </p:sp>
      <p:sp>
        <p:nvSpPr>
          <p:cNvPr id="18" name="TextBox 17">
            <a:extLst>
              <a:ext uri="{FF2B5EF4-FFF2-40B4-BE49-F238E27FC236}">
                <a16:creationId xmlns:a16="http://schemas.microsoft.com/office/drawing/2014/main" id="{CB5DD895-6488-450D-BED9-F71E417495EC}"/>
              </a:ext>
            </a:extLst>
          </p:cNvPr>
          <p:cNvSpPr txBox="1"/>
          <p:nvPr/>
        </p:nvSpPr>
        <p:spPr>
          <a:xfrm>
            <a:off x="2918044" y="3462787"/>
            <a:ext cx="1969012" cy="369332"/>
          </a:xfrm>
          <a:prstGeom prst="rect">
            <a:avLst/>
          </a:prstGeom>
          <a:noFill/>
        </p:spPr>
        <p:txBody>
          <a:bodyPr wrap="square" rtlCol="0">
            <a:spAutoFit/>
          </a:bodyPr>
          <a:lstStyle/>
          <a:p>
            <a:r>
              <a:rPr lang="en-GB" dirty="0"/>
              <a:t>Florence</a:t>
            </a:r>
          </a:p>
        </p:txBody>
      </p:sp>
      <p:sp>
        <p:nvSpPr>
          <p:cNvPr id="19" name="TextBox 18">
            <a:extLst>
              <a:ext uri="{FF2B5EF4-FFF2-40B4-BE49-F238E27FC236}">
                <a16:creationId xmlns:a16="http://schemas.microsoft.com/office/drawing/2014/main" id="{69D01ADB-8B51-468C-B947-F497D81AB34A}"/>
              </a:ext>
            </a:extLst>
          </p:cNvPr>
          <p:cNvSpPr txBox="1"/>
          <p:nvPr/>
        </p:nvSpPr>
        <p:spPr>
          <a:xfrm>
            <a:off x="3373114" y="4377534"/>
            <a:ext cx="1969012" cy="369332"/>
          </a:xfrm>
          <a:prstGeom prst="rect">
            <a:avLst/>
          </a:prstGeom>
          <a:noFill/>
        </p:spPr>
        <p:txBody>
          <a:bodyPr wrap="square" rtlCol="0">
            <a:spAutoFit/>
          </a:bodyPr>
          <a:lstStyle/>
          <a:p>
            <a:r>
              <a:rPr lang="en-GB" dirty="0"/>
              <a:t>Rome</a:t>
            </a:r>
          </a:p>
        </p:txBody>
      </p:sp>
      <p:sp>
        <p:nvSpPr>
          <p:cNvPr id="20" name="TextBox 19">
            <a:extLst>
              <a:ext uri="{FF2B5EF4-FFF2-40B4-BE49-F238E27FC236}">
                <a16:creationId xmlns:a16="http://schemas.microsoft.com/office/drawing/2014/main" id="{E1FD333D-4E7E-4F64-B0A5-5E8A8ED13025}"/>
              </a:ext>
            </a:extLst>
          </p:cNvPr>
          <p:cNvSpPr txBox="1"/>
          <p:nvPr/>
        </p:nvSpPr>
        <p:spPr>
          <a:xfrm>
            <a:off x="4392961" y="5126657"/>
            <a:ext cx="1969012" cy="369332"/>
          </a:xfrm>
          <a:prstGeom prst="rect">
            <a:avLst/>
          </a:prstGeom>
          <a:noFill/>
        </p:spPr>
        <p:txBody>
          <a:bodyPr wrap="square" rtlCol="0">
            <a:spAutoFit/>
          </a:bodyPr>
          <a:lstStyle/>
          <a:p>
            <a:r>
              <a:rPr lang="en-GB" dirty="0"/>
              <a:t>Naples</a:t>
            </a:r>
          </a:p>
        </p:txBody>
      </p:sp>
      <p:sp>
        <p:nvSpPr>
          <p:cNvPr id="15" name="TextBox 14">
            <a:extLst>
              <a:ext uri="{FF2B5EF4-FFF2-40B4-BE49-F238E27FC236}">
                <a16:creationId xmlns:a16="http://schemas.microsoft.com/office/drawing/2014/main" id="{646A62C2-3489-4BE0-863C-C08D72C09CDF}"/>
              </a:ext>
            </a:extLst>
          </p:cNvPr>
          <p:cNvSpPr txBox="1"/>
          <p:nvPr/>
        </p:nvSpPr>
        <p:spPr>
          <a:xfrm>
            <a:off x="140525" y="6941092"/>
            <a:ext cx="3090662" cy="2031325"/>
          </a:xfrm>
          <a:prstGeom prst="rect">
            <a:avLst/>
          </a:prstGeom>
          <a:noFill/>
          <a:ln>
            <a:solidFill>
              <a:schemeClr val="tx1"/>
            </a:solidFill>
          </a:ln>
        </p:spPr>
        <p:txBody>
          <a:bodyPr wrap="square" rtlCol="0">
            <a:spAutoFit/>
          </a:bodyPr>
          <a:lstStyle/>
          <a:p>
            <a:pPr algn="ctr"/>
            <a:r>
              <a:rPr lang="en-GB" dirty="0"/>
              <a:t>Key:</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855886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344</Words>
  <Application>Microsoft Office PowerPoint</Application>
  <PresentationFormat>On-screen Show (4:3)</PresentationFormat>
  <Paragraphs>54</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OReillyL</dc:creator>
  <cp:lastModifiedBy>OReillyL</cp:lastModifiedBy>
  <cp:revision>10</cp:revision>
  <cp:lastPrinted>2020-06-05T08:36:22Z</cp:lastPrinted>
  <dcterms:created xsi:type="dcterms:W3CDTF">2020-06-03T13:45:44Z</dcterms:created>
  <dcterms:modified xsi:type="dcterms:W3CDTF">2020-06-09T09:06:53Z</dcterms:modified>
</cp:coreProperties>
</file>