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08" r:id="rId3"/>
    <p:sldId id="282" r:id="rId4"/>
    <p:sldId id="306" r:id="rId5"/>
    <p:sldId id="268" r:id="rId6"/>
    <p:sldId id="288" r:id="rId7"/>
    <p:sldId id="258" r:id="rId8"/>
    <p:sldId id="262" r:id="rId9"/>
    <p:sldId id="292" r:id="rId10"/>
    <p:sldId id="275" r:id="rId11"/>
    <p:sldId id="286" r:id="rId12"/>
    <p:sldId id="289" r:id="rId13"/>
    <p:sldId id="291" r:id="rId14"/>
    <p:sldId id="310" r:id="rId15"/>
    <p:sldId id="311" r:id="rId16"/>
    <p:sldId id="309" r:id="rId17"/>
    <p:sldId id="313" r:id="rId18"/>
    <p:sldId id="259" r:id="rId19"/>
    <p:sldId id="294" r:id="rId20"/>
    <p:sldId id="314" r:id="rId21"/>
    <p:sldId id="297" r:id="rId22"/>
    <p:sldId id="298" r:id="rId23"/>
    <p:sldId id="299" r:id="rId24"/>
    <p:sldId id="301" r:id="rId25"/>
    <p:sldId id="302" r:id="rId26"/>
    <p:sldId id="279" r:id="rId27"/>
    <p:sldId id="280" r:id="rId28"/>
    <p:sldId id="304" r:id="rId29"/>
    <p:sldId id="305" r:id="rId30"/>
    <p:sldId id="293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60" autoAdjust="0"/>
    <p:restoredTop sz="95798" autoAdjust="0"/>
  </p:normalViewPr>
  <p:slideViewPr>
    <p:cSldViewPr>
      <p:cViewPr varScale="1">
        <p:scale>
          <a:sx n="49" d="100"/>
          <a:sy n="49" d="100"/>
        </p:scale>
        <p:origin x="1131" y="2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068EFD0-62B2-41DC-BE21-F1F563084E46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21DE36D-134F-48C0-9887-A9DDF46A96E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www.scholastic.co.uk/piecorbett/resources" TargetMode="Externa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://schoolreadinglist.co.uk/" TargetMode="External"/><Relationship Id="rId5" Type="http://schemas.openxmlformats.org/officeDocument/2006/relationships/hyperlink" Target="http://www.booktrust.org.uk/resources/search/" TargetMode="External"/><Relationship Id="rId4" Type="http://schemas.openxmlformats.org/officeDocument/2006/relationships/hyperlink" Target="http://www.readingrockets.org/audience/parents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3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24744"/>
            <a:ext cx="7772400" cy="1829761"/>
          </a:xfrm>
        </p:spPr>
        <p:txBody>
          <a:bodyPr/>
          <a:lstStyle/>
          <a:p>
            <a:r>
              <a:rPr lang="en-GB" dirty="0"/>
              <a:t>Motivating your children to read in Year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3301905"/>
            <a:ext cx="7772400" cy="1199704"/>
          </a:xfrm>
        </p:spPr>
        <p:txBody>
          <a:bodyPr/>
          <a:lstStyle/>
          <a:p>
            <a:r>
              <a:rPr lang="en-GB" dirty="0"/>
              <a:t>October 2020</a:t>
            </a:r>
          </a:p>
        </p:txBody>
      </p:sp>
      <p:pic>
        <p:nvPicPr>
          <p:cNvPr id="5" name="Picture 2" descr="http://www.childpsych.co.za/wp-content/uploads/2013/02/reading-with-your-child-at-hom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761471"/>
            <a:ext cx="2333625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ntroduction">
            <a:hlinkClick r:id="" action="ppaction://media"/>
            <a:extLst>
              <a:ext uri="{FF2B5EF4-FFF2-40B4-BE49-F238E27FC236}">
                <a16:creationId xmlns:a16="http://schemas.microsoft.com/office/drawing/2014/main" id="{424F3F85-493D-4474-A001-2788802936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72200" y="4086358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69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Outline what we do in school to help with reading.</a:t>
            </a:r>
          </a:p>
          <a:p>
            <a:r>
              <a:rPr lang="en-GB" dirty="0"/>
              <a:t>Outline the importance of reading and how we can all help</a:t>
            </a:r>
          </a:p>
          <a:p>
            <a:r>
              <a:rPr lang="en-GB" dirty="0"/>
              <a:t>Accelerated Reader – Keeping track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the session</a:t>
            </a:r>
          </a:p>
        </p:txBody>
      </p:sp>
    </p:spTree>
    <p:extLst>
      <p:ext uri="{BB962C8B-B14F-4D97-AF65-F5344CB8AC3E}">
        <p14:creationId xmlns:p14="http://schemas.microsoft.com/office/powerpoint/2010/main" val="3073174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Reading is all around us…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43588" r="40110" b="24647"/>
          <a:stretch/>
        </p:blipFill>
        <p:spPr bwMode="auto">
          <a:xfrm>
            <a:off x="323528" y="1196752"/>
            <a:ext cx="2448272" cy="867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0" t="36886" r="56322" b="9799"/>
          <a:stretch/>
        </p:blipFill>
        <p:spPr bwMode="auto">
          <a:xfrm>
            <a:off x="359532" y="3284984"/>
            <a:ext cx="2376264" cy="2173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3" t="43572" r="62221" b="48308"/>
          <a:stretch/>
        </p:blipFill>
        <p:spPr bwMode="auto">
          <a:xfrm>
            <a:off x="323528" y="2391773"/>
            <a:ext cx="2180521" cy="61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5" t="50000" r="39038" b="29646"/>
          <a:stretch/>
        </p:blipFill>
        <p:spPr bwMode="auto">
          <a:xfrm>
            <a:off x="359532" y="5485350"/>
            <a:ext cx="5107284" cy="112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0" t="38748" r="37538" b="8785"/>
          <a:stretch/>
        </p:blipFill>
        <p:spPr bwMode="auto">
          <a:xfrm>
            <a:off x="2949861" y="1196752"/>
            <a:ext cx="3854387" cy="245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98" r="66962" b="44784"/>
          <a:stretch/>
        </p:blipFill>
        <p:spPr bwMode="auto">
          <a:xfrm>
            <a:off x="5724128" y="4988440"/>
            <a:ext cx="2946529" cy="1606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5" t="45800" r="61602" b="25437"/>
          <a:stretch/>
        </p:blipFill>
        <p:spPr bwMode="auto">
          <a:xfrm>
            <a:off x="7020272" y="1117679"/>
            <a:ext cx="1497550" cy="2191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20" t="34049" r="56563" b="15610"/>
          <a:stretch/>
        </p:blipFill>
        <p:spPr bwMode="auto">
          <a:xfrm>
            <a:off x="3359869" y="3712094"/>
            <a:ext cx="1142851" cy="1589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95" t="34049" r="36640" b="51570"/>
          <a:stretch/>
        </p:blipFill>
        <p:spPr bwMode="auto">
          <a:xfrm>
            <a:off x="5343008" y="3648665"/>
            <a:ext cx="3250915" cy="1095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ading all around">
            <a:hlinkClick r:id="" action="ppaction://media"/>
            <a:extLst>
              <a:ext uri="{FF2B5EF4-FFF2-40B4-BE49-F238E27FC236}">
                <a16:creationId xmlns:a16="http://schemas.microsoft.com/office/drawing/2014/main" id="{46D5EA5C-E63A-40A0-A0C1-D53E3D49F2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397375" y="3254375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00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Every child has time with a teacher in a Guided Reading  session, working on comprehension skills</a:t>
            </a:r>
          </a:p>
          <a:p>
            <a:r>
              <a:rPr lang="en-GB" dirty="0"/>
              <a:t>Every child has time to answer questions about the text using a range of formats</a:t>
            </a:r>
          </a:p>
          <a:p>
            <a:r>
              <a:rPr lang="en-GB" dirty="0"/>
              <a:t>Children are encouraged to use the book corner to explore other books</a:t>
            </a:r>
          </a:p>
          <a:p>
            <a:r>
              <a:rPr lang="en-GB" dirty="0"/>
              <a:t>Children are encouraged to complete Accelerated Reading Quizzes about their books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we are helping in school</a:t>
            </a:r>
          </a:p>
        </p:txBody>
      </p:sp>
    </p:spTree>
    <p:extLst>
      <p:ext uri="{BB962C8B-B14F-4D97-AF65-F5344CB8AC3E}">
        <p14:creationId xmlns:p14="http://schemas.microsoft.com/office/powerpoint/2010/main" val="12715755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omasm\Local Settings\Temporary Internet Files\Content.IE5\G646QQ2Y\dancing-book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97" y="522271"/>
            <a:ext cx="1760402" cy="103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homasm\Local Settings\Temporary Internet Files\Content.IE5\8CV7U2BY\bts7-212x300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757" y="4591264"/>
            <a:ext cx="1512243" cy="213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homasm\Local Settings\Temporary Internet Files\Content.IE5\8CV7U2BY\children%20and%20books_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816" y="208820"/>
            <a:ext cx="1844040" cy="183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9512" y="2040668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640" y="770801"/>
            <a:ext cx="66920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Reading expectation…</a:t>
            </a:r>
          </a:p>
        </p:txBody>
      </p:sp>
      <p:sp>
        <p:nvSpPr>
          <p:cNvPr id="3" name="Rectangle 2"/>
          <p:cNvSpPr/>
          <p:nvPr/>
        </p:nvSpPr>
        <p:spPr>
          <a:xfrm>
            <a:off x="305396" y="1772816"/>
            <a:ext cx="792343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AT LEAST </a:t>
            </a:r>
            <a:r>
              <a:rPr lang="en-GB" sz="2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5 days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omic Sans MS" panose="030F0702030302020204" pitchFamily="66" charset="0"/>
              </a:rPr>
              <a:t>a week- with the hope that all children will read every day of the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Doesn’t have to be a long session- but a quality session with an adult is the best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" name="Reading in school">
            <a:hlinkClick r:id="" action="ppaction://media"/>
            <a:extLst>
              <a:ext uri="{FF2B5EF4-FFF2-40B4-BE49-F238E27FC236}">
                <a16:creationId xmlns:a16="http://schemas.microsoft.com/office/drawing/2014/main" id="{0900D844-291C-4653-A218-CC47F555DF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709446" y="2968302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627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Show children that you enjoy reading (children often mimic parent behaviour)</a:t>
            </a:r>
          </a:p>
          <a:p>
            <a:r>
              <a:rPr lang="en-GB" dirty="0"/>
              <a:t>Share your favourite books with your children</a:t>
            </a:r>
          </a:p>
          <a:p>
            <a:r>
              <a:rPr lang="en-GB" dirty="0"/>
              <a:t>Discuss the importance of reading (often children don’t realise how reading can be purposeful and relevant to their life)</a:t>
            </a:r>
          </a:p>
          <a:p>
            <a:r>
              <a:rPr lang="en-GB" dirty="0"/>
              <a:t>Grab as many opportunities to read as possible! (Match reports, Newspapers, Posters </a:t>
            </a:r>
            <a:r>
              <a:rPr lang="en-GB" dirty="0" err="1"/>
              <a:t>etc</a:t>
            </a:r>
            <a:r>
              <a:rPr lang="en-GB" dirty="0"/>
              <a:t>).</a:t>
            </a:r>
          </a:p>
          <a:p>
            <a:endParaRPr lang="en-GB" dirty="0"/>
          </a:p>
          <a:p>
            <a:pPr marL="109728" indent="0">
              <a:buNone/>
            </a:pP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How can you help?</a:t>
            </a:r>
          </a:p>
        </p:txBody>
      </p:sp>
      <p:pic>
        <p:nvPicPr>
          <p:cNvPr id="4" name="How you can help">
            <a:hlinkClick r:id="" action="ppaction://media"/>
            <a:extLst>
              <a:ext uri="{FF2B5EF4-FFF2-40B4-BE49-F238E27FC236}">
                <a16:creationId xmlns:a16="http://schemas.microsoft.com/office/drawing/2014/main" id="{9A95FE90-8D59-41C2-9E68-7BB4876CCF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76256" y="5029009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9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Grab children’s interests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Look at a match report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Look at a review for a new computer game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Read song lyrics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Film reviews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Instructions/ recipes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Road signs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Multimodal texts</a:t>
            </a:r>
          </a:p>
        </p:txBody>
      </p:sp>
    </p:spTree>
    <p:extLst>
      <p:ext uri="{BB962C8B-B14F-4D97-AF65-F5344CB8AC3E}">
        <p14:creationId xmlns:p14="http://schemas.microsoft.com/office/powerpoint/2010/main" val="3915238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6" t="38117" r="49485" b="15117"/>
          <a:stretch/>
        </p:blipFill>
        <p:spPr bwMode="auto">
          <a:xfrm>
            <a:off x="827584" y="476671"/>
            <a:ext cx="7357044" cy="5819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4492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Do what works for you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2050" name="Picture 2" descr="http://cbsd.schoolwires.net/cms/lib010/PA01916442/Centricity/Domain/987/family-reading-clip-art-8251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6942" y="4077072"/>
            <a:ext cx="2917057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610A8F4-0633-4FBC-884A-722C46BEF52B}"/>
              </a:ext>
            </a:extLst>
          </p:cNvPr>
          <p:cNvSpPr txBox="1"/>
          <p:nvPr/>
        </p:nvSpPr>
        <p:spPr>
          <a:xfrm>
            <a:off x="611560" y="980728"/>
            <a:ext cx="612068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Echo reading – this means you read a sentence modelling how it should be read. Your child then reads it using your model. You can break this down into parts of a sentence if you find your child struggles to retain the whole sentence. Once they have read all the parts, they should then be able to read the sentence as a whole.</a:t>
            </a:r>
          </a:p>
          <a:p>
            <a:r>
              <a:rPr lang="en-GB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read a page, they read a page.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Bedtime stories (you are never too old </a:t>
            </a:r>
          </a:p>
          <a:p>
            <a:r>
              <a:rPr lang="en-GB" dirty="0"/>
              <a:t>    to be read to!)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reading fun. Could you find somewhere </a:t>
            </a:r>
          </a:p>
          <a:p>
            <a:r>
              <a:rPr lang="en-GB" dirty="0"/>
              <a:t>    at home to read together. Maybe on a bean </a:t>
            </a:r>
          </a:p>
          <a:p>
            <a:r>
              <a:rPr lang="en-GB" dirty="0"/>
              <a:t>    bag with hot chocolate!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Echo Reading">
            <a:hlinkClick r:id="" action="ppaction://media"/>
            <a:extLst>
              <a:ext uri="{FF2B5EF4-FFF2-40B4-BE49-F238E27FC236}">
                <a16:creationId xmlns:a16="http://schemas.microsoft.com/office/drawing/2014/main" id="{B6EA5C1C-8331-453A-8E95-375957FF34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16625" y="2132856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15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3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256584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Personality</a:t>
            </a: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Pronunciation</a:t>
            </a: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Pace</a:t>
            </a: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Punctuation</a:t>
            </a: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Pitch -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think about the tone</a:t>
            </a: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Power –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stress words and volume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Pause</a:t>
            </a:r>
          </a:p>
          <a:p>
            <a:pPr marL="109728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✔ Passion –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bring it alive</a:t>
            </a:r>
            <a:endParaRPr lang="en-GB" sz="2800" dirty="0">
              <a:latin typeface="Comic Sans MS" panose="030F0702030302020204" pitchFamily="66" charset="0"/>
            </a:endParaRPr>
          </a:p>
          <a:p>
            <a:pPr marL="109728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109728" indent="0">
              <a:buNone/>
            </a:pPr>
            <a:r>
              <a:rPr lang="en-GB" dirty="0">
                <a:latin typeface="Comic Sans MS" panose="030F0702030302020204" pitchFamily="66" charset="0"/>
              </a:rPr>
              <a:t>If reading too fast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SID</a:t>
            </a:r>
            <a:r>
              <a:rPr lang="en-GB" dirty="0">
                <a:latin typeface="Comic Sans MS" panose="030F0702030302020204" pitchFamily="66" charset="0"/>
              </a:rPr>
              <a:t>-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S</a:t>
            </a:r>
            <a:r>
              <a:rPr lang="en-GB" dirty="0">
                <a:latin typeface="Comic Sans MS" panose="030F0702030302020204" pitchFamily="66" charset="0"/>
              </a:rPr>
              <a:t>low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I</a:t>
            </a:r>
            <a:r>
              <a:rPr lang="en-GB" dirty="0">
                <a:latin typeface="Comic Sans MS" panose="030F0702030302020204" pitchFamily="66" charset="0"/>
              </a:rPr>
              <a:t>t 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D</a:t>
            </a:r>
            <a:r>
              <a:rPr lang="en-GB" dirty="0">
                <a:latin typeface="Comic Sans MS" panose="030F0702030302020204" pitchFamily="66" charset="0"/>
              </a:rPr>
              <a:t>own!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04403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Echo reading helps to achieve fluency</a:t>
            </a:r>
          </a:p>
        </p:txBody>
      </p:sp>
      <p:pic>
        <p:nvPicPr>
          <p:cNvPr id="1026" name="Picture 2" descr="C:\Users\thomasm\Local Settings\Temporary Internet Files\Content.IE5\8CV7U2BY\1410608271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77072"/>
            <a:ext cx="2035651" cy="1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384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dirty="0"/>
              <a:t>If a child struggles with decoding, they will take a while to understand what fluency feels and sounds like.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Read WITH your child- first slowly but get them to keep up with you.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Slowly increase the speed until you are reading with your child at a fluent pace.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Helping to achieve fluency</a:t>
            </a:r>
          </a:p>
        </p:txBody>
      </p:sp>
      <p:pic>
        <p:nvPicPr>
          <p:cNvPr id="4" name="Fluency">
            <a:hlinkClick r:id="" action="ppaction://media"/>
            <a:extLst>
              <a:ext uri="{FF2B5EF4-FFF2-40B4-BE49-F238E27FC236}">
                <a16:creationId xmlns:a16="http://schemas.microsoft.com/office/drawing/2014/main" id="{0D5CCCA9-3472-4A37-93D0-70FC5DBA11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08304" y="5445224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77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79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Evidence suggests that children who read for enjoyment everyday not only perform better in reading tests than those who don’t, but also develop a broader vocabulary, increased general knowledge and better understanding of other cultures.</a:t>
            </a:r>
          </a:p>
          <a:p>
            <a:pPr marL="109728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Reading for pleasure is more likely to determine whether a child does well at school than their social or economic background.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How important is reading for pleasure?</a:t>
            </a:r>
          </a:p>
        </p:txBody>
      </p:sp>
    </p:spTree>
    <p:extLst>
      <p:ext uri="{BB962C8B-B14F-4D97-AF65-F5344CB8AC3E}">
        <p14:creationId xmlns:p14="http://schemas.microsoft.com/office/powerpoint/2010/main" val="1192373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8579296" cy="4972008"/>
          </a:xfrm>
        </p:spPr>
        <p:txBody>
          <a:bodyPr>
            <a:normAutofit/>
          </a:bodyPr>
          <a:lstStyle/>
          <a:p>
            <a:r>
              <a:rPr lang="en-GB" dirty="0"/>
              <a:t>Try to establish why your child doesn’t want to read (boring? no time? too hard? not important? not fun?)</a:t>
            </a:r>
          </a:p>
          <a:p>
            <a:r>
              <a:rPr lang="en-GB" dirty="0"/>
              <a:t>Involve your child in planning the time when they will read within the week and stick to the routine</a:t>
            </a:r>
          </a:p>
          <a:p>
            <a:r>
              <a:rPr lang="en-GB" dirty="0"/>
              <a:t>Set up reward systems if necessary</a:t>
            </a:r>
          </a:p>
          <a:p>
            <a:r>
              <a:rPr lang="en-GB" dirty="0"/>
              <a:t>Gradually build up the time and frequency of the reading session</a:t>
            </a:r>
          </a:p>
          <a:p>
            <a:r>
              <a:rPr lang="en-GB" dirty="0"/>
              <a:t>Expose children to reading material related to their interests (give them a choice)</a:t>
            </a:r>
          </a:p>
          <a:p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Breaking the cycle of not wanting to read at home</a:t>
            </a:r>
          </a:p>
        </p:txBody>
      </p:sp>
      <p:pic>
        <p:nvPicPr>
          <p:cNvPr id="4" name="Breaking the cycle">
            <a:hlinkClick r:id="" action="ppaction://media"/>
            <a:extLst>
              <a:ext uri="{FF2B5EF4-FFF2-40B4-BE49-F238E27FC236}">
                <a16:creationId xmlns:a16="http://schemas.microsoft.com/office/drawing/2014/main" id="{4F1D416B-AC68-4F96-9CA1-14815EBF76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44408" y="3967332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2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3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D02CC8-4F26-4B97-B25C-ED2DF0F711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84" y="980728"/>
            <a:ext cx="7200800" cy="5060803"/>
          </a:xfrm>
          <a:prstGeom prst="rect">
            <a:avLst/>
          </a:prstGeom>
        </p:spPr>
      </p:pic>
      <p:pic>
        <p:nvPicPr>
          <p:cNvPr id="3" name="Before reading">
            <a:hlinkClick r:id="" action="ppaction://media"/>
            <a:extLst>
              <a:ext uri="{FF2B5EF4-FFF2-40B4-BE49-F238E27FC236}">
                <a16:creationId xmlns:a16="http://schemas.microsoft.com/office/drawing/2014/main" id="{0D70B95D-1886-4CFC-8F03-1304FFC47D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54552" y="3645024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3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05FCD0-193A-481D-A6A1-0A73B7CE2A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736" y="269756"/>
            <a:ext cx="5760640" cy="6318488"/>
          </a:xfrm>
          <a:prstGeom prst="rect">
            <a:avLst/>
          </a:prstGeom>
        </p:spPr>
      </p:pic>
      <p:pic>
        <p:nvPicPr>
          <p:cNvPr id="3" name="During Reading">
            <a:hlinkClick r:id="" action="ppaction://media"/>
            <a:extLst>
              <a:ext uri="{FF2B5EF4-FFF2-40B4-BE49-F238E27FC236}">
                <a16:creationId xmlns:a16="http://schemas.microsoft.com/office/drawing/2014/main" id="{F9AEECC8-45F0-4C93-A2E0-EDF52BFDE4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0392" y="2204864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7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7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0A16EF-D653-40C2-AA9D-FEAC542F08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632" y="332656"/>
            <a:ext cx="6192688" cy="6192688"/>
          </a:xfrm>
          <a:prstGeom prst="rect">
            <a:avLst/>
          </a:prstGeom>
        </p:spPr>
      </p:pic>
      <p:pic>
        <p:nvPicPr>
          <p:cNvPr id="2" name="After reading">
            <a:hlinkClick r:id="" action="ppaction://media"/>
            <a:extLst>
              <a:ext uri="{FF2B5EF4-FFF2-40B4-BE49-F238E27FC236}">
                <a16:creationId xmlns:a16="http://schemas.microsoft.com/office/drawing/2014/main" id="{CEC6784A-EB78-47D7-A15D-1AF7258C87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2400" y="2060848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47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omasm\Local Settings\Temporary Internet Files\Content.IE5\G646QQ2Y\dancing-book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97" y="522271"/>
            <a:ext cx="1760402" cy="103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homasm\Local Settings\Temporary Internet Files\Content.IE5\8CV7U2BY\bts7-212x3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757" y="4591264"/>
            <a:ext cx="1512243" cy="213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homasm\Local Settings\Temporary Internet Files\Content.IE5\8CV7U2BY\children%20and%20books_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816" y="208820"/>
            <a:ext cx="1844040" cy="183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9512" y="2040668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20589" y="440754"/>
            <a:ext cx="57862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Activity ideas…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Expanding children’s vocabulary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" t="12352" r="30735" b="6295"/>
          <a:stretch/>
        </p:blipFill>
        <p:spPr bwMode="auto">
          <a:xfrm>
            <a:off x="2083337" y="2271500"/>
            <a:ext cx="5544616" cy="4122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-105148" y="1787625"/>
            <a:ext cx="2808312" cy="1553310"/>
          </a:xfrm>
          <a:prstGeom prst="wedgeEllipseCallout">
            <a:avLst>
              <a:gd name="adj1" fmla="val 74740"/>
              <a:gd name="adj2" fmla="val 3201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What is an object doing?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Floating, sailing, bobbin, drifting, gliding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5112060" y="1916832"/>
            <a:ext cx="3820493" cy="1584176"/>
          </a:xfrm>
          <a:prstGeom prst="wedgeEllipseCallout">
            <a:avLst>
              <a:gd name="adj1" fmla="val -57297"/>
              <a:gd name="adj2" fmla="val 3451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How would you describe the weather?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Hot, boiling, sunny, calm, fine, beautiful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111891" y="4733589"/>
            <a:ext cx="2808312" cy="1872208"/>
          </a:xfrm>
          <a:prstGeom prst="wedgeEllipseCallout">
            <a:avLst>
              <a:gd name="adj1" fmla="val 66746"/>
              <a:gd name="adj2" fmla="val -35776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What are people doing?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Sitting, laying, lounging, sleeping, talking, playing</a:t>
            </a:r>
          </a:p>
        </p:txBody>
      </p:sp>
      <p:sp>
        <p:nvSpPr>
          <p:cNvPr id="12" name="Oval Callout 11"/>
          <p:cNvSpPr/>
          <p:nvPr/>
        </p:nvSpPr>
        <p:spPr>
          <a:xfrm>
            <a:off x="5112060" y="5159412"/>
            <a:ext cx="3204356" cy="1584176"/>
          </a:xfrm>
          <a:prstGeom prst="wedgeEllipseCallout">
            <a:avLst>
              <a:gd name="adj1" fmla="val -82088"/>
              <a:gd name="adj2" fmla="val -8692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FF0000"/>
                </a:solidFill>
              </a:rPr>
              <a:t>What are people doing?</a:t>
            </a:r>
            <a:endParaRPr lang="en-GB" sz="1600" dirty="0">
              <a:solidFill>
                <a:schemeClr val="tx1"/>
              </a:solidFill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</a:rPr>
              <a:t>Laughing, joking, giggling, crying, shouting, talking</a:t>
            </a:r>
          </a:p>
        </p:txBody>
      </p:sp>
    </p:spTree>
    <p:extLst>
      <p:ext uri="{BB962C8B-B14F-4D97-AF65-F5344CB8AC3E}">
        <p14:creationId xmlns:p14="http://schemas.microsoft.com/office/powerpoint/2010/main" val="3937018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omasm\Local Settings\Temporary Internet Files\Content.IE5\G646QQ2Y\dancing-books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97" y="522271"/>
            <a:ext cx="1760402" cy="103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homasm\Local Settings\Temporary Internet Files\Content.IE5\8CV7U2BY\bts7-212x3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757" y="4591264"/>
            <a:ext cx="1512243" cy="2139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homasm\Local Settings\Temporary Internet Files\Content.IE5\8CV7U2BY\children%20and%20books_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816" y="208820"/>
            <a:ext cx="1844040" cy="183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9512" y="2040668"/>
            <a:ext cx="6192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32693" y="195967"/>
            <a:ext cx="66920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Activity ideas…</a:t>
            </a: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Predicting, summarising, retrieving &amp; inferring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" t="12352" r="30735" b="6295"/>
          <a:stretch/>
        </p:blipFill>
        <p:spPr bwMode="auto">
          <a:xfrm>
            <a:off x="2083337" y="2271500"/>
            <a:ext cx="5544616" cy="4122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Callout 12"/>
          <p:cNvSpPr/>
          <p:nvPr/>
        </p:nvSpPr>
        <p:spPr>
          <a:xfrm>
            <a:off x="154653" y="1916832"/>
            <a:ext cx="2520280" cy="1584176"/>
          </a:xfrm>
          <a:prstGeom prst="wedgeEllipseCallout">
            <a:avLst>
              <a:gd name="adj1" fmla="val 43956"/>
              <a:gd name="adj2" fmla="val 4600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Retrieving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Where is the …?</a:t>
            </a:r>
          </a:p>
        </p:txBody>
      </p:sp>
      <p:sp>
        <p:nvSpPr>
          <p:cNvPr id="14" name="Oval Callout 13"/>
          <p:cNvSpPr/>
          <p:nvPr/>
        </p:nvSpPr>
        <p:spPr>
          <a:xfrm>
            <a:off x="0" y="4437112"/>
            <a:ext cx="2520280" cy="1584176"/>
          </a:xfrm>
          <a:prstGeom prst="wedgeEllipseCallout">
            <a:avLst>
              <a:gd name="adj1" fmla="val 76091"/>
              <a:gd name="adj2" fmla="val 24569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Predicting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What might….?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6599339" y="1916832"/>
            <a:ext cx="2520280" cy="1584176"/>
          </a:xfrm>
          <a:prstGeom prst="wedgeEllipseCallout">
            <a:avLst>
              <a:gd name="adj1" fmla="val -44471"/>
              <a:gd name="adj2" fmla="val 6075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Summarising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What is the picture about?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5303881" y="5147055"/>
            <a:ext cx="2520280" cy="1584176"/>
          </a:xfrm>
          <a:prstGeom prst="wedgeEllipseCallout">
            <a:avLst>
              <a:gd name="adj1" fmla="val -83187"/>
              <a:gd name="adj2" fmla="val -720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Inferring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Why do you think…?</a:t>
            </a:r>
          </a:p>
        </p:txBody>
      </p:sp>
    </p:spTree>
    <p:extLst>
      <p:ext uri="{BB962C8B-B14F-4D97-AF65-F5344CB8AC3E}">
        <p14:creationId xmlns:p14="http://schemas.microsoft.com/office/powerpoint/2010/main" val="39752394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s-media-cache-ak0.pinimg.com/564x/5c/9d/ba/5c9dba5c3b5c222251f2d83e0feac4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20688"/>
            <a:ext cx="525658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387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B385D7-DF0A-4494-8990-3DF55E291F80}"/>
              </a:ext>
            </a:extLst>
          </p:cNvPr>
          <p:cNvSpPr/>
          <p:nvPr/>
        </p:nvSpPr>
        <p:spPr>
          <a:xfrm>
            <a:off x="323528" y="47754"/>
            <a:ext cx="6534472" cy="5169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u="sng" dirty="0"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Reading lists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Reading rockets: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Allows you to search for particular topics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  <a:hlinkClick r:id="rId4"/>
              </a:rPr>
              <a:t>http://www.readingrockets.org/audience/parents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Parents booklet (Book trust):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  <a:hlinkClick r:id="rId5"/>
              </a:rPr>
              <a:t>http://www.booktrust.org.uk/resources/search/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Other book lists: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Age group recommendations (Year 1 upwards)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Calibri" panose="020F0502020204030204" pitchFamily="34" charset="0"/>
                <a:hlinkClick r:id="rId6"/>
              </a:rPr>
              <a:t>http://schoolreadinglist.co.uk/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Pie Corbett’s reading spines: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 reads from Nursery to Year 6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u="sng" dirty="0">
                <a:solidFill>
                  <a:srgbClr val="0000FF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Segoe UI" panose="020B0502040204020203" pitchFamily="34" charset="0"/>
                <a:hlinkClick r:id="rId7"/>
              </a:rPr>
              <a:t>https://www.scholastic.co.uk/piecorbett/resources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Useful Links">
            <a:hlinkClick r:id="" action="ppaction://media"/>
            <a:extLst>
              <a:ext uri="{FF2B5EF4-FFF2-40B4-BE49-F238E27FC236}">
                <a16:creationId xmlns:a16="http://schemas.microsoft.com/office/drawing/2014/main" id="{6FBF76CD-A5F1-4D54-90EB-A528BA606A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58000" y="2780928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41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Roald Dahl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5" t="36774" r="44113" b="16581"/>
          <a:stretch/>
        </p:blipFill>
        <p:spPr bwMode="auto">
          <a:xfrm>
            <a:off x="611560" y="1340768"/>
            <a:ext cx="7789414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68931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Michael </a:t>
            </a:r>
            <a:r>
              <a:rPr lang="en-GB" dirty="0" err="1"/>
              <a:t>Morpurgo</a:t>
            </a:r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53" t="32903" r="57057" b="14451"/>
          <a:stretch/>
        </p:blipFill>
        <p:spPr bwMode="auto">
          <a:xfrm>
            <a:off x="6582205" y="188640"/>
            <a:ext cx="1946788" cy="300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5" t="40226" r="43951" b="20290"/>
          <a:stretch/>
        </p:blipFill>
        <p:spPr bwMode="auto">
          <a:xfrm>
            <a:off x="395536" y="1925211"/>
            <a:ext cx="5840361" cy="300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6" t="34032" r="57016" b="13323"/>
          <a:stretch/>
        </p:blipFill>
        <p:spPr bwMode="auto">
          <a:xfrm>
            <a:off x="6616007" y="3501008"/>
            <a:ext cx="1822701" cy="2865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20476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David </a:t>
            </a:r>
            <a:r>
              <a:rPr lang="en-GB" dirty="0" err="1"/>
              <a:t>Walliams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35613" r="47862" b="16387"/>
          <a:stretch/>
        </p:blipFill>
        <p:spPr bwMode="auto">
          <a:xfrm>
            <a:off x="899592" y="1340768"/>
            <a:ext cx="6912768" cy="524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33417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Enid </a:t>
            </a:r>
            <a:r>
              <a:rPr lang="en-GB" dirty="0" err="1"/>
              <a:t>Blyton</a:t>
            </a:r>
            <a:endParaRPr lang="en-GB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0" t="34032" r="56895" b="14291"/>
          <a:stretch/>
        </p:blipFill>
        <p:spPr bwMode="auto">
          <a:xfrm>
            <a:off x="5510436" y="1460090"/>
            <a:ext cx="3094012" cy="4564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F6452D2-5B56-4AC6-ABC8-E1109973DE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64" y="1417638"/>
            <a:ext cx="4472508" cy="468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3739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-1260648" y="322213"/>
            <a:ext cx="8229600" cy="1143000"/>
          </a:xfrm>
        </p:spPr>
        <p:txBody>
          <a:bodyPr/>
          <a:lstStyle/>
          <a:p>
            <a:pPr algn="ctr"/>
            <a:r>
              <a:rPr lang="en-GB" dirty="0"/>
              <a:t>Rachel Renee Russell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0" t="34065" r="49556" b="13871"/>
          <a:stretch/>
        </p:blipFill>
        <p:spPr bwMode="auto">
          <a:xfrm>
            <a:off x="395536" y="1484784"/>
            <a:ext cx="4468761" cy="3967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4" t="35387" r="51089" b="15452"/>
          <a:stretch/>
        </p:blipFill>
        <p:spPr bwMode="auto">
          <a:xfrm>
            <a:off x="5364088" y="3468442"/>
            <a:ext cx="3541295" cy="328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"/>
          <p:cNvSpPr txBox="1">
            <a:spLocks/>
          </p:cNvSpPr>
          <p:nvPr/>
        </p:nvSpPr>
        <p:spPr>
          <a:xfrm>
            <a:off x="4743687" y="2317590"/>
            <a:ext cx="4176464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1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GB" dirty="0"/>
              <a:t>Jeff Kinney</a:t>
            </a:r>
          </a:p>
        </p:txBody>
      </p:sp>
    </p:spTree>
    <p:extLst>
      <p:ext uri="{BB962C8B-B14F-4D97-AF65-F5344CB8AC3E}">
        <p14:creationId xmlns:p14="http://schemas.microsoft.com/office/powerpoint/2010/main" val="39398146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How to find out book levels for accelerated reader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58" t="19236" r="22684" b="21823"/>
          <a:stretch/>
        </p:blipFill>
        <p:spPr bwMode="auto">
          <a:xfrm>
            <a:off x="1763688" y="1465729"/>
            <a:ext cx="6120680" cy="5060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ccelerated reader">
            <a:hlinkClick r:id="" action="ppaction://media"/>
            <a:extLst>
              <a:ext uri="{FF2B5EF4-FFF2-40B4-BE49-F238E27FC236}">
                <a16:creationId xmlns:a16="http://schemas.microsoft.com/office/drawing/2014/main" id="{3B988F4D-341F-4190-A9CB-6EEC6CA9CA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0392" y="2492896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89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How to find out book levels for accelerated reader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9" t="14646" r="23346" b="23589"/>
          <a:stretch/>
        </p:blipFill>
        <p:spPr bwMode="auto">
          <a:xfrm>
            <a:off x="1547664" y="1412775"/>
            <a:ext cx="5832648" cy="5181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07512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Home connect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00" t="12685" r="19750" b="5715"/>
          <a:stretch/>
        </p:blipFill>
        <p:spPr bwMode="auto">
          <a:xfrm>
            <a:off x="899591" y="836712"/>
            <a:ext cx="7207153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Home Connect">
            <a:hlinkClick r:id="" action="ppaction://media"/>
            <a:extLst>
              <a:ext uri="{FF2B5EF4-FFF2-40B4-BE49-F238E27FC236}">
                <a16:creationId xmlns:a16="http://schemas.microsoft.com/office/drawing/2014/main" id="{CAE01374-13A9-46C8-B6E7-D22982CE69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504982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832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Home connect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50" t="38057" r="38392" b="33143"/>
          <a:stretch/>
        </p:blipFill>
        <p:spPr bwMode="auto">
          <a:xfrm>
            <a:off x="1259632" y="1124744"/>
            <a:ext cx="6395527" cy="49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7170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412776"/>
            <a:ext cx="8579296" cy="158763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pic>
        <p:nvPicPr>
          <p:cNvPr id="1026" name="Picture 2" descr="https://s-media-cache-ak0.pinimg.com/736x/bc/0d/4d/bc0d4d9fb20b7d7770ec1b5803c597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32656"/>
            <a:ext cx="70104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7295476-EBDF-483C-B70C-8CFE9E75B5E1}"/>
              </a:ext>
            </a:extLst>
          </p:cNvPr>
          <p:cNvSpPr txBox="1"/>
          <p:nvPr/>
        </p:nvSpPr>
        <p:spPr>
          <a:xfrm>
            <a:off x="2439328" y="5224081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y5@roebuck.herts.sch.uk</a:t>
            </a:r>
          </a:p>
        </p:txBody>
      </p:sp>
      <p:pic>
        <p:nvPicPr>
          <p:cNvPr id="4" name="Thanks!">
            <a:hlinkClick r:id="" action="ppaction://media"/>
            <a:extLst>
              <a:ext uri="{FF2B5EF4-FFF2-40B4-BE49-F238E27FC236}">
                <a16:creationId xmlns:a16="http://schemas.microsoft.com/office/drawing/2014/main" id="{B136E7C5-3E33-4754-A1BB-3D02DD4358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5516468"/>
            <a:ext cx="347663" cy="34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1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433</TotalTime>
  <Words>860</Words>
  <Application>Microsoft Office PowerPoint</Application>
  <PresentationFormat>On-screen Show (4:3)</PresentationFormat>
  <Paragraphs>121</Paragraphs>
  <Slides>30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Calibri</vt:lpstr>
      <vt:lpstr>Comic Sans MS</vt:lpstr>
      <vt:lpstr>Lucida Sans Unicode</vt:lpstr>
      <vt:lpstr>Verdana</vt:lpstr>
      <vt:lpstr>Wingdings 2</vt:lpstr>
      <vt:lpstr>Wingdings 3</vt:lpstr>
      <vt:lpstr>Concourse</vt:lpstr>
      <vt:lpstr>Motivating your children to read in Year 5</vt:lpstr>
      <vt:lpstr>Aims of the session</vt:lpstr>
      <vt:lpstr>Reading is all around us… </vt:lpstr>
      <vt:lpstr>How we are helping in school</vt:lpstr>
      <vt:lpstr>PowerPoint Presentation</vt:lpstr>
      <vt:lpstr>How can you help?</vt:lpstr>
      <vt:lpstr>Multimodal texts</vt:lpstr>
      <vt:lpstr>PowerPoint Presentation</vt:lpstr>
      <vt:lpstr>Do what works for you  </vt:lpstr>
      <vt:lpstr>Echo reading helps to achieve fluency</vt:lpstr>
      <vt:lpstr>Helping to achieve fluency</vt:lpstr>
      <vt:lpstr>How important is reading for pleasure?</vt:lpstr>
      <vt:lpstr>Breaking the cycle of not wanting to read at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Roald Dahl</vt:lpstr>
      <vt:lpstr>Michael Morpurgo</vt:lpstr>
      <vt:lpstr>David Walliams</vt:lpstr>
      <vt:lpstr>Enid Blyton</vt:lpstr>
      <vt:lpstr>Rachel Renee Russell</vt:lpstr>
      <vt:lpstr>How to find out book levels for accelerated reader</vt:lpstr>
      <vt:lpstr>How to find out book levels for accelerated reader</vt:lpstr>
      <vt:lpstr>Home connect</vt:lpstr>
      <vt:lpstr>Home connect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Engaging Boys in Literacy</dc:title>
  <dc:creator>ThomasM</dc:creator>
  <cp:lastModifiedBy>Shaun Downie</cp:lastModifiedBy>
  <cp:revision>47</cp:revision>
  <dcterms:created xsi:type="dcterms:W3CDTF">2016-12-19T20:18:07Z</dcterms:created>
  <dcterms:modified xsi:type="dcterms:W3CDTF">2020-10-04T14:47:22Z</dcterms:modified>
</cp:coreProperties>
</file>