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115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83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8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82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27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10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78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75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373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7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7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bc.co.uk/bitesize/topics/zwwp8mn/articles/zps4pb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5056B8-C750-4972-BE90-4794A3929A38}"/>
              </a:ext>
            </a:extLst>
          </p:cNvPr>
          <p:cNvSpPr txBox="1"/>
          <p:nvPr/>
        </p:nvSpPr>
        <p:spPr>
          <a:xfrm>
            <a:off x="4120738" y="0"/>
            <a:ext cx="273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Wednesday 24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6B5CDE-745F-49C2-A2C1-05752462A7DC}"/>
              </a:ext>
            </a:extLst>
          </p:cNvPr>
          <p:cNvSpPr txBox="1"/>
          <p:nvPr/>
        </p:nvSpPr>
        <p:spPr>
          <a:xfrm>
            <a:off x="1" y="0"/>
            <a:ext cx="4001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LO: To identify features of a persuasive rap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5A734C-36A1-4108-9EBE-9F8BB7F769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38" t="22727" r="5624" b="34199"/>
          <a:stretch/>
        </p:blipFill>
        <p:spPr>
          <a:xfrm>
            <a:off x="127169" y="1721917"/>
            <a:ext cx="6603657" cy="315883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D9D5933-F7E0-4575-B887-2E41A9A5328D}"/>
              </a:ext>
            </a:extLst>
          </p:cNvPr>
          <p:cNvSpPr txBox="1"/>
          <p:nvPr/>
        </p:nvSpPr>
        <p:spPr>
          <a:xfrm>
            <a:off x="63585" y="722459"/>
            <a:ext cx="67308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 will be writing our own persuasive rap about saving the planet, but first, we need to look at a WAGOLL and identify the key features of a persuasive rap.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18AA93-6522-4C17-B05D-1DD829670A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793" b="70801" l="1641" r="86797">
                        <a14:foregroundMark x1="47109" y1="21680" x2="20547" y2="20020"/>
                        <a14:foregroundMark x1="20547" y1="20020" x2="3438" y2="26172"/>
                        <a14:foregroundMark x1="3438" y1="26172" x2="2500" y2="55371"/>
                        <a14:foregroundMark x1="2500" y1="55371" x2="17031" y2="65723"/>
                        <a14:foregroundMark x1="17031" y1="65723" x2="32891" y2="66602"/>
                        <a14:foregroundMark x1="32891" y1="66602" x2="41797" y2="61328"/>
                        <a14:foregroundMark x1="41797" y1="61328" x2="45625" y2="52344"/>
                        <a14:foregroundMark x1="45625" y1="52344" x2="45703" y2="42090"/>
                        <a14:foregroundMark x1="45703" y1="42090" x2="42109" y2="33203"/>
                        <a14:foregroundMark x1="42109" y1="33203" x2="36797" y2="27051"/>
                        <a14:foregroundMark x1="36797" y1="27051" x2="34453" y2="25977"/>
                        <a14:foregroundMark x1="35078" y1="20605" x2="21250" y2="18262"/>
                        <a14:foregroundMark x1="21250" y1="18262" x2="6484" y2="23828"/>
                        <a14:foregroundMark x1="6484" y1="23828" x2="547" y2="29199"/>
                        <a14:foregroundMark x1="547" y1="29199" x2="6250" y2="58691"/>
                        <a14:foregroundMark x1="6250" y1="58691" x2="30156" y2="70801"/>
                        <a14:foregroundMark x1="30156" y1="70801" x2="45234" y2="54883"/>
                        <a14:foregroundMark x1="45234" y1="54883" x2="42578" y2="40723"/>
                        <a14:foregroundMark x1="42578" y1="40723" x2="37031" y2="31934"/>
                        <a14:foregroundMark x1="37031" y1="31934" x2="31797" y2="27930"/>
                        <a14:foregroundMark x1="49922" y1="20410" x2="33438" y2="17969"/>
                        <a14:foregroundMark x1="33438" y1="17969" x2="20938" y2="20020"/>
                        <a14:foregroundMark x1="20938" y1="20020" x2="9219" y2="29688"/>
                        <a14:foregroundMark x1="9219" y1="29688" x2="4844" y2="41113"/>
                        <a14:foregroundMark x1="4844" y1="41113" x2="9141" y2="51367"/>
                        <a14:foregroundMark x1="9141" y1="51367" x2="20391" y2="55566"/>
                        <a14:foregroundMark x1="20391" y1="55566" x2="35469" y2="53809"/>
                        <a14:foregroundMark x1="35469" y1="53809" x2="42891" y2="43359"/>
                        <a14:foregroundMark x1="42891" y1="43359" x2="42031" y2="31055"/>
                        <a14:foregroundMark x1="42031" y1="31055" x2="33281" y2="22559"/>
                        <a14:foregroundMark x1="33281" y1="22559" x2="26484" y2="21094"/>
                        <a14:foregroundMark x1="26484" y1="21094" x2="23984" y2="25977"/>
                        <a14:foregroundMark x1="35859" y1="27441" x2="22188" y2="26758"/>
                        <a14:foregroundMark x1="22188" y1="26758" x2="14922" y2="35059"/>
                        <a14:foregroundMark x1="14922" y1="35059" x2="10625" y2="54199"/>
                        <a14:foregroundMark x1="10625" y1="54199" x2="12578" y2="64746"/>
                        <a14:foregroundMark x1="12578" y1="64746" x2="36250" y2="60156"/>
                        <a14:foregroundMark x1="36250" y1="60156" x2="52891" y2="50000"/>
                        <a14:foregroundMark x1="52891" y1="50000" x2="55313" y2="37988"/>
                        <a14:foregroundMark x1="55313" y1="37988" x2="44609" y2="24609"/>
                        <a14:foregroundMark x1="44609" y1="24609" x2="35156" y2="20117"/>
                        <a14:foregroundMark x1="35156" y1="20117" x2="28047" y2="20313"/>
                        <a14:foregroundMark x1="28047" y1="20313" x2="23359" y2="27246"/>
                        <a14:foregroundMark x1="23359" y1="27246" x2="23359" y2="27246"/>
                        <a14:foregroundMark x1="63359" y1="22559" x2="64453" y2="62402"/>
                        <a14:foregroundMark x1="64453" y1="62402" x2="48672" y2="66602"/>
                        <a14:foregroundMark x1="48672" y1="66602" x2="7969" y2="63086"/>
                        <a14:foregroundMark x1="7969" y1="63086" x2="1406" y2="65332"/>
                        <a14:foregroundMark x1="1406" y1="65332" x2="5156" y2="20410"/>
                        <a14:foregroundMark x1="5156" y1="20410" x2="11094" y2="15234"/>
                        <a14:foregroundMark x1="11094" y1="15234" x2="27500" y2="13574"/>
                        <a14:foregroundMark x1="27500" y1="13574" x2="56953" y2="13574"/>
                        <a14:foregroundMark x1="56953" y1="13574" x2="65469" y2="13477"/>
                        <a14:foregroundMark x1="65469" y1="13477" x2="65469" y2="21387"/>
                        <a14:foregroundMark x1="65469" y1="21387" x2="64766" y2="24219"/>
                        <a14:foregroundMark x1="8203" y1="13184" x2="14063" y2="72266"/>
                        <a14:foregroundMark x1="14063" y1="72266" x2="26875" y2="74316"/>
                        <a14:foregroundMark x1="26875" y1="74316" x2="54219" y2="70508"/>
                        <a14:foregroundMark x1="54219" y1="70508" x2="65000" y2="70605"/>
                        <a14:foregroundMark x1="65000" y1="70605" x2="67656" y2="60254"/>
                        <a14:foregroundMark x1="67656" y1="60254" x2="55391" y2="18457"/>
                        <a14:foregroundMark x1="55391" y1="18457" x2="41641" y2="12793"/>
                        <a14:foregroundMark x1="41641" y1="12793" x2="1641" y2="18359"/>
                        <a14:foregroundMark x1="17266" y1="25586" x2="13047" y2="36914"/>
                        <a14:foregroundMark x1="13047" y1="36914" x2="13672" y2="45801"/>
                        <a14:foregroundMark x1="13672" y1="45801" x2="22422" y2="50488"/>
                        <a14:foregroundMark x1="22422" y1="50488" x2="32188" y2="48242"/>
                        <a14:foregroundMark x1="32188" y1="48242" x2="38125" y2="40430"/>
                        <a14:foregroundMark x1="38125" y1="40430" x2="36641" y2="29395"/>
                        <a14:foregroundMark x1="36641" y1="29395" x2="29531" y2="21094"/>
                        <a14:foregroundMark x1="29531" y1="21094" x2="23203" y2="17871"/>
                        <a14:foregroundMark x1="23203" y1="17871" x2="14141" y2="16992"/>
                        <a14:foregroundMark x1="14141" y1="16992" x2="11953" y2="17871"/>
                        <a14:foregroundMark x1="20547" y1="23242" x2="9844" y2="29199"/>
                        <a14:foregroundMark x1="9844" y1="29199" x2="7187" y2="37695"/>
                        <a14:foregroundMark x1="7187" y1="37695" x2="9766" y2="47852"/>
                        <a14:foregroundMark x1="9766" y1="47852" x2="15625" y2="54395"/>
                        <a14:foregroundMark x1="15625" y1="54395" x2="21953" y2="54590"/>
                        <a14:foregroundMark x1="21953" y1="54590" x2="26719" y2="47168"/>
                        <a14:foregroundMark x1="26719" y1="47168" x2="25781" y2="36523"/>
                        <a14:foregroundMark x1="25781" y1="36523" x2="19844" y2="30273"/>
                        <a14:foregroundMark x1="19844" y1="30273" x2="13516" y2="29785"/>
                        <a14:foregroundMark x1="81172" y1="31934" x2="82734" y2="30469"/>
                        <a14:foregroundMark x1="81328" y1="28516" x2="76484" y2="36816"/>
                        <a14:foregroundMark x1="76484" y1="36816" x2="83750" y2="39063"/>
                        <a14:foregroundMark x1="83750" y1="39063" x2="83359" y2="31934"/>
                      </a14:backgroundRemoval>
                    </a14:imgEffect>
                  </a14:imgLayer>
                </a14:imgProps>
              </a:ext>
            </a:extLst>
          </a:blip>
          <a:srcRect l="8485" t="17316" r="4416" b="30736"/>
          <a:stretch/>
        </p:blipFill>
        <p:spPr>
          <a:xfrm>
            <a:off x="127169" y="5510150"/>
            <a:ext cx="6620396" cy="342009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763B3D1-2EC3-4AEE-B43E-491E75D35C64}"/>
              </a:ext>
            </a:extLst>
          </p:cNvPr>
          <p:cNvSpPr txBox="1"/>
          <p:nvPr/>
        </p:nvSpPr>
        <p:spPr>
          <a:xfrm>
            <a:off x="71953" y="5010786"/>
            <a:ext cx="6730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Key features of a persuasive rap can be found below…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56B8F4-38C1-4800-87C4-CE2699B3EC9D}"/>
              </a:ext>
            </a:extLst>
          </p:cNvPr>
          <p:cNvSpPr txBox="1"/>
          <p:nvPr/>
        </p:nvSpPr>
        <p:spPr>
          <a:xfrm>
            <a:off x="1905991" y="8215631"/>
            <a:ext cx="5073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(known as ‘bossy’ verbs) </a:t>
            </a:r>
            <a:r>
              <a:rPr lang="en-GB" sz="1200" dirty="0">
                <a:solidFill>
                  <a:srgbClr val="00B050"/>
                </a:solidFill>
                <a:latin typeface="Comic Sans MS" panose="030F0702030302020204" pitchFamily="66" charset="0"/>
              </a:rPr>
              <a:t>use/put/must/buy/join/come/educate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64C222-2B6E-4EE6-B3D0-7C416650FF66}"/>
              </a:ext>
            </a:extLst>
          </p:cNvPr>
          <p:cNvSpPr txBox="1"/>
          <p:nvPr/>
        </p:nvSpPr>
        <p:spPr>
          <a:xfrm>
            <a:off x="1535876" y="8536862"/>
            <a:ext cx="52116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(Indicate likelihood/probability) </a:t>
            </a:r>
            <a:r>
              <a:rPr lang="en-GB" sz="1200" dirty="0">
                <a:solidFill>
                  <a:srgbClr val="00B050"/>
                </a:solidFill>
                <a:latin typeface="Comic Sans MS" panose="030F0702030302020204" pitchFamily="66" charset="0"/>
              </a:rPr>
              <a:t>should/shall   would/will    could/can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FFC09E-A88C-400A-B892-AA7544F39EC6}"/>
              </a:ext>
            </a:extLst>
          </p:cNvPr>
          <p:cNvSpPr txBox="1"/>
          <p:nvPr/>
        </p:nvSpPr>
        <p:spPr>
          <a:xfrm>
            <a:off x="1465362" y="7220197"/>
            <a:ext cx="5073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B050"/>
                </a:solidFill>
                <a:latin typeface="Comic Sans MS" panose="030F0702030302020204" pitchFamily="66" charset="0"/>
              </a:rPr>
              <a:t>He/She/I/We/You/They/Us/Our/Their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431F67-CC87-43C6-8513-BFCA38473110}"/>
              </a:ext>
            </a:extLst>
          </p:cNvPr>
          <p:cNvSpPr txBox="1"/>
          <p:nvPr/>
        </p:nvSpPr>
        <p:spPr>
          <a:xfrm>
            <a:off x="2805294" y="6898966"/>
            <a:ext cx="5073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B050"/>
                </a:solidFill>
                <a:latin typeface="Comic Sans MS" panose="030F0702030302020204" pitchFamily="66" charset="0"/>
              </a:rPr>
              <a:t>Many believe… / People think…</a:t>
            </a:r>
          </a:p>
        </p:txBody>
      </p:sp>
    </p:spTree>
    <p:extLst>
      <p:ext uri="{BB962C8B-B14F-4D97-AF65-F5344CB8AC3E}">
        <p14:creationId xmlns:p14="http://schemas.microsoft.com/office/powerpoint/2010/main" val="3248072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5056B8-C750-4972-BE90-4794A3929A38}"/>
              </a:ext>
            </a:extLst>
          </p:cNvPr>
          <p:cNvSpPr txBox="1"/>
          <p:nvPr/>
        </p:nvSpPr>
        <p:spPr>
          <a:xfrm>
            <a:off x="4120738" y="0"/>
            <a:ext cx="273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Wednesday 24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FBE5F0-F944-45D8-95CF-C3FF07D8DA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7" t="23952" r="41645" b="39826"/>
          <a:stretch/>
        </p:blipFill>
        <p:spPr>
          <a:xfrm>
            <a:off x="1341797" y="3065997"/>
            <a:ext cx="4174405" cy="21898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84CF97-5610-4D4B-895C-570F03535C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7" t="60378" r="18173" b="22352"/>
          <a:stretch/>
        </p:blipFill>
        <p:spPr>
          <a:xfrm>
            <a:off x="1073271" y="5333203"/>
            <a:ext cx="5643367" cy="99053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AFD5F6A-0F4A-42F9-8AB1-7DFB03B3FC09}"/>
              </a:ext>
            </a:extLst>
          </p:cNvPr>
          <p:cNvSpPr txBox="1"/>
          <p:nvPr/>
        </p:nvSpPr>
        <p:spPr>
          <a:xfrm>
            <a:off x="2512342" y="2377667"/>
            <a:ext cx="1431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modal verb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10F30E7-32D7-4382-9176-FC85F59F77E3}"/>
              </a:ext>
            </a:extLst>
          </p:cNvPr>
          <p:cNvCxnSpPr>
            <a:cxnSpLocks/>
          </p:cNvCxnSpPr>
          <p:nvPr/>
        </p:nvCxnSpPr>
        <p:spPr>
          <a:xfrm flipV="1">
            <a:off x="2112025" y="2635656"/>
            <a:ext cx="431187" cy="7517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0043B37-E66D-4CBD-B0E6-59100C472104}"/>
              </a:ext>
            </a:extLst>
          </p:cNvPr>
          <p:cNvCxnSpPr>
            <a:cxnSpLocks/>
          </p:cNvCxnSpPr>
          <p:nvPr/>
        </p:nvCxnSpPr>
        <p:spPr>
          <a:xfrm flipV="1">
            <a:off x="5018437" y="3639458"/>
            <a:ext cx="653142" cy="186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6492666C-50BA-4F3C-9609-672B95472EE9}"/>
              </a:ext>
            </a:extLst>
          </p:cNvPr>
          <p:cNvSpPr txBox="1"/>
          <p:nvPr/>
        </p:nvSpPr>
        <p:spPr>
          <a:xfrm>
            <a:off x="5345008" y="3347071"/>
            <a:ext cx="1174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rhetorical question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F009CA8-0F11-496F-AC41-40F70880A855}"/>
              </a:ext>
            </a:extLst>
          </p:cNvPr>
          <p:cNvCxnSpPr>
            <a:cxnSpLocks/>
          </p:cNvCxnSpPr>
          <p:nvPr/>
        </p:nvCxnSpPr>
        <p:spPr>
          <a:xfrm flipH="1" flipV="1">
            <a:off x="884202" y="3103935"/>
            <a:ext cx="1080995" cy="5355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CE9BC18-D123-4744-9FC6-6D0286D25FF2}"/>
              </a:ext>
            </a:extLst>
          </p:cNvPr>
          <p:cNvSpPr txBox="1"/>
          <p:nvPr/>
        </p:nvSpPr>
        <p:spPr>
          <a:xfrm>
            <a:off x="201315" y="2648911"/>
            <a:ext cx="1201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imperative verb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FEDE99D6-F448-4370-9602-75A550096CD7}"/>
              </a:ext>
            </a:extLst>
          </p:cNvPr>
          <p:cNvCxnSpPr>
            <a:cxnSpLocks/>
          </p:cNvCxnSpPr>
          <p:nvPr/>
        </p:nvCxnSpPr>
        <p:spPr>
          <a:xfrm flipH="1" flipV="1">
            <a:off x="927155" y="3977834"/>
            <a:ext cx="518529" cy="3179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3532F32D-09F6-4741-8317-9F3DBABFB3A3}"/>
              </a:ext>
            </a:extLst>
          </p:cNvPr>
          <p:cNvSpPr txBox="1"/>
          <p:nvPr/>
        </p:nvSpPr>
        <p:spPr>
          <a:xfrm>
            <a:off x="140382" y="3560748"/>
            <a:ext cx="1201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imperative verb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63B9C7B5-6154-4F28-B282-7712097D71EB}"/>
              </a:ext>
            </a:extLst>
          </p:cNvPr>
          <p:cNvCxnSpPr>
            <a:cxnSpLocks/>
          </p:cNvCxnSpPr>
          <p:nvPr/>
        </p:nvCxnSpPr>
        <p:spPr>
          <a:xfrm flipV="1">
            <a:off x="4605487" y="4295797"/>
            <a:ext cx="1057543" cy="2042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CA24E4EA-B1BD-4637-AA06-FFEFACC599D0}"/>
              </a:ext>
            </a:extLst>
          </p:cNvPr>
          <p:cNvSpPr txBox="1"/>
          <p:nvPr/>
        </p:nvSpPr>
        <p:spPr>
          <a:xfrm>
            <a:off x="5356496" y="4129426"/>
            <a:ext cx="1526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modal verb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C5D752F2-5940-44C7-8D89-B26B953990EC}"/>
              </a:ext>
            </a:extLst>
          </p:cNvPr>
          <p:cNvCxnSpPr>
            <a:cxnSpLocks/>
          </p:cNvCxnSpPr>
          <p:nvPr/>
        </p:nvCxnSpPr>
        <p:spPr>
          <a:xfrm flipH="1" flipV="1">
            <a:off x="927155" y="4108901"/>
            <a:ext cx="518529" cy="4054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9B3C89D2-0EE4-490B-A700-7D608955DD38}"/>
              </a:ext>
            </a:extLst>
          </p:cNvPr>
          <p:cNvCxnSpPr>
            <a:cxnSpLocks/>
          </p:cNvCxnSpPr>
          <p:nvPr/>
        </p:nvCxnSpPr>
        <p:spPr>
          <a:xfrm flipV="1">
            <a:off x="5090442" y="4970340"/>
            <a:ext cx="840402" cy="121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68FF4E82-75D0-42A2-849C-26874434B9DE}"/>
              </a:ext>
            </a:extLst>
          </p:cNvPr>
          <p:cNvSpPr txBox="1"/>
          <p:nvPr/>
        </p:nvSpPr>
        <p:spPr>
          <a:xfrm>
            <a:off x="5663030" y="4760399"/>
            <a:ext cx="15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emotional language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5D2DC10F-4BB9-47E1-84C8-CBF8A660B464}"/>
              </a:ext>
            </a:extLst>
          </p:cNvPr>
          <p:cNvCxnSpPr>
            <a:cxnSpLocks/>
          </p:cNvCxnSpPr>
          <p:nvPr/>
        </p:nvCxnSpPr>
        <p:spPr>
          <a:xfrm flipH="1">
            <a:off x="1172570" y="4970340"/>
            <a:ext cx="211692" cy="6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F08E55F8-C1E4-4B7F-AE4B-5E5DD6937EDD}"/>
              </a:ext>
            </a:extLst>
          </p:cNvPr>
          <p:cNvSpPr txBox="1"/>
          <p:nvPr/>
        </p:nvSpPr>
        <p:spPr>
          <a:xfrm>
            <a:off x="126527" y="4500087"/>
            <a:ext cx="120141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facts, figures and opinions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193CC04E-FBB9-4AEC-838D-C749F20E0F3E}"/>
              </a:ext>
            </a:extLst>
          </p:cNvPr>
          <p:cNvCxnSpPr>
            <a:cxnSpLocks/>
          </p:cNvCxnSpPr>
          <p:nvPr/>
        </p:nvCxnSpPr>
        <p:spPr>
          <a:xfrm flipV="1">
            <a:off x="4957563" y="5695550"/>
            <a:ext cx="1117277" cy="73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02550B36-6BFD-496B-8726-2285A69ECF2F}"/>
              </a:ext>
            </a:extLst>
          </p:cNvPr>
          <p:cNvSpPr txBox="1"/>
          <p:nvPr/>
        </p:nvSpPr>
        <p:spPr>
          <a:xfrm>
            <a:off x="5755831" y="5484134"/>
            <a:ext cx="1526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pronoun</a:t>
            </a:r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938E6B30-132B-44E1-B4EB-49150029C2EF}"/>
              </a:ext>
            </a:extLst>
          </p:cNvPr>
          <p:cNvCxnSpPr>
            <a:cxnSpLocks/>
          </p:cNvCxnSpPr>
          <p:nvPr/>
        </p:nvCxnSpPr>
        <p:spPr>
          <a:xfrm>
            <a:off x="5090442" y="5579763"/>
            <a:ext cx="1020759" cy="1282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57">
            <a:extLst>
              <a:ext uri="{FF2B5EF4-FFF2-40B4-BE49-F238E27FC236}">
                <a16:creationId xmlns:a16="http://schemas.microsoft.com/office/drawing/2014/main" id="{0846BA3F-9290-4B8B-8F2F-FFD59070EA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993" t="24435" r="34910" b="46994"/>
          <a:stretch/>
        </p:blipFill>
        <p:spPr>
          <a:xfrm>
            <a:off x="1499975" y="6686088"/>
            <a:ext cx="3845033" cy="2039271"/>
          </a:xfrm>
          <a:prstGeom prst="rect">
            <a:avLst/>
          </a:prstGeom>
        </p:spPr>
      </p:pic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FA897D28-1775-435A-9132-C4A1DCA8910C}"/>
              </a:ext>
            </a:extLst>
          </p:cNvPr>
          <p:cNvCxnSpPr>
            <a:cxnSpLocks/>
          </p:cNvCxnSpPr>
          <p:nvPr/>
        </p:nvCxnSpPr>
        <p:spPr>
          <a:xfrm flipH="1" flipV="1">
            <a:off x="1129390" y="6473910"/>
            <a:ext cx="469310" cy="3292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918D2B84-2493-468B-B8BC-DCA98692FCCD}"/>
              </a:ext>
            </a:extLst>
          </p:cNvPr>
          <p:cNvSpPr txBox="1"/>
          <p:nvPr/>
        </p:nvSpPr>
        <p:spPr>
          <a:xfrm>
            <a:off x="215257" y="6123429"/>
            <a:ext cx="1201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imperative verb</a:t>
            </a: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C4BC5C6A-C526-45AA-8EFB-473A25C4F741}"/>
              </a:ext>
            </a:extLst>
          </p:cNvPr>
          <p:cNvCxnSpPr>
            <a:cxnSpLocks/>
          </p:cNvCxnSpPr>
          <p:nvPr/>
        </p:nvCxnSpPr>
        <p:spPr>
          <a:xfrm flipH="1" flipV="1">
            <a:off x="1084732" y="6997130"/>
            <a:ext cx="697684" cy="947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3938219A-345A-44A5-91AC-09F4DEA6E06B}"/>
              </a:ext>
            </a:extLst>
          </p:cNvPr>
          <p:cNvSpPr txBox="1"/>
          <p:nvPr/>
        </p:nvSpPr>
        <p:spPr>
          <a:xfrm>
            <a:off x="201315" y="6984381"/>
            <a:ext cx="14317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modal verb</a:t>
            </a: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6179D604-9B3B-4E4E-B1FD-C631630CD587}"/>
              </a:ext>
            </a:extLst>
          </p:cNvPr>
          <p:cNvCxnSpPr>
            <a:cxnSpLocks/>
          </p:cNvCxnSpPr>
          <p:nvPr/>
        </p:nvCxnSpPr>
        <p:spPr>
          <a:xfrm flipV="1">
            <a:off x="2717846" y="6984381"/>
            <a:ext cx="2627162" cy="701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7D37D6BD-9D69-4D8F-9F86-6D0205FBF81B}"/>
              </a:ext>
            </a:extLst>
          </p:cNvPr>
          <p:cNvSpPr txBox="1"/>
          <p:nvPr/>
        </p:nvSpPr>
        <p:spPr>
          <a:xfrm>
            <a:off x="5018437" y="6823148"/>
            <a:ext cx="1526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pronoun</a:t>
            </a:r>
          </a:p>
        </p:txBody>
      </p: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A14EDB90-0576-4360-A8AE-684A76E24BE0}"/>
              </a:ext>
            </a:extLst>
          </p:cNvPr>
          <p:cNvCxnSpPr>
            <a:cxnSpLocks/>
          </p:cNvCxnSpPr>
          <p:nvPr/>
        </p:nvCxnSpPr>
        <p:spPr>
          <a:xfrm flipH="1">
            <a:off x="917199" y="7323704"/>
            <a:ext cx="673343" cy="2076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5FF5B628-8A54-4C93-9047-893A3E0D58AB}"/>
              </a:ext>
            </a:extLst>
          </p:cNvPr>
          <p:cNvSpPr txBox="1"/>
          <p:nvPr/>
        </p:nvSpPr>
        <p:spPr>
          <a:xfrm>
            <a:off x="-82723" y="5493696"/>
            <a:ext cx="1201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imperative verb</a:t>
            </a:r>
          </a:p>
        </p:txBody>
      </p: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0AEBF6F4-B5B1-4F4F-8EFB-3D1639733D1F}"/>
              </a:ext>
            </a:extLst>
          </p:cNvPr>
          <p:cNvCxnSpPr>
            <a:cxnSpLocks/>
          </p:cNvCxnSpPr>
          <p:nvPr/>
        </p:nvCxnSpPr>
        <p:spPr>
          <a:xfrm>
            <a:off x="3588763" y="7261584"/>
            <a:ext cx="2074267" cy="1122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C636B32B-A7F9-4D57-8F7F-6B439F38967C}"/>
              </a:ext>
            </a:extLst>
          </p:cNvPr>
          <p:cNvSpPr txBox="1"/>
          <p:nvPr/>
        </p:nvSpPr>
        <p:spPr>
          <a:xfrm>
            <a:off x="5552630" y="7241747"/>
            <a:ext cx="1201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imperative verb</a:t>
            </a:r>
          </a:p>
        </p:txBody>
      </p: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9AF27A6D-99C3-4937-B98A-79E63D155125}"/>
              </a:ext>
            </a:extLst>
          </p:cNvPr>
          <p:cNvCxnSpPr>
            <a:cxnSpLocks/>
          </p:cNvCxnSpPr>
          <p:nvPr/>
        </p:nvCxnSpPr>
        <p:spPr>
          <a:xfrm flipH="1">
            <a:off x="1015499" y="8113971"/>
            <a:ext cx="525833" cy="2476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C9DF23F1-F9CE-4997-BB18-32353BDB580F}"/>
              </a:ext>
            </a:extLst>
          </p:cNvPr>
          <p:cNvSpPr txBox="1"/>
          <p:nvPr/>
        </p:nvSpPr>
        <p:spPr>
          <a:xfrm>
            <a:off x="-101971" y="8310727"/>
            <a:ext cx="1526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pronoun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BDABA029-A0CE-4E1D-8F29-2A8A9EA01D04}"/>
              </a:ext>
            </a:extLst>
          </p:cNvPr>
          <p:cNvCxnSpPr>
            <a:cxnSpLocks/>
          </p:cNvCxnSpPr>
          <p:nvPr/>
        </p:nvCxnSpPr>
        <p:spPr>
          <a:xfrm>
            <a:off x="2249463" y="8101736"/>
            <a:ext cx="3413567" cy="12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6C82EE78-28BA-4B09-9799-33C179EAE046}"/>
              </a:ext>
            </a:extLst>
          </p:cNvPr>
          <p:cNvSpPr txBox="1"/>
          <p:nvPr/>
        </p:nvSpPr>
        <p:spPr>
          <a:xfrm>
            <a:off x="5459730" y="7960082"/>
            <a:ext cx="15266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modal verb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363D388A-1991-4B68-AFE7-2D8F71480ACF}"/>
              </a:ext>
            </a:extLst>
          </p:cNvPr>
          <p:cNvSpPr txBox="1"/>
          <p:nvPr/>
        </p:nvSpPr>
        <p:spPr>
          <a:xfrm>
            <a:off x="5442251" y="8309085"/>
            <a:ext cx="15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Imperative verb</a:t>
            </a:r>
          </a:p>
        </p:txBody>
      </p: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7635FCA9-3F09-49A8-B5B2-CCD73C4080BE}"/>
              </a:ext>
            </a:extLst>
          </p:cNvPr>
          <p:cNvCxnSpPr>
            <a:cxnSpLocks/>
          </p:cNvCxnSpPr>
          <p:nvPr/>
        </p:nvCxnSpPr>
        <p:spPr>
          <a:xfrm flipV="1">
            <a:off x="3131937" y="8470210"/>
            <a:ext cx="2573410" cy="9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D84FA223-C926-41D4-AFF5-428A6CCDA08F}"/>
              </a:ext>
            </a:extLst>
          </p:cNvPr>
          <p:cNvCxnSpPr>
            <a:cxnSpLocks/>
          </p:cNvCxnSpPr>
          <p:nvPr/>
        </p:nvCxnSpPr>
        <p:spPr>
          <a:xfrm flipH="1">
            <a:off x="1868363" y="8421854"/>
            <a:ext cx="775487" cy="5156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2884AF9F-65F9-42B7-B6ED-63B8602184C7}"/>
              </a:ext>
            </a:extLst>
          </p:cNvPr>
          <p:cNvSpPr txBox="1"/>
          <p:nvPr/>
        </p:nvSpPr>
        <p:spPr>
          <a:xfrm>
            <a:off x="968285" y="8836223"/>
            <a:ext cx="14317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modal verb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DD475927-A192-4CBE-B921-A8E59238507E}"/>
              </a:ext>
            </a:extLst>
          </p:cNvPr>
          <p:cNvCxnSpPr>
            <a:cxnSpLocks/>
          </p:cNvCxnSpPr>
          <p:nvPr/>
        </p:nvCxnSpPr>
        <p:spPr>
          <a:xfrm flipH="1">
            <a:off x="1965197" y="8667275"/>
            <a:ext cx="534572" cy="2702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4B416026-A4BA-4B5A-8273-9DA62865E12C}"/>
              </a:ext>
            </a:extLst>
          </p:cNvPr>
          <p:cNvSpPr txBox="1"/>
          <p:nvPr/>
        </p:nvSpPr>
        <p:spPr>
          <a:xfrm>
            <a:off x="73407" y="733860"/>
            <a:ext cx="6784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Before you look at the WAGOLL below, watch the video about modal verbs to remind yourself what they are.</a:t>
            </a:r>
          </a:p>
          <a:p>
            <a:r>
              <a:rPr lang="en-GB" sz="1600" dirty="0">
                <a:hlinkClick r:id="rId4"/>
              </a:rPr>
              <a:t>https://www.bbc.co.uk/bitesize/topics/zwwp8mn/articles/zps4pbk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235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BF0BD4-139E-46C6-94BF-DC9E37E6EB8C}"/>
              </a:ext>
            </a:extLst>
          </p:cNvPr>
          <p:cNvSpPr txBox="1"/>
          <p:nvPr/>
        </p:nvSpPr>
        <p:spPr>
          <a:xfrm>
            <a:off x="4120738" y="0"/>
            <a:ext cx="273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Wednesday 24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503959-C08F-4EBC-8BB3-15BDFA7E0A1A}"/>
              </a:ext>
            </a:extLst>
          </p:cNvPr>
          <p:cNvSpPr txBox="1"/>
          <p:nvPr/>
        </p:nvSpPr>
        <p:spPr>
          <a:xfrm>
            <a:off x="1" y="0"/>
            <a:ext cx="4001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LO: To identify features of a persuasive rap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E26C44-A6B1-4EEA-B5D4-DDEE1E483D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1" t="12395" r="29351" b="22479"/>
          <a:stretch/>
        </p:blipFill>
        <p:spPr>
          <a:xfrm>
            <a:off x="0" y="700644"/>
            <a:ext cx="4766411" cy="374072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AEC7EC-0EA9-4CD6-9288-B8BF4182D3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7" t="14286" r="26235" b="50000"/>
          <a:stretch/>
        </p:blipFill>
        <p:spPr>
          <a:xfrm>
            <a:off x="0" y="4702630"/>
            <a:ext cx="5923249" cy="23779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B0F71BE-F6A4-4408-973A-C8682AA8B9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7" t="54113" r="14113" b="21212"/>
          <a:stretch/>
        </p:blipFill>
        <p:spPr>
          <a:xfrm>
            <a:off x="0" y="7293843"/>
            <a:ext cx="6959618" cy="164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88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BF0BD4-139E-46C6-94BF-DC9E37E6EB8C}"/>
              </a:ext>
            </a:extLst>
          </p:cNvPr>
          <p:cNvSpPr txBox="1"/>
          <p:nvPr/>
        </p:nvSpPr>
        <p:spPr>
          <a:xfrm>
            <a:off x="4120738" y="0"/>
            <a:ext cx="273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Wednesday 24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503959-C08F-4EBC-8BB3-15BDFA7E0A1A}"/>
              </a:ext>
            </a:extLst>
          </p:cNvPr>
          <p:cNvSpPr txBox="1"/>
          <p:nvPr/>
        </p:nvSpPr>
        <p:spPr>
          <a:xfrm>
            <a:off x="1" y="0"/>
            <a:ext cx="4001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ANSWER SHEET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469B98-C6E2-4C22-9B35-ABA6698CEF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935" t="34416" r="16710" b="34848"/>
          <a:stretch/>
        </p:blipFill>
        <p:spPr>
          <a:xfrm>
            <a:off x="0" y="605035"/>
            <a:ext cx="4001985" cy="16862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9EB6C5-C276-4E7A-9C2E-02BDC11C90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57" t="34848" r="16710" b="39394"/>
          <a:stretch/>
        </p:blipFill>
        <p:spPr>
          <a:xfrm>
            <a:off x="0" y="2371361"/>
            <a:ext cx="4144488" cy="14131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41C05B-0504-448B-AAF0-739551209D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415" t="33550" r="23809" b="29220"/>
          <a:stretch/>
        </p:blipFill>
        <p:spPr>
          <a:xfrm>
            <a:off x="100940" y="3813717"/>
            <a:ext cx="3550723" cy="20425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C5A69-FBE7-4C80-965E-ED74A047BD8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589" t="33117" r="17922" b="37662"/>
          <a:stretch/>
        </p:blipFill>
        <p:spPr>
          <a:xfrm>
            <a:off x="100940" y="5786554"/>
            <a:ext cx="3942608" cy="1603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860383-4B42-4964-A6A0-712C2D9F8AD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165" t="34321" r="4068" b="34199"/>
          <a:stretch/>
        </p:blipFill>
        <p:spPr>
          <a:xfrm>
            <a:off x="100940" y="7437831"/>
            <a:ext cx="4417620" cy="150816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448589C-E93E-4325-9649-8AD983A19E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935" t="34416" r="16710" b="34848"/>
          <a:stretch/>
        </p:blipFill>
        <p:spPr>
          <a:xfrm>
            <a:off x="77190" y="560810"/>
            <a:ext cx="4001985" cy="16862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D625F7-BEF1-4052-BC2B-A1908E8A9A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57" t="34848" r="16710" b="39394"/>
          <a:stretch/>
        </p:blipFill>
        <p:spPr>
          <a:xfrm>
            <a:off x="77190" y="2327136"/>
            <a:ext cx="4144488" cy="14131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596836E-8F5F-4015-A82A-176885482F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589" t="33117" r="17922" b="37662"/>
          <a:stretch/>
        </p:blipFill>
        <p:spPr>
          <a:xfrm>
            <a:off x="100940" y="5786554"/>
            <a:ext cx="3942608" cy="160316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82030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BF0BD4-139E-46C6-94BF-DC9E37E6EB8C}"/>
              </a:ext>
            </a:extLst>
          </p:cNvPr>
          <p:cNvSpPr txBox="1"/>
          <p:nvPr/>
        </p:nvSpPr>
        <p:spPr>
          <a:xfrm>
            <a:off x="4120738" y="0"/>
            <a:ext cx="273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Wednesday 24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503959-C08F-4EBC-8BB3-15BDFA7E0A1A}"/>
              </a:ext>
            </a:extLst>
          </p:cNvPr>
          <p:cNvSpPr txBox="1"/>
          <p:nvPr/>
        </p:nvSpPr>
        <p:spPr>
          <a:xfrm>
            <a:off x="1" y="0"/>
            <a:ext cx="4001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Needs water challenge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B7DC99-C9AC-43B3-8778-9211F024C676}"/>
              </a:ext>
            </a:extLst>
          </p:cNvPr>
          <p:cNvSpPr txBox="1"/>
          <p:nvPr/>
        </p:nvSpPr>
        <p:spPr>
          <a:xfrm>
            <a:off x="32657" y="522515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1) Why is ‘it might be our last opportunity’ an opinion and not a fact?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82AB88-EEBA-4BAA-8F28-E8083C36E60E}"/>
              </a:ext>
            </a:extLst>
          </p:cNvPr>
          <p:cNvSpPr txBox="1"/>
          <p:nvPr/>
        </p:nvSpPr>
        <p:spPr>
          <a:xfrm>
            <a:off x="78674" y="1014252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41ACE4-B915-44E1-859D-BE349B9CA34D}"/>
              </a:ext>
            </a:extLst>
          </p:cNvPr>
          <p:cNvSpPr txBox="1"/>
          <p:nvPr/>
        </p:nvSpPr>
        <p:spPr>
          <a:xfrm>
            <a:off x="32657" y="1522714"/>
            <a:ext cx="6700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2) What is the imperative verb in the phrase “shut the door” and why?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D697D8-21B2-401E-B038-37CEB18B3F85}"/>
              </a:ext>
            </a:extLst>
          </p:cNvPr>
          <p:cNvSpPr txBox="1"/>
          <p:nvPr/>
        </p:nvSpPr>
        <p:spPr>
          <a:xfrm>
            <a:off x="78674" y="2275220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3D83C7E-5131-4EFC-995B-C85D4E51BE9E}"/>
              </a:ext>
            </a:extLst>
          </p:cNvPr>
          <p:cNvSpPr txBox="1"/>
          <p:nvPr/>
        </p:nvSpPr>
        <p:spPr>
          <a:xfrm>
            <a:off x="0" y="2737515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3) Identify two rhyming couplets in the WAGOLL and write it down.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0EB277-32D1-4451-8B9F-0C105F2F4276}"/>
              </a:ext>
            </a:extLst>
          </p:cNvPr>
          <p:cNvSpPr txBox="1"/>
          <p:nvPr/>
        </p:nvSpPr>
        <p:spPr>
          <a:xfrm>
            <a:off x="78674" y="3197634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75719FE-5646-4A2E-AFF3-BC6A6D57CA14}"/>
              </a:ext>
            </a:extLst>
          </p:cNvPr>
          <p:cNvSpPr txBox="1"/>
          <p:nvPr/>
        </p:nvSpPr>
        <p:spPr>
          <a:xfrm>
            <a:off x="32657" y="3672800"/>
            <a:ext cx="6700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4) What definition best matches the word ‘sustainable’? Circle your answer.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ADD352E-4712-4B5B-9A6E-E5636F931028}"/>
              </a:ext>
            </a:extLst>
          </p:cNvPr>
          <p:cNvSpPr txBox="1"/>
          <p:nvPr/>
        </p:nvSpPr>
        <p:spPr>
          <a:xfrm>
            <a:off x="347353" y="4613255"/>
            <a:ext cx="1612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To maintain the supply of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FCDE6C4-FE0B-45D7-9659-6ABBD8CEF271}"/>
              </a:ext>
            </a:extLst>
          </p:cNvPr>
          <p:cNvSpPr txBox="1"/>
          <p:nvPr/>
        </p:nvSpPr>
        <p:spPr>
          <a:xfrm>
            <a:off x="2389909" y="4626830"/>
            <a:ext cx="1612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To get stains out of clothing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8FF3256-91D3-4544-B341-23D5CCF6DF7B}"/>
              </a:ext>
            </a:extLst>
          </p:cNvPr>
          <p:cNvSpPr txBox="1"/>
          <p:nvPr/>
        </p:nvSpPr>
        <p:spPr>
          <a:xfrm>
            <a:off x="4683331" y="4689569"/>
            <a:ext cx="1612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To use up all the supplies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B4230B5-B394-45BA-B9DC-9F2CF85B83A2}"/>
              </a:ext>
            </a:extLst>
          </p:cNvPr>
          <p:cNvSpPr txBox="1"/>
          <p:nvPr/>
        </p:nvSpPr>
        <p:spPr>
          <a:xfrm>
            <a:off x="32657" y="5706338"/>
            <a:ext cx="67006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5) Re-write the paragraph below and change the pronouns.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Katelyn had a really awful day at school so Katelyn decided to eat some chocolate biscuits when Katelyn got home. Katelyn’s Mum wondered what had happened.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81A060F-0094-43E4-BDE0-7F31D38B2C58}"/>
              </a:ext>
            </a:extLst>
          </p:cNvPr>
          <p:cNvSpPr txBox="1"/>
          <p:nvPr/>
        </p:nvSpPr>
        <p:spPr>
          <a:xfrm>
            <a:off x="78674" y="7029777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ECD2CA6-BBA8-40C9-929C-B3CA53150662}"/>
              </a:ext>
            </a:extLst>
          </p:cNvPr>
          <p:cNvSpPr txBox="1"/>
          <p:nvPr/>
        </p:nvSpPr>
        <p:spPr>
          <a:xfrm>
            <a:off x="78674" y="7581887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7D97194-7B7B-4E41-A862-19590E8655A3}"/>
              </a:ext>
            </a:extLst>
          </p:cNvPr>
          <p:cNvSpPr txBox="1"/>
          <p:nvPr/>
        </p:nvSpPr>
        <p:spPr>
          <a:xfrm>
            <a:off x="56408" y="8183939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678389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BF0BD4-139E-46C6-94BF-DC9E37E6EB8C}"/>
              </a:ext>
            </a:extLst>
          </p:cNvPr>
          <p:cNvSpPr txBox="1"/>
          <p:nvPr/>
        </p:nvSpPr>
        <p:spPr>
          <a:xfrm>
            <a:off x="4120738" y="0"/>
            <a:ext cx="273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Wednesday 24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503959-C08F-4EBC-8BB3-15BDFA7E0A1A}"/>
              </a:ext>
            </a:extLst>
          </p:cNvPr>
          <p:cNvSpPr txBox="1"/>
          <p:nvPr/>
        </p:nvSpPr>
        <p:spPr>
          <a:xfrm>
            <a:off x="1" y="0"/>
            <a:ext cx="4001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Needs water ANSWERS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B7DC99-C9AC-43B3-8778-9211F024C676}"/>
              </a:ext>
            </a:extLst>
          </p:cNvPr>
          <p:cNvSpPr txBox="1"/>
          <p:nvPr/>
        </p:nvSpPr>
        <p:spPr>
          <a:xfrm>
            <a:off x="32656" y="522515"/>
            <a:ext cx="6825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GB" sz="1600" dirty="0">
                <a:latin typeface="Comic Sans MS" panose="030F0702030302020204" pitchFamily="66" charset="0"/>
              </a:rPr>
              <a:t>Why is ‘it might be our last opportunity’ an opinion and not a fact?</a:t>
            </a:r>
          </a:p>
          <a:p>
            <a:pPr marL="342900" indent="-342900">
              <a:buAutoNum type="arabicParenR"/>
            </a:pPr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i="1" dirty="0">
                <a:latin typeface="Comic Sans MS" panose="030F0702030302020204" pitchFamily="66" charset="0"/>
              </a:rPr>
              <a:t>The modal verb ‘might’ shows that it is not certain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41ACE4-B915-44E1-859D-BE349B9CA34D}"/>
              </a:ext>
            </a:extLst>
          </p:cNvPr>
          <p:cNvSpPr txBox="1"/>
          <p:nvPr/>
        </p:nvSpPr>
        <p:spPr>
          <a:xfrm>
            <a:off x="0" y="1620746"/>
            <a:ext cx="67006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2) What is the imperative verb in the phrase “shut the door” and why?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i="1" dirty="0">
                <a:latin typeface="Comic Sans MS" panose="030F0702030302020204" pitchFamily="66" charset="0"/>
              </a:rPr>
              <a:t>Shut – it is an instruction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3D83C7E-5131-4EFC-995B-C85D4E51BE9E}"/>
              </a:ext>
            </a:extLst>
          </p:cNvPr>
          <p:cNvSpPr txBox="1"/>
          <p:nvPr/>
        </p:nvSpPr>
        <p:spPr>
          <a:xfrm>
            <a:off x="0" y="2965199"/>
            <a:ext cx="670065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3) Identify two rhyming couplets in the WAGOLL and write it down.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400" i="1" dirty="0">
                <a:latin typeface="Comic Sans MS" panose="030F0702030302020204" pitchFamily="66" charset="0"/>
              </a:rPr>
              <a:t>Stressed/Everest - Others/Brothers - recycle/survival – waterway/decay -   do/you  -  opportunity/community   -     deforestation/celebration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75719FE-5646-4A2E-AFF3-BC6A6D57CA14}"/>
              </a:ext>
            </a:extLst>
          </p:cNvPr>
          <p:cNvSpPr txBox="1"/>
          <p:nvPr/>
        </p:nvSpPr>
        <p:spPr>
          <a:xfrm>
            <a:off x="0" y="4592350"/>
            <a:ext cx="6700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4) What definition best matches the word ‘sustainable’? Circle your answer.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ADD352E-4712-4B5B-9A6E-E5636F931028}"/>
              </a:ext>
            </a:extLst>
          </p:cNvPr>
          <p:cNvSpPr txBox="1"/>
          <p:nvPr/>
        </p:nvSpPr>
        <p:spPr>
          <a:xfrm>
            <a:off x="290946" y="5345189"/>
            <a:ext cx="1612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To maintain the supply of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FCDE6C4-FE0B-45D7-9659-6ABBD8CEF271}"/>
              </a:ext>
            </a:extLst>
          </p:cNvPr>
          <p:cNvSpPr txBox="1"/>
          <p:nvPr/>
        </p:nvSpPr>
        <p:spPr>
          <a:xfrm>
            <a:off x="2333502" y="5358764"/>
            <a:ext cx="1612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To get stains out of clothing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8FF3256-91D3-4544-B341-23D5CCF6DF7B}"/>
              </a:ext>
            </a:extLst>
          </p:cNvPr>
          <p:cNvSpPr txBox="1"/>
          <p:nvPr/>
        </p:nvSpPr>
        <p:spPr>
          <a:xfrm>
            <a:off x="4626924" y="5421503"/>
            <a:ext cx="1612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To use up all the supplies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B4230B5-B394-45BA-B9DC-9F2CF85B83A2}"/>
              </a:ext>
            </a:extLst>
          </p:cNvPr>
          <p:cNvSpPr txBox="1"/>
          <p:nvPr/>
        </p:nvSpPr>
        <p:spPr>
          <a:xfrm>
            <a:off x="32656" y="6835676"/>
            <a:ext cx="67006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5) Re-write the paragraph below and change the pronouns.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Katelyn had a really awful day at school so Katelyn decided to eat some chocolate biscuits when Katelyn got home. Katelyn’s Mum wondered what had happened.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i="1" dirty="0">
                <a:latin typeface="Comic Sans MS" panose="030F0702030302020204" pitchFamily="66" charset="0"/>
              </a:rPr>
              <a:t>Katelyn has a really awful day at school so she decided to eat some chocolate biscuits when she got home. Her mum wondered what had happened.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F2FF10C-0F7A-4A84-8926-ABE5BDF8A533}"/>
              </a:ext>
            </a:extLst>
          </p:cNvPr>
          <p:cNvSpPr/>
          <p:nvPr/>
        </p:nvSpPr>
        <p:spPr>
          <a:xfrm>
            <a:off x="259774" y="5145549"/>
            <a:ext cx="1612076" cy="98186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914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543</Words>
  <Application>Microsoft Office PowerPoint</Application>
  <PresentationFormat>On-screen Show (4:3)</PresentationFormat>
  <Paragraphs>70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22</cp:revision>
  <cp:lastPrinted>2020-06-18T08:55:58Z</cp:lastPrinted>
  <dcterms:created xsi:type="dcterms:W3CDTF">2020-06-17T10:13:48Z</dcterms:created>
  <dcterms:modified xsi:type="dcterms:W3CDTF">2020-06-18T09:17:31Z</dcterms:modified>
</cp:coreProperties>
</file>