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9" r:id="rId2"/>
    <p:sldId id="260" r:id="rId3"/>
    <p:sldId id="261" r:id="rId4"/>
    <p:sldId id="262" r:id="rId5"/>
    <p:sldId id="263" r:id="rId6"/>
    <p:sldId id="264" r:id="rId7"/>
    <p:sldId id="266" r:id="rId8"/>
    <p:sldId id="265" r:id="rId9"/>
    <p:sldId id="267" r:id="rId10"/>
    <p:sldId id="268" r:id="rId11"/>
    <p:sldId id="269" r:id="rId12"/>
    <p:sldId id="271" r:id="rId13"/>
    <p:sldId id="272" r:id="rId14"/>
    <p:sldId id="256"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6" d="100"/>
          <a:sy n="76" d="100"/>
        </p:scale>
        <p:origin x="126" y="7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DA2F64-DD02-40AC-B70F-656696FBB43F}" type="datetimeFigureOut">
              <a:rPr lang="en-GB" smtClean="0"/>
              <a:t>16/09/2020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5092BA-63BE-4B87-A664-D4A98949B0B9}" type="slidenum">
              <a:rPr lang="en-GB" smtClean="0"/>
              <a:t>‹#›</a:t>
            </a:fld>
            <a:endParaRPr lang="en-GB"/>
          </a:p>
        </p:txBody>
      </p:sp>
    </p:spTree>
    <p:extLst>
      <p:ext uri="{BB962C8B-B14F-4D97-AF65-F5344CB8AC3E}">
        <p14:creationId xmlns:p14="http://schemas.microsoft.com/office/powerpoint/2010/main" val="31079118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7BA24DE-2CF4-4BE5-9183-A02A679799A2}" type="slidenum">
              <a:rPr lang="en-GB">
                <a:latin typeface="Arial" pitchFamily="34" charset="0"/>
              </a:rPr>
              <a:pPr fontAlgn="base">
                <a:spcBef>
                  <a:spcPct val="0"/>
                </a:spcBef>
                <a:spcAft>
                  <a:spcPct val="0"/>
                </a:spcAft>
              </a:pPr>
              <a:t>3</a:t>
            </a:fld>
            <a:endParaRPr lang="en-GB">
              <a:latin typeface="Arial" pitchFamily="34" charset="0"/>
            </a:endParaRPr>
          </a:p>
        </p:txBody>
      </p:sp>
      <p:sp>
        <p:nvSpPr>
          <p:cNvPr id="1433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34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B45CDB0-3A16-43D9-9FC0-D893CA93F85D}" type="slidenum">
              <a:rPr lang="en-US">
                <a:latin typeface="Arial" pitchFamily="34" charset="0"/>
              </a:rPr>
              <a:pPr fontAlgn="base">
                <a:spcBef>
                  <a:spcPct val="0"/>
                </a:spcBef>
                <a:spcAft>
                  <a:spcPct val="0"/>
                </a:spcAft>
              </a:pPr>
              <a:t>5</a:t>
            </a:fld>
            <a:endParaRPr lang="en-US">
              <a:latin typeface="Arial" pitchFamily="34" charset="0"/>
            </a:endParaRPr>
          </a:p>
        </p:txBody>
      </p:sp>
      <p:sp>
        <p:nvSpPr>
          <p:cNvPr id="1536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536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320DEBE-5865-4078-9F43-FA80FE4AC7DA}" type="slidenum">
              <a:rPr lang="en-US"/>
              <a:pPr fontAlgn="base">
                <a:spcBef>
                  <a:spcPct val="0"/>
                </a:spcBef>
                <a:spcAft>
                  <a:spcPct val="0"/>
                </a:spcAft>
              </a:pPr>
              <a:t>6</a:t>
            </a:fld>
            <a:endParaRPr lang="en-US"/>
          </a:p>
        </p:txBody>
      </p:sp>
      <p:sp>
        <p:nvSpPr>
          <p:cNvPr id="1638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638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47FDE49-D916-4347-9D38-B56F2F7277FA}" type="slidenum">
              <a:rPr lang="en-US"/>
              <a:pPr fontAlgn="base">
                <a:spcBef>
                  <a:spcPct val="0"/>
                </a:spcBef>
                <a:spcAft>
                  <a:spcPct val="0"/>
                </a:spcAft>
              </a:pPr>
              <a:t>7</a:t>
            </a:fld>
            <a:endParaRPr lang="en-US"/>
          </a:p>
        </p:txBody>
      </p:sp>
      <p:sp>
        <p:nvSpPr>
          <p:cNvPr id="1741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741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p:spPr>
      </p:sp>
      <p:sp>
        <p:nvSpPr>
          <p:cNvPr id="3891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5222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2E641AE-B400-4B4E-B3F4-BC1C7E9E65CE}" type="slidenum">
              <a:rPr lang="en-GB" smtClean="0"/>
              <a:pPr fontAlgn="base">
                <a:spcBef>
                  <a:spcPct val="0"/>
                </a:spcBef>
                <a:spcAft>
                  <a:spcPct val="0"/>
                </a:spcAft>
                <a:defRPr/>
              </a:pPr>
              <a:t>10</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p:spPr>
      </p:sp>
      <p:sp>
        <p:nvSpPr>
          <p:cNvPr id="3993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dirty="0"/>
              <a:t>Children</a:t>
            </a:r>
            <a:r>
              <a:rPr lang="en-GB" baseline="0" dirty="0"/>
              <a:t> shouldn’t be at a disadvantage if their recording skills are poor</a:t>
            </a:r>
            <a:endParaRPr lang="en-GB" dirty="0"/>
          </a:p>
        </p:txBody>
      </p:sp>
      <p:sp>
        <p:nvSpPr>
          <p:cNvPr id="5325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F148EFE-0124-4327-AB18-5C8667ACC568}" type="slidenum">
              <a:rPr lang="en-GB" smtClean="0"/>
              <a:pPr fontAlgn="base">
                <a:spcBef>
                  <a:spcPct val="0"/>
                </a:spcBef>
                <a:spcAft>
                  <a:spcPct val="0"/>
                </a:spcAft>
                <a:defRPr/>
              </a:pPr>
              <a:t>11</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EDDD95C-2C70-48F6-8A91-49CC43F03362}" type="slidenum">
              <a:rPr lang="en-US" smtClean="0"/>
              <a:pPr fontAlgn="base">
                <a:spcBef>
                  <a:spcPct val="0"/>
                </a:spcBef>
                <a:spcAft>
                  <a:spcPct val="0"/>
                </a:spcAft>
                <a:defRPr/>
              </a:pPr>
              <a:t>12</a:t>
            </a:fld>
            <a:endParaRPr lang="en-US"/>
          </a:p>
        </p:txBody>
      </p:sp>
      <p:sp>
        <p:nvSpPr>
          <p:cNvPr id="4301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4301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D5BF416-1863-4813-9967-FF129A03C7F3}" type="slidenum">
              <a:rPr lang="en-US" smtClean="0"/>
              <a:pPr fontAlgn="base">
                <a:spcBef>
                  <a:spcPct val="0"/>
                </a:spcBef>
                <a:spcAft>
                  <a:spcPct val="0"/>
                </a:spcAft>
                <a:defRPr/>
              </a:pPr>
              <a:t>13</a:t>
            </a:fld>
            <a:endParaRPr lang="en-US"/>
          </a:p>
        </p:txBody>
      </p:sp>
      <p:sp>
        <p:nvSpPr>
          <p:cNvPr id="4403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4403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35C67-33C8-4807-A697-9F34E58DF43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4E9729D-1190-44C7-A564-982B5D547D8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7B9A36C-7A5F-427F-B07A-72EF9DCCEA05}"/>
              </a:ext>
            </a:extLst>
          </p:cNvPr>
          <p:cNvSpPr>
            <a:spLocks noGrp="1"/>
          </p:cNvSpPr>
          <p:nvPr>
            <p:ph type="dt" sz="half" idx="10"/>
          </p:nvPr>
        </p:nvSpPr>
        <p:spPr/>
        <p:txBody>
          <a:bodyPr/>
          <a:lstStyle/>
          <a:p>
            <a:fld id="{8B98E11F-CECA-4217-9254-59577CE0FE95}" type="datetimeFigureOut">
              <a:rPr lang="en-GB" smtClean="0"/>
              <a:t>16/09/2020</a:t>
            </a:fld>
            <a:endParaRPr lang="en-GB"/>
          </a:p>
        </p:txBody>
      </p:sp>
      <p:sp>
        <p:nvSpPr>
          <p:cNvPr id="5" name="Footer Placeholder 4">
            <a:extLst>
              <a:ext uri="{FF2B5EF4-FFF2-40B4-BE49-F238E27FC236}">
                <a16:creationId xmlns:a16="http://schemas.microsoft.com/office/drawing/2014/main" id="{90F0C419-C092-4FFB-9538-C60334BC26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234026-998C-42AF-9646-E6BC67FCB730}"/>
              </a:ext>
            </a:extLst>
          </p:cNvPr>
          <p:cNvSpPr>
            <a:spLocks noGrp="1"/>
          </p:cNvSpPr>
          <p:nvPr>
            <p:ph type="sldNum" sz="quarter" idx="12"/>
          </p:nvPr>
        </p:nvSpPr>
        <p:spPr/>
        <p:txBody>
          <a:bodyPr/>
          <a:lstStyle/>
          <a:p>
            <a:fld id="{713A69D6-C3E7-4BC9-A59C-7E1A32641BF1}" type="slidenum">
              <a:rPr lang="en-GB" smtClean="0"/>
              <a:t>‹#›</a:t>
            </a:fld>
            <a:endParaRPr lang="en-GB"/>
          </a:p>
        </p:txBody>
      </p:sp>
    </p:spTree>
    <p:extLst>
      <p:ext uri="{BB962C8B-B14F-4D97-AF65-F5344CB8AC3E}">
        <p14:creationId xmlns:p14="http://schemas.microsoft.com/office/powerpoint/2010/main" val="1624069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3148F8-4C82-4B13-94E5-DD990CA4982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B4429CA-5731-4C94-A857-4648DCC5077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DA79B7-2D37-4F8A-B7A8-DF8455218534}"/>
              </a:ext>
            </a:extLst>
          </p:cNvPr>
          <p:cNvSpPr>
            <a:spLocks noGrp="1"/>
          </p:cNvSpPr>
          <p:nvPr>
            <p:ph type="dt" sz="half" idx="10"/>
          </p:nvPr>
        </p:nvSpPr>
        <p:spPr/>
        <p:txBody>
          <a:bodyPr/>
          <a:lstStyle/>
          <a:p>
            <a:fld id="{8B98E11F-CECA-4217-9254-59577CE0FE95}" type="datetimeFigureOut">
              <a:rPr lang="en-GB" smtClean="0"/>
              <a:t>16/09/2020</a:t>
            </a:fld>
            <a:endParaRPr lang="en-GB"/>
          </a:p>
        </p:txBody>
      </p:sp>
      <p:sp>
        <p:nvSpPr>
          <p:cNvPr id="5" name="Footer Placeholder 4">
            <a:extLst>
              <a:ext uri="{FF2B5EF4-FFF2-40B4-BE49-F238E27FC236}">
                <a16:creationId xmlns:a16="http://schemas.microsoft.com/office/drawing/2014/main" id="{B9DCD895-11B7-4A96-9D79-EE7DD615C4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C04F75D-DAAD-42E5-9613-6A4018398F1B}"/>
              </a:ext>
            </a:extLst>
          </p:cNvPr>
          <p:cNvSpPr>
            <a:spLocks noGrp="1"/>
          </p:cNvSpPr>
          <p:nvPr>
            <p:ph type="sldNum" sz="quarter" idx="12"/>
          </p:nvPr>
        </p:nvSpPr>
        <p:spPr/>
        <p:txBody>
          <a:bodyPr/>
          <a:lstStyle/>
          <a:p>
            <a:fld id="{713A69D6-C3E7-4BC9-A59C-7E1A32641BF1}" type="slidenum">
              <a:rPr lang="en-GB" smtClean="0"/>
              <a:t>‹#›</a:t>
            </a:fld>
            <a:endParaRPr lang="en-GB"/>
          </a:p>
        </p:txBody>
      </p:sp>
    </p:spTree>
    <p:extLst>
      <p:ext uri="{BB962C8B-B14F-4D97-AF65-F5344CB8AC3E}">
        <p14:creationId xmlns:p14="http://schemas.microsoft.com/office/powerpoint/2010/main" val="14752635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C6A6A-C302-49F2-A351-CD39BC4821F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FCCCD27-9DB4-4B3F-8074-852147D686F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FDF02B7-AB7C-4FCF-AC93-1B0F7D42911B}"/>
              </a:ext>
            </a:extLst>
          </p:cNvPr>
          <p:cNvSpPr>
            <a:spLocks noGrp="1"/>
          </p:cNvSpPr>
          <p:nvPr>
            <p:ph type="dt" sz="half" idx="10"/>
          </p:nvPr>
        </p:nvSpPr>
        <p:spPr/>
        <p:txBody>
          <a:bodyPr/>
          <a:lstStyle/>
          <a:p>
            <a:fld id="{8B98E11F-CECA-4217-9254-59577CE0FE95}" type="datetimeFigureOut">
              <a:rPr lang="en-GB" smtClean="0"/>
              <a:t>16/09/2020</a:t>
            </a:fld>
            <a:endParaRPr lang="en-GB"/>
          </a:p>
        </p:txBody>
      </p:sp>
      <p:sp>
        <p:nvSpPr>
          <p:cNvPr id="5" name="Footer Placeholder 4">
            <a:extLst>
              <a:ext uri="{FF2B5EF4-FFF2-40B4-BE49-F238E27FC236}">
                <a16:creationId xmlns:a16="http://schemas.microsoft.com/office/drawing/2014/main" id="{7B4E5419-2408-48AA-850A-363603C6557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822490-0AEC-4512-8217-00ACAA2B107C}"/>
              </a:ext>
            </a:extLst>
          </p:cNvPr>
          <p:cNvSpPr>
            <a:spLocks noGrp="1"/>
          </p:cNvSpPr>
          <p:nvPr>
            <p:ph type="sldNum" sz="quarter" idx="12"/>
          </p:nvPr>
        </p:nvSpPr>
        <p:spPr/>
        <p:txBody>
          <a:bodyPr/>
          <a:lstStyle/>
          <a:p>
            <a:fld id="{713A69D6-C3E7-4BC9-A59C-7E1A32641BF1}" type="slidenum">
              <a:rPr lang="en-GB" smtClean="0"/>
              <a:t>‹#›</a:t>
            </a:fld>
            <a:endParaRPr lang="en-GB"/>
          </a:p>
        </p:txBody>
      </p:sp>
    </p:spTree>
    <p:extLst>
      <p:ext uri="{BB962C8B-B14F-4D97-AF65-F5344CB8AC3E}">
        <p14:creationId xmlns:p14="http://schemas.microsoft.com/office/powerpoint/2010/main" val="39959402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B481F2-CF95-4FC5-8DB0-FA5C72A2EB8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4B78941-66BF-4D89-9A04-7906CE0EF85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3B43F3B-2B44-4D52-8F17-B2AA6F16E81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7F41B78-F6B2-4947-8BDB-341F5D10D229}"/>
              </a:ext>
            </a:extLst>
          </p:cNvPr>
          <p:cNvSpPr>
            <a:spLocks noGrp="1"/>
          </p:cNvSpPr>
          <p:nvPr>
            <p:ph type="dt" sz="half" idx="10"/>
          </p:nvPr>
        </p:nvSpPr>
        <p:spPr/>
        <p:txBody>
          <a:bodyPr/>
          <a:lstStyle/>
          <a:p>
            <a:fld id="{8B98E11F-CECA-4217-9254-59577CE0FE95}" type="datetimeFigureOut">
              <a:rPr lang="en-GB" smtClean="0"/>
              <a:t>16/09/2020</a:t>
            </a:fld>
            <a:endParaRPr lang="en-GB"/>
          </a:p>
        </p:txBody>
      </p:sp>
      <p:sp>
        <p:nvSpPr>
          <p:cNvPr id="6" name="Footer Placeholder 5">
            <a:extLst>
              <a:ext uri="{FF2B5EF4-FFF2-40B4-BE49-F238E27FC236}">
                <a16:creationId xmlns:a16="http://schemas.microsoft.com/office/drawing/2014/main" id="{077CF816-DFD1-4657-87C4-40CFBA7D90D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F82DE83-E120-4F7A-857E-4ADA15EBAD69}"/>
              </a:ext>
            </a:extLst>
          </p:cNvPr>
          <p:cNvSpPr>
            <a:spLocks noGrp="1"/>
          </p:cNvSpPr>
          <p:nvPr>
            <p:ph type="sldNum" sz="quarter" idx="12"/>
          </p:nvPr>
        </p:nvSpPr>
        <p:spPr/>
        <p:txBody>
          <a:bodyPr/>
          <a:lstStyle/>
          <a:p>
            <a:fld id="{713A69D6-C3E7-4BC9-A59C-7E1A32641BF1}" type="slidenum">
              <a:rPr lang="en-GB" smtClean="0"/>
              <a:t>‹#›</a:t>
            </a:fld>
            <a:endParaRPr lang="en-GB"/>
          </a:p>
        </p:txBody>
      </p:sp>
    </p:spTree>
    <p:extLst>
      <p:ext uri="{BB962C8B-B14F-4D97-AF65-F5344CB8AC3E}">
        <p14:creationId xmlns:p14="http://schemas.microsoft.com/office/powerpoint/2010/main" val="22230833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509CFA-DEB9-4723-9D11-825980EE0C3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DF204DF-DD51-4F3E-811A-77484D964A8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15FB44F-6EB7-45EC-B765-BD12B5BA644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327416E-ADC6-424C-934E-2005BDC24F2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D04E4FE-A2E4-4666-86FD-FDDCDAD43C6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2CEC46A-B764-4E15-AFFC-1D4CCAA855B8}"/>
              </a:ext>
            </a:extLst>
          </p:cNvPr>
          <p:cNvSpPr>
            <a:spLocks noGrp="1"/>
          </p:cNvSpPr>
          <p:nvPr>
            <p:ph type="dt" sz="half" idx="10"/>
          </p:nvPr>
        </p:nvSpPr>
        <p:spPr/>
        <p:txBody>
          <a:bodyPr/>
          <a:lstStyle/>
          <a:p>
            <a:fld id="{8B98E11F-CECA-4217-9254-59577CE0FE95}" type="datetimeFigureOut">
              <a:rPr lang="en-GB" smtClean="0"/>
              <a:t>16/09/2020</a:t>
            </a:fld>
            <a:endParaRPr lang="en-GB"/>
          </a:p>
        </p:txBody>
      </p:sp>
      <p:sp>
        <p:nvSpPr>
          <p:cNvPr id="8" name="Footer Placeholder 7">
            <a:extLst>
              <a:ext uri="{FF2B5EF4-FFF2-40B4-BE49-F238E27FC236}">
                <a16:creationId xmlns:a16="http://schemas.microsoft.com/office/drawing/2014/main" id="{A0C9BB28-8D9B-4011-9434-2B1440A4A8E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B5655A6-17EB-41BD-9FDD-2A0D29D1205F}"/>
              </a:ext>
            </a:extLst>
          </p:cNvPr>
          <p:cNvSpPr>
            <a:spLocks noGrp="1"/>
          </p:cNvSpPr>
          <p:nvPr>
            <p:ph type="sldNum" sz="quarter" idx="12"/>
          </p:nvPr>
        </p:nvSpPr>
        <p:spPr/>
        <p:txBody>
          <a:bodyPr/>
          <a:lstStyle/>
          <a:p>
            <a:fld id="{713A69D6-C3E7-4BC9-A59C-7E1A32641BF1}" type="slidenum">
              <a:rPr lang="en-GB" smtClean="0"/>
              <a:t>‹#›</a:t>
            </a:fld>
            <a:endParaRPr lang="en-GB"/>
          </a:p>
        </p:txBody>
      </p:sp>
    </p:spTree>
    <p:extLst>
      <p:ext uri="{BB962C8B-B14F-4D97-AF65-F5344CB8AC3E}">
        <p14:creationId xmlns:p14="http://schemas.microsoft.com/office/powerpoint/2010/main" val="31710915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F35AB4-CD09-4C94-BD26-495824D20A1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7DBA108-983E-44E8-A0BD-14370ECA681E}"/>
              </a:ext>
            </a:extLst>
          </p:cNvPr>
          <p:cNvSpPr>
            <a:spLocks noGrp="1"/>
          </p:cNvSpPr>
          <p:nvPr>
            <p:ph type="dt" sz="half" idx="10"/>
          </p:nvPr>
        </p:nvSpPr>
        <p:spPr/>
        <p:txBody>
          <a:bodyPr/>
          <a:lstStyle/>
          <a:p>
            <a:fld id="{8B98E11F-CECA-4217-9254-59577CE0FE95}" type="datetimeFigureOut">
              <a:rPr lang="en-GB" smtClean="0"/>
              <a:t>16/09/2020</a:t>
            </a:fld>
            <a:endParaRPr lang="en-GB"/>
          </a:p>
        </p:txBody>
      </p:sp>
      <p:sp>
        <p:nvSpPr>
          <p:cNvPr id="4" name="Footer Placeholder 3">
            <a:extLst>
              <a:ext uri="{FF2B5EF4-FFF2-40B4-BE49-F238E27FC236}">
                <a16:creationId xmlns:a16="http://schemas.microsoft.com/office/drawing/2014/main" id="{D80B7BBF-9B71-4DE8-A5FA-3A6A70FB0E2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39EC0D6-34B0-4C1A-BE06-094A18C85173}"/>
              </a:ext>
            </a:extLst>
          </p:cNvPr>
          <p:cNvSpPr>
            <a:spLocks noGrp="1"/>
          </p:cNvSpPr>
          <p:nvPr>
            <p:ph type="sldNum" sz="quarter" idx="12"/>
          </p:nvPr>
        </p:nvSpPr>
        <p:spPr/>
        <p:txBody>
          <a:bodyPr/>
          <a:lstStyle/>
          <a:p>
            <a:fld id="{713A69D6-C3E7-4BC9-A59C-7E1A32641BF1}" type="slidenum">
              <a:rPr lang="en-GB" smtClean="0"/>
              <a:t>‹#›</a:t>
            </a:fld>
            <a:endParaRPr lang="en-GB"/>
          </a:p>
        </p:txBody>
      </p:sp>
    </p:spTree>
    <p:extLst>
      <p:ext uri="{BB962C8B-B14F-4D97-AF65-F5344CB8AC3E}">
        <p14:creationId xmlns:p14="http://schemas.microsoft.com/office/powerpoint/2010/main" val="1957099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D7D44E9-E2C0-452E-A875-A7B77A25FBC5}"/>
              </a:ext>
            </a:extLst>
          </p:cNvPr>
          <p:cNvSpPr>
            <a:spLocks noGrp="1"/>
          </p:cNvSpPr>
          <p:nvPr>
            <p:ph type="dt" sz="half" idx="10"/>
          </p:nvPr>
        </p:nvSpPr>
        <p:spPr/>
        <p:txBody>
          <a:bodyPr/>
          <a:lstStyle/>
          <a:p>
            <a:fld id="{8B98E11F-CECA-4217-9254-59577CE0FE95}" type="datetimeFigureOut">
              <a:rPr lang="en-GB" smtClean="0"/>
              <a:t>16/09/2020</a:t>
            </a:fld>
            <a:endParaRPr lang="en-GB"/>
          </a:p>
        </p:txBody>
      </p:sp>
      <p:sp>
        <p:nvSpPr>
          <p:cNvPr id="3" name="Footer Placeholder 2">
            <a:extLst>
              <a:ext uri="{FF2B5EF4-FFF2-40B4-BE49-F238E27FC236}">
                <a16:creationId xmlns:a16="http://schemas.microsoft.com/office/drawing/2014/main" id="{55C24ECB-C450-475F-A356-6E78EDB8EB7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F91950E-84B9-498F-A0AF-ED3B1BC078A6}"/>
              </a:ext>
            </a:extLst>
          </p:cNvPr>
          <p:cNvSpPr>
            <a:spLocks noGrp="1"/>
          </p:cNvSpPr>
          <p:nvPr>
            <p:ph type="sldNum" sz="quarter" idx="12"/>
          </p:nvPr>
        </p:nvSpPr>
        <p:spPr/>
        <p:txBody>
          <a:bodyPr/>
          <a:lstStyle/>
          <a:p>
            <a:fld id="{713A69D6-C3E7-4BC9-A59C-7E1A32641BF1}" type="slidenum">
              <a:rPr lang="en-GB" smtClean="0"/>
              <a:t>‹#›</a:t>
            </a:fld>
            <a:endParaRPr lang="en-GB"/>
          </a:p>
        </p:txBody>
      </p:sp>
    </p:spTree>
    <p:extLst>
      <p:ext uri="{BB962C8B-B14F-4D97-AF65-F5344CB8AC3E}">
        <p14:creationId xmlns:p14="http://schemas.microsoft.com/office/powerpoint/2010/main" val="38665372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35FB3E-484E-4694-9766-093762E6E5D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6BCD1A6-9076-49A2-A7EE-9A450019DDA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38170AB-74D7-4485-85CB-9DBF448AA4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B5B8240-D467-499F-8EE1-2C5EE378A886}"/>
              </a:ext>
            </a:extLst>
          </p:cNvPr>
          <p:cNvSpPr>
            <a:spLocks noGrp="1"/>
          </p:cNvSpPr>
          <p:nvPr>
            <p:ph type="dt" sz="half" idx="10"/>
          </p:nvPr>
        </p:nvSpPr>
        <p:spPr/>
        <p:txBody>
          <a:bodyPr/>
          <a:lstStyle/>
          <a:p>
            <a:fld id="{8B98E11F-CECA-4217-9254-59577CE0FE95}" type="datetimeFigureOut">
              <a:rPr lang="en-GB" smtClean="0"/>
              <a:t>16/09/2020</a:t>
            </a:fld>
            <a:endParaRPr lang="en-GB"/>
          </a:p>
        </p:txBody>
      </p:sp>
      <p:sp>
        <p:nvSpPr>
          <p:cNvPr id="6" name="Footer Placeholder 5">
            <a:extLst>
              <a:ext uri="{FF2B5EF4-FFF2-40B4-BE49-F238E27FC236}">
                <a16:creationId xmlns:a16="http://schemas.microsoft.com/office/drawing/2014/main" id="{4DD8952E-8D11-4F92-82E3-ABFC2149BB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D9EAABA-BF22-44F7-8C75-CF91B6AB0A11}"/>
              </a:ext>
            </a:extLst>
          </p:cNvPr>
          <p:cNvSpPr>
            <a:spLocks noGrp="1"/>
          </p:cNvSpPr>
          <p:nvPr>
            <p:ph type="sldNum" sz="quarter" idx="12"/>
          </p:nvPr>
        </p:nvSpPr>
        <p:spPr/>
        <p:txBody>
          <a:bodyPr/>
          <a:lstStyle/>
          <a:p>
            <a:fld id="{713A69D6-C3E7-4BC9-A59C-7E1A32641BF1}" type="slidenum">
              <a:rPr lang="en-GB" smtClean="0"/>
              <a:t>‹#›</a:t>
            </a:fld>
            <a:endParaRPr lang="en-GB"/>
          </a:p>
        </p:txBody>
      </p:sp>
    </p:spTree>
    <p:extLst>
      <p:ext uri="{BB962C8B-B14F-4D97-AF65-F5344CB8AC3E}">
        <p14:creationId xmlns:p14="http://schemas.microsoft.com/office/powerpoint/2010/main" val="42408308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4E4B7B-8E9B-42EA-9094-DEC3BD7A7C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B7FED15-5434-424A-8250-0D83DB21B4F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0CF25B4-7627-4005-AFFB-D19FCC1B6C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311A0B4-4B01-40AD-9053-ECF0989DFC0A}"/>
              </a:ext>
            </a:extLst>
          </p:cNvPr>
          <p:cNvSpPr>
            <a:spLocks noGrp="1"/>
          </p:cNvSpPr>
          <p:nvPr>
            <p:ph type="dt" sz="half" idx="10"/>
          </p:nvPr>
        </p:nvSpPr>
        <p:spPr/>
        <p:txBody>
          <a:bodyPr/>
          <a:lstStyle/>
          <a:p>
            <a:fld id="{8B98E11F-CECA-4217-9254-59577CE0FE95}" type="datetimeFigureOut">
              <a:rPr lang="en-GB" smtClean="0"/>
              <a:t>16/09/2020</a:t>
            </a:fld>
            <a:endParaRPr lang="en-GB"/>
          </a:p>
        </p:txBody>
      </p:sp>
      <p:sp>
        <p:nvSpPr>
          <p:cNvPr id="6" name="Footer Placeholder 5">
            <a:extLst>
              <a:ext uri="{FF2B5EF4-FFF2-40B4-BE49-F238E27FC236}">
                <a16:creationId xmlns:a16="http://schemas.microsoft.com/office/drawing/2014/main" id="{27E48A9E-B412-4E57-AD70-E658D184DDA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E6610ED-C629-406F-8996-7B3AC5B8779F}"/>
              </a:ext>
            </a:extLst>
          </p:cNvPr>
          <p:cNvSpPr>
            <a:spLocks noGrp="1"/>
          </p:cNvSpPr>
          <p:nvPr>
            <p:ph type="sldNum" sz="quarter" idx="12"/>
          </p:nvPr>
        </p:nvSpPr>
        <p:spPr/>
        <p:txBody>
          <a:bodyPr/>
          <a:lstStyle/>
          <a:p>
            <a:fld id="{713A69D6-C3E7-4BC9-A59C-7E1A32641BF1}" type="slidenum">
              <a:rPr lang="en-GB" smtClean="0"/>
              <a:t>‹#›</a:t>
            </a:fld>
            <a:endParaRPr lang="en-GB"/>
          </a:p>
        </p:txBody>
      </p:sp>
    </p:spTree>
    <p:extLst>
      <p:ext uri="{BB962C8B-B14F-4D97-AF65-F5344CB8AC3E}">
        <p14:creationId xmlns:p14="http://schemas.microsoft.com/office/powerpoint/2010/main" val="25113985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EA79E8-0480-4270-9B78-14F8ABAADCE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8E99AF1-8719-4BF0-BE02-04AD34D3CF2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524389-2C2E-4D8E-A17A-451AC633BE8F}"/>
              </a:ext>
            </a:extLst>
          </p:cNvPr>
          <p:cNvSpPr>
            <a:spLocks noGrp="1"/>
          </p:cNvSpPr>
          <p:nvPr>
            <p:ph type="dt" sz="half" idx="10"/>
          </p:nvPr>
        </p:nvSpPr>
        <p:spPr/>
        <p:txBody>
          <a:bodyPr/>
          <a:lstStyle/>
          <a:p>
            <a:fld id="{8B98E11F-CECA-4217-9254-59577CE0FE95}" type="datetimeFigureOut">
              <a:rPr lang="en-GB" smtClean="0"/>
              <a:t>16/09/2020</a:t>
            </a:fld>
            <a:endParaRPr lang="en-GB"/>
          </a:p>
        </p:txBody>
      </p:sp>
      <p:sp>
        <p:nvSpPr>
          <p:cNvPr id="5" name="Footer Placeholder 4">
            <a:extLst>
              <a:ext uri="{FF2B5EF4-FFF2-40B4-BE49-F238E27FC236}">
                <a16:creationId xmlns:a16="http://schemas.microsoft.com/office/drawing/2014/main" id="{188BFF5A-733C-420A-99F0-8E0204422F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AB6649-8C3B-4F6D-AC2E-A09B27E312E5}"/>
              </a:ext>
            </a:extLst>
          </p:cNvPr>
          <p:cNvSpPr>
            <a:spLocks noGrp="1"/>
          </p:cNvSpPr>
          <p:nvPr>
            <p:ph type="sldNum" sz="quarter" idx="12"/>
          </p:nvPr>
        </p:nvSpPr>
        <p:spPr/>
        <p:txBody>
          <a:bodyPr/>
          <a:lstStyle/>
          <a:p>
            <a:fld id="{713A69D6-C3E7-4BC9-A59C-7E1A32641BF1}" type="slidenum">
              <a:rPr lang="en-GB" smtClean="0"/>
              <a:t>‹#›</a:t>
            </a:fld>
            <a:endParaRPr lang="en-GB"/>
          </a:p>
        </p:txBody>
      </p:sp>
    </p:spTree>
    <p:extLst>
      <p:ext uri="{BB962C8B-B14F-4D97-AF65-F5344CB8AC3E}">
        <p14:creationId xmlns:p14="http://schemas.microsoft.com/office/powerpoint/2010/main" val="37788415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178770A-9A6B-4C80-9D3E-1BA6CBFAF1E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2CD87BA-0BE3-4305-86D7-12F139AAE0A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2638DEC-A935-4E09-919D-B7144C535A59}"/>
              </a:ext>
            </a:extLst>
          </p:cNvPr>
          <p:cNvSpPr>
            <a:spLocks noGrp="1"/>
          </p:cNvSpPr>
          <p:nvPr>
            <p:ph type="dt" sz="half" idx="10"/>
          </p:nvPr>
        </p:nvSpPr>
        <p:spPr/>
        <p:txBody>
          <a:bodyPr/>
          <a:lstStyle/>
          <a:p>
            <a:fld id="{8B98E11F-CECA-4217-9254-59577CE0FE95}" type="datetimeFigureOut">
              <a:rPr lang="en-GB" smtClean="0"/>
              <a:t>16/09/2020</a:t>
            </a:fld>
            <a:endParaRPr lang="en-GB"/>
          </a:p>
        </p:txBody>
      </p:sp>
      <p:sp>
        <p:nvSpPr>
          <p:cNvPr id="5" name="Footer Placeholder 4">
            <a:extLst>
              <a:ext uri="{FF2B5EF4-FFF2-40B4-BE49-F238E27FC236}">
                <a16:creationId xmlns:a16="http://schemas.microsoft.com/office/drawing/2014/main" id="{19EA4EF7-E050-49CF-8C25-D6F328A5C15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2AC60D-5A8E-40AB-9BE4-04A4BAF85A12}"/>
              </a:ext>
            </a:extLst>
          </p:cNvPr>
          <p:cNvSpPr>
            <a:spLocks noGrp="1"/>
          </p:cNvSpPr>
          <p:nvPr>
            <p:ph type="sldNum" sz="quarter" idx="12"/>
          </p:nvPr>
        </p:nvSpPr>
        <p:spPr/>
        <p:txBody>
          <a:bodyPr/>
          <a:lstStyle/>
          <a:p>
            <a:fld id="{713A69D6-C3E7-4BC9-A59C-7E1A32641BF1}" type="slidenum">
              <a:rPr lang="en-GB" smtClean="0"/>
              <a:t>‹#›</a:t>
            </a:fld>
            <a:endParaRPr lang="en-GB"/>
          </a:p>
        </p:txBody>
      </p:sp>
    </p:spTree>
    <p:extLst>
      <p:ext uri="{BB962C8B-B14F-4D97-AF65-F5344CB8AC3E}">
        <p14:creationId xmlns:p14="http://schemas.microsoft.com/office/powerpoint/2010/main" val="26431342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BB716E3-DB12-45D2-B5F0-866514545F0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9EAB2DB-80BD-4B68-A567-C0E644D7BB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F33CED9-65F2-4BF9-B132-3C90E779926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B98E11F-CECA-4217-9254-59577CE0FE95}" type="datetimeFigureOut">
              <a:rPr lang="en-GB" smtClean="0"/>
              <a:t>16/09/2020</a:t>
            </a:fld>
            <a:endParaRPr lang="en-GB"/>
          </a:p>
        </p:txBody>
      </p:sp>
      <p:sp>
        <p:nvSpPr>
          <p:cNvPr id="5" name="Footer Placeholder 4">
            <a:extLst>
              <a:ext uri="{FF2B5EF4-FFF2-40B4-BE49-F238E27FC236}">
                <a16:creationId xmlns:a16="http://schemas.microsoft.com/office/drawing/2014/main" id="{827DDC55-3B0E-43F8-A8DC-3A076A430EC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29BA6A7-0308-4C34-AC67-57D50945F92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3A69D6-C3E7-4BC9-A59C-7E1A32641BF1}" type="slidenum">
              <a:rPr lang="en-GB" smtClean="0"/>
              <a:t>‹#›</a:t>
            </a:fld>
            <a:endParaRPr lang="en-GB"/>
          </a:p>
        </p:txBody>
      </p:sp>
    </p:spTree>
    <p:extLst>
      <p:ext uri="{BB962C8B-B14F-4D97-AF65-F5344CB8AC3E}">
        <p14:creationId xmlns:p14="http://schemas.microsoft.com/office/powerpoint/2010/main" val="33873256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hyperlink" Target="http://www.geography.org.uk/projects/younggeographers/resources/littlecommon/" TargetMode="Externa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hyperlink" Target="http://tiny.cc/ANmL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www.quikmaps.com/full/47961"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2" Type="http://schemas.openxmlformats.org/officeDocument/2006/relationships/hyperlink" Target="https://youtu.be/8fzB8yQAQs8"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3" descr="globe_east_540-palecopy.jpg"/>
          <p:cNvPicPr>
            <a:picLocks noChangeAspect="1"/>
          </p:cNvPicPr>
          <p:nvPr/>
        </p:nvPicPr>
        <p:blipFill>
          <a:blip r:embed="rId2" cstate="print"/>
          <a:srcRect r="15091"/>
          <a:stretch>
            <a:fillRect/>
          </a:stretch>
        </p:blipFill>
        <p:spPr bwMode="auto">
          <a:xfrm>
            <a:off x="4394200" y="0"/>
            <a:ext cx="7645400" cy="6858000"/>
          </a:xfrm>
          <a:prstGeom prst="rect">
            <a:avLst/>
          </a:prstGeom>
          <a:noFill/>
          <a:ln w="9525">
            <a:noFill/>
            <a:miter lim="800000"/>
            <a:headEnd/>
            <a:tailEnd/>
          </a:ln>
        </p:spPr>
      </p:pic>
      <p:sp>
        <p:nvSpPr>
          <p:cNvPr id="7" name="Title 6"/>
          <p:cNvSpPr>
            <a:spLocks noGrp="1"/>
          </p:cNvSpPr>
          <p:nvPr>
            <p:ph type="title"/>
          </p:nvPr>
        </p:nvSpPr>
        <p:spPr>
          <a:xfrm>
            <a:off x="152400" y="1709739"/>
            <a:ext cx="7061200" cy="969962"/>
          </a:xfrm>
        </p:spPr>
        <p:txBody>
          <a:bodyPr rtlCol="0">
            <a:normAutofit/>
          </a:bodyPr>
          <a:lstStyle/>
          <a:p>
            <a:pPr>
              <a:defRPr/>
            </a:pPr>
            <a:r>
              <a:rPr lang="en-GB" sz="4800" b="1" dirty="0">
                <a:solidFill>
                  <a:schemeClr val="accent6">
                    <a:lumMod val="75000"/>
                  </a:schemeClr>
                </a:solidFill>
                <a:latin typeface="+mn-lt"/>
              </a:rPr>
              <a:t>What is Geography?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850900" y="327560"/>
            <a:ext cx="4114800" cy="1225550"/>
          </a:xfrm>
        </p:spPr>
        <p:txBody>
          <a:bodyPr>
            <a:noAutofit/>
          </a:bodyPr>
          <a:lstStyle/>
          <a:p>
            <a:pPr algn="ctr"/>
            <a:r>
              <a:rPr lang="en-GB" sz="3200" b="1" dirty="0">
                <a:solidFill>
                  <a:schemeClr val="accent6">
                    <a:lumMod val="75000"/>
                  </a:schemeClr>
                </a:solidFill>
                <a:latin typeface="+mn-lt"/>
              </a:rPr>
              <a:t>Geography is part and parcel of our personal survival kit.</a:t>
            </a:r>
          </a:p>
        </p:txBody>
      </p:sp>
      <p:sp>
        <p:nvSpPr>
          <p:cNvPr id="3" name="Content Placeholder 2"/>
          <p:cNvSpPr>
            <a:spLocks noGrp="1"/>
          </p:cNvSpPr>
          <p:nvPr>
            <p:ph sz="half" idx="1"/>
          </p:nvPr>
        </p:nvSpPr>
        <p:spPr>
          <a:xfrm>
            <a:off x="1104900" y="3200399"/>
            <a:ext cx="4038600" cy="2824163"/>
          </a:xfrm>
        </p:spPr>
        <p:txBody>
          <a:bodyPr rtlCol="0">
            <a:normAutofit/>
          </a:bodyPr>
          <a:lstStyle/>
          <a:p>
            <a:pPr>
              <a:defRPr/>
            </a:pPr>
            <a:r>
              <a:rPr lang="en-GB" sz="2000" i="1" dirty="0">
                <a:solidFill>
                  <a:schemeClr val="tx2"/>
                </a:solidFill>
              </a:rPr>
              <a:t>what places and the environment are like</a:t>
            </a:r>
          </a:p>
          <a:p>
            <a:pPr>
              <a:defRPr/>
            </a:pPr>
            <a:r>
              <a:rPr lang="en-GB" sz="2000" i="1" dirty="0">
                <a:solidFill>
                  <a:schemeClr val="tx2"/>
                </a:solidFill>
              </a:rPr>
              <a:t> why they are important to us</a:t>
            </a:r>
          </a:p>
          <a:p>
            <a:pPr>
              <a:defRPr/>
            </a:pPr>
            <a:r>
              <a:rPr lang="en-GB" sz="2000" i="1" dirty="0">
                <a:solidFill>
                  <a:schemeClr val="tx2"/>
                </a:solidFill>
              </a:rPr>
              <a:t> how they are changing and </a:t>
            </a:r>
          </a:p>
          <a:p>
            <a:pPr>
              <a:defRPr/>
            </a:pPr>
            <a:r>
              <a:rPr lang="en-GB" sz="2000" i="1" dirty="0">
                <a:solidFill>
                  <a:schemeClr val="tx2"/>
                </a:solidFill>
              </a:rPr>
              <a:t>how they might develop in the future. </a:t>
            </a:r>
          </a:p>
          <a:p>
            <a:pPr>
              <a:defRPr/>
            </a:pPr>
            <a:endParaRPr lang="en-GB" sz="2000" i="1" dirty="0">
              <a:solidFill>
                <a:schemeClr val="tx2"/>
              </a:solidFill>
            </a:endParaRPr>
          </a:p>
        </p:txBody>
      </p:sp>
      <p:pic>
        <p:nvPicPr>
          <p:cNvPr id="4100" name="Picture 2" descr="Cross-Pool"/>
          <p:cNvPicPr>
            <a:picLocks noGrp="1" noChangeAspect="1" noChangeArrowheads="1"/>
          </p:cNvPicPr>
          <p:nvPr>
            <p:ph sz="half" idx="2"/>
          </p:nvPr>
        </p:nvPicPr>
        <p:blipFill>
          <a:blip r:embed="rId2" cstate="print"/>
          <a:srcRect/>
          <a:stretch>
            <a:fillRect/>
          </a:stretch>
        </p:blipFill>
        <p:spPr>
          <a:xfrm>
            <a:off x="6310313" y="714376"/>
            <a:ext cx="4038600" cy="3495675"/>
          </a:xfrm>
        </p:spPr>
      </p:pic>
      <p:sp>
        <p:nvSpPr>
          <p:cNvPr id="4101" name="TextBox 5"/>
          <p:cNvSpPr txBox="1">
            <a:spLocks noChangeArrowheads="1"/>
          </p:cNvSpPr>
          <p:nvPr/>
        </p:nvSpPr>
        <p:spPr bwMode="auto">
          <a:xfrm>
            <a:off x="1143000" y="2153184"/>
            <a:ext cx="4000500" cy="708025"/>
          </a:xfrm>
          <a:prstGeom prst="rect">
            <a:avLst/>
          </a:prstGeom>
          <a:noFill/>
          <a:ln w="9525">
            <a:noFill/>
            <a:miter lim="800000"/>
            <a:headEnd/>
            <a:tailEnd/>
          </a:ln>
        </p:spPr>
        <p:txBody>
          <a:bodyPr>
            <a:spAutoFit/>
          </a:bodyPr>
          <a:lstStyle/>
          <a:p>
            <a:r>
              <a:rPr lang="en-GB" sz="2000" dirty="0">
                <a:solidFill>
                  <a:schemeClr val="tx2"/>
                </a:solidFill>
              </a:rPr>
              <a:t>It is a way of looking at the world that focuses our learning on:</a:t>
            </a:r>
          </a:p>
        </p:txBody>
      </p:sp>
      <p:sp>
        <p:nvSpPr>
          <p:cNvPr id="7" name="Rounded Rectangular Callout 6"/>
          <p:cNvSpPr/>
          <p:nvPr/>
        </p:nvSpPr>
        <p:spPr>
          <a:xfrm>
            <a:off x="6310313" y="3857625"/>
            <a:ext cx="3143250" cy="1143000"/>
          </a:xfrm>
          <a:prstGeom prst="wedgeRoundRectCallout">
            <a:avLst>
              <a:gd name="adj1" fmla="val 44314"/>
              <a:gd name="adj2" fmla="val -15232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I didn’t expect that so many men would be coming in and out of GT News at this time of day.</a:t>
            </a:r>
          </a:p>
        </p:txBody>
      </p:sp>
      <p:sp>
        <p:nvSpPr>
          <p:cNvPr id="4103" name="TextBox 7"/>
          <p:cNvSpPr txBox="1">
            <a:spLocks noChangeArrowheads="1"/>
          </p:cNvSpPr>
          <p:nvPr/>
        </p:nvSpPr>
        <p:spPr bwMode="auto">
          <a:xfrm>
            <a:off x="6096000" y="5214939"/>
            <a:ext cx="4572000" cy="1323439"/>
          </a:xfrm>
          <a:prstGeom prst="rect">
            <a:avLst/>
          </a:prstGeom>
          <a:noFill/>
          <a:ln w="9525">
            <a:noFill/>
            <a:miter lim="800000"/>
            <a:headEnd/>
            <a:tailEnd/>
          </a:ln>
        </p:spPr>
        <p:txBody>
          <a:bodyPr>
            <a:spAutoFit/>
          </a:bodyPr>
          <a:lstStyle/>
          <a:p>
            <a:r>
              <a:rPr lang="en-GB" sz="2000" b="1" dirty="0">
                <a:solidFill>
                  <a:schemeClr val="accent6">
                    <a:lumMod val="75000"/>
                  </a:schemeClr>
                </a:solidFill>
              </a:rPr>
              <a:t>Fieldwork</a:t>
            </a:r>
            <a:r>
              <a:rPr lang="en-GB" sz="2000" dirty="0"/>
              <a:t> provides children from Hallam Primary School, Sheffield,  with an opportunity to engage with some of these questions.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4" descr="maps and ICT"/>
          <p:cNvPicPr>
            <a:picLocks noChangeAspect="1" noChangeArrowheads="1"/>
          </p:cNvPicPr>
          <p:nvPr/>
        </p:nvPicPr>
        <p:blipFill>
          <a:blip r:embed="rId3" cstate="print"/>
          <a:srcRect/>
          <a:stretch>
            <a:fillRect/>
          </a:stretch>
        </p:blipFill>
        <p:spPr bwMode="auto">
          <a:xfrm>
            <a:off x="5453063" y="928688"/>
            <a:ext cx="4932362" cy="3695700"/>
          </a:xfrm>
          <a:prstGeom prst="rect">
            <a:avLst/>
          </a:prstGeom>
          <a:noFill/>
          <a:ln w="9525">
            <a:noFill/>
            <a:miter lim="800000"/>
            <a:headEnd/>
            <a:tailEnd/>
          </a:ln>
        </p:spPr>
      </p:pic>
      <p:sp>
        <p:nvSpPr>
          <p:cNvPr id="5123" name="Text Box 6"/>
          <p:cNvSpPr txBox="1">
            <a:spLocks noChangeArrowheads="1"/>
          </p:cNvSpPr>
          <p:nvPr/>
        </p:nvSpPr>
        <p:spPr bwMode="auto">
          <a:xfrm>
            <a:off x="5738813" y="4714875"/>
            <a:ext cx="4667250" cy="707886"/>
          </a:xfrm>
          <a:prstGeom prst="rect">
            <a:avLst/>
          </a:prstGeom>
          <a:noFill/>
          <a:ln w="9525">
            <a:noFill/>
            <a:miter lim="800000"/>
            <a:headEnd/>
            <a:tailEnd/>
          </a:ln>
        </p:spPr>
        <p:txBody>
          <a:bodyPr>
            <a:spAutoFit/>
          </a:bodyPr>
          <a:lstStyle/>
          <a:p>
            <a:pPr>
              <a:spcBef>
                <a:spcPct val="50000"/>
              </a:spcBef>
            </a:pPr>
            <a:r>
              <a:rPr lang="en-GB" sz="2000" dirty="0">
                <a:latin typeface="Calibri" pitchFamily="34" charset="0"/>
              </a:rPr>
              <a:t>Children used the photographs taken on the walk and copied them onto the map</a:t>
            </a:r>
          </a:p>
        </p:txBody>
      </p:sp>
      <p:pic>
        <p:nvPicPr>
          <p:cNvPr id="5124" name="Picture 11" descr="hedge"/>
          <p:cNvPicPr>
            <a:picLocks noChangeAspect="1" noChangeArrowheads="1"/>
          </p:cNvPicPr>
          <p:nvPr/>
        </p:nvPicPr>
        <p:blipFill>
          <a:blip r:embed="rId4" cstate="print"/>
          <a:srcRect/>
          <a:stretch>
            <a:fillRect/>
          </a:stretch>
        </p:blipFill>
        <p:spPr bwMode="auto">
          <a:xfrm>
            <a:off x="8834439" y="377071"/>
            <a:ext cx="2579687" cy="1933575"/>
          </a:xfrm>
          <a:prstGeom prst="rect">
            <a:avLst/>
          </a:prstGeom>
          <a:noFill/>
          <a:ln w="9525">
            <a:noFill/>
            <a:miter lim="800000"/>
            <a:headEnd/>
            <a:tailEnd/>
          </a:ln>
        </p:spPr>
      </p:pic>
      <p:sp>
        <p:nvSpPr>
          <p:cNvPr id="5125" name="AutoShape 12"/>
          <p:cNvSpPr>
            <a:spLocks noChangeArrowheads="1"/>
          </p:cNvSpPr>
          <p:nvPr/>
        </p:nvSpPr>
        <p:spPr bwMode="auto">
          <a:xfrm>
            <a:off x="2309814" y="4857751"/>
            <a:ext cx="3240087" cy="1800225"/>
          </a:xfrm>
          <a:prstGeom prst="wedgeRoundRectCallout">
            <a:avLst>
              <a:gd name="adj1" fmla="val 77921"/>
              <a:gd name="adj2" fmla="val -110847"/>
              <a:gd name="adj3" fmla="val 16667"/>
            </a:avLst>
          </a:prstGeom>
          <a:solidFill>
            <a:schemeClr val="accent1"/>
          </a:solidFill>
          <a:ln w="9525">
            <a:solidFill>
              <a:schemeClr val="tx1"/>
            </a:solidFill>
            <a:miter lim="800000"/>
            <a:headEnd/>
            <a:tailEnd/>
          </a:ln>
        </p:spPr>
        <p:txBody>
          <a:bodyPr/>
          <a:lstStyle/>
          <a:p>
            <a:pPr algn="ctr"/>
            <a:r>
              <a:rPr lang="en-US" sz="2000">
                <a:latin typeface="Comic Sans MS" pitchFamily="66" charset="0"/>
              </a:rPr>
              <a:t>In the big evergreen hedge we saw a little birds nest. There was a bit of plastic in it!</a:t>
            </a:r>
            <a:endParaRPr lang="en-GB" sz="2000">
              <a:latin typeface="Comic Sans MS" pitchFamily="66" charset="0"/>
            </a:endParaRPr>
          </a:p>
        </p:txBody>
      </p:sp>
      <p:sp>
        <p:nvSpPr>
          <p:cNvPr id="5126" name="Rectangle 7"/>
          <p:cNvSpPr>
            <a:spLocks noChangeArrowheads="1"/>
          </p:cNvSpPr>
          <p:nvPr/>
        </p:nvSpPr>
        <p:spPr bwMode="auto">
          <a:xfrm>
            <a:off x="777874" y="373142"/>
            <a:ext cx="3500437" cy="4247317"/>
          </a:xfrm>
          <a:prstGeom prst="rect">
            <a:avLst/>
          </a:prstGeom>
          <a:noFill/>
          <a:ln w="9525">
            <a:noFill/>
            <a:miter lim="800000"/>
            <a:headEnd/>
            <a:tailEnd/>
          </a:ln>
        </p:spPr>
        <p:txBody>
          <a:bodyPr>
            <a:spAutoFit/>
          </a:bodyPr>
          <a:lstStyle/>
          <a:p>
            <a:pPr algn="ctr"/>
            <a:r>
              <a:rPr lang="en-GB" sz="3000" dirty="0">
                <a:solidFill>
                  <a:schemeClr val="accent6">
                    <a:lumMod val="75000"/>
                  </a:schemeClr>
                </a:solidFill>
              </a:rPr>
              <a:t>To make sense of the features and layout of our immediate and the wider world, </a:t>
            </a:r>
            <a:r>
              <a:rPr lang="en-GB" sz="3000" i="1" dirty="0">
                <a:solidFill>
                  <a:schemeClr val="accent6">
                    <a:lumMod val="75000"/>
                  </a:schemeClr>
                </a:solidFill>
              </a:rPr>
              <a:t>we map it, both to see where things are and to help us understand how it is organised. </a:t>
            </a:r>
          </a:p>
        </p:txBody>
      </p:sp>
      <p:sp>
        <p:nvSpPr>
          <p:cNvPr id="5127" name="Rectangle 9"/>
          <p:cNvSpPr>
            <a:spLocks noChangeArrowheads="1"/>
          </p:cNvSpPr>
          <p:nvPr/>
        </p:nvSpPr>
        <p:spPr bwMode="auto">
          <a:xfrm>
            <a:off x="5810250" y="5786438"/>
            <a:ext cx="4572000" cy="646112"/>
          </a:xfrm>
          <a:prstGeom prst="rect">
            <a:avLst/>
          </a:prstGeom>
          <a:noFill/>
          <a:ln w="9525">
            <a:noFill/>
            <a:miter lim="800000"/>
            <a:headEnd/>
            <a:tailEnd/>
          </a:ln>
        </p:spPr>
        <p:txBody>
          <a:bodyPr>
            <a:spAutoFit/>
          </a:bodyPr>
          <a:lstStyle/>
          <a:p>
            <a:r>
              <a:rPr lang="en-GB">
                <a:latin typeface="Calibri" pitchFamily="34" charset="0"/>
                <a:hlinkClick r:id="rId5"/>
              </a:rPr>
              <a:t>http://www.geography.org.uk/projects/younggeographers/resources/littlecommon/</a:t>
            </a:r>
            <a:r>
              <a:rPr lang="en-GB">
                <a:latin typeface="Calibri" pitchFamily="34" charset="0"/>
              </a:rPr>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Content Placeholder 4" descr="Seahoujpg.jpg"/>
          <p:cNvPicPr>
            <a:picLocks noGrp="1" noChangeAspect="1"/>
          </p:cNvPicPr>
          <p:nvPr>
            <p:ph sz="half" idx="2"/>
          </p:nvPr>
        </p:nvPicPr>
        <p:blipFill>
          <a:blip r:embed="rId2" cstate="print"/>
          <a:srcRect/>
          <a:stretch>
            <a:fillRect/>
          </a:stretch>
        </p:blipFill>
        <p:spPr>
          <a:xfrm>
            <a:off x="3881438" y="1"/>
            <a:ext cx="6786562" cy="5002213"/>
          </a:xfrm>
        </p:spPr>
      </p:pic>
      <p:sp>
        <p:nvSpPr>
          <p:cNvPr id="6147" name="Title 1"/>
          <p:cNvSpPr>
            <a:spLocks noGrp="1"/>
          </p:cNvSpPr>
          <p:nvPr>
            <p:ph type="title"/>
          </p:nvPr>
        </p:nvSpPr>
        <p:spPr>
          <a:xfrm>
            <a:off x="342901" y="285750"/>
            <a:ext cx="3357563" cy="6286500"/>
          </a:xfrm>
          <a:solidFill>
            <a:schemeClr val="bg1"/>
          </a:solidFill>
        </p:spPr>
        <p:txBody>
          <a:bodyPr/>
          <a:lstStyle/>
          <a:p>
            <a:pPr algn="ctr"/>
            <a:r>
              <a:rPr lang="en-GB" sz="3000" b="1" dirty="0">
                <a:solidFill>
                  <a:schemeClr val="accent6">
                    <a:lumMod val="75000"/>
                  </a:schemeClr>
                </a:solidFill>
                <a:latin typeface="+mn-lt"/>
              </a:rPr>
              <a:t>Recognising spatial patterns helps us to:</a:t>
            </a:r>
            <a:br>
              <a:rPr lang="en-GB" sz="3000" b="1" dirty="0">
                <a:solidFill>
                  <a:schemeClr val="accent6">
                    <a:lumMod val="75000"/>
                  </a:schemeClr>
                </a:solidFill>
                <a:latin typeface="+mn-lt"/>
              </a:rPr>
            </a:br>
            <a:br>
              <a:rPr lang="en-GB" sz="3000" b="1" dirty="0">
                <a:solidFill>
                  <a:schemeClr val="accent6">
                    <a:lumMod val="75000"/>
                  </a:schemeClr>
                </a:solidFill>
                <a:latin typeface="+mn-lt"/>
              </a:rPr>
            </a:br>
            <a:r>
              <a:rPr lang="en-GB" sz="2000" dirty="0">
                <a:solidFill>
                  <a:schemeClr val="tx2"/>
                </a:solidFill>
                <a:latin typeface="+mn-lt"/>
              </a:rPr>
              <a:t>understand the variety of natural and human processes at work in the environment. </a:t>
            </a:r>
            <a:br>
              <a:rPr lang="en-GB" sz="2000" dirty="0">
                <a:solidFill>
                  <a:schemeClr val="tx2"/>
                </a:solidFill>
                <a:latin typeface="+mn-lt"/>
              </a:rPr>
            </a:br>
            <a:r>
              <a:rPr lang="en-GB" sz="2000" dirty="0">
                <a:solidFill>
                  <a:schemeClr val="tx2"/>
                </a:solidFill>
                <a:latin typeface="+mn-lt"/>
              </a:rPr>
              <a:t>to plan ahead, whether to devise routes for travel or to reorganise parts of the locality.</a:t>
            </a:r>
            <a:br>
              <a:rPr lang="en-GB" sz="2000" dirty="0">
                <a:latin typeface="+mn-lt"/>
              </a:rPr>
            </a:br>
            <a:endParaRPr lang="en-GB" sz="2000" dirty="0">
              <a:solidFill>
                <a:schemeClr val="tx2"/>
              </a:solidFill>
              <a:latin typeface="+mn-lt"/>
            </a:endParaRPr>
          </a:p>
        </p:txBody>
      </p:sp>
      <p:sp>
        <p:nvSpPr>
          <p:cNvPr id="6148" name="TextBox 5"/>
          <p:cNvSpPr txBox="1">
            <a:spLocks noChangeArrowheads="1"/>
          </p:cNvSpPr>
          <p:nvPr/>
        </p:nvSpPr>
        <p:spPr bwMode="auto">
          <a:xfrm>
            <a:off x="5310189" y="4429125"/>
            <a:ext cx="5000625" cy="1631216"/>
          </a:xfrm>
          <a:prstGeom prst="rect">
            <a:avLst/>
          </a:prstGeom>
          <a:solidFill>
            <a:schemeClr val="bg1"/>
          </a:solidFill>
          <a:ln w="9525">
            <a:solidFill>
              <a:schemeClr val="accent1"/>
            </a:solidFill>
            <a:miter lim="800000"/>
            <a:headEnd/>
            <a:tailEnd/>
          </a:ln>
        </p:spPr>
        <p:txBody>
          <a:bodyPr>
            <a:spAutoFit/>
          </a:bodyPr>
          <a:lstStyle/>
          <a:p>
            <a:r>
              <a:rPr lang="en-GB" sz="2000" dirty="0">
                <a:latin typeface="Calibri" pitchFamily="34" charset="0"/>
              </a:rPr>
              <a:t>Children created this map to show places they had visited and routes they had walked.  It shows the spatial layout of Seahouses, e.g. Where roads are,  where the beach and cliffs are etc. </a:t>
            </a:r>
            <a:r>
              <a:rPr lang="en-GB" sz="1400" dirty="0">
                <a:latin typeface="Calibri" pitchFamily="34" charset="0"/>
              </a:rPr>
              <a:t>They used the software programme Local Studies.</a:t>
            </a:r>
            <a:endParaRPr lang="en-GB" sz="2000" dirty="0">
              <a:latin typeface="Calibri"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p:cNvPicPr>
            <a:picLocks noChangeAspect="1" noChangeArrowheads="1"/>
          </p:cNvPicPr>
          <p:nvPr/>
        </p:nvPicPr>
        <p:blipFill>
          <a:blip r:embed="rId3" cstate="print"/>
          <a:srcRect r="4799"/>
          <a:stretch>
            <a:fillRect/>
          </a:stretch>
        </p:blipFill>
        <p:spPr bwMode="auto">
          <a:xfrm>
            <a:off x="4162426" y="135731"/>
            <a:ext cx="6429375" cy="4872038"/>
          </a:xfrm>
          <a:prstGeom prst="rect">
            <a:avLst/>
          </a:prstGeom>
          <a:noFill/>
          <a:ln w="9525">
            <a:noFill/>
            <a:miter lim="800000"/>
            <a:headEnd/>
            <a:tailEnd/>
          </a:ln>
        </p:spPr>
      </p:pic>
      <p:sp>
        <p:nvSpPr>
          <p:cNvPr id="5" name="Rounded Rectangular Callout 4"/>
          <p:cNvSpPr/>
          <p:nvPr/>
        </p:nvSpPr>
        <p:spPr>
          <a:xfrm>
            <a:off x="4738688" y="4286250"/>
            <a:ext cx="2500312" cy="1500188"/>
          </a:xfrm>
          <a:prstGeom prst="wedgeRoundRectCallout">
            <a:avLst>
              <a:gd name="adj1" fmla="val 10363"/>
              <a:gd name="adj2" fmla="val -143779"/>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solidFill>
                  <a:schemeClr val="tx2">
                    <a:lumMod val="50000"/>
                  </a:schemeClr>
                </a:solidFill>
              </a:rPr>
              <a:t>“Obviously I feel excited here”. </a:t>
            </a:r>
          </a:p>
        </p:txBody>
      </p:sp>
      <p:sp>
        <p:nvSpPr>
          <p:cNvPr id="7172" name="Content Placeholder 5"/>
          <p:cNvSpPr txBox="1">
            <a:spLocks/>
          </p:cNvSpPr>
          <p:nvPr/>
        </p:nvSpPr>
        <p:spPr bwMode="auto">
          <a:xfrm>
            <a:off x="660401" y="309564"/>
            <a:ext cx="3071813" cy="5572125"/>
          </a:xfrm>
          <a:prstGeom prst="rect">
            <a:avLst/>
          </a:prstGeom>
          <a:solidFill>
            <a:schemeClr val="bg1"/>
          </a:solidFill>
          <a:ln w="9525">
            <a:noFill/>
            <a:miter lim="800000"/>
            <a:headEnd/>
            <a:tailEnd/>
          </a:ln>
        </p:spPr>
        <p:txBody>
          <a:bodyPr/>
          <a:lstStyle/>
          <a:p>
            <a:pPr algn="ctr">
              <a:spcBef>
                <a:spcPct val="20000"/>
              </a:spcBef>
            </a:pPr>
            <a:r>
              <a:rPr lang="en-GB" sz="2800" b="1" dirty="0">
                <a:solidFill>
                  <a:schemeClr val="accent6">
                    <a:lumMod val="75000"/>
                  </a:schemeClr>
                </a:solidFill>
              </a:rPr>
              <a:t>But such knowledge and understanding are only one part of geographical awareness. Of equal importance is how we feel about different places. </a:t>
            </a:r>
          </a:p>
          <a:p>
            <a:pPr marL="342900" indent="-342900" algn="ctr">
              <a:spcBef>
                <a:spcPct val="20000"/>
              </a:spcBef>
              <a:buFont typeface="Arial" pitchFamily="34" charset="0"/>
              <a:buChar char="•"/>
            </a:pPr>
            <a:endParaRPr lang="en-GB" sz="2800" b="1" dirty="0">
              <a:solidFill>
                <a:schemeClr val="accent6">
                  <a:lumMod val="75000"/>
                </a:schemeClr>
              </a:solidFill>
            </a:endParaRPr>
          </a:p>
        </p:txBody>
      </p:sp>
      <p:sp>
        <p:nvSpPr>
          <p:cNvPr id="7173" name="Rectangle 7"/>
          <p:cNvSpPr>
            <a:spLocks noChangeArrowheads="1"/>
          </p:cNvSpPr>
          <p:nvPr/>
        </p:nvSpPr>
        <p:spPr bwMode="auto">
          <a:xfrm>
            <a:off x="9023350" y="4804571"/>
            <a:ext cx="2857500" cy="1631950"/>
          </a:xfrm>
          <a:prstGeom prst="rect">
            <a:avLst/>
          </a:prstGeom>
          <a:noFill/>
          <a:ln w="9525">
            <a:noFill/>
            <a:miter lim="800000"/>
            <a:headEnd/>
            <a:tailEnd/>
          </a:ln>
        </p:spPr>
        <p:txBody>
          <a:bodyPr>
            <a:spAutoFit/>
          </a:bodyPr>
          <a:lstStyle/>
          <a:p>
            <a:r>
              <a:rPr lang="en-GB" sz="2000" dirty="0">
                <a:latin typeface="Calibri" pitchFamily="34" charset="0"/>
              </a:rPr>
              <a:t>We learnt a great deal about the way children felt and used the space within the school grounds.</a:t>
            </a:r>
          </a:p>
        </p:txBody>
      </p:sp>
      <p:sp>
        <p:nvSpPr>
          <p:cNvPr id="7174" name="Rectangle 8"/>
          <p:cNvSpPr>
            <a:spLocks noChangeArrowheads="1"/>
          </p:cNvSpPr>
          <p:nvPr/>
        </p:nvSpPr>
        <p:spPr bwMode="auto">
          <a:xfrm>
            <a:off x="6132512" y="6251577"/>
            <a:ext cx="2212975" cy="369887"/>
          </a:xfrm>
          <a:prstGeom prst="rect">
            <a:avLst/>
          </a:prstGeom>
          <a:noFill/>
          <a:ln w="9525">
            <a:noFill/>
            <a:miter lim="800000"/>
            <a:headEnd/>
            <a:tailEnd/>
          </a:ln>
        </p:spPr>
        <p:txBody>
          <a:bodyPr wrap="none">
            <a:spAutoFit/>
          </a:bodyPr>
          <a:lstStyle/>
          <a:p>
            <a:r>
              <a:rPr lang="en-GB" dirty="0">
                <a:latin typeface="Calibri" pitchFamily="34" charset="0"/>
                <a:hlinkClick r:id="rId4"/>
              </a:rPr>
              <a:t>http://tiny.cc/ANmLS</a:t>
            </a:r>
            <a:r>
              <a:rPr lang="en-GB" dirty="0">
                <a:latin typeface="Calibri" pitchFamily="34" charset="0"/>
              </a:rPr>
              <a: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7" name="Rectangle 3"/>
          <p:cNvSpPr>
            <a:spLocks noGrp="1" noChangeArrowheads="1"/>
          </p:cNvSpPr>
          <p:nvPr>
            <p:ph type="body" idx="1"/>
          </p:nvPr>
        </p:nvSpPr>
        <p:spPr>
          <a:xfrm>
            <a:off x="6524626" y="3500439"/>
            <a:ext cx="3643313" cy="2643187"/>
          </a:xfrm>
        </p:spPr>
        <p:txBody>
          <a:bodyPr rtlCol="0">
            <a:noAutofit/>
          </a:bodyPr>
          <a:lstStyle/>
          <a:p>
            <a:pPr algn="ctr">
              <a:buNone/>
              <a:defRPr/>
            </a:pPr>
            <a:endParaRPr lang="en-US" sz="2000" u="sng" dirty="0"/>
          </a:p>
          <a:p>
            <a:pPr algn="ctr">
              <a:buNone/>
              <a:defRPr/>
            </a:pPr>
            <a:r>
              <a:rPr lang="en-US" sz="2000" b="1" dirty="0">
                <a:solidFill>
                  <a:schemeClr val="tx2"/>
                </a:solidFill>
              </a:rPr>
              <a:t>My place in the world: </a:t>
            </a:r>
          </a:p>
          <a:p>
            <a:pPr algn="ctr">
              <a:defRPr/>
            </a:pPr>
            <a:r>
              <a:rPr lang="en-US" sz="2000" dirty="0"/>
              <a:t>Where do I live? </a:t>
            </a:r>
          </a:p>
          <a:p>
            <a:pPr algn="ctr">
              <a:defRPr/>
            </a:pPr>
            <a:r>
              <a:rPr lang="en-US" sz="2000" dirty="0"/>
              <a:t>How does it look? </a:t>
            </a:r>
          </a:p>
          <a:p>
            <a:pPr algn="ctr">
              <a:defRPr/>
            </a:pPr>
            <a:r>
              <a:rPr lang="en-US" sz="2000" dirty="0"/>
              <a:t>How do I feel about it?</a:t>
            </a:r>
          </a:p>
          <a:p>
            <a:pPr algn="ctr">
              <a:buNone/>
              <a:defRPr/>
            </a:pPr>
            <a:r>
              <a:rPr lang="en-GB" sz="2000" dirty="0"/>
              <a:t>         </a:t>
            </a:r>
            <a:endParaRPr lang="en-US" sz="2000" dirty="0"/>
          </a:p>
        </p:txBody>
      </p:sp>
      <p:pic>
        <p:nvPicPr>
          <p:cNvPr id="8195" name="Picture 4" descr="Qucikmap-Thornes-small"/>
          <p:cNvPicPr>
            <a:picLocks noChangeAspect="1" noChangeArrowheads="1"/>
          </p:cNvPicPr>
          <p:nvPr/>
        </p:nvPicPr>
        <p:blipFill>
          <a:blip r:embed="rId3" cstate="print"/>
          <a:srcRect/>
          <a:stretch>
            <a:fillRect/>
          </a:stretch>
        </p:blipFill>
        <p:spPr bwMode="auto">
          <a:xfrm>
            <a:off x="6524625" y="285750"/>
            <a:ext cx="3810000" cy="3251200"/>
          </a:xfrm>
          <a:prstGeom prst="rect">
            <a:avLst/>
          </a:prstGeom>
          <a:noFill/>
          <a:ln w="9525">
            <a:noFill/>
            <a:miter lim="800000"/>
            <a:headEnd/>
            <a:tailEnd/>
          </a:ln>
        </p:spPr>
      </p:pic>
      <p:sp>
        <p:nvSpPr>
          <p:cNvPr id="8196" name="Rectangle 6"/>
          <p:cNvSpPr>
            <a:spLocks noChangeArrowheads="1"/>
          </p:cNvSpPr>
          <p:nvPr/>
        </p:nvSpPr>
        <p:spPr bwMode="auto">
          <a:xfrm>
            <a:off x="6238876" y="6000751"/>
            <a:ext cx="4246563" cy="701675"/>
          </a:xfrm>
          <a:prstGeom prst="rect">
            <a:avLst/>
          </a:prstGeom>
          <a:noFill/>
          <a:ln w="9525">
            <a:noFill/>
            <a:miter lim="800000"/>
            <a:headEnd/>
            <a:tailEnd/>
          </a:ln>
        </p:spPr>
        <p:txBody>
          <a:bodyPr wrap="none">
            <a:spAutoFit/>
          </a:bodyPr>
          <a:lstStyle/>
          <a:p>
            <a:r>
              <a:rPr lang="en-US" sz="2000">
                <a:latin typeface="Calibri" pitchFamily="34" charset="0"/>
                <a:hlinkClick r:id="rId4"/>
              </a:rPr>
              <a:t>http://www.quikmaps.com/full/47961</a:t>
            </a:r>
            <a:endParaRPr lang="en-US" sz="2000">
              <a:latin typeface="Calibri" pitchFamily="34" charset="0"/>
            </a:endParaRPr>
          </a:p>
          <a:p>
            <a:endParaRPr lang="en-US" sz="2000">
              <a:latin typeface="Calibri" pitchFamily="34" charset="0"/>
            </a:endParaRPr>
          </a:p>
        </p:txBody>
      </p:sp>
      <p:sp>
        <p:nvSpPr>
          <p:cNvPr id="8" name="Title 1"/>
          <p:cNvSpPr>
            <a:spLocks noGrp="1"/>
          </p:cNvSpPr>
          <p:nvPr>
            <p:ph type="title"/>
          </p:nvPr>
        </p:nvSpPr>
        <p:spPr>
          <a:xfrm>
            <a:off x="508000" y="1571625"/>
            <a:ext cx="4945063" cy="5011738"/>
          </a:xfrm>
          <a:solidFill>
            <a:schemeClr val="bg1"/>
          </a:solidFill>
        </p:spPr>
        <p:txBody>
          <a:bodyPr rtlCol="0">
            <a:noAutofit/>
          </a:bodyPr>
          <a:lstStyle/>
          <a:p>
            <a:pPr algn="ctr">
              <a:defRPr/>
            </a:pPr>
            <a:br>
              <a:rPr lang="en-GB" sz="2800" b="1" i="1" dirty="0">
                <a:solidFill>
                  <a:schemeClr val="tx2"/>
                </a:solidFill>
                <a:latin typeface="+mn-lt"/>
              </a:rPr>
            </a:br>
            <a:r>
              <a:rPr lang="en-GB" sz="3000" dirty="0">
                <a:solidFill>
                  <a:schemeClr val="accent6">
                    <a:lumMod val="75000"/>
                  </a:schemeClr>
                </a:solidFill>
                <a:latin typeface="+mn-lt"/>
              </a:rPr>
              <a:t>Places have meaning for us they are where we are, not just where we reside or go to school, to play or to work, but where we feel ‘at home’ or ‘out of place’. We relate to places, and this relationship is a key element of our personal identity.</a:t>
            </a:r>
            <a:br>
              <a:rPr lang="en-GB" sz="3000" dirty="0">
                <a:solidFill>
                  <a:schemeClr val="accent6">
                    <a:lumMod val="75000"/>
                  </a:schemeClr>
                </a:solidFill>
                <a:latin typeface="+mn-lt"/>
              </a:rPr>
            </a:br>
            <a:endParaRPr lang="en-GB" sz="3000" dirty="0">
              <a:solidFill>
                <a:schemeClr val="accent6">
                  <a:lumMod val="75000"/>
                </a:schemeClr>
              </a:solidFill>
              <a:latin typeface="+mn-lt"/>
            </a:endParaRPr>
          </a:p>
        </p:txBody>
      </p:sp>
      <p:sp>
        <p:nvSpPr>
          <p:cNvPr id="9" name="AutoShape 3"/>
          <p:cNvSpPr>
            <a:spLocks noChangeArrowheads="1"/>
          </p:cNvSpPr>
          <p:nvPr/>
        </p:nvSpPr>
        <p:spPr bwMode="auto">
          <a:xfrm>
            <a:off x="3131344" y="812801"/>
            <a:ext cx="2214563" cy="919163"/>
          </a:xfrm>
          <a:prstGeom prst="roundRect">
            <a:avLst>
              <a:gd name="adj" fmla="val 16667"/>
            </a:avLst>
          </a:prstGeom>
          <a:ln>
            <a:headEnd/>
            <a:tailEnd/>
          </a:ln>
        </p:spPr>
        <p:style>
          <a:lnRef idx="2">
            <a:schemeClr val="accent2"/>
          </a:lnRef>
          <a:fillRef idx="1">
            <a:schemeClr val="lt1"/>
          </a:fillRef>
          <a:effectRef idx="0">
            <a:schemeClr val="accent2"/>
          </a:effectRef>
          <a:fontRef idx="minor">
            <a:schemeClr val="dk1"/>
          </a:fontRef>
        </p:style>
        <p:txBody>
          <a:bodyPr>
            <a:spAutoFit/>
          </a:bodyPr>
          <a:lstStyle/>
          <a:p>
            <a:pPr>
              <a:spcBef>
                <a:spcPct val="50000"/>
              </a:spcBef>
              <a:defRPr/>
            </a:pPr>
            <a:r>
              <a:rPr lang="en-GB" sz="4800" dirty="0"/>
              <a:t>Identity</a:t>
            </a:r>
            <a:endParaRPr lang="en-US" sz="4800" dirty="0"/>
          </a:p>
        </p:txBody>
      </p:sp>
      <p:sp>
        <p:nvSpPr>
          <p:cNvPr id="10" name="AutoShape 4"/>
          <p:cNvSpPr>
            <a:spLocks noChangeArrowheads="1"/>
          </p:cNvSpPr>
          <p:nvPr/>
        </p:nvSpPr>
        <p:spPr bwMode="auto">
          <a:xfrm>
            <a:off x="1309689" y="249237"/>
            <a:ext cx="1857375" cy="919163"/>
          </a:xfrm>
          <a:prstGeom prst="roundRect">
            <a:avLst>
              <a:gd name="adj" fmla="val 16667"/>
            </a:avLst>
          </a:prstGeom>
          <a:ln>
            <a:headEnd/>
            <a:tailEnd/>
          </a:ln>
        </p:spPr>
        <p:style>
          <a:lnRef idx="3">
            <a:schemeClr val="lt1"/>
          </a:lnRef>
          <a:fillRef idx="1">
            <a:schemeClr val="accent3"/>
          </a:fillRef>
          <a:effectRef idx="1">
            <a:schemeClr val="accent3"/>
          </a:effectRef>
          <a:fontRef idx="minor">
            <a:schemeClr val="lt1"/>
          </a:fontRef>
        </p:style>
        <p:txBody>
          <a:bodyPr>
            <a:spAutoFit/>
          </a:bodyPr>
          <a:lstStyle/>
          <a:p>
            <a:pPr>
              <a:spcBef>
                <a:spcPct val="50000"/>
              </a:spcBef>
              <a:defRPr/>
            </a:pPr>
            <a:r>
              <a:rPr lang="en-GB" sz="4800" dirty="0"/>
              <a:t>Place</a:t>
            </a:r>
            <a:endParaRPr lang="en-US" sz="4800" dirty="0"/>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9218" name="Picture 5" descr="P1010605_med"/>
          <p:cNvPicPr>
            <a:picLocks noChangeAspect="1" noChangeArrowheads="1"/>
          </p:cNvPicPr>
          <p:nvPr/>
        </p:nvPicPr>
        <p:blipFill>
          <a:blip r:embed="rId3" cstate="print"/>
          <a:srcRect/>
          <a:stretch>
            <a:fillRect/>
          </a:stretch>
        </p:blipFill>
        <p:spPr bwMode="auto">
          <a:xfrm>
            <a:off x="2497139" y="1235075"/>
            <a:ext cx="7343775" cy="5507038"/>
          </a:xfrm>
          <a:prstGeom prst="rect">
            <a:avLst/>
          </a:prstGeom>
          <a:noFill/>
          <a:ln w="9525">
            <a:noFill/>
            <a:miter lim="800000"/>
            <a:headEnd/>
            <a:tailEnd/>
          </a:ln>
        </p:spPr>
      </p:pic>
      <p:sp>
        <p:nvSpPr>
          <p:cNvPr id="51203" name="AutoShape 3"/>
          <p:cNvSpPr>
            <a:spLocks noChangeArrowheads="1"/>
          </p:cNvSpPr>
          <p:nvPr/>
        </p:nvSpPr>
        <p:spPr bwMode="auto">
          <a:xfrm>
            <a:off x="3071814" y="115888"/>
            <a:ext cx="3063875" cy="1217612"/>
          </a:xfrm>
          <a:prstGeom prst="roundRect">
            <a:avLst>
              <a:gd name="adj" fmla="val 16667"/>
            </a:avLst>
          </a:prstGeom>
          <a:ln>
            <a:headEnd/>
            <a:tailEnd/>
          </a:ln>
        </p:spPr>
        <p:style>
          <a:lnRef idx="2">
            <a:schemeClr val="accent2"/>
          </a:lnRef>
          <a:fillRef idx="1">
            <a:schemeClr val="lt1"/>
          </a:fillRef>
          <a:effectRef idx="0">
            <a:schemeClr val="accent2"/>
          </a:effectRef>
          <a:fontRef idx="minor">
            <a:schemeClr val="dk1"/>
          </a:fontRef>
        </p:style>
        <p:txBody>
          <a:bodyPr>
            <a:spAutoFit/>
          </a:bodyPr>
          <a:lstStyle/>
          <a:p>
            <a:pPr>
              <a:spcBef>
                <a:spcPct val="50000"/>
              </a:spcBef>
              <a:defRPr/>
            </a:pPr>
            <a:r>
              <a:rPr lang="en-GB" sz="6600"/>
              <a:t>Identity</a:t>
            </a:r>
            <a:endParaRPr lang="en-US" sz="6600"/>
          </a:p>
        </p:txBody>
      </p:sp>
      <p:sp>
        <p:nvSpPr>
          <p:cNvPr id="51204" name="AutoShape 4"/>
          <p:cNvSpPr>
            <a:spLocks noChangeArrowheads="1"/>
          </p:cNvSpPr>
          <p:nvPr/>
        </p:nvSpPr>
        <p:spPr bwMode="auto">
          <a:xfrm>
            <a:off x="6096001" y="979488"/>
            <a:ext cx="3063875" cy="1217612"/>
          </a:xfrm>
          <a:prstGeom prst="roundRect">
            <a:avLst>
              <a:gd name="adj" fmla="val 16667"/>
            </a:avLst>
          </a:prstGeom>
          <a:ln>
            <a:headEnd/>
            <a:tailEnd/>
          </a:ln>
        </p:spPr>
        <p:style>
          <a:lnRef idx="2">
            <a:schemeClr val="accent1">
              <a:shade val="50000"/>
            </a:schemeClr>
          </a:lnRef>
          <a:fillRef idx="1">
            <a:schemeClr val="accent1"/>
          </a:fillRef>
          <a:effectRef idx="0">
            <a:schemeClr val="accent1"/>
          </a:effectRef>
          <a:fontRef idx="minor">
            <a:schemeClr val="lt1"/>
          </a:fontRef>
        </p:style>
        <p:txBody>
          <a:bodyPr>
            <a:spAutoFit/>
          </a:bodyPr>
          <a:lstStyle/>
          <a:p>
            <a:pPr>
              <a:spcBef>
                <a:spcPct val="50000"/>
              </a:spcBef>
              <a:defRPr/>
            </a:pPr>
            <a:r>
              <a:rPr lang="en-GB" sz="6600"/>
              <a:t>Place</a:t>
            </a:r>
            <a:endParaRPr lang="en-US" sz="6600"/>
          </a:p>
        </p:txBody>
      </p:sp>
      <p:sp>
        <p:nvSpPr>
          <p:cNvPr id="5" name="Rectangle 3"/>
          <p:cNvSpPr txBox="1">
            <a:spLocks noChangeArrowheads="1"/>
          </p:cNvSpPr>
          <p:nvPr/>
        </p:nvSpPr>
        <p:spPr>
          <a:xfrm>
            <a:off x="6238875" y="3786189"/>
            <a:ext cx="3500438" cy="2714625"/>
          </a:xfrm>
          <a:prstGeom prst="rect">
            <a:avLst/>
          </a:prstGeom>
          <a:solidFill>
            <a:schemeClr val="bg1">
              <a:alpha val="52941"/>
            </a:schemeClr>
          </a:solidFill>
        </p:spPr>
        <p:txBody>
          <a:bodyPr>
            <a:normAutofit fontScale="92500" lnSpcReduction="20000"/>
          </a:bodyPr>
          <a:lstStyle/>
          <a:p>
            <a:pPr marL="342900" indent="-342900" algn="ctr">
              <a:spcBef>
                <a:spcPct val="20000"/>
              </a:spcBef>
              <a:defRPr/>
            </a:pPr>
            <a:r>
              <a:rPr lang="en-US" sz="3200" dirty="0"/>
              <a:t>My place in the world: </a:t>
            </a:r>
          </a:p>
          <a:p>
            <a:pPr marL="342900" indent="-342900" algn="ctr">
              <a:spcBef>
                <a:spcPct val="20000"/>
              </a:spcBef>
              <a:buFont typeface="Arial" pitchFamily="34" charset="0"/>
              <a:buChar char="•"/>
              <a:defRPr/>
            </a:pPr>
            <a:r>
              <a:rPr lang="en-US" sz="3200" dirty="0"/>
              <a:t>Where do I live? </a:t>
            </a:r>
          </a:p>
          <a:p>
            <a:pPr marL="342900" indent="-342900" algn="ctr">
              <a:spcBef>
                <a:spcPct val="20000"/>
              </a:spcBef>
              <a:buFont typeface="Arial" pitchFamily="34" charset="0"/>
              <a:buChar char="•"/>
              <a:defRPr/>
            </a:pPr>
            <a:r>
              <a:rPr lang="en-US" sz="3200" dirty="0"/>
              <a:t>How does it look? </a:t>
            </a:r>
          </a:p>
          <a:p>
            <a:pPr marL="342900" indent="-342900" algn="ctr">
              <a:spcBef>
                <a:spcPct val="20000"/>
              </a:spcBef>
              <a:buFont typeface="Arial" pitchFamily="34" charset="0"/>
              <a:buChar char="•"/>
              <a:defRPr/>
            </a:pPr>
            <a:r>
              <a:rPr lang="en-US" sz="3200" dirty="0"/>
              <a:t>How do I feel about it? </a:t>
            </a: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1738313" y="142876"/>
            <a:ext cx="4043362" cy="6429375"/>
          </a:xfrm>
        </p:spPr>
        <p:txBody>
          <a:bodyPr>
            <a:noAutofit/>
          </a:bodyPr>
          <a:lstStyle/>
          <a:p>
            <a:pPr algn="ctr"/>
            <a:r>
              <a:rPr lang="en-GB" sz="3000" b="1" dirty="0">
                <a:solidFill>
                  <a:schemeClr val="accent6">
                    <a:lumMod val="75000"/>
                  </a:schemeClr>
                </a:solidFill>
                <a:latin typeface="+mn-lt"/>
              </a:rPr>
              <a:t>We also have a wider concern for the world around us.</a:t>
            </a:r>
            <a:br>
              <a:rPr lang="en-GB" sz="3000" b="1" dirty="0">
                <a:solidFill>
                  <a:schemeClr val="accent6">
                    <a:lumMod val="75000"/>
                  </a:schemeClr>
                </a:solidFill>
                <a:latin typeface="+mn-lt"/>
              </a:rPr>
            </a:br>
            <a:br>
              <a:rPr lang="en-GB" sz="3000" b="1" dirty="0">
                <a:solidFill>
                  <a:schemeClr val="accent6">
                    <a:lumMod val="75000"/>
                  </a:schemeClr>
                </a:solidFill>
                <a:latin typeface="+mn-lt"/>
              </a:rPr>
            </a:br>
            <a:r>
              <a:rPr lang="en-GB" sz="2000" dirty="0">
                <a:solidFill>
                  <a:schemeClr val="tx2"/>
                </a:solidFill>
                <a:latin typeface="+mn-lt"/>
              </a:rPr>
              <a:t>We have a clearer understanding today about how we are affecting the </a:t>
            </a:r>
            <a:r>
              <a:rPr lang="en-GB" sz="2000" b="1" dirty="0">
                <a:solidFill>
                  <a:schemeClr val="tx2"/>
                </a:solidFill>
                <a:latin typeface="+mn-lt"/>
              </a:rPr>
              <a:t>environment</a:t>
            </a:r>
            <a:r>
              <a:rPr lang="en-GB" sz="2000" dirty="0">
                <a:solidFill>
                  <a:schemeClr val="tx2"/>
                </a:solidFill>
                <a:latin typeface="+mn-lt"/>
              </a:rPr>
              <a:t> than ever before. In our concern to improve our own lives and the lives of others, we have begun to realise that using resources wisely, managing the natural environment and repairing inadvertent damage is essential for our future.</a:t>
            </a:r>
            <a:br>
              <a:rPr lang="en-GB" sz="2000" dirty="0">
                <a:solidFill>
                  <a:schemeClr val="tx2"/>
                </a:solidFill>
                <a:latin typeface="+mn-lt"/>
              </a:rPr>
            </a:br>
            <a:endParaRPr lang="en-GB" sz="2000" dirty="0">
              <a:solidFill>
                <a:schemeClr val="tx2"/>
              </a:solidFill>
              <a:latin typeface="+mn-lt"/>
            </a:endParaRPr>
          </a:p>
        </p:txBody>
      </p:sp>
      <p:pic>
        <p:nvPicPr>
          <p:cNvPr id="10243" name="Picture 4" descr="Kelham-Island2"/>
          <p:cNvPicPr>
            <a:picLocks noChangeAspect="1" noChangeArrowheads="1"/>
          </p:cNvPicPr>
          <p:nvPr/>
        </p:nvPicPr>
        <p:blipFill>
          <a:blip r:embed="rId2" cstate="print"/>
          <a:srcRect/>
          <a:stretch>
            <a:fillRect/>
          </a:stretch>
        </p:blipFill>
        <p:spPr bwMode="auto">
          <a:xfrm>
            <a:off x="6096000" y="1500188"/>
            <a:ext cx="4114800" cy="3086100"/>
          </a:xfrm>
          <a:prstGeom prst="rect">
            <a:avLst/>
          </a:prstGeom>
          <a:noFill/>
          <a:ln w="9525">
            <a:noFill/>
            <a:miter lim="800000"/>
            <a:headEnd/>
            <a:tailEnd/>
          </a:ln>
        </p:spPr>
      </p:pic>
      <p:sp>
        <p:nvSpPr>
          <p:cNvPr id="10244" name="AutoShape 5"/>
          <p:cNvSpPr>
            <a:spLocks noChangeArrowheads="1"/>
          </p:cNvSpPr>
          <p:nvPr/>
        </p:nvSpPr>
        <p:spPr bwMode="auto">
          <a:xfrm>
            <a:off x="6310313" y="4714876"/>
            <a:ext cx="4049712" cy="1463675"/>
          </a:xfrm>
          <a:prstGeom prst="wedgeRoundRectCallout">
            <a:avLst>
              <a:gd name="adj1" fmla="val 37861"/>
              <a:gd name="adj2" fmla="val -79259"/>
              <a:gd name="adj3" fmla="val 16667"/>
            </a:avLst>
          </a:prstGeom>
          <a:solidFill>
            <a:srgbClr val="E5FF9B"/>
          </a:solidFill>
          <a:ln w="9525">
            <a:solidFill>
              <a:schemeClr val="tx1"/>
            </a:solidFill>
            <a:miter lim="800000"/>
            <a:headEnd/>
            <a:tailEnd/>
          </a:ln>
        </p:spPr>
        <p:txBody>
          <a:bodyPr anchor="ctr">
            <a:spAutoFit/>
          </a:bodyPr>
          <a:lstStyle/>
          <a:p>
            <a:pPr algn="ctr"/>
            <a:r>
              <a:rPr lang="en-GB" sz="2000" b="1">
                <a:latin typeface="Calibri" pitchFamily="34" charset="0"/>
              </a:rPr>
              <a:t>I learnt that we need more materials like peat and soil that absorb water and less materials like concrete.</a:t>
            </a:r>
          </a:p>
        </p:txBody>
      </p:sp>
      <p:sp>
        <p:nvSpPr>
          <p:cNvPr id="8" name="Title 1"/>
          <p:cNvSpPr txBox="1">
            <a:spLocks/>
          </p:cNvSpPr>
          <p:nvPr/>
        </p:nvSpPr>
        <p:spPr>
          <a:xfrm>
            <a:off x="6167438" y="274638"/>
            <a:ext cx="4043362" cy="1143000"/>
          </a:xfrm>
          <a:prstGeom prst="rect">
            <a:avLst/>
          </a:prstGeom>
        </p:spPr>
        <p:txBody>
          <a:bodyPr anchor="ctr"/>
          <a:lstStyle/>
          <a:p>
            <a:pPr algn="ctr">
              <a:defRPr/>
            </a:pPr>
            <a:r>
              <a:rPr lang="en-GB" sz="2400" b="1" dirty="0">
                <a:latin typeface="+mj-lt"/>
                <a:ea typeface="+mj-ea"/>
                <a:cs typeface="+mj-cs"/>
              </a:rPr>
              <a:t>Investigating flooding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Grp="1" noChangeAspect="1" noChangeArrowheads="1"/>
          </p:cNvPicPr>
          <p:nvPr>
            <p:ph sz="half" idx="2"/>
          </p:nvPr>
        </p:nvPicPr>
        <p:blipFill>
          <a:blip r:embed="rId2" cstate="print"/>
          <a:srcRect/>
          <a:stretch>
            <a:fillRect/>
          </a:stretch>
        </p:blipFill>
        <p:spPr>
          <a:xfrm>
            <a:off x="4381500" y="601664"/>
            <a:ext cx="6286500" cy="4541837"/>
          </a:xfrm>
        </p:spPr>
      </p:pic>
      <p:sp>
        <p:nvSpPr>
          <p:cNvPr id="2" name="Title 1"/>
          <p:cNvSpPr>
            <a:spLocks noGrp="1"/>
          </p:cNvSpPr>
          <p:nvPr>
            <p:ph type="title"/>
          </p:nvPr>
        </p:nvSpPr>
        <p:spPr>
          <a:xfrm>
            <a:off x="571500" y="211139"/>
            <a:ext cx="3328988" cy="6154737"/>
          </a:xfrm>
          <a:solidFill>
            <a:schemeClr val="bg1"/>
          </a:solidFill>
        </p:spPr>
        <p:txBody>
          <a:bodyPr rtlCol="0">
            <a:noAutofit/>
          </a:bodyPr>
          <a:lstStyle/>
          <a:p>
            <a:pPr algn="ctr">
              <a:defRPr/>
            </a:pPr>
            <a:br>
              <a:rPr lang="en-GB" sz="2800" i="1" dirty="0">
                <a:solidFill>
                  <a:schemeClr val="tx2"/>
                </a:solidFill>
                <a:latin typeface="+mn-lt"/>
              </a:rPr>
            </a:br>
            <a:r>
              <a:rPr lang="en-GB" sz="2000" dirty="0">
                <a:solidFill>
                  <a:schemeClr val="accent6">
                    <a:lumMod val="75000"/>
                  </a:schemeClr>
                </a:solidFill>
                <a:latin typeface="+mn-lt"/>
              </a:rPr>
              <a:t>The idea of the global citizen </a:t>
            </a:r>
            <a:r>
              <a:rPr lang="en-GB" sz="2000" dirty="0">
                <a:solidFill>
                  <a:schemeClr val="tx2"/>
                </a:solidFill>
                <a:latin typeface="+mn-lt"/>
              </a:rPr>
              <a:t>who realises the interplay and interdependence of the local and the wider world and who argues for responsible action in day-to-day life lies at the heart of geography.</a:t>
            </a:r>
            <a:br>
              <a:rPr lang="en-GB" sz="2000" dirty="0">
                <a:solidFill>
                  <a:schemeClr val="tx2"/>
                </a:solidFill>
                <a:latin typeface="+mn-lt"/>
              </a:rPr>
            </a:br>
            <a:endParaRPr lang="en-GB" sz="2000" dirty="0">
              <a:solidFill>
                <a:schemeClr val="tx2"/>
              </a:solidFill>
              <a:latin typeface="+mn-l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3" cstate="print"/>
          <a:srcRect/>
          <a:stretch>
            <a:fillRect/>
          </a:stretch>
        </p:blipFill>
        <p:spPr bwMode="auto">
          <a:xfrm>
            <a:off x="1881189" y="214313"/>
            <a:ext cx="3857625" cy="4089400"/>
          </a:xfrm>
          <a:prstGeom prst="rect">
            <a:avLst/>
          </a:prstGeom>
          <a:noFill/>
          <a:ln w="9525">
            <a:noFill/>
            <a:miter lim="800000"/>
            <a:headEnd/>
            <a:tailEnd/>
          </a:ln>
        </p:spPr>
      </p:pic>
      <p:pic>
        <p:nvPicPr>
          <p:cNvPr id="12291" name="Picture 3"/>
          <p:cNvPicPr>
            <a:picLocks noChangeAspect="1" noChangeArrowheads="1"/>
          </p:cNvPicPr>
          <p:nvPr/>
        </p:nvPicPr>
        <p:blipFill>
          <a:blip r:embed="rId4" cstate="print"/>
          <a:srcRect/>
          <a:stretch>
            <a:fillRect/>
          </a:stretch>
        </p:blipFill>
        <p:spPr bwMode="auto">
          <a:xfrm>
            <a:off x="6311901" y="2852739"/>
            <a:ext cx="3140075" cy="3214687"/>
          </a:xfrm>
          <a:prstGeom prst="rect">
            <a:avLst/>
          </a:prstGeom>
          <a:noFill/>
          <a:ln w="9525">
            <a:noFill/>
            <a:miter lim="800000"/>
            <a:headEnd/>
            <a:tailEnd/>
          </a:ln>
        </p:spPr>
      </p:pic>
      <p:sp>
        <p:nvSpPr>
          <p:cNvPr id="12292" name="Rectangle 5"/>
          <p:cNvSpPr>
            <a:spLocks noChangeArrowheads="1"/>
          </p:cNvSpPr>
          <p:nvPr/>
        </p:nvSpPr>
        <p:spPr bwMode="auto">
          <a:xfrm>
            <a:off x="1524001" y="43934"/>
            <a:ext cx="184731" cy="369332"/>
          </a:xfrm>
          <a:prstGeom prst="rect">
            <a:avLst/>
          </a:prstGeom>
          <a:noFill/>
          <a:ln w="9525">
            <a:noFill/>
            <a:miter lim="800000"/>
            <a:headEnd/>
            <a:tailEnd/>
          </a:ln>
        </p:spPr>
        <p:txBody>
          <a:bodyPr wrap="none" anchor="ctr">
            <a:spAutoFit/>
          </a:bodyPr>
          <a:lstStyle/>
          <a:p>
            <a:endParaRPr lang="en-GB">
              <a:latin typeface="Calibri" pitchFamily="34" charset="0"/>
            </a:endParaRPr>
          </a:p>
        </p:txBody>
      </p:sp>
      <p:sp>
        <p:nvSpPr>
          <p:cNvPr id="12293" name="Rectangle 6"/>
          <p:cNvSpPr>
            <a:spLocks noChangeArrowheads="1"/>
          </p:cNvSpPr>
          <p:nvPr/>
        </p:nvSpPr>
        <p:spPr bwMode="auto">
          <a:xfrm>
            <a:off x="711200" y="4675257"/>
            <a:ext cx="5027613" cy="707886"/>
          </a:xfrm>
          <a:prstGeom prst="rect">
            <a:avLst/>
          </a:prstGeom>
          <a:noFill/>
          <a:ln w="9525">
            <a:noFill/>
            <a:miter lim="800000"/>
            <a:headEnd/>
            <a:tailEnd/>
          </a:ln>
        </p:spPr>
        <p:txBody>
          <a:bodyPr wrap="square" anchor="ctr">
            <a:spAutoFit/>
          </a:bodyPr>
          <a:lstStyle/>
          <a:p>
            <a:pPr algn="ctr">
              <a:tabLst>
                <a:tab pos="2743200" algn="ctr"/>
                <a:tab pos="5486400" algn="r"/>
              </a:tabLst>
            </a:pPr>
            <a:r>
              <a:rPr lang="en-GB" sz="2000" b="1" dirty="0">
                <a:ea typeface="Times New Roman" pitchFamily="18" charset="0"/>
                <a:cs typeface="Arial" pitchFamily="34" charset="0"/>
              </a:rPr>
              <a:t>Local Area topic:  Footprints showing the street features of pupils journeys to school. </a:t>
            </a:r>
            <a:endParaRPr lang="en-GB" sz="3200" dirty="0">
              <a:ea typeface="Times New Roman" pitchFamily="18" charset="0"/>
              <a:cs typeface="Arial" pitchFamily="34" charset="0"/>
            </a:endParaRPr>
          </a:p>
        </p:txBody>
      </p:sp>
      <p:sp>
        <p:nvSpPr>
          <p:cNvPr id="10" name="TextBox 9"/>
          <p:cNvSpPr txBox="1"/>
          <p:nvPr/>
        </p:nvSpPr>
        <p:spPr>
          <a:xfrm>
            <a:off x="6341006" y="907461"/>
            <a:ext cx="3429024" cy="1323439"/>
          </a:xfrm>
          <a:prstGeom prst="rect">
            <a:avLst/>
          </a:prstGeom>
          <a:noFill/>
        </p:spPr>
        <p:txBody>
          <a:bodyPr>
            <a:spAutoFit/>
          </a:bodyPr>
          <a:lstStyle/>
          <a:p>
            <a:pPr>
              <a:defRPr/>
            </a:pPr>
            <a:r>
              <a:rPr lang="en-GB" sz="4000" b="1" cap="all" dirty="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rPr>
              <a:t>The Local Area</a:t>
            </a:r>
          </a:p>
        </p:txBody>
      </p:sp>
      <p:sp>
        <p:nvSpPr>
          <p:cNvPr id="12295" name="TextBox 10"/>
          <p:cNvSpPr txBox="1">
            <a:spLocks noChangeArrowheads="1"/>
          </p:cNvSpPr>
          <p:nvPr/>
        </p:nvSpPr>
        <p:spPr bwMode="auto">
          <a:xfrm>
            <a:off x="6311900" y="260350"/>
            <a:ext cx="2357438" cy="369888"/>
          </a:xfrm>
          <a:prstGeom prst="rect">
            <a:avLst/>
          </a:prstGeom>
          <a:noFill/>
          <a:ln w="9525">
            <a:noFill/>
            <a:miter lim="800000"/>
            <a:headEnd/>
            <a:tailEnd/>
          </a:ln>
        </p:spPr>
        <p:txBody>
          <a:bodyPr>
            <a:spAutoFit/>
          </a:bodyPr>
          <a:lstStyle/>
          <a:p>
            <a:r>
              <a:rPr lang="en-GB">
                <a:latin typeface="Calibri" pitchFamily="34" charset="0"/>
              </a:rPr>
              <a:t>Encourages work in </a:t>
            </a:r>
          </a:p>
        </p:txBody>
      </p:sp>
      <p:sp>
        <p:nvSpPr>
          <p:cNvPr id="12" name="TextBox 11"/>
          <p:cNvSpPr txBox="1"/>
          <p:nvPr/>
        </p:nvSpPr>
        <p:spPr>
          <a:xfrm>
            <a:off x="6167439" y="2286001"/>
            <a:ext cx="3857625" cy="523875"/>
          </a:xfrm>
          <a:prstGeom prst="rect">
            <a:avLst/>
          </a:prstGeom>
          <a:noFill/>
        </p:spPr>
        <p:txBody>
          <a:bodyPr>
            <a:spAutoFit/>
          </a:bodyPr>
          <a:lstStyle/>
          <a:p>
            <a:pPr>
              <a:defRPr/>
            </a:pPr>
            <a:r>
              <a:rPr lang="en-GB" sz="2800" b="1" dirty="0">
                <a:solidFill>
                  <a:srgbClr val="FF3300"/>
                </a:solidFill>
                <a:effectLst>
                  <a:outerShdw blurRad="38100" dist="38100" dir="2700000" algn="tl">
                    <a:srgbClr val="000000">
                      <a:alpha val="43137"/>
                    </a:srgbClr>
                  </a:outerShdw>
                </a:effectLst>
              </a:rPr>
              <a:t>especially fieldwork</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descr="map evidence"/>
          <p:cNvPicPr>
            <a:picLocks noChangeAspect="1" noChangeArrowheads="1"/>
          </p:cNvPicPr>
          <p:nvPr/>
        </p:nvPicPr>
        <p:blipFill>
          <a:blip r:embed="rId3" cstate="print"/>
          <a:srcRect/>
          <a:stretch>
            <a:fillRect/>
          </a:stretch>
        </p:blipFill>
        <p:spPr bwMode="auto">
          <a:xfrm>
            <a:off x="1809751" y="857251"/>
            <a:ext cx="8678863" cy="5857875"/>
          </a:xfrm>
          <a:prstGeom prst="rect">
            <a:avLst/>
          </a:prstGeom>
          <a:noFill/>
          <a:ln w="9525">
            <a:noFill/>
            <a:miter lim="800000"/>
            <a:headEnd/>
            <a:tailEnd/>
          </a:ln>
        </p:spPr>
      </p:pic>
      <p:sp>
        <p:nvSpPr>
          <p:cNvPr id="13315" name="Rectangle 1"/>
          <p:cNvSpPr>
            <a:spLocks noChangeArrowheads="1"/>
          </p:cNvSpPr>
          <p:nvPr/>
        </p:nvSpPr>
        <p:spPr bwMode="auto">
          <a:xfrm>
            <a:off x="662782" y="230227"/>
            <a:ext cx="10972799" cy="553998"/>
          </a:xfrm>
          <a:prstGeom prst="rect">
            <a:avLst/>
          </a:prstGeom>
          <a:noFill/>
          <a:ln w="9525">
            <a:noFill/>
            <a:miter lim="800000"/>
            <a:headEnd/>
            <a:tailEnd/>
          </a:ln>
        </p:spPr>
        <p:txBody>
          <a:bodyPr wrap="square" anchor="ctr">
            <a:spAutoFit/>
          </a:bodyPr>
          <a:lstStyle/>
          <a:p>
            <a:r>
              <a:rPr lang="en-GB" sz="3000" b="1" dirty="0">
                <a:solidFill>
                  <a:schemeClr val="accent6">
                    <a:lumMod val="75000"/>
                  </a:schemeClr>
                </a:solidFill>
                <a:latin typeface="Calibri" pitchFamily="34" charset="0"/>
              </a:rPr>
              <a:t>promotes map-work and </a:t>
            </a:r>
            <a:r>
              <a:rPr lang="en-GB" sz="3000" b="1" dirty="0" err="1">
                <a:solidFill>
                  <a:schemeClr val="accent6">
                    <a:lumMod val="75000"/>
                  </a:schemeClr>
                </a:solidFill>
                <a:latin typeface="Calibri" pitchFamily="34" charset="0"/>
              </a:rPr>
              <a:t>graphicacy</a:t>
            </a:r>
            <a:r>
              <a:rPr lang="en-GB" sz="3000" b="1" dirty="0">
                <a:solidFill>
                  <a:schemeClr val="accent6">
                    <a:lumMod val="75000"/>
                  </a:schemeClr>
                </a:solidFill>
                <a:latin typeface="Calibri" pitchFamily="34" charset="0"/>
              </a:rPr>
              <a:t> as essential parts of  geography</a:t>
            </a:r>
            <a:endParaRPr lang="en-GB" sz="3000" dirty="0">
              <a:solidFill>
                <a:schemeClr val="accent6">
                  <a:lumMod val="75000"/>
                </a:schemeClr>
              </a:solidFill>
              <a:latin typeface="Calibri" pitchFamily="34" charset="0"/>
              <a:cs typeface="Arial" pitchFamily="34" charset="0"/>
            </a:endParaRPr>
          </a:p>
        </p:txBody>
      </p:sp>
      <p:sp>
        <p:nvSpPr>
          <p:cNvPr id="7" name="Rectangle 6"/>
          <p:cNvSpPr/>
          <p:nvPr/>
        </p:nvSpPr>
        <p:spPr>
          <a:xfrm>
            <a:off x="7667636" y="6429396"/>
            <a:ext cx="2326278" cy="338554"/>
          </a:xfrm>
          <a:prstGeom prst="rect">
            <a:avLst/>
          </a:prstGeom>
        </p:spPr>
        <p:style>
          <a:lnRef idx="0">
            <a:schemeClr val="accent1"/>
          </a:lnRef>
          <a:fillRef idx="3">
            <a:schemeClr val="accent1"/>
          </a:fillRef>
          <a:effectRef idx="3">
            <a:schemeClr val="accent1"/>
          </a:effectRef>
          <a:fontRef idx="minor">
            <a:schemeClr val="lt1"/>
          </a:fontRef>
        </p:style>
        <p:txBody>
          <a:bodyPr wrap="none">
            <a:spAutoFit/>
          </a:bodyPr>
          <a:lstStyle/>
          <a:p>
            <a:pPr>
              <a:defRPr/>
            </a:pPr>
            <a:r>
              <a:rPr lang="en-GB" sz="1600" dirty="0">
                <a:solidFill>
                  <a:schemeClr val="tx1"/>
                </a:solidFill>
                <a:ea typeface="Times New Roman" pitchFamily="18" charset="0"/>
                <a:cs typeface="Arial" pitchFamily="34" charset="0"/>
              </a:rPr>
              <a:t>Two Rivers Special School</a:t>
            </a:r>
            <a:r>
              <a:rPr lang="en-GB" sz="700" dirty="0">
                <a:solidFill>
                  <a:schemeClr val="tx1"/>
                </a:solidFill>
                <a:cs typeface="Arial" pitchFamily="34" charset="0"/>
              </a:rPr>
              <a:t> </a:t>
            </a:r>
            <a:endParaRPr lang="en-GB" sz="2000" dirty="0">
              <a:solidFill>
                <a:schemeClr val="tx1"/>
              </a:solidFill>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Rectangle 4"/>
          <p:cNvSpPr>
            <a:spLocks noGrp="1" noChangeArrowheads="1"/>
          </p:cNvSpPr>
          <p:nvPr>
            <p:ph type="title"/>
          </p:nvPr>
        </p:nvSpPr>
        <p:spPr>
          <a:xfrm>
            <a:off x="1524001" y="1"/>
            <a:ext cx="6804025" cy="1196975"/>
          </a:xfrm>
        </p:spPr>
        <p:txBody>
          <a:bodyPr rtlCol="0">
            <a:normAutofit fontScale="90000"/>
          </a:bodyPr>
          <a:lstStyle/>
          <a:p>
            <a:pPr>
              <a:defRPr/>
            </a:pPr>
            <a:r>
              <a:rPr lang="en-GB" sz="3000" b="1" dirty="0">
                <a:solidFill>
                  <a:schemeClr val="accent6">
                    <a:lumMod val="75000"/>
                  </a:schemeClr>
                </a:solidFill>
                <a:latin typeface="+mn-lt"/>
              </a:rPr>
              <a:t>Encourages </a:t>
            </a:r>
            <a:r>
              <a:rPr lang="en-GB" sz="3000" b="1" dirty="0" err="1">
                <a:solidFill>
                  <a:schemeClr val="accent6">
                    <a:lumMod val="75000"/>
                  </a:schemeClr>
                </a:solidFill>
                <a:latin typeface="+mn-lt"/>
              </a:rPr>
              <a:t>Geographical</a:t>
            </a:r>
            <a:r>
              <a:rPr lang="en-GB" sz="6600" dirty="0" err="1">
                <a:solidFill>
                  <a:schemeClr val="accent6">
                    <a:lumMod val="75000"/>
                  </a:schemeClr>
                </a:solidFill>
                <a:effectLst>
                  <a:outerShdw blurRad="38100" dist="38100" dir="2700000" algn="tl">
                    <a:srgbClr val="000000"/>
                  </a:outerShdw>
                </a:effectLst>
              </a:rPr>
              <a:t>Thinking</a:t>
            </a:r>
            <a:endParaRPr lang="en-US" sz="6600" dirty="0">
              <a:solidFill>
                <a:schemeClr val="accent6">
                  <a:lumMod val="75000"/>
                </a:schemeClr>
              </a:solidFill>
              <a:effectLst>
                <a:outerShdw blurRad="38100" dist="38100" dir="2700000" algn="tl">
                  <a:srgbClr val="000000"/>
                </a:outerShdw>
              </a:effectLst>
            </a:endParaRPr>
          </a:p>
        </p:txBody>
      </p:sp>
      <p:sp>
        <p:nvSpPr>
          <p:cNvPr id="16387" name="Rectangle 6"/>
          <p:cNvSpPr>
            <a:spLocks noGrp="1" noChangeArrowheads="1"/>
          </p:cNvSpPr>
          <p:nvPr>
            <p:ph sz="half" idx="1"/>
          </p:nvPr>
        </p:nvSpPr>
        <p:spPr>
          <a:xfrm>
            <a:off x="7032625" y="3111500"/>
            <a:ext cx="3455988" cy="2965450"/>
          </a:xfrm>
        </p:spPr>
        <p:txBody>
          <a:bodyPr>
            <a:normAutofit/>
          </a:bodyPr>
          <a:lstStyle/>
          <a:p>
            <a:pPr algn="ctr" eaLnBrk="1" hangingPunct="1"/>
            <a:r>
              <a:rPr lang="en-GB" sz="2000" b="1" dirty="0">
                <a:solidFill>
                  <a:schemeClr val="accent6">
                    <a:lumMod val="75000"/>
                  </a:schemeClr>
                </a:solidFill>
              </a:rPr>
              <a:t>Making sense of the world through first hand experience</a:t>
            </a:r>
          </a:p>
          <a:p>
            <a:pPr algn="ctr" eaLnBrk="1" hangingPunct="1"/>
            <a:r>
              <a:rPr lang="en-GB" sz="2000" b="1" dirty="0">
                <a:solidFill>
                  <a:schemeClr val="accent6">
                    <a:lumMod val="75000"/>
                  </a:schemeClr>
                </a:solidFill>
              </a:rPr>
              <a:t>Spatial awareness</a:t>
            </a:r>
          </a:p>
          <a:p>
            <a:pPr algn="ctr" eaLnBrk="1" hangingPunct="1"/>
            <a:r>
              <a:rPr lang="en-GB" sz="2000" b="1" dirty="0">
                <a:solidFill>
                  <a:schemeClr val="accent6">
                    <a:lumMod val="75000"/>
                  </a:schemeClr>
                </a:solidFill>
              </a:rPr>
              <a:t>Making connections</a:t>
            </a:r>
          </a:p>
          <a:p>
            <a:pPr algn="ctr" eaLnBrk="1" hangingPunct="1"/>
            <a:r>
              <a:rPr lang="en-GB" sz="2000" b="1" dirty="0">
                <a:solidFill>
                  <a:schemeClr val="accent6">
                    <a:lumMod val="75000"/>
                  </a:schemeClr>
                </a:solidFill>
              </a:rPr>
              <a:t>Creative &amp; critical thinking</a:t>
            </a:r>
          </a:p>
          <a:p>
            <a:pPr algn="ctr" eaLnBrk="1" hangingPunct="1"/>
            <a:r>
              <a:rPr lang="en-GB" sz="2000" b="1" dirty="0">
                <a:solidFill>
                  <a:schemeClr val="accent6">
                    <a:lumMod val="75000"/>
                  </a:schemeClr>
                </a:solidFill>
              </a:rPr>
              <a:t>Investigating issues</a:t>
            </a:r>
            <a:endParaRPr lang="en-US" sz="2000" b="1" dirty="0">
              <a:solidFill>
                <a:schemeClr val="accent6">
                  <a:lumMod val="75000"/>
                </a:schemeClr>
              </a:solidFill>
            </a:endParaRPr>
          </a:p>
        </p:txBody>
      </p:sp>
      <p:pic>
        <p:nvPicPr>
          <p:cNvPr id="16388" name="Picture 12" descr="filmingsmall"/>
          <p:cNvPicPr>
            <a:picLocks noChangeAspect="1" noChangeArrowheads="1"/>
          </p:cNvPicPr>
          <p:nvPr/>
        </p:nvPicPr>
        <p:blipFill>
          <a:blip r:embed="rId3" cstate="print"/>
          <a:srcRect/>
          <a:stretch>
            <a:fillRect/>
          </a:stretch>
        </p:blipFill>
        <p:spPr bwMode="auto">
          <a:xfrm>
            <a:off x="8328026" y="692151"/>
            <a:ext cx="1706563" cy="1990725"/>
          </a:xfrm>
          <a:prstGeom prst="rect">
            <a:avLst/>
          </a:prstGeom>
          <a:noFill/>
          <a:ln w="9525">
            <a:noFill/>
            <a:miter lim="800000"/>
            <a:headEnd/>
            <a:tailEnd/>
          </a:ln>
        </p:spPr>
      </p:pic>
      <p:grpSp>
        <p:nvGrpSpPr>
          <p:cNvPr id="2" name="Group 20"/>
          <p:cNvGrpSpPr>
            <a:grpSpLocks/>
          </p:cNvGrpSpPr>
          <p:nvPr/>
        </p:nvGrpSpPr>
        <p:grpSpPr bwMode="auto">
          <a:xfrm>
            <a:off x="522289" y="1782763"/>
            <a:ext cx="5329237" cy="4890917"/>
            <a:chOff x="-366" y="1452"/>
            <a:chExt cx="3833" cy="3383"/>
          </a:xfrm>
        </p:grpSpPr>
        <p:pic>
          <p:nvPicPr>
            <p:cNvPr id="16391" name="Picture 4"/>
            <p:cNvPicPr>
              <a:picLocks noChangeAspect="1" noChangeArrowheads="1"/>
            </p:cNvPicPr>
            <p:nvPr/>
          </p:nvPicPr>
          <p:blipFill>
            <a:blip r:embed="rId4" cstate="print"/>
            <a:srcRect/>
            <a:stretch>
              <a:fillRect/>
            </a:stretch>
          </p:blipFill>
          <p:spPr bwMode="auto">
            <a:xfrm>
              <a:off x="-366" y="1525"/>
              <a:ext cx="2468" cy="3264"/>
            </a:xfrm>
            <a:prstGeom prst="rect">
              <a:avLst/>
            </a:prstGeom>
            <a:noFill/>
            <a:ln w="9525">
              <a:noFill/>
              <a:miter lim="800000"/>
              <a:headEnd/>
              <a:tailEnd/>
            </a:ln>
          </p:spPr>
        </p:pic>
        <p:sp>
          <p:nvSpPr>
            <p:cNvPr id="12307" name="AutoShape 19"/>
            <p:cNvSpPr>
              <a:spLocks noChangeArrowheads="1"/>
            </p:cNvSpPr>
            <p:nvPr/>
          </p:nvSpPr>
          <p:spPr bwMode="auto">
            <a:xfrm>
              <a:off x="1834" y="1452"/>
              <a:ext cx="1633" cy="3383"/>
            </a:xfrm>
            <a:prstGeom prst="wedgeRoundRectCallout">
              <a:avLst>
                <a:gd name="adj1" fmla="val -84843"/>
                <a:gd name="adj2" fmla="val 23269"/>
                <a:gd name="adj3" fmla="val 16667"/>
              </a:avLst>
            </a:prstGeom>
            <a:solidFill>
              <a:srgbClr val="FFFFFF"/>
            </a:solidFill>
            <a:ln w="9525">
              <a:solidFill>
                <a:srgbClr val="000000"/>
              </a:solidFill>
              <a:miter lim="800000"/>
              <a:headEnd/>
              <a:tailEnd/>
            </a:ln>
            <a:effectLst>
              <a:outerShdw dist="107763" dir="13500000" algn="ctr" rotWithShape="0">
                <a:srgbClr val="808080">
                  <a:alpha val="50000"/>
                </a:srgbClr>
              </a:outerShdw>
            </a:effectLst>
          </p:spPr>
          <p:txBody>
            <a:bodyPr>
              <a:spAutoFit/>
            </a:bodyPr>
            <a:lstStyle/>
            <a:p>
              <a:pPr algn="ctr">
                <a:defRPr/>
              </a:pPr>
              <a:r>
                <a:rPr lang="en-US" sz="2000" dirty="0">
                  <a:solidFill>
                    <a:srgbClr val="000000"/>
                  </a:solidFill>
                  <a:latin typeface="Calibri" pitchFamily="34" charset="0"/>
                </a:rPr>
                <a:t> How could this stream move this tree? Why do the rocks near the water have no vegetation?</a:t>
              </a:r>
            </a:p>
            <a:p>
              <a:pPr algn="ctr">
                <a:defRPr/>
              </a:pPr>
              <a:r>
                <a:rPr lang="en-US" sz="2000" dirty="0">
                  <a:solidFill>
                    <a:srgbClr val="000000"/>
                  </a:solidFill>
                  <a:latin typeface="Calibri" pitchFamily="34" charset="0"/>
                </a:rPr>
                <a:t>Looking on the stream bed – what is it made up of? How and when does sediment move?  This links to our work on rivers in year 6.</a:t>
              </a:r>
            </a:p>
          </p:txBody>
        </p:sp>
      </p:grpSp>
      <p:sp>
        <p:nvSpPr>
          <p:cNvPr id="16390" name="TextBox 11"/>
          <p:cNvSpPr txBox="1">
            <a:spLocks noChangeArrowheads="1"/>
          </p:cNvSpPr>
          <p:nvPr/>
        </p:nvSpPr>
        <p:spPr bwMode="auto">
          <a:xfrm>
            <a:off x="1703389" y="1412875"/>
            <a:ext cx="2447925" cy="369888"/>
          </a:xfrm>
          <a:prstGeom prst="rect">
            <a:avLst/>
          </a:prstGeom>
          <a:noFill/>
          <a:ln w="9525">
            <a:noFill/>
            <a:miter lim="800000"/>
            <a:headEnd/>
            <a:tailEnd/>
          </a:ln>
        </p:spPr>
        <p:txBody>
          <a:bodyPr>
            <a:spAutoFit/>
          </a:bodyPr>
          <a:lstStyle/>
          <a:p>
            <a:r>
              <a:rPr lang="en-GB"/>
              <a:t>Exemplar evidence: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Grp="1" noChangeArrowheads="1"/>
          </p:cNvSpPr>
          <p:nvPr>
            <p:ph type="title"/>
          </p:nvPr>
        </p:nvSpPr>
        <p:spPr/>
        <p:txBody>
          <a:bodyPr rtlCol="0">
            <a:normAutofit/>
          </a:bodyPr>
          <a:lstStyle/>
          <a:p>
            <a:pPr algn="ctr">
              <a:defRPr/>
            </a:pPr>
            <a:r>
              <a:rPr lang="en-GB" sz="3000" b="1" dirty="0">
                <a:solidFill>
                  <a:schemeClr val="accent6">
                    <a:lumMod val="75000"/>
                  </a:schemeClr>
                </a:solidFill>
                <a:latin typeface="+mn-lt"/>
              </a:rPr>
              <a:t>Seeks to develop active and informed future citizens</a:t>
            </a:r>
          </a:p>
        </p:txBody>
      </p:sp>
      <p:pic>
        <p:nvPicPr>
          <p:cNvPr id="17411" name="Picture 7" descr="Eastchurch 033small"/>
          <p:cNvPicPr>
            <a:picLocks noChangeAspect="1" noChangeArrowheads="1"/>
          </p:cNvPicPr>
          <p:nvPr/>
        </p:nvPicPr>
        <p:blipFill>
          <a:blip r:embed="rId3" cstate="print"/>
          <a:srcRect/>
          <a:stretch>
            <a:fillRect/>
          </a:stretch>
        </p:blipFill>
        <p:spPr bwMode="auto">
          <a:xfrm>
            <a:off x="2135189" y="2025650"/>
            <a:ext cx="3889375" cy="3411538"/>
          </a:xfrm>
          <a:prstGeom prst="rect">
            <a:avLst/>
          </a:prstGeom>
          <a:noFill/>
          <a:ln w="9525">
            <a:noFill/>
            <a:miter lim="800000"/>
            <a:headEnd/>
            <a:tailEnd/>
          </a:ln>
        </p:spPr>
      </p:pic>
      <p:pic>
        <p:nvPicPr>
          <p:cNvPr id="17412" name="Picture 8" descr="Eastchurch Eco codesmall"/>
          <p:cNvPicPr>
            <a:picLocks noChangeAspect="1" noChangeArrowheads="1"/>
          </p:cNvPicPr>
          <p:nvPr/>
        </p:nvPicPr>
        <p:blipFill>
          <a:blip r:embed="rId4" cstate="print"/>
          <a:srcRect/>
          <a:stretch>
            <a:fillRect/>
          </a:stretch>
        </p:blipFill>
        <p:spPr bwMode="auto">
          <a:xfrm>
            <a:off x="6383339" y="2997200"/>
            <a:ext cx="3997325" cy="2998788"/>
          </a:xfrm>
          <a:prstGeom prst="rect">
            <a:avLst/>
          </a:prstGeom>
          <a:noFill/>
          <a:ln w="9525">
            <a:noFill/>
            <a:miter lim="800000"/>
            <a:headEnd/>
            <a:tailEnd/>
          </a:ln>
        </p:spPr>
      </p:pic>
      <p:sp>
        <p:nvSpPr>
          <p:cNvPr id="17414" name="TextBox 5"/>
          <p:cNvSpPr txBox="1">
            <a:spLocks noChangeArrowheads="1"/>
          </p:cNvSpPr>
          <p:nvPr/>
        </p:nvSpPr>
        <p:spPr bwMode="auto">
          <a:xfrm>
            <a:off x="2135189" y="1557338"/>
            <a:ext cx="2376487" cy="368300"/>
          </a:xfrm>
          <a:prstGeom prst="rect">
            <a:avLst/>
          </a:prstGeom>
          <a:noFill/>
          <a:ln w="9525">
            <a:noFill/>
            <a:miter lim="800000"/>
            <a:headEnd/>
            <a:tailEnd/>
          </a:ln>
        </p:spPr>
        <p:txBody>
          <a:bodyPr>
            <a:spAutoFit/>
          </a:bodyPr>
          <a:lstStyle/>
          <a:p>
            <a:r>
              <a:rPr lang="en-GB"/>
              <a:t>Exemplar evidence: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DF0296F-FC2B-4894-B1D4-F67BA53B261D}"/>
              </a:ext>
            </a:extLst>
          </p:cNvPr>
          <p:cNvSpPr>
            <a:spLocks noGrp="1"/>
          </p:cNvSpPr>
          <p:nvPr>
            <p:ph type="ctrTitle"/>
          </p:nvPr>
        </p:nvSpPr>
        <p:spPr>
          <a:xfrm>
            <a:off x="1524000" y="406400"/>
            <a:ext cx="9144000" cy="2247900"/>
          </a:xfrm>
        </p:spPr>
        <p:txBody>
          <a:bodyPr>
            <a:normAutofit fontScale="90000"/>
          </a:bodyPr>
          <a:lstStyle/>
          <a:p>
            <a:r>
              <a:rPr lang="en-GB" dirty="0">
                <a:solidFill>
                  <a:schemeClr val="accent6">
                    <a:lumMod val="75000"/>
                  </a:schemeClr>
                </a:solidFill>
                <a:latin typeface="+mn-lt"/>
              </a:rPr>
              <a:t>What could you do with your children at home to promote a love of fieldwork? </a:t>
            </a:r>
          </a:p>
        </p:txBody>
      </p:sp>
      <p:sp>
        <p:nvSpPr>
          <p:cNvPr id="3" name="Subtitle 2">
            <a:extLst>
              <a:ext uri="{FF2B5EF4-FFF2-40B4-BE49-F238E27FC236}">
                <a16:creationId xmlns:a16="http://schemas.microsoft.com/office/drawing/2014/main" id="{87185EA0-A9E8-4A9D-88D0-44233EE78237}"/>
              </a:ext>
            </a:extLst>
          </p:cNvPr>
          <p:cNvSpPr>
            <a:spLocks noGrp="1"/>
          </p:cNvSpPr>
          <p:nvPr>
            <p:ph type="subTitle" idx="1"/>
          </p:nvPr>
        </p:nvSpPr>
        <p:spPr>
          <a:xfrm>
            <a:off x="1524000" y="5491480"/>
            <a:ext cx="9144000" cy="960120"/>
          </a:xfrm>
        </p:spPr>
        <p:txBody>
          <a:bodyPr>
            <a:normAutofit/>
          </a:bodyPr>
          <a:lstStyle/>
          <a:p>
            <a:r>
              <a:rPr lang="en-GB" dirty="0">
                <a:hlinkClick r:id="rId2"/>
              </a:rPr>
              <a:t>https://youtu.be/8fzB8yQAQs8</a:t>
            </a:r>
            <a:endParaRPr lang="en-GB" dirty="0"/>
          </a:p>
          <a:p>
            <a:endParaRPr lang="en-GB" dirty="0"/>
          </a:p>
        </p:txBody>
      </p:sp>
      <p:sp>
        <p:nvSpPr>
          <p:cNvPr id="4" name="Rectangle 3">
            <a:extLst>
              <a:ext uri="{FF2B5EF4-FFF2-40B4-BE49-F238E27FC236}">
                <a16:creationId xmlns:a16="http://schemas.microsoft.com/office/drawing/2014/main" id="{EFF51823-AA7E-4670-8DA3-595087E4F9B8}"/>
              </a:ext>
            </a:extLst>
          </p:cNvPr>
          <p:cNvSpPr/>
          <p:nvPr/>
        </p:nvSpPr>
        <p:spPr>
          <a:xfrm>
            <a:off x="254000" y="3103394"/>
            <a:ext cx="11772900" cy="1938992"/>
          </a:xfrm>
          <a:prstGeom prst="rect">
            <a:avLst/>
          </a:prstGeom>
          <a:noFill/>
        </p:spPr>
        <p:txBody>
          <a:bodyPr wrap="square" lIns="91440" tIns="45720" rIns="91440" bIns="45720">
            <a:spAutoFit/>
          </a:bodyPr>
          <a:lstStyle/>
          <a:p>
            <a:pPr algn="ctr"/>
            <a:r>
              <a:rPr lang="en-GB" sz="6000" b="1" cap="none" spc="0" dirty="0">
                <a:ln w="22225">
                  <a:solidFill>
                    <a:schemeClr val="accent2"/>
                  </a:solidFill>
                  <a:prstDash val="solid"/>
                </a:ln>
                <a:solidFill>
                  <a:schemeClr val="accent2">
                    <a:lumMod val="40000"/>
                    <a:lumOff val="60000"/>
                  </a:schemeClr>
                </a:solidFill>
                <a:effectLst/>
              </a:rPr>
              <a:t>Journey sticks can be made anytime! </a:t>
            </a:r>
          </a:p>
        </p:txBody>
      </p:sp>
    </p:spTree>
    <p:extLst>
      <p:ext uri="{BB962C8B-B14F-4D97-AF65-F5344CB8AC3E}">
        <p14:creationId xmlns:p14="http://schemas.microsoft.com/office/powerpoint/2010/main" val="36808796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TotalTime>
  <Words>761</Words>
  <Application>Microsoft Office PowerPoint</Application>
  <PresentationFormat>Widescreen</PresentationFormat>
  <Paragraphs>68</Paragraphs>
  <Slides>14</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Comic Sans MS</vt:lpstr>
      <vt:lpstr>Times New Roman</vt:lpstr>
      <vt:lpstr>Office Theme</vt:lpstr>
      <vt:lpstr>What is Geography?</vt:lpstr>
      <vt:lpstr>Geography is part and parcel of our personal survival kit.</vt:lpstr>
      <vt:lpstr>PowerPoint Presentation</vt:lpstr>
      <vt:lpstr>Recognising spatial patterns helps us to:  understand the variety of natural and human processes at work in the environment.  to plan ahead, whether to devise routes for travel or to reorganise parts of the locality. </vt:lpstr>
      <vt:lpstr>PowerPoint Presentation</vt:lpstr>
      <vt:lpstr> Places have meaning for us they are where we are, not just where we reside or go to school, to play or to work, but where we feel ‘at home’ or ‘out of place’. We relate to places, and this relationship is a key element of our personal identity. </vt:lpstr>
      <vt:lpstr>PowerPoint Presentation</vt:lpstr>
      <vt:lpstr>We also have a wider concern for the world around us.  We have a clearer understanding today about how we are affecting the environment than ever before. In our concern to improve our own lives and the lives of others, we have begun to realise that using resources wisely, managing the natural environment and repairing inadvertent damage is essential for our future. </vt:lpstr>
      <vt:lpstr> The idea of the global citizen who realises the interplay and interdependence of the local and the wider world and who argues for responsible action in day-to-day life lies at the heart of geography. </vt:lpstr>
      <vt:lpstr>PowerPoint Presentation</vt:lpstr>
      <vt:lpstr>PowerPoint Presentation</vt:lpstr>
      <vt:lpstr>Encourages GeographicalThinking</vt:lpstr>
      <vt:lpstr>Seeks to develop active and informed future citizens</vt:lpstr>
      <vt:lpstr>What could you do with your children at home to promote a love of fieldwork?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Geography?</dc:title>
  <dc:creator>HerbautJ</dc:creator>
  <cp:lastModifiedBy>HerbautJ</cp:lastModifiedBy>
  <cp:revision>6</cp:revision>
  <dcterms:created xsi:type="dcterms:W3CDTF">2020-09-16T07:23:33Z</dcterms:created>
  <dcterms:modified xsi:type="dcterms:W3CDTF">2020-09-16T11:03:47Z</dcterms:modified>
</cp:coreProperties>
</file>