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6" r:id="rId2"/>
    <p:sldId id="256" r:id="rId3"/>
    <p:sldId id="257" r:id="rId4"/>
    <p:sldId id="258" r:id="rId5"/>
    <p:sldId id="259" r:id="rId6"/>
    <p:sldId id="260" r:id="rId7"/>
    <p:sldId id="261" r:id="rId8"/>
    <p:sldId id="265"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991037-028C-4E1B-8A18-FED22CB41215}" type="datetimeFigureOut">
              <a:rPr lang="en-GB" smtClean="0"/>
              <a:t>16/06/2020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BCC984-1CA1-4723-88FA-5893E60AB808}" type="slidenum">
              <a:rPr lang="en-GB" smtClean="0"/>
              <a:t>‹#›</a:t>
            </a:fld>
            <a:endParaRPr lang="en-GB"/>
          </a:p>
        </p:txBody>
      </p:sp>
    </p:spTree>
    <p:extLst>
      <p:ext uri="{BB962C8B-B14F-4D97-AF65-F5344CB8AC3E}">
        <p14:creationId xmlns:p14="http://schemas.microsoft.com/office/powerpoint/2010/main" val="2025564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08A9E-67EE-4755-93C4-F1C736472D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7FBDBF-AD7E-4132-BBEF-E5C3896392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C7B480-6244-465C-A198-7200E0D34CF9}"/>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5" name="Footer Placeholder 4">
            <a:extLst>
              <a:ext uri="{FF2B5EF4-FFF2-40B4-BE49-F238E27FC236}">
                <a16:creationId xmlns:a16="http://schemas.microsoft.com/office/drawing/2014/main" id="{75EAC226-776B-4E7E-8797-8D0174DDF2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EC8D3A-BBDA-4398-BED4-FBEB058700C6}"/>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613747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A72E3-CFB7-4B92-BCF2-C23EE1C2BA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86ABE3-3808-49A2-8053-8E22ADF267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CF84BF-ECA6-4552-9732-D9640130EECC}"/>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5" name="Footer Placeholder 4">
            <a:extLst>
              <a:ext uri="{FF2B5EF4-FFF2-40B4-BE49-F238E27FC236}">
                <a16:creationId xmlns:a16="http://schemas.microsoft.com/office/drawing/2014/main" id="{43FCCFEE-E73A-407F-B993-28BFB04C6A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7EB72-A8A1-430D-A2B1-7FD3B2C978AF}"/>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2641803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3E425-49E4-4261-927C-5C2E58BF08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83DE03C-307D-4A9F-B91B-58968F42EA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698497-2247-42AE-8DE5-CFD115799452}"/>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5" name="Footer Placeholder 4">
            <a:extLst>
              <a:ext uri="{FF2B5EF4-FFF2-40B4-BE49-F238E27FC236}">
                <a16:creationId xmlns:a16="http://schemas.microsoft.com/office/drawing/2014/main" id="{DACBDDF7-13FD-463B-AA12-94D2407F10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B1D059-8213-40AB-BE2A-80AEE121C0C3}"/>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2268415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91165-498B-4015-9C7E-7630EDC9AA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0AC2A0-A482-45A2-95C8-72AE5F1384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AA7A98E-609C-4BEE-B543-B9438FB196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BCA5516-8865-46D2-9588-D44633987D6B}"/>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6" name="Footer Placeholder 5">
            <a:extLst>
              <a:ext uri="{FF2B5EF4-FFF2-40B4-BE49-F238E27FC236}">
                <a16:creationId xmlns:a16="http://schemas.microsoft.com/office/drawing/2014/main" id="{B2FDAD05-9090-4099-BD45-D9BA70D66F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6D56AF-7A6A-42B3-877F-A25FD09F4C0D}"/>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354855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B18DD-4E6F-4036-A9F0-466BE5F796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84F27D-99B0-46B6-9FBB-2DA7908438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6FD086-925F-4EF7-A723-6E3298E0FF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D7C62A1-DE42-4ECB-91AB-BF39C91E20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8E90DB-85CD-4BAC-9ED2-0C01DF3748D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C79EFC-2B41-4A91-B339-34E19AA02450}"/>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8" name="Footer Placeholder 7">
            <a:extLst>
              <a:ext uri="{FF2B5EF4-FFF2-40B4-BE49-F238E27FC236}">
                <a16:creationId xmlns:a16="http://schemas.microsoft.com/office/drawing/2014/main" id="{05FF1533-3CEB-43FD-B176-7777FE206DD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2AA5EBA-7769-4F34-92D6-E1A2DC491EA6}"/>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3231327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90C8C-4A71-4C06-B303-32C0A28E91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D08610-B3F6-4DFC-B228-38823767E36E}"/>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4" name="Footer Placeholder 3">
            <a:extLst>
              <a:ext uri="{FF2B5EF4-FFF2-40B4-BE49-F238E27FC236}">
                <a16:creationId xmlns:a16="http://schemas.microsoft.com/office/drawing/2014/main" id="{6FF1E81E-88C6-4608-B311-01BCEDF49B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F03136-B5FC-436F-B260-532BBC46DAE9}"/>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1207353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0152FD-DBFA-4DDB-9965-0B33FF035A8A}"/>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3" name="Footer Placeholder 2">
            <a:extLst>
              <a:ext uri="{FF2B5EF4-FFF2-40B4-BE49-F238E27FC236}">
                <a16:creationId xmlns:a16="http://schemas.microsoft.com/office/drawing/2014/main" id="{1F1A5040-3829-4568-9207-B89F933334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EE14F9-25AA-447C-9F20-5E3AA2C82C88}"/>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1319229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806E3-BFBA-4369-BF08-BBC7183C50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4F8B37-D27E-4788-A3DF-75CA4BD6BD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9E9A3-E495-4032-BB73-765E27ACEA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8BAD07-7830-47F7-BA03-FC5E5549E553}"/>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6" name="Footer Placeholder 5">
            <a:extLst>
              <a:ext uri="{FF2B5EF4-FFF2-40B4-BE49-F238E27FC236}">
                <a16:creationId xmlns:a16="http://schemas.microsoft.com/office/drawing/2014/main" id="{0B8B8189-288B-4EEF-B5D8-A4ABE66D9E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A897B-C86D-4C1D-82EC-994E4169960F}"/>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178923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4C6F1-AF96-4F65-8D5D-7350A70C1D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2CFA91-D666-4D0A-935E-304FF170A2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1E83B11-5F74-4DC3-BF7B-D2D31412E3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993FCF-5D7A-4CC4-8EFD-90F77679230A}"/>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6" name="Footer Placeholder 5">
            <a:extLst>
              <a:ext uri="{FF2B5EF4-FFF2-40B4-BE49-F238E27FC236}">
                <a16:creationId xmlns:a16="http://schemas.microsoft.com/office/drawing/2014/main" id="{F5E6D6E7-FC75-43E1-9481-718F691696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C8EFDA-981C-4AF6-BECE-74BD227D8637}"/>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1326965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4C17F-6BE1-479A-B02B-B38364FF532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4DDEC-F59D-4E1C-AB98-935D3A2B65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54FD1A-F80B-445C-AA48-5BD8BA102635}"/>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5" name="Footer Placeholder 4">
            <a:extLst>
              <a:ext uri="{FF2B5EF4-FFF2-40B4-BE49-F238E27FC236}">
                <a16:creationId xmlns:a16="http://schemas.microsoft.com/office/drawing/2014/main" id="{AD7C3F21-4741-4B96-AA19-EBC53092FD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1688A5-C794-4558-8510-2DFFC64DFC7E}"/>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1867925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A7A806-A243-4CAF-98D5-DFC9D729BAE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B6503F-95F7-4452-A86A-232C3194EE6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1CCB77-7192-4426-9515-D023CD84BC44}"/>
              </a:ext>
            </a:extLst>
          </p:cNvPr>
          <p:cNvSpPr>
            <a:spLocks noGrp="1"/>
          </p:cNvSpPr>
          <p:nvPr>
            <p:ph type="dt" sz="half" idx="10"/>
          </p:nvPr>
        </p:nvSpPr>
        <p:spPr/>
        <p:txBody>
          <a:bodyPr/>
          <a:lstStyle/>
          <a:p>
            <a:fld id="{C745A309-285C-4B7B-9168-77D972576A50}" type="datetimeFigureOut">
              <a:rPr lang="en-GB" smtClean="0"/>
              <a:t>16/06/2020</a:t>
            </a:fld>
            <a:endParaRPr lang="en-GB"/>
          </a:p>
        </p:txBody>
      </p:sp>
      <p:sp>
        <p:nvSpPr>
          <p:cNvPr id="5" name="Footer Placeholder 4">
            <a:extLst>
              <a:ext uri="{FF2B5EF4-FFF2-40B4-BE49-F238E27FC236}">
                <a16:creationId xmlns:a16="http://schemas.microsoft.com/office/drawing/2014/main" id="{A7DD7B1F-9582-4771-AD68-779C15DA9B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E35DDE-85AF-43A0-BA66-437C8739F923}"/>
              </a:ext>
            </a:extLst>
          </p:cNvPr>
          <p:cNvSpPr>
            <a:spLocks noGrp="1"/>
          </p:cNvSpPr>
          <p:nvPr>
            <p:ph type="sldNum" sz="quarter" idx="12"/>
          </p:nvPr>
        </p:nvSpPr>
        <p:spPr/>
        <p:txBody>
          <a:bodyPr/>
          <a:lstStyle/>
          <a:p>
            <a:fld id="{A8A6FDDF-D45F-4449-AA35-1413DFF0C408}" type="slidenum">
              <a:rPr lang="en-GB" smtClean="0"/>
              <a:t>‹#›</a:t>
            </a:fld>
            <a:endParaRPr lang="en-GB"/>
          </a:p>
        </p:txBody>
      </p:sp>
    </p:spTree>
    <p:extLst>
      <p:ext uri="{BB962C8B-B14F-4D97-AF65-F5344CB8AC3E}">
        <p14:creationId xmlns:p14="http://schemas.microsoft.com/office/powerpoint/2010/main" val="57195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C76C56-06FD-4D8B-B345-2CA039627A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220EB1-21FA-452D-BC09-2544030CAD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1CE635-09B6-40F5-8A97-2FCD57E2C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45A309-285C-4B7B-9168-77D972576A50}" type="datetimeFigureOut">
              <a:rPr lang="en-GB" smtClean="0"/>
              <a:t>16/06/2020</a:t>
            </a:fld>
            <a:endParaRPr lang="en-GB"/>
          </a:p>
        </p:txBody>
      </p:sp>
      <p:sp>
        <p:nvSpPr>
          <p:cNvPr id="5" name="Footer Placeholder 4">
            <a:extLst>
              <a:ext uri="{FF2B5EF4-FFF2-40B4-BE49-F238E27FC236}">
                <a16:creationId xmlns:a16="http://schemas.microsoft.com/office/drawing/2014/main" id="{4BB12043-79BE-47B9-83D3-4B3AC2AB54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0DA0078-86C7-4724-AB91-FE84155576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A6FDDF-D45F-4449-AA35-1413DFF0C408}" type="slidenum">
              <a:rPr lang="en-GB" smtClean="0"/>
              <a:t>‹#›</a:t>
            </a:fld>
            <a:endParaRPr lang="en-GB"/>
          </a:p>
        </p:txBody>
      </p:sp>
    </p:spTree>
    <p:extLst>
      <p:ext uri="{BB962C8B-B14F-4D97-AF65-F5344CB8AC3E}">
        <p14:creationId xmlns:p14="http://schemas.microsoft.com/office/powerpoint/2010/main" val="333717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apowprimary.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s://artsandculture.google.com/asset/still-life-with-apples/WAHFm9iO_SGeQ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hyperlink" Target="https://artsandculture.google.com/asset/composition-&#8211;-glass-and-ball-still-life-with-a-ball/XwF8YLw4igKZ-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hyperlink" Target="https://artsandculture.google.com/asset/1946-still-life/XQHzqzrXWcNxEw"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0D2F3-26E3-4E3C-A363-BAE62ABCA645}"/>
              </a:ext>
            </a:extLst>
          </p:cNvPr>
          <p:cNvSpPr>
            <a:spLocks noGrp="1"/>
          </p:cNvSpPr>
          <p:nvPr>
            <p:ph type="title"/>
          </p:nvPr>
        </p:nvSpPr>
        <p:spPr/>
        <p:txBody>
          <a:bodyPr/>
          <a:lstStyle/>
          <a:p>
            <a:r>
              <a:rPr lang="en-GB" u="sng" dirty="0"/>
              <a:t>Teacher slide</a:t>
            </a:r>
          </a:p>
        </p:txBody>
      </p:sp>
      <p:sp>
        <p:nvSpPr>
          <p:cNvPr id="3" name="Content Placeholder 2">
            <a:extLst>
              <a:ext uri="{FF2B5EF4-FFF2-40B4-BE49-F238E27FC236}">
                <a16:creationId xmlns:a16="http://schemas.microsoft.com/office/drawing/2014/main" id="{88781207-403B-4856-92D9-2BF4189A05CB}"/>
              </a:ext>
            </a:extLst>
          </p:cNvPr>
          <p:cNvSpPr>
            <a:spLocks noGrp="1"/>
          </p:cNvSpPr>
          <p:nvPr>
            <p:ph idx="1"/>
          </p:nvPr>
        </p:nvSpPr>
        <p:spPr/>
        <p:txBody>
          <a:bodyPr/>
          <a:lstStyle/>
          <a:p>
            <a:pPr marL="0" indent="0">
              <a:buNone/>
            </a:pPr>
            <a:endParaRPr lang="en-GB" dirty="0">
              <a:hlinkClick r:id="rId2">
                <a:extLst>
                  <a:ext uri="{A12FA001-AC4F-418D-AE19-62706E023703}">
                    <ahyp:hlinkClr xmlns:ahyp="http://schemas.microsoft.com/office/drawing/2018/hyperlinkcolor" val="tx"/>
                  </a:ext>
                </a:extLst>
              </a:hlinkClick>
            </a:endParaRPr>
          </a:p>
          <a:p>
            <a:pPr marL="0" indent="0">
              <a:buNone/>
            </a:pPr>
            <a:r>
              <a:rPr lang="en-GB" u="sng" dirty="0">
                <a:solidFill>
                  <a:srgbClr val="0563C1"/>
                </a:solidFill>
                <a:hlinkClick r:id="rId2">
                  <a:extLst>
                    <a:ext uri="{A12FA001-AC4F-418D-AE19-62706E023703}">
                      <ahyp:hlinkClr xmlns:ahyp="http://schemas.microsoft.com/office/drawing/2018/hyperlinkcolor" val="tx"/>
                    </a:ext>
                  </a:extLst>
                </a:hlinkClick>
              </a:rPr>
              <a:t>https://www.kapowprimary.com/</a:t>
            </a:r>
            <a:endParaRPr lang="en-GB" dirty="0"/>
          </a:p>
          <a:p>
            <a:pPr marL="0" indent="0">
              <a:buNone/>
            </a:pPr>
            <a:endParaRPr lang="en-GB" dirty="0"/>
          </a:p>
          <a:p>
            <a:pPr marL="0" indent="0">
              <a:buNone/>
            </a:pPr>
            <a:r>
              <a:rPr lang="en-GB" dirty="0"/>
              <a:t>See lesson plan for username and password</a:t>
            </a:r>
          </a:p>
          <a:p>
            <a:pPr marL="0" indent="0">
              <a:buNone/>
            </a:pPr>
            <a:endParaRPr lang="en-GB" dirty="0"/>
          </a:p>
          <a:p>
            <a:pPr marL="0" indent="0">
              <a:buNone/>
            </a:pPr>
            <a:r>
              <a:rPr lang="en-GB" dirty="0"/>
              <a:t>Once logged in, go to: subjects/ art-design/ upper-key-stage-2/ year-6/ still-life</a:t>
            </a:r>
          </a:p>
          <a:p>
            <a:pPr marL="0" indent="0">
              <a:buNone/>
            </a:pPr>
            <a:endParaRPr lang="en-GB" dirty="0"/>
          </a:p>
        </p:txBody>
      </p:sp>
      <p:pic>
        <p:nvPicPr>
          <p:cNvPr id="4" name="Picture 3">
            <a:extLst>
              <a:ext uri="{FF2B5EF4-FFF2-40B4-BE49-F238E27FC236}">
                <a16:creationId xmlns:a16="http://schemas.microsoft.com/office/drawing/2014/main" id="{49E072E6-62C6-43C9-8F3E-AA11657228B4}"/>
              </a:ext>
            </a:extLst>
          </p:cNvPr>
          <p:cNvPicPr>
            <a:picLocks noChangeAspect="1"/>
          </p:cNvPicPr>
          <p:nvPr/>
        </p:nvPicPr>
        <p:blipFill rotWithShape="1">
          <a:blip r:embed="rId3"/>
          <a:srcRect l="60156" t="39722" r="23281" b="16945"/>
          <a:stretch/>
        </p:blipFill>
        <p:spPr>
          <a:xfrm>
            <a:off x="8382000" y="1029494"/>
            <a:ext cx="2019300" cy="2971800"/>
          </a:xfrm>
          <a:prstGeom prst="rect">
            <a:avLst/>
          </a:prstGeom>
        </p:spPr>
      </p:pic>
      <p:sp>
        <p:nvSpPr>
          <p:cNvPr id="5" name="TextBox 4">
            <a:extLst>
              <a:ext uri="{FF2B5EF4-FFF2-40B4-BE49-F238E27FC236}">
                <a16:creationId xmlns:a16="http://schemas.microsoft.com/office/drawing/2014/main" id="{D70E422C-93D4-4FE6-B426-99BF1FD9C6D9}"/>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1446179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EA74C-ECED-4998-9AFF-C58687A1AE2E}"/>
              </a:ext>
            </a:extLst>
          </p:cNvPr>
          <p:cNvSpPr>
            <a:spLocks noGrp="1"/>
          </p:cNvSpPr>
          <p:nvPr>
            <p:ph type="ctrTitle"/>
          </p:nvPr>
        </p:nvSpPr>
        <p:spPr/>
        <p:txBody>
          <a:bodyPr>
            <a:normAutofit fontScale="90000"/>
          </a:bodyPr>
          <a:lstStyle/>
          <a:p>
            <a:r>
              <a:rPr lang="en-GB" u="sng" dirty="0"/>
              <a:t>LO: To sketch ideas for a still life study </a:t>
            </a:r>
            <a:br>
              <a:rPr lang="en-GB" dirty="0"/>
            </a:br>
            <a:endParaRPr lang="en-GB" dirty="0"/>
          </a:p>
        </p:txBody>
      </p:sp>
      <p:sp>
        <p:nvSpPr>
          <p:cNvPr id="3" name="Subtitle 2">
            <a:extLst>
              <a:ext uri="{FF2B5EF4-FFF2-40B4-BE49-F238E27FC236}">
                <a16:creationId xmlns:a16="http://schemas.microsoft.com/office/drawing/2014/main" id="{8EA3948D-0571-4792-872A-C3118BC317BA}"/>
              </a:ext>
            </a:extLst>
          </p:cNvPr>
          <p:cNvSpPr>
            <a:spLocks noGrp="1"/>
          </p:cNvSpPr>
          <p:nvPr>
            <p:ph type="subTitle" idx="1"/>
          </p:nvPr>
        </p:nvSpPr>
        <p:spPr/>
        <p:txBody>
          <a:bodyPr>
            <a:normAutofit fontScale="92500" lnSpcReduction="20000"/>
          </a:bodyPr>
          <a:lstStyle/>
          <a:p>
            <a:pPr algn="l"/>
            <a:r>
              <a:rPr lang="en-GB" b="1" dirty="0"/>
              <a:t>Success Criteria</a:t>
            </a:r>
          </a:p>
          <a:p>
            <a:pPr marL="342900" lvl="0" indent="-342900" algn="l">
              <a:buFont typeface="Arial" panose="020B0604020202020204" pitchFamily="34" charset="0"/>
              <a:buChar char="•"/>
            </a:pPr>
            <a:r>
              <a:rPr lang="en-GB" dirty="0"/>
              <a:t>I can draw with attention to form line and layout</a:t>
            </a:r>
            <a:endParaRPr lang="en-GB" u="none" strike="noStrike" dirty="0">
              <a:effectLst/>
            </a:endParaRPr>
          </a:p>
          <a:p>
            <a:pPr marL="342900" lvl="0" indent="-342900" algn="l">
              <a:buFont typeface="Arial" panose="020B0604020202020204" pitchFamily="34" charset="0"/>
              <a:buChar char="•"/>
            </a:pPr>
            <a:r>
              <a:rPr lang="en-GB" dirty="0"/>
              <a:t>I can draw observing with care</a:t>
            </a:r>
            <a:endParaRPr lang="en-GB" u="none" strike="noStrike" dirty="0">
              <a:effectLst/>
            </a:endParaRPr>
          </a:p>
          <a:p>
            <a:pPr marL="342900" lvl="0" indent="-342900" algn="l">
              <a:buFont typeface="Arial" panose="020B0604020202020204" pitchFamily="34" charset="0"/>
              <a:buChar char="•"/>
            </a:pPr>
            <a:r>
              <a:rPr lang="en-GB" dirty="0"/>
              <a:t>I know that my sketches are not the finished article and I can do several attempts</a:t>
            </a:r>
            <a:endParaRPr lang="en-GB" u="none" strike="noStrike" dirty="0">
              <a:effectLst/>
            </a:endParaRPr>
          </a:p>
          <a:p>
            <a:endParaRPr lang="en-GB" dirty="0"/>
          </a:p>
        </p:txBody>
      </p:sp>
      <p:sp>
        <p:nvSpPr>
          <p:cNvPr id="4" name="TextBox 3">
            <a:extLst>
              <a:ext uri="{FF2B5EF4-FFF2-40B4-BE49-F238E27FC236}">
                <a16:creationId xmlns:a16="http://schemas.microsoft.com/office/drawing/2014/main" id="{F38B4EB4-9262-409A-B1E2-188C10A536EE}"/>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2221994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292AD36-3533-435C-B784-447998AB84FC}"/>
              </a:ext>
            </a:extLst>
          </p:cNvPr>
          <p:cNvSpPr txBox="1"/>
          <p:nvPr/>
        </p:nvSpPr>
        <p:spPr>
          <a:xfrm flipH="1">
            <a:off x="7913369" y="209550"/>
            <a:ext cx="4078606" cy="369332"/>
          </a:xfrm>
          <a:prstGeom prst="rect">
            <a:avLst/>
          </a:prstGeom>
          <a:noFill/>
        </p:spPr>
        <p:txBody>
          <a:bodyPr wrap="square" rtlCol="0">
            <a:spAutoFit/>
          </a:bodyPr>
          <a:lstStyle/>
          <a:p>
            <a:r>
              <a:rPr lang="en-GB"/>
              <a:t>Monday 22</a:t>
            </a:r>
            <a:r>
              <a:rPr lang="en-GB" baseline="30000"/>
              <a:t>nd</a:t>
            </a:r>
            <a:r>
              <a:rPr lang="en-GB"/>
              <a:t> /Thursday 25</a:t>
            </a:r>
            <a:r>
              <a:rPr lang="en-GB" baseline="30000"/>
              <a:t>th</a:t>
            </a:r>
            <a:r>
              <a:rPr lang="en-GB"/>
              <a:t> June – Art </a:t>
            </a:r>
            <a:endParaRPr lang="en-GB" dirty="0"/>
          </a:p>
        </p:txBody>
      </p:sp>
      <p:sp>
        <p:nvSpPr>
          <p:cNvPr id="5" name="Rectangle 4">
            <a:extLst>
              <a:ext uri="{FF2B5EF4-FFF2-40B4-BE49-F238E27FC236}">
                <a16:creationId xmlns:a16="http://schemas.microsoft.com/office/drawing/2014/main" id="{75E6E25B-6EED-4BF5-92CF-51FB33FBF8BE}"/>
              </a:ext>
            </a:extLst>
          </p:cNvPr>
          <p:cNvSpPr/>
          <p:nvPr/>
        </p:nvSpPr>
        <p:spPr>
          <a:xfrm>
            <a:off x="609600" y="1123087"/>
            <a:ext cx="11029950" cy="3539430"/>
          </a:xfrm>
          <a:prstGeom prst="rect">
            <a:avLst/>
          </a:prstGeom>
        </p:spPr>
        <p:txBody>
          <a:bodyPr wrap="square">
            <a:spAutoFit/>
          </a:bodyPr>
          <a:lstStyle/>
          <a:p>
            <a:pPr>
              <a:spcAft>
                <a:spcPts val="0"/>
              </a:spcAft>
            </a:pPr>
            <a:r>
              <a:rPr lang="en-GB" sz="2800" dirty="0">
                <a:latin typeface="Roboto"/>
                <a:ea typeface="Roboto"/>
                <a:cs typeface="Roboto"/>
              </a:rPr>
              <a:t>You were asked to bring in five objects that mean a lot to you and which represent important memories. </a:t>
            </a:r>
            <a:endParaRPr lang="en-GB" sz="4000" dirty="0">
              <a:effectLst/>
              <a:latin typeface="Calibri" panose="020F0502020204030204" pitchFamily="34" charset="0"/>
              <a:ea typeface="Calibri" panose="020F0502020204030204" pitchFamily="34" charset="0"/>
            </a:endParaRPr>
          </a:p>
          <a:p>
            <a:pPr>
              <a:spcAft>
                <a:spcPts val="0"/>
              </a:spcAft>
            </a:pPr>
            <a:r>
              <a:rPr lang="en-GB" sz="2800" dirty="0">
                <a:latin typeface="Roboto"/>
                <a:ea typeface="Roboto"/>
                <a:cs typeface="Roboto"/>
              </a:rPr>
              <a:t> </a:t>
            </a:r>
            <a:endParaRPr lang="en-GB" sz="4000" dirty="0">
              <a:effectLst/>
              <a:latin typeface="Calibri" panose="020F0502020204030204" pitchFamily="34" charset="0"/>
              <a:ea typeface="Calibri" panose="020F0502020204030204" pitchFamily="34" charset="0"/>
            </a:endParaRPr>
          </a:p>
          <a:p>
            <a:pPr>
              <a:spcAft>
                <a:spcPts val="0"/>
              </a:spcAft>
            </a:pPr>
            <a:r>
              <a:rPr lang="en-GB" sz="2800" dirty="0">
                <a:latin typeface="Roboto"/>
                <a:ea typeface="Roboto"/>
                <a:cs typeface="Roboto"/>
              </a:rPr>
              <a:t>Today you will be arranging these in order to draw them as a still life study. </a:t>
            </a:r>
          </a:p>
          <a:p>
            <a:pPr>
              <a:spcAft>
                <a:spcPts val="0"/>
              </a:spcAft>
            </a:pPr>
            <a:endParaRPr lang="en-GB" sz="2800" dirty="0">
              <a:effectLst/>
              <a:latin typeface="Roboto"/>
              <a:ea typeface="Calibri" panose="020F0502020204030204" pitchFamily="34" charset="0"/>
            </a:endParaRPr>
          </a:p>
          <a:p>
            <a:pPr>
              <a:spcAft>
                <a:spcPts val="0"/>
              </a:spcAft>
            </a:pPr>
            <a:r>
              <a:rPr lang="en-GB" sz="2800" dirty="0">
                <a:latin typeface="Roboto"/>
                <a:ea typeface="Calibri" panose="020F0502020204030204" pitchFamily="34" charset="0"/>
              </a:rPr>
              <a:t>Let’s look at some examples of still life sketches and paintings and discuss as a class what we notice about these compositions…</a:t>
            </a:r>
            <a:endParaRPr lang="en-GB" sz="2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729664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F2626A-92B1-4DAC-9C1C-A795D45801BA}"/>
              </a:ext>
            </a:extLst>
          </p:cNvPr>
          <p:cNvPicPr>
            <a:picLocks noChangeAspect="1"/>
          </p:cNvPicPr>
          <p:nvPr/>
        </p:nvPicPr>
        <p:blipFill rotWithShape="1">
          <a:blip r:embed="rId2"/>
          <a:srcRect l="24063" t="16389" r="25781" b="11806"/>
          <a:stretch/>
        </p:blipFill>
        <p:spPr>
          <a:xfrm>
            <a:off x="190500" y="186761"/>
            <a:ext cx="7886700" cy="6351128"/>
          </a:xfrm>
          <a:prstGeom prst="rect">
            <a:avLst/>
          </a:prstGeom>
        </p:spPr>
      </p:pic>
      <p:pic>
        <p:nvPicPr>
          <p:cNvPr id="3" name="Picture 2">
            <a:extLst>
              <a:ext uri="{FF2B5EF4-FFF2-40B4-BE49-F238E27FC236}">
                <a16:creationId xmlns:a16="http://schemas.microsoft.com/office/drawing/2014/main" id="{5CDE8AD8-3557-40E4-A0A4-E6B7F32DD7C6}"/>
              </a:ext>
            </a:extLst>
          </p:cNvPr>
          <p:cNvPicPr>
            <a:picLocks noChangeAspect="1"/>
          </p:cNvPicPr>
          <p:nvPr/>
        </p:nvPicPr>
        <p:blipFill rotWithShape="1">
          <a:blip r:embed="rId3"/>
          <a:srcRect l="7500" t="81112" r="76094" b="9722"/>
          <a:stretch/>
        </p:blipFill>
        <p:spPr>
          <a:xfrm>
            <a:off x="8239124" y="457200"/>
            <a:ext cx="3515591" cy="1104900"/>
          </a:xfrm>
          <a:prstGeom prst="rect">
            <a:avLst/>
          </a:prstGeom>
        </p:spPr>
      </p:pic>
      <p:sp>
        <p:nvSpPr>
          <p:cNvPr id="4" name="Rectangle 3">
            <a:extLst>
              <a:ext uri="{FF2B5EF4-FFF2-40B4-BE49-F238E27FC236}">
                <a16:creationId xmlns:a16="http://schemas.microsoft.com/office/drawing/2014/main" id="{47D64250-CD19-4558-B9A6-AAB00FEFE7E8}"/>
              </a:ext>
            </a:extLst>
          </p:cNvPr>
          <p:cNvSpPr/>
          <p:nvPr/>
        </p:nvSpPr>
        <p:spPr>
          <a:xfrm>
            <a:off x="8515350" y="1951672"/>
            <a:ext cx="3486150" cy="1200329"/>
          </a:xfrm>
          <a:prstGeom prst="rect">
            <a:avLst/>
          </a:prstGeom>
        </p:spPr>
        <p:txBody>
          <a:bodyPr wrap="square">
            <a:spAutoFit/>
          </a:bodyPr>
          <a:lstStyle/>
          <a:p>
            <a:r>
              <a:rPr lang="en-GB" dirty="0">
                <a:hlinkClick r:id="rId4"/>
              </a:rPr>
              <a:t>https://artsandculture.google.com/asset/still-life-with-apples/WAHFm9iO_SGeQg</a:t>
            </a:r>
            <a:endParaRPr lang="en-GB" dirty="0"/>
          </a:p>
          <a:p>
            <a:endParaRPr lang="en-GB" dirty="0"/>
          </a:p>
        </p:txBody>
      </p:sp>
      <p:sp>
        <p:nvSpPr>
          <p:cNvPr id="5" name="Rectangle 4">
            <a:extLst>
              <a:ext uri="{FF2B5EF4-FFF2-40B4-BE49-F238E27FC236}">
                <a16:creationId xmlns:a16="http://schemas.microsoft.com/office/drawing/2014/main" id="{A4B92E6E-A340-42C1-90A5-5BEFCC92A7E8}"/>
              </a:ext>
            </a:extLst>
          </p:cNvPr>
          <p:cNvSpPr/>
          <p:nvPr/>
        </p:nvSpPr>
        <p:spPr>
          <a:xfrm>
            <a:off x="8258174" y="3285262"/>
            <a:ext cx="3590925" cy="3139321"/>
          </a:xfrm>
          <a:prstGeom prst="rect">
            <a:avLst/>
          </a:prstGeom>
        </p:spPr>
        <p:txBody>
          <a:bodyPr wrap="square">
            <a:spAutoFit/>
          </a:bodyPr>
          <a:lstStyle/>
          <a:p>
            <a:pPr>
              <a:spcAft>
                <a:spcPts val="0"/>
              </a:spcAft>
            </a:pPr>
            <a:r>
              <a:rPr lang="en-GB" b="1" dirty="0">
                <a:latin typeface="Roboto"/>
                <a:ea typeface="Roboto"/>
                <a:cs typeface="Roboto"/>
              </a:rPr>
              <a:t>Key Questions</a:t>
            </a:r>
          </a:p>
          <a:p>
            <a:pPr>
              <a:spcAft>
                <a:spcPts val="0"/>
              </a:spcAft>
            </a:pPr>
            <a:endParaRPr lang="en-GB" dirty="0">
              <a:latin typeface="Roboto"/>
              <a:ea typeface="Roboto"/>
              <a:cs typeface="Roboto"/>
            </a:endParaRPr>
          </a:p>
          <a:p>
            <a:pPr>
              <a:spcAft>
                <a:spcPts val="0"/>
              </a:spcAft>
            </a:pPr>
            <a:r>
              <a:rPr lang="en-GB" dirty="0">
                <a:latin typeface="Roboto"/>
                <a:ea typeface="Roboto"/>
                <a:cs typeface="Roboto"/>
              </a:rPr>
              <a:t>Look for the direction of the lines that make up each shape - what direction does each lie in?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Where does the object lie in the frame?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What can you see half way across or down the frame?</a:t>
            </a:r>
            <a:endParaRPr lang="en-GB" sz="2800" dirty="0">
              <a:effectLst/>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A0C14623-E752-4CA6-A418-C366E6CFFA03}"/>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3199897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2C44F5D-B3B9-47BD-AB0A-5900616A8B84}"/>
              </a:ext>
            </a:extLst>
          </p:cNvPr>
          <p:cNvPicPr>
            <a:picLocks noChangeAspect="1"/>
          </p:cNvPicPr>
          <p:nvPr/>
        </p:nvPicPr>
        <p:blipFill rotWithShape="1">
          <a:blip r:embed="rId2"/>
          <a:srcRect l="19609" t="16389" r="20860" b="11806"/>
          <a:stretch/>
        </p:blipFill>
        <p:spPr>
          <a:xfrm>
            <a:off x="285750" y="238125"/>
            <a:ext cx="9490216" cy="6438900"/>
          </a:xfrm>
          <a:prstGeom prst="rect">
            <a:avLst/>
          </a:prstGeom>
        </p:spPr>
      </p:pic>
      <p:pic>
        <p:nvPicPr>
          <p:cNvPr id="3" name="Picture 2">
            <a:extLst>
              <a:ext uri="{FF2B5EF4-FFF2-40B4-BE49-F238E27FC236}">
                <a16:creationId xmlns:a16="http://schemas.microsoft.com/office/drawing/2014/main" id="{8368494D-AB62-4A63-AAD8-CC8209519F94}"/>
              </a:ext>
            </a:extLst>
          </p:cNvPr>
          <p:cNvPicPr>
            <a:picLocks noChangeAspect="1"/>
          </p:cNvPicPr>
          <p:nvPr/>
        </p:nvPicPr>
        <p:blipFill rotWithShape="1">
          <a:blip r:embed="rId3"/>
          <a:srcRect l="8907" t="81111" r="61094" b="9861"/>
          <a:stretch/>
        </p:blipFill>
        <p:spPr>
          <a:xfrm>
            <a:off x="7042290" y="590893"/>
            <a:ext cx="4987785" cy="844287"/>
          </a:xfrm>
          <a:prstGeom prst="rect">
            <a:avLst/>
          </a:prstGeom>
        </p:spPr>
      </p:pic>
      <p:sp>
        <p:nvSpPr>
          <p:cNvPr id="4" name="Rectangle 3">
            <a:extLst>
              <a:ext uri="{FF2B5EF4-FFF2-40B4-BE49-F238E27FC236}">
                <a16:creationId xmlns:a16="http://schemas.microsoft.com/office/drawing/2014/main" id="{ADB63500-BEC7-422A-8000-F20D7DE06A97}"/>
              </a:ext>
            </a:extLst>
          </p:cNvPr>
          <p:cNvSpPr/>
          <p:nvPr/>
        </p:nvSpPr>
        <p:spPr>
          <a:xfrm>
            <a:off x="9667876" y="1562785"/>
            <a:ext cx="2362200" cy="1754326"/>
          </a:xfrm>
          <a:prstGeom prst="rect">
            <a:avLst/>
          </a:prstGeom>
        </p:spPr>
        <p:txBody>
          <a:bodyPr wrap="square">
            <a:spAutoFit/>
          </a:bodyPr>
          <a:lstStyle/>
          <a:p>
            <a:r>
              <a:rPr lang="en-GB" dirty="0">
                <a:hlinkClick r:id="rId4"/>
              </a:rPr>
              <a:t>https://artsandculture.google.com/asset/composition-–-glass-and-ball-still-life-with-a-ball/XwF8YLw4igKZ-g</a:t>
            </a:r>
            <a:endParaRPr lang="en-GB" dirty="0"/>
          </a:p>
          <a:p>
            <a:endParaRPr lang="en-GB" dirty="0"/>
          </a:p>
        </p:txBody>
      </p:sp>
      <p:sp>
        <p:nvSpPr>
          <p:cNvPr id="5" name="Rectangle 4">
            <a:extLst>
              <a:ext uri="{FF2B5EF4-FFF2-40B4-BE49-F238E27FC236}">
                <a16:creationId xmlns:a16="http://schemas.microsoft.com/office/drawing/2014/main" id="{C49B188A-2BE6-485F-9D42-2319DE5FBFA0}"/>
              </a:ext>
            </a:extLst>
          </p:cNvPr>
          <p:cNvSpPr/>
          <p:nvPr/>
        </p:nvSpPr>
        <p:spPr>
          <a:xfrm>
            <a:off x="8258174" y="3285262"/>
            <a:ext cx="3590925" cy="3139321"/>
          </a:xfrm>
          <a:prstGeom prst="rect">
            <a:avLst/>
          </a:prstGeom>
        </p:spPr>
        <p:txBody>
          <a:bodyPr wrap="square">
            <a:spAutoFit/>
          </a:bodyPr>
          <a:lstStyle/>
          <a:p>
            <a:pPr>
              <a:spcAft>
                <a:spcPts val="0"/>
              </a:spcAft>
            </a:pPr>
            <a:r>
              <a:rPr lang="en-GB" b="1" dirty="0">
                <a:latin typeface="Roboto"/>
                <a:ea typeface="Roboto"/>
                <a:cs typeface="Roboto"/>
              </a:rPr>
              <a:t>Key Questions</a:t>
            </a:r>
          </a:p>
          <a:p>
            <a:pPr>
              <a:spcAft>
                <a:spcPts val="0"/>
              </a:spcAft>
            </a:pPr>
            <a:endParaRPr lang="en-GB" dirty="0">
              <a:latin typeface="Roboto"/>
              <a:ea typeface="Roboto"/>
              <a:cs typeface="Roboto"/>
            </a:endParaRPr>
          </a:p>
          <a:p>
            <a:pPr>
              <a:spcAft>
                <a:spcPts val="0"/>
              </a:spcAft>
            </a:pPr>
            <a:r>
              <a:rPr lang="en-GB" dirty="0">
                <a:latin typeface="Roboto"/>
                <a:ea typeface="Roboto"/>
                <a:cs typeface="Roboto"/>
              </a:rPr>
              <a:t>Look for the direction of the lines that make up each shape - what direction does each lie in?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Where does the object lie in the frame?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What can you see half way across or down the frame?</a:t>
            </a:r>
            <a:endParaRPr lang="en-GB" sz="2800" dirty="0">
              <a:effectLst/>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7FA98484-52FA-4F17-BD9F-B8787CAD016D}"/>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293473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6046D9-CF5F-4C96-BDA9-7B538DC6EA50}"/>
              </a:ext>
            </a:extLst>
          </p:cNvPr>
          <p:cNvPicPr>
            <a:picLocks noChangeAspect="1"/>
          </p:cNvPicPr>
          <p:nvPr/>
        </p:nvPicPr>
        <p:blipFill rotWithShape="1">
          <a:blip r:embed="rId2"/>
          <a:srcRect l="24921" t="17083" r="26250" b="12500"/>
          <a:stretch/>
        </p:blipFill>
        <p:spPr>
          <a:xfrm>
            <a:off x="142875" y="200024"/>
            <a:ext cx="8143875" cy="6606311"/>
          </a:xfrm>
          <a:prstGeom prst="rect">
            <a:avLst/>
          </a:prstGeom>
        </p:spPr>
      </p:pic>
      <p:pic>
        <p:nvPicPr>
          <p:cNvPr id="3" name="Picture 2">
            <a:extLst>
              <a:ext uri="{FF2B5EF4-FFF2-40B4-BE49-F238E27FC236}">
                <a16:creationId xmlns:a16="http://schemas.microsoft.com/office/drawing/2014/main" id="{26CF65FC-8245-4410-A61B-7348926D29DA}"/>
              </a:ext>
            </a:extLst>
          </p:cNvPr>
          <p:cNvPicPr>
            <a:picLocks noChangeAspect="1"/>
          </p:cNvPicPr>
          <p:nvPr/>
        </p:nvPicPr>
        <p:blipFill rotWithShape="1">
          <a:blip r:embed="rId3"/>
          <a:srcRect l="8125" t="80277" r="78281" b="9584"/>
          <a:stretch/>
        </p:blipFill>
        <p:spPr>
          <a:xfrm>
            <a:off x="8382000" y="323850"/>
            <a:ext cx="3700658" cy="1552575"/>
          </a:xfrm>
          <a:prstGeom prst="rect">
            <a:avLst/>
          </a:prstGeom>
        </p:spPr>
      </p:pic>
      <p:sp>
        <p:nvSpPr>
          <p:cNvPr id="4" name="Rectangle 3">
            <a:extLst>
              <a:ext uri="{FF2B5EF4-FFF2-40B4-BE49-F238E27FC236}">
                <a16:creationId xmlns:a16="http://schemas.microsoft.com/office/drawing/2014/main" id="{3BD39ACE-35A6-4F96-992B-0DDFE970491F}"/>
              </a:ext>
            </a:extLst>
          </p:cNvPr>
          <p:cNvSpPr/>
          <p:nvPr/>
        </p:nvSpPr>
        <p:spPr>
          <a:xfrm>
            <a:off x="8601075" y="2058085"/>
            <a:ext cx="3009900" cy="1200329"/>
          </a:xfrm>
          <a:prstGeom prst="rect">
            <a:avLst/>
          </a:prstGeom>
        </p:spPr>
        <p:txBody>
          <a:bodyPr wrap="square">
            <a:spAutoFit/>
          </a:bodyPr>
          <a:lstStyle/>
          <a:p>
            <a:r>
              <a:rPr lang="en-GB" dirty="0">
                <a:hlinkClick r:id="rId4"/>
              </a:rPr>
              <a:t>https://artsandculture.google.com/asset/1946-still-life/XQHzqzrXWcNxEw</a:t>
            </a:r>
            <a:endParaRPr lang="en-GB" dirty="0"/>
          </a:p>
          <a:p>
            <a:endParaRPr lang="en-GB" dirty="0"/>
          </a:p>
        </p:txBody>
      </p:sp>
      <p:sp>
        <p:nvSpPr>
          <p:cNvPr id="5" name="Rectangle 4">
            <a:extLst>
              <a:ext uri="{FF2B5EF4-FFF2-40B4-BE49-F238E27FC236}">
                <a16:creationId xmlns:a16="http://schemas.microsoft.com/office/drawing/2014/main" id="{CD519272-C01C-414F-946B-A2F94826BFEA}"/>
              </a:ext>
            </a:extLst>
          </p:cNvPr>
          <p:cNvSpPr/>
          <p:nvPr/>
        </p:nvSpPr>
        <p:spPr>
          <a:xfrm>
            <a:off x="8258174" y="3285262"/>
            <a:ext cx="3590925" cy="3139321"/>
          </a:xfrm>
          <a:prstGeom prst="rect">
            <a:avLst/>
          </a:prstGeom>
        </p:spPr>
        <p:txBody>
          <a:bodyPr wrap="square">
            <a:spAutoFit/>
          </a:bodyPr>
          <a:lstStyle/>
          <a:p>
            <a:pPr>
              <a:spcAft>
                <a:spcPts val="0"/>
              </a:spcAft>
            </a:pPr>
            <a:r>
              <a:rPr lang="en-GB" b="1" dirty="0">
                <a:latin typeface="Roboto"/>
                <a:ea typeface="Roboto"/>
                <a:cs typeface="Roboto"/>
              </a:rPr>
              <a:t>Key Questions</a:t>
            </a:r>
          </a:p>
          <a:p>
            <a:pPr>
              <a:spcAft>
                <a:spcPts val="0"/>
              </a:spcAft>
            </a:pPr>
            <a:endParaRPr lang="en-GB" dirty="0">
              <a:latin typeface="Roboto"/>
              <a:ea typeface="Roboto"/>
              <a:cs typeface="Roboto"/>
            </a:endParaRPr>
          </a:p>
          <a:p>
            <a:pPr>
              <a:spcAft>
                <a:spcPts val="0"/>
              </a:spcAft>
            </a:pPr>
            <a:r>
              <a:rPr lang="en-GB" dirty="0">
                <a:latin typeface="Roboto"/>
                <a:ea typeface="Roboto"/>
                <a:cs typeface="Roboto"/>
              </a:rPr>
              <a:t>Look for the direction of the lines that make up each shape - what direction does each lie in?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Where does the object lie in the frame?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 </a:t>
            </a:r>
            <a:endParaRPr lang="en-GB" sz="2800" dirty="0">
              <a:effectLst/>
              <a:latin typeface="Calibri" panose="020F0502020204030204" pitchFamily="34" charset="0"/>
              <a:ea typeface="Calibri" panose="020F0502020204030204" pitchFamily="34" charset="0"/>
            </a:endParaRPr>
          </a:p>
          <a:p>
            <a:pPr>
              <a:spcAft>
                <a:spcPts val="0"/>
              </a:spcAft>
            </a:pPr>
            <a:r>
              <a:rPr lang="en-GB" dirty="0">
                <a:latin typeface="Roboto"/>
                <a:ea typeface="Roboto"/>
                <a:cs typeface="Roboto"/>
              </a:rPr>
              <a:t>What can you see half way across or down the frame?</a:t>
            </a:r>
            <a:endParaRPr lang="en-GB" sz="2800" dirty="0">
              <a:effectLst/>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5E6FDBED-D76F-4CA8-8727-AF02CBA4A18C}"/>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3728932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3394A-C624-4D6E-BE30-B0E22B017320}"/>
              </a:ext>
            </a:extLst>
          </p:cNvPr>
          <p:cNvSpPr>
            <a:spLocks noGrp="1"/>
          </p:cNvSpPr>
          <p:nvPr>
            <p:ph type="title"/>
          </p:nvPr>
        </p:nvSpPr>
        <p:spPr/>
        <p:txBody>
          <a:bodyPr/>
          <a:lstStyle/>
          <a:p>
            <a:r>
              <a:rPr lang="en-GB" dirty="0"/>
              <a:t>Before moving on…</a:t>
            </a:r>
          </a:p>
        </p:txBody>
      </p:sp>
      <p:pic>
        <p:nvPicPr>
          <p:cNvPr id="4" name="image4.png">
            <a:extLst>
              <a:ext uri="{FF2B5EF4-FFF2-40B4-BE49-F238E27FC236}">
                <a16:creationId xmlns:a16="http://schemas.microsoft.com/office/drawing/2014/main" id="{0789E5D6-4685-443F-BAEB-DD2C56CDA8A1}"/>
              </a:ext>
            </a:extLst>
          </p:cNvPr>
          <p:cNvPicPr/>
          <p:nvPr/>
        </p:nvPicPr>
        <p:blipFill>
          <a:blip r:embed="rId2"/>
          <a:srcRect/>
          <a:stretch>
            <a:fillRect/>
          </a:stretch>
        </p:blipFill>
        <p:spPr>
          <a:xfrm>
            <a:off x="5269865" y="2797809"/>
            <a:ext cx="4169410" cy="3326765"/>
          </a:xfrm>
          <a:prstGeom prst="rect">
            <a:avLst/>
          </a:prstGeom>
          <a:ln/>
        </p:spPr>
      </p:pic>
      <p:sp>
        <p:nvSpPr>
          <p:cNvPr id="5" name="Rectangle 4">
            <a:extLst>
              <a:ext uri="{FF2B5EF4-FFF2-40B4-BE49-F238E27FC236}">
                <a16:creationId xmlns:a16="http://schemas.microsoft.com/office/drawing/2014/main" id="{8EB45488-F1A4-4B99-AA28-EB0E67F7FA73}"/>
              </a:ext>
            </a:extLst>
          </p:cNvPr>
          <p:cNvSpPr/>
          <p:nvPr/>
        </p:nvSpPr>
        <p:spPr>
          <a:xfrm>
            <a:off x="838200" y="1597917"/>
            <a:ext cx="10344150" cy="646331"/>
          </a:xfrm>
          <a:prstGeom prst="rect">
            <a:avLst/>
          </a:prstGeom>
        </p:spPr>
        <p:txBody>
          <a:bodyPr wrap="square">
            <a:spAutoFit/>
          </a:bodyPr>
          <a:lstStyle/>
          <a:p>
            <a:pPr>
              <a:spcAft>
                <a:spcPts val="0"/>
              </a:spcAft>
            </a:pPr>
            <a:r>
              <a:rPr lang="en-GB" dirty="0">
                <a:latin typeface="Roboto"/>
                <a:ea typeface="Roboto"/>
                <a:cs typeface="Roboto"/>
              </a:rPr>
              <a:t>Make a paper or card frame by cutting a rectangle out of a piece of card to be used later in the lesson.</a:t>
            </a:r>
            <a:endParaRPr lang="en-GB" sz="2800" dirty="0">
              <a:effectLst/>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11FCBDEB-A1C2-4193-B7A8-68F029E87141}"/>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3124406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0C27-BBB3-4B01-A328-1FC98CD5D1B1}"/>
              </a:ext>
            </a:extLst>
          </p:cNvPr>
          <p:cNvSpPr>
            <a:spLocks noGrp="1"/>
          </p:cNvSpPr>
          <p:nvPr>
            <p:ph type="title"/>
          </p:nvPr>
        </p:nvSpPr>
        <p:spPr/>
        <p:txBody>
          <a:bodyPr/>
          <a:lstStyle/>
          <a:p>
            <a:r>
              <a:rPr lang="en-GB" dirty="0"/>
              <a:t>Watch Pupil Video…</a:t>
            </a:r>
          </a:p>
        </p:txBody>
      </p:sp>
      <p:pic>
        <p:nvPicPr>
          <p:cNvPr id="4" name="Picture 3">
            <a:extLst>
              <a:ext uri="{FF2B5EF4-FFF2-40B4-BE49-F238E27FC236}">
                <a16:creationId xmlns:a16="http://schemas.microsoft.com/office/drawing/2014/main" id="{780A6DF8-1A59-4041-AE17-6AC57F2CBE4D}"/>
              </a:ext>
            </a:extLst>
          </p:cNvPr>
          <p:cNvPicPr>
            <a:picLocks noChangeAspect="1"/>
          </p:cNvPicPr>
          <p:nvPr/>
        </p:nvPicPr>
        <p:blipFill rotWithShape="1">
          <a:blip r:embed="rId2"/>
          <a:srcRect l="20235" t="23611" r="21953" b="6666"/>
          <a:stretch/>
        </p:blipFill>
        <p:spPr>
          <a:xfrm>
            <a:off x="2333625" y="1619250"/>
            <a:ext cx="7048500" cy="4781550"/>
          </a:xfrm>
          <a:prstGeom prst="rect">
            <a:avLst/>
          </a:prstGeom>
        </p:spPr>
      </p:pic>
      <p:sp>
        <p:nvSpPr>
          <p:cNvPr id="5" name="TextBox 4">
            <a:extLst>
              <a:ext uri="{FF2B5EF4-FFF2-40B4-BE49-F238E27FC236}">
                <a16:creationId xmlns:a16="http://schemas.microsoft.com/office/drawing/2014/main" id="{697FFB19-96F4-4EA4-BAC6-DD71408D896B}"/>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2311501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738C8-F432-4988-9CDD-69EC76D473E6}"/>
              </a:ext>
            </a:extLst>
          </p:cNvPr>
          <p:cNvSpPr>
            <a:spLocks noGrp="1"/>
          </p:cNvSpPr>
          <p:nvPr>
            <p:ph type="title"/>
          </p:nvPr>
        </p:nvSpPr>
        <p:spPr/>
        <p:txBody>
          <a:bodyPr/>
          <a:lstStyle/>
          <a:p>
            <a:r>
              <a:rPr lang="en-GB" dirty="0"/>
              <a:t>Let’s get started…</a:t>
            </a:r>
          </a:p>
        </p:txBody>
      </p:sp>
      <p:sp>
        <p:nvSpPr>
          <p:cNvPr id="4" name="Rectangle 3">
            <a:extLst>
              <a:ext uri="{FF2B5EF4-FFF2-40B4-BE49-F238E27FC236}">
                <a16:creationId xmlns:a16="http://schemas.microsoft.com/office/drawing/2014/main" id="{8C67C153-62E8-4B8F-9B29-FECC876F44F1}"/>
              </a:ext>
            </a:extLst>
          </p:cNvPr>
          <p:cNvSpPr/>
          <p:nvPr/>
        </p:nvSpPr>
        <p:spPr>
          <a:xfrm>
            <a:off x="838199" y="1690688"/>
            <a:ext cx="10353675" cy="3539430"/>
          </a:xfrm>
          <a:prstGeom prst="rect">
            <a:avLst/>
          </a:prstGeom>
        </p:spPr>
        <p:txBody>
          <a:bodyPr wrap="square">
            <a:spAutoFit/>
          </a:bodyPr>
          <a:lstStyle/>
          <a:p>
            <a:pPr>
              <a:spcAft>
                <a:spcPts val="0"/>
              </a:spcAft>
            </a:pPr>
            <a:r>
              <a:rPr lang="en-GB" sz="2800" dirty="0">
                <a:latin typeface="Roboto"/>
                <a:ea typeface="Roboto"/>
                <a:cs typeface="Roboto"/>
              </a:rPr>
              <a:t>Group your objects in an arrangement.</a:t>
            </a:r>
          </a:p>
          <a:p>
            <a:pPr>
              <a:spcAft>
                <a:spcPts val="0"/>
              </a:spcAft>
            </a:pPr>
            <a:endParaRPr lang="en-GB" sz="2800" dirty="0">
              <a:latin typeface="Roboto"/>
              <a:ea typeface="Roboto"/>
              <a:cs typeface="Roboto"/>
            </a:endParaRPr>
          </a:p>
          <a:p>
            <a:pPr>
              <a:spcAft>
                <a:spcPts val="0"/>
              </a:spcAft>
            </a:pPr>
            <a:r>
              <a:rPr lang="en-GB" sz="2800" dirty="0">
                <a:latin typeface="Roboto"/>
                <a:ea typeface="Roboto"/>
                <a:cs typeface="Roboto"/>
              </a:rPr>
              <a:t>You should ensure that:</a:t>
            </a:r>
            <a:endParaRPr lang="en-GB" sz="4000" dirty="0">
              <a:effectLst/>
              <a:latin typeface="Calibri" panose="020F0502020204030204" pitchFamily="34" charset="0"/>
              <a:ea typeface="Calibri" panose="020F0502020204030204" pitchFamily="34" charset="0"/>
            </a:endParaRPr>
          </a:p>
          <a:p>
            <a:pPr>
              <a:spcAft>
                <a:spcPts val="0"/>
              </a:spcAft>
            </a:pPr>
            <a:r>
              <a:rPr lang="en-GB" sz="2800" dirty="0">
                <a:latin typeface="Roboto"/>
                <a:ea typeface="Roboto"/>
                <a:cs typeface="Roboto"/>
              </a:rPr>
              <a:t> </a:t>
            </a:r>
            <a:endParaRPr lang="en-GB" sz="4000" dirty="0">
              <a:effectLst/>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r>
              <a:rPr lang="en-GB" sz="2800" dirty="0">
                <a:latin typeface="Roboto"/>
                <a:ea typeface="Roboto"/>
                <a:cs typeface="Roboto"/>
              </a:rPr>
              <a:t>the objects can all be seen </a:t>
            </a:r>
            <a:endParaRPr lang="en-GB" sz="2800" u="none" strike="noStrike" dirty="0">
              <a:effectLst/>
            </a:endParaRPr>
          </a:p>
          <a:p>
            <a:pPr marL="342900" lvl="0" indent="-342900">
              <a:buFont typeface="Symbol" panose="05050102010706020507" pitchFamily="18" charset="2"/>
              <a:buChar char="-"/>
            </a:pPr>
            <a:r>
              <a:rPr lang="en-GB" sz="2800" dirty="0">
                <a:latin typeface="Roboto"/>
                <a:ea typeface="Roboto"/>
                <a:cs typeface="Roboto"/>
              </a:rPr>
              <a:t>the objects all overlap slightly, making them appear as one body</a:t>
            </a:r>
            <a:endParaRPr lang="en-GB" sz="2800" u="none" strike="noStrike" dirty="0">
              <a:effectLst/>
            </a:endParaRPr>
          </a:p>
          <a:p>
            <a:pPr marL="342900" lvl="0" indent="-342900">
              <a:buFont typeface="Symbol" panose="05050102010706020507" pitchFamily="18" charset="2"/>
              <a:buChar char="-"/>
            </a:pPr>
            <a:r>
              <a:rPr lang="en-GB" sz="2800" dirty="0">
                <a:latin typeface="Roboto"/>
                <a:ea typeface="Roboto"/>
                <a:cs typeface="Roboto"/>
              </a:rPr>
              <a:t>no single object entirely dominates the composition</a:t>
            </a:r>
            <a:endParaRPr lang="en-GB" sz="2800" u="none" strike="noStrike" dirty="0">
              <a:effectLst/>
            </a:endParaRPr>
          </a:p>
        </p:txBody>
      </p:sp>
      <p:sp>
        <p:nvSpPr>
          <p:cNvPr id="5" name="TextBox 4">
            <a:extLst>
              <a:ext uri="{FF2B5EF4-FFF2-40B4-BE49-F238E27FC236}">
                <a16:creationId xmlns:a16="http://schemas.microsoft.com/office/drawing/2014/main" id="{F3C00CCD-C3EC-4B27-8867-66C6FFC9468A}"/>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2535173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D534B3-496D-4D02-A8B0-2CA121EE0E4A}"/>
              </a:ext>
            </a:extLst>
          </p:cNvPr>
          <p:cNvSpPr>
            <a:spLocks noGrp="1"/>
          </p:cNvSpPr>
          <p:nvPr>
            <p:ph idx="1"/>
          </p:nvPr>
        </p:nvSpPr>
        <p:spPr>
          <a:xfrm>
            <a:off x="838200" y="609600"/>
            <a:ext cx="10515600" cy="5567363"/>
          </a:xfrm>
        </p:spPr>
        <p:txBody>
          <a:bodyPr>
            <a:normAutofit/>
          </a:bodyPr>
          <a:lstStyle/>
          <a:p>
            <a:r>
              <a:rPr lang="en-GB" dirty="0"/>
              <a:t>Once you are happy with how your still life arrangement looks, you can start with some preparatory sketches, using your frame to help create boundaries for your composition so you can see how it would look on a page. You should mark out the key shapes of the objects and try sketching them from different angles.</a:t>
            </a:r>
          </a:p>
          <a:p>
            <a:pPr marL="0" indent="0">
              <a:buNone/>
            </a:pPr>
            <a:endParaRPr lang="en-GB" dirty="0"/>
          </a:p>
          <a:p>
            <a:r>
              <a:rPr lang="en-GB" dirty="0"/>
              <a:t>You can have several attempts at this, rearranging the objects in the layout as desired.</a:t>
            </a:r>
          </a:p>
          <a:p>
            <a:pPr marL="0" indent="0">
              <a:buNone/>
            </a:pPr>
            <a:endParaRPr lang="en-GB" dirty="0"/>
          </a:p>
          <a:p>
            <a:r>
              <a:rPr lang="en-GB" dirty="0"/>
              <a:t>Once you’ve finished your sketches, you should draw your final composition on a piece of thick A4 paper or card</a:t>
            </a:r>
          </a:p>
        </p:txBody>
      </p:sp>
      <p:sp>
        <p:nvSpPr>
          <p:cNvPr id="4" name="TextBox 3">
            <a:extLst>
              <a:ext uri="{FF2B5EF4-FFF2-40B4-BE49-F238E27FC236}">
                <a16:creationId xmlns:a16="http://schemas.microsoft.com/office/drawing/2014/main" id="{2C4B7685-B600-4731-924C-267BED5161C0}"/>
              </a:ext>
            </a:extLst>
          </p:cNvPr>
          <p:cNvSpPr txBox="1"/>
          <p:nvPr/>
        </p:nvSpPr>
        <p:spPr>
          <a:xfrm flipH="1">
            <a:off x="7913369" y="209550"/>
            <a:ext cx="4078606" cy="369332"/>
          </a:xfrm>
          <a:prstGeom prst="rect">
            <a:avLst/>
          </a:prstGeom>
          <a:noFill/>
        </p:spPr>
        <p:txBody>
          <a:bodyPr wrap="square" rtlCol="0">
            <a:spAutoFit/>
          </a:bodyPr>
          <a:lstStyle/>
          <a:p>
            <a:r>
              <a:rPr lang="en-GB" dirty="0"/>
              <a:t>Monday 22</a:t>
            </a:r>
            <a:r>
              <a:rPr lang="en-GB" baseline="30000" dirty="0"/>
              <a:t>nd</a:t>
            </a:r>
            <a:r>
              <a:rPr lang="en-GB" dirty="0"/>
              <a:t> /Thursday 25</a:t>
            </a:r>
            <a:r>
              <a:rPr lang="en-GB" baseline="30000" dirty="0"/>
              <a:t>th</a:t>
            </a:r>
            <a:r>
              <a:rPr lang="en-GB" dirty="0"/>
              <a:t> June – Art </a:t>
            </a:r>
          </a:p>
        </p:txBody>
      </p:sp>
    </p:spTree>
    <p:extLst>
      <p:ext uri="{BB962C8B-B14F-4D97-AF65-F5344CB8AC3E}">
        <p14:creationId xmlns:p14="http://schemas.microsoft.com/office/powerpoint/2010/main" val="2054927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569</Words>
  <Application>Microsoft Office PowerPoint</Application>
  <PresentationFormat>Widescreen</PresentationFormat>
  <Paragraphs>67</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Roboto</vt:lpstr>
      <vt:lpstr>Symbol</vt:lpstr>
      <vt:lpstr>Office Theme</vt:lpstr>
      <vt:lpstr>Teacher slide</vt:lpstr>
      <vt:lpstr>LO: To sketch ideas for a still life study  </vt:lpstr>
      <vt:lpstr>PowerPoint Presentation</vt:lpstr>
      <vt:lpstr>PowerPoint Presentation</vt:lpstr>
      <vt:lpstr>PowerPoint Presentation</vt:lpstr>
      <vt:lpstr>PowerPoint Presentation</vt:lpstr>
      <vt:lpstr>Before moving on…</vt:lpstr>
      <vt:lpstr>Watch Pupil Video…</vt:lpstr>
      <vt:lpstr>Let’s get started…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sketch ideas for a still life study  </dc:title>
  <dc:creator>Ben Sparrow</dc:creator>
  <cp:lastModifiedBy>Ben Sparrow</cp:lastModifiedBy>
  <cp:revision>8</cp:revision>
  <dcterms:created xsi:type="dcterms:W3CDTF">2020-06-16T12:06:26Z</dcterms:created>
  <dcterms:modified xsi:type="dcterms:W3CDTF">2020-06-16T12:46:46Z</dcterms:modified>
</cp:coreProperties>
</file>