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a:srgbClr val="66FFCC"/>
    <a:srgbClr val="00FFCC"/>
    <a:srgbClr val="25DE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97" autoAdjust="0"/>
    <p:restoredTop sz="94660"/>
  </p:normalViewPr>
  <p:slideViewPr>
    <p:cSldViewPr>
      <p:cViewPr>
        <p:scale>
          <a:sx n="50" d="100"/>
          <a:sy n="50" d="100"/>
        </p:scale>
        <p:origin x="-1212" y="-9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1B65859-3082-4DEC-8E1A-1C27AD07A34E}" type="datetimeFigureOut">
              <a:rPr lang="en-GB" smtClean="0"/>
              <a:t>02/10/2019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1297111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B65859-3082-4DEC-8E1A-1C27AD07A34E}" type="datetimeFigureOut">
              <a:rPr lang="en-GB" smtClean="0"/>
              <a:t>02/10/2019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407724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B65859-3082-4DEC-8E1A-1C27AD07A34E}" type="datetimeFigureOut">
              <a:rPr lang="en-GB" smtClean="0"/>
              <a:t>02/10/2019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277673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1B65859-3082-4DEC-8E1A-1C27AD07A34E}" type="datetimeFigureOut">
              <a:rPr lang="en-GB" smtClean="0"/>
              <a:t>02/10/2019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725947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1B65859-3082-4DEC-8E1A-1C27AD07A34E}" type="datetimeFigureOut">
              <a:rPr lang="en-GB" smtClean="0"/>
              <a:t>02/10/2019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3173500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1B65859-3082-4DEC-8E1A-1C27AD07A34E}" type="datetimeFigureOut">
              <a:rPr lang="en-GB" smtClean="0"/>
              <a:t>02/10/2019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616135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B65859-3082-4DEC-8E1A-1C27AD07A34E}" type="datetimeFigureOut">
              <a:rPr lang="en-GB" smtClean="0"/>
              <a:t>02/10/2019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4289487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B65859-3082-4DEC-8E1A-1C27AD07A34E}" type="datetimeFigureOut">
              <a:rPr lang="en-GB" smtClean="0"/>
              <a:t>02/10/2019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1311909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B65859-3082-4DEC-8E1A-1C27AD07A34E}" type="datetimeFigureOut">
              <a:rPr lang="en-GB" smtClean="0"/>
              <a:t>02/10/2019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2610219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B65859-3082-4DEC-8E1A-1C27AD07A34E}" type="datetimeFigureOut">
              <a:rPr lang="en-GB" smtClean="0"/>
              <a:t>02/10/2019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3960748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1B65859-3082-4DEC-8E1A-1C27AD07A34E}" type="datetimeFigureOut">
              <a:rPr lang="en-GB" smtClean="0"/>
              <a:t>02/10/2019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CE6842-1B10-4D10-A034-061EB39F4065}" type="slidenum">
              <a:rPr lang="en-GB" smtClean="0"/>
              <a:t>‹#›</a:t>
            </a:fld>
            <a:endParaRPr lang="en-GB"/>
          </a:p>
        </p:txBody>
      </p:sp>
    </p:spTree>
    <p:extLst>
      <p:ext uri="{BB962C8B-B14F-4D97-AF65-F5344CB8AC3E}">
        <p14:creationId xmlns:p14="http://schemas.microsoft.com/office/powerpoint/2010/main" val="4022377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C1B65859-3082-4DEC-8E1A-1C27AD07A34E}" type="datetimeFigureOut">
              <a:rPr lang="en-GB" smtClean="0"/>
              <a:t>02/10/2019</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0ECE6842-1B10-4D10-A034-061EB39F4065}" type="slidenum">
              <a:rPr lang="en-GB" smtClean="0"/>
              <a:t>‹#›</a:t>
            </a:fld>
            <a:endParaRPr lang="en-GB"/>
          </a:p>
        </p:txBody>
      </p:sp>
    </p:spTree>
    <p:extLst>
      <p:ext uri="{BB962C8B-B14F-4D97-AF65-F5344CB8AC3E}">
        <p14:creationId xmlns:p14="http://schemas.microsoft.com/office/powerpoint/2010/main" val="25142823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526210475"/>
              </p:ext>
            </p:extLst>
          </p:nvPr>
        </p:nvGraphicFramePr>
        <p:xfrm>
          <a:off x="0" y="323530"/>
          <a:ext cx="6858000" cy="8820470"/>
        </p:xfrm>
        <a:graphic>
          <a:graphicData uri="http://schemas.openxmlformats.org/drawingml/2006/table">
            <a:tbl>
              <a:tblPr firstRow="1" bandRow="1">
                <a:tableStyleId>{5C22544A-7EE6-4342-B048-85BDC9FD1C3A}</a:tableStyleId>
              </a:tblPr>
              <a:tblGrid>
                <a:gridCol w="1371600"/>
                <a:gridCol w="1371600"/>
                <a:gridCol w="1371600"/>
                <a:gridCol w="1371600"/>
                <a:gridCol w="1371600"/>
              </a:tblGrid>
              <a:tr h="1764094">
                <a:tc>
                  <a:txBody>
                    <a:bodyPr/>
                    <a:lstStyle/>
                    <a:p>
                      <a:pPr algn="ctr"/>
                      <a:r>
                        <a:rPr lang="en-GB" sz="900" b="0" u="sng" dirty="0" smtClean="0">
                          <a:solidFill>
                            <a:schemeClr val="tx1"/>
                          </a:solidFill>
                        </a:rPr>
                        <a:t>Rainbow words</a:t>
                      </a:r>
                    </a:p>
                    <a:p>
                      <a:pPr algn="ctr"/>
                      <a:endParaRPr lang="en-GB" sz="900" b="0" dirty="0" smtClean="0">
                        <a:solidFill>
                          <a:schemeClr val="tx1"/>
                        </a:solidFill>
                      </a:endParaRPr>
                    </a:p>
                    <a:p>
                      <a:pPr algn="ctr"/>
                      <a:r>
                        <a:rPr lang="en-GB" sz="900" b="0" dirty="0" smtClean="0">
                          <a:solidFill>
                            <a:schemeClr val="tx1"/>
                          </a:solidFill>
                        </a:rPr>
                        <a:t>Write out the word using coloured pencils to help make parts of the word memorable. Then trace over each letter in rainbow colours!</a:t>
                      </a:r>
                    </a:p>
                    <a:p>
                      <a:pPr algn="ctr"/>
                      <a:endParaRPr lang="en-GB" sz="9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b="0" u="sng" dirty="0" smtClean="0">
                          <a:solidFill>
                            <a:schemeClr val="tx1"/>
                          </a:solidFill>
                        </a:rPr>
                        <a:t>Backwards Words</a:t>
                      </a:r>
                    </a:p>
                    <a:p>
                      <a:pPr algn="ctr"/>
                      <a:endParaRPr lang="en-GB" sz="900" b="0" u="sng" dirty="0" smtClean="0">
                        <a:solidFill>
                          <a:schemeClr val="tx1"/>
                        </a:solidFill>
                      </a:endParaRPr>
                    </a:p>
                    <a:p>
                      <a:pPr algn="ctr"/>
                      <a:r>
                        <a:rPr lang="en-GB" sz="900" b="0" dirty="0" smtClean="0">
                          <a:solidFill>
                            <a:schemeClr val="tx1"/>
                          </a:solidFill>
                        </a:rPr>
                        <a:t>Write each of your spelling words out backwards! Look carefully at each letter.</a:t>
                      </a:r>
                    </a:p>
                    <a:p>
                      <a:pPr algn="ctr"/>
                      <a:endParaRPr lang="en-GB" sz="900" b="0" dirty="0" smtClean="0">
                        <a:solidFill>
                          <a:schemeClr val="tx1"/>
                        </a:solidFill>
                      </a:endParaRPr>
                    </a:p>
                    <a:p>
                      <a:pPr algn="ctr"/>
                      <a:r>
                        <a:rPr lang="en-GB" sz="900" b="0" dirty="0" err="1" smtClean="0">
                          <a:solidFill>
                            <a:schemeClr val="tx1"/>
                          </a:solidFill>
                        </a:rPr>
                        <a:t>E.g</a:t>
                      </a:r>
                      <a:r>
                        <a:rPr lang="en-GB" sz="900" b="0" dirty="0" smtClean="0">
                          <a:solidFill>
                            <a:schemeClr val="tx1"/>
                          </a:solidFill>
                        </a:rPr>
                        <a:t>: </a:t>
                      </a:r>
                      <a:r>
                        <a:rPr lang="en-GB" sz="900" b="0" dirty="0" err="1" smtClean="0">
                          <a:solidFill>
                            <a:schemeClr val="tx1"/>
                          </a:solidFill>
                        </a:rPr>
                        <a:t>ytrof</a:t>
                      </a:r>
                      <a:endParaRPr lang="en-GB" sz="900" b="0" dirty="0" smtClean="0">
                        <a:solidFill>
                          <a:schemeClr val="tx1"/>
                        </a:solidFill>
                      </a:endParaRPr>
                    </a:p>
                    <a:p>
                      <a:pPr algn="ctr"/>
                      <a:endParaRPr lang="en-GB" sz="9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b="0" u="sng" dirty="0" smtClean="0">
                          <a:solidFill>
                            <a:schemeClr val="tx1"/>
                          </a:solidFill>
                        </a:rPr>
                        <a:t>Higher &amp; Lower Caps</a:t>
                      </a:r>
                    </a:p>
                    <a:p>
                      <a:pPr algn="ctr"/>
                      <a:endParaRPr lang="en-GB" sz="900" b="0" u="sng" dirty="0" smtClean="0">
                        <a:solidFill>
                          <a:schemeClr val="tx1"/>
                        </a:solidFill>
                      </a:endParaRPr>
                    </a:p>
                    <a:p>
                      <a:pPr algn="ctr"/>
                      <a:r>
                        <a:rPr lang="en-GB" sz="900" b="0" dirty="0" smtClean="0">
                          <a:solidFill>
                            <a:schemeClr val="tx1"/>
                          </a:solidFill>
                        </a:rPr>
                        <a:t>Write the word out using alternative capital letters and lower case.</a:t>
                      </a:r>
                    </a:p>
                    <a:p>
                      <a:pPr algn="ctr"/>
                      <a:endParaRPr lang="en-GB" sz="900" b="0" dirty="0" smtClean="0">
                        <a:solidFill>
                          <a:schemeClr val="tx1"/>
                        </a:solidFill>
                      </a:endParaRPr>
                    </a:p>
                    <a:p>
                      <a:pPr algn="ctr"/>
                      <a:r>
                        <a:rPr lang="en-GB" sz="900" b="0" dirty="0" err="1" smtClean="0">
                          <a:solidFill>
                            <a:schemeClr val="tx1"/>
                          </a:solidFill>
                        </a:rPr>
                        <a:t>E.g</a:t>
                      </a:r>
                      <a:r>
                        <a:rPr lang="en-GB" sz="900" b="0" dirty="0" smtClean="0">
                          <a:solidFill>
                            <a:schemeClr val="tx1"/>
                          </a:solidFill>
                        </a:rPr>
                        <a:t>: </a:t>
                      </a:r>
                      <a:r>
                        <a:rPr lang="en-GB" sz="900" b="0" dirty="0" err="1" smtClean="0">
                          <a:solidFill>
                            <a:schemeClr val="tx1"/>
                          </a:solidFill>
                        </a:rPr>
                        <a:t>FoRtY</a:t>
                      </a:r>
                      <a:endParaRPr lang="en-GB" sz="900" b="0" dirty="0" smtClean="0">
                        <a:solidFill>
                          <a:schemeClr val="tx1"/>
                        </a:solidFill>
                      </a:endParaRPr>
                    </a:p>
                    <a:p>
                      <a:pPr algn="ctr"/>
                      <a:endParaRPr lang="en-GB" sz="9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b="0" u="sng" dirty="0" smtClean="0">
                          <a:solidFill>
                            <a:schemeClr val="tx1"/>
                          </a:solidFill>
                        </a:rPr>
                        <a:t>Pyramid Words</a:t>
                      </a:r>
                    </a:p>
                    <a:p>
                      <a:pPr algn="ctr"/>
                      <a:endParaRPr lang="en-GB" sz="900" b="0" u="sng" dirty="0" smtClean="0">
                        <a:solidFill>
                          <a:schemeClr val="tx1"/>
                        </a:solidFill>
                      </a:endParaRPr>
                    </a:p>
                    <a:p>
                      <a:pPr algn="ctr"/>
                      <a:r>
                        <a:rPr lang="en-GB" sz="900" b="0" dirty="0" smtClean="0">
                          <a:solidFill>
                            <a:schemeClr val="tx1"/>
                          </a:solidFill>
                        </a:rPr>
                        <a:t>Make a pyramid by adding a letter of your word on each line.</a:t>
                      </a:r>
                    </a:p>
                    <a:p>
                      <a:pPr algn="l"/>
                      <a:endParaRPr lang="en-GB" sz="900" b="0" dirty="0" smtClean="0">
                        <a:solidFill>
                          <a:schemeClr val="tx1"/>
                        </a:solidFill>
                      </a:endParaRPr>
                    </a:p>
                    <a:p>
                      <a:pPr algn="l"/>
                      <a:r>
                        <a:rPr lang="en-GB" sz="900" b="0" dirty="0" smtClean="0">
                          <a:solidFill>
                            <a:schemeClr val="tx1"/>
                          </a:solidFill>
                        </a:rPr>
                        <a:t>   </a:t>
                      </a:r>
                      <a:r>
                        <a:rPr lang="en-GB" sz="900" b="0" dirty="0" err="1" smtClean="0">
                          <a:solidFill>
                            <a:schemeClr val="tx1"/>
                          </a:solidFill>
                        </a:rPr>
                        <a:t>E.g</a:t>
                      </a:r>
                      <a:r>
                        <a:rPr lang="en-GB" sz="900" b="0" dirty="0" smtClean="0">
                          <a:solidFill>
                            <a:schemeClr val="tx1"/>
                          </a:solidFill>
                        </a:rPr>
                        <a:t>:             f</a:t>
                      </a:r>
                    </a:p>
                    <a:p>
                      <a:pPr algn="ctr"/>
                      <a:r>
                        <a:rPr lang="en-GB" sz="900" b="0" dirty="0" err="1" smtClean="0">
                          <a:solidFill>
                            <a:schemeClr val="tx1"/>
                          </a:solidFill>
                        </a:rPr>
                        <a:t>fo</a:t>
                      </a:r>
                      <a:endParaRPr lang="en-GB" sz="900" b="0" dirty="0" smtClean="0">
                        <a:solidFill>
                          <a:schemeClr val="tx1"/>
                        </a:solidFill>
                      </a:endParaRPr>
                    </a:p>
                    <a:p>
                      <a:pPr algn="ctr"/>
                      <a:r>
                        <a:rPr lang="en-GB" sz="900" b="0" dirty="0" smtClean="0">
                          <a:solidFill>
                            <a:schemeClr val="tx1"/>
                          </a:solidFill>
                        </a:rPr>
                        <a:t>for</a:t>
                      </a:r>
                    </a:p>
                    <a:p>
                      <a:pPr algn="ctr"/>
                      <a:r>
                        <a:rPr lang="en-GB" sz="900" b="0" dirty="0" smtClean="0">
                          <a:solidFill>
                            <a:schemeClr val="tx1"/>
                          </a:solidFill>
                        </a:rPr>
                        <a:t>fort</a:t>
                      </a:r>
                    </a:p>
                    <a:p>
                      <a:pPr algn="ctr"/>
                      <a:r>
                        <a:rPr lang="en-GB" sz="900" b="0" dirty="0" smtClean="0">
                          <a:solidFill>
                            <a:schemeClr val="tx1"/>
                          </a:solidFill>
                        </a:rPr>
                        <a:t>forty</a:t>
                      </a:r>
                    </a:p>
                    <a:p>
                      <a:pPr algn="ctr"/>
                      <a:endParaRPr lang="en-GB" sz="9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b="0" u="sng" dirty="0" smtClean="0">
                          <a:solidFill>
                            <a:schemeClr val="tx1"/>
                          </a:solidFill>
                        </a:rPr>
                        <a:t>Words without vowels</a:t>
                      </a:r>
                    </a:p>
                    <a:p>
                      <a:pPr algn="ctr"/>
                      <a:endParaRPr lang="en-GB" sz="900" b="0" u="sng" dirty="0" smtClean="0">
                        <a:solidFill>
                          <a:schemeClr val="tx1"/>
                        </a:solidFill>
                      </a:endParaRPr>
                    </a:p>
                    <a:p>
                      <a:pPr algn="ctr"/>
                      <a:r>
                        <a:rPr lang="en-GB" sz="900" b="0" dirty="0" smtClean="0">
                          <a:solidFill>
                            <a:schemeClr val="tx1"/>
                          </a:solidFill>
                        </a:rPr>
                        <a:t>Write the words without the vowels. Then go back and put the vowels in using a different colour</a:t>
                      </a:r>
                    </a:p>
                    <a:p>
                      <a:pPr algn="ctr"/>
                      <a:endParaRPr lang="en-GB" sz="900" b="0" dirty="0" smtClean="0">
                        <a:solidFill>
                          <a:schemeClr val="tx1"/>
                        </a:solidFill>
                      </a:endParaRPr>
                    </a:p>
                    <a:p>
                      <a:pPr algn="ctr"/>
                      <a:r>
                        <a:rPr lang="en-GB" sz="900" b="0" dirty="0" smtClean="0">
                          <a:solidFill>
                            <a:schemeClr val="tx1"/>
                          </a:solidFill>
                        </a:rPr>
                        <a:t>Remember vowels are –</a:t>
                      </a:r>
                    </a:p>
                    <a:p>
                      <a:pPr algn="ctr"/>
                      <a:r>
                        <a:rPr lang="en-GB" sz="900" b="0" dirty="0" smtClean="0">
                          <a:solidFill>
                            <a:schemeClr val="tx1"/>
                          </a:solidFill>
                        </a:rPr>
                        <a:t>A,E,I,O,U</a:t>
                      </a:r>
                    </a:p>
                    <a:p>
                      <a:pPr algn="ctr"/>
                      <a:endParaRPr lang="en-GB" sz="9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64094">
                <a:tc>
                  <a:txBody>
                    <a:bodyPr/>
                    <a:lstStyle/>
                    <a:p>
                      <a:pPr algn="ctr"/>
                      <a:r>
                        <a:rPr lang="en-GB" sz="900" u="sng" dirty="0" smtClean="0"/>
                        <a:t>Drawing images</a:t>
                      </a:r>
                    </a:p>
                    <a:p>
                      <a:pPr algn="ctr"/>
                      <a:endParaRPr lang="en-GB" sz="900" u="sng" dirty="0" smtClean="0"/>
                    </a:p>
                    <a:p>
                      <a:pPr algn="ctr"/>
                      <a:r>
                        <a:rPr lang="en-GB" sz="900" dirty="0" smtClean="0"/>
                        <a:t>This is all about making a word memorable. Draw images around your word to make the meaning of the word memorable.</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Silly sentences</a:t>
                      </a:r>
                    </a:p>
                    <a:p>
                      <a:pPr algn="ctr"/>
                      <a:endParaRPr lang="en-GB" sz="900" u="sng" dirty="0" smtClean="0"/>
                    </a:p>
                    <a:p>
                      <a:pPr algn="ctr"/>
                      <a:r>
                        <a:rPr lang="en-GB" sz="900" dirty="0" smtClean="0"/>
                        <a:t>Write a silly sentence for each of your words. Underline your spelling word in the sentence.</a:t>
                      </a:r>
                    </a:p>
                    <a:p>
                      <a:pPr algn="ctr"/>
                      <a:endParaRPr lang="en-GB" sz="900" dirty="0" smtClean="0"/>
                    </a:p>
                    <a:p>
                      <a:pPr algn="ctr"/>
                      <a:r>
                        <a:rPr lang="en-GB" sz="900" dirty="0" smtClean="0"/>
                        <a:t>Example: The rodent </a:t>
                      </a:r>
                      <a:r>
                        <a:rPr lang="en-GB" sz="900" u="sng" dirty="0" smtClean="0"/>
                        <a:t>heard </a:t>
                      </a:r>
                      <a:r>
                        <a:rPr lang="en-GB" sz="900" dirty="0" smtClean="0"/>
                        <a:t>that the cow, pig and dog had been playing cards.</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err="1" smtClean="0"/>
                        <a:t>Quickwrite</a:t>
                      </a:r>
                      <a:endParaRPr lang="en-GB" sz="900" u="sng" dirty="0" smtClean="0"/>
                    </a:p>
                    <a:p>
                      <a:pPr algn="ctr"/>
                      <a:endParaRPr lang="en-GB" sz="900" u="sng" dirty="0" smtClean="0"/>
                    </a:p>
                    <a:p>
                      <a:pPr algn="ctr"/>
                      <a:r>
                        <a:rPr lang="en-GB" sz="900" dirty="0" smtClean="0"/>
                        <a:t>Writing words with speed and fluency. Write as many words as possible within a time constraint or write the same word as many times as possible within the given time.</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Hidden Words</a:t>
                      </a:r>
                    </a:p>
                    <a:p>
                      <a:pPr algn="ctr"/>
                      <a:endParaRPr lang="en-GB" sz="900" u="sng" dirty="0" smtClean="0"/>
                    </a:p>
                    <a:p>
                      <a:pPr algn="ctr"/>
                      <a:r>
                        <a:rPr lang="en-GB" sz="900" dirty="0" smtClean="0"/>
                        <a:t>Draw and colour a picture. Hide your spelling words inside the picture.</a:t>
                      </a:r>
                    </a:p>
                    <a:p>
                      <a:pPr algn="ctr"/>
                      <a:endParaRPr lang="en-GB" sz="900" dirty="0" smtClean="0"/>
                    </a:p>
                    <a:p>
                      <a:pPr algn="ctr"/>
                      <a:r>
                        <a:rPr lang="en-GB" sz="900" dirty="0" smtClean="0"/>
                        <a:t>See if anyone can find your hidden words!</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Story, Story</a:t>
                      </a:r>
                    </a:p>
                    <a:p>
                      <a:pPr algn="ctr"/>
                      <a:endParaRPr lang="en-GB" sz="900" u="sng" dirty="0" smtClean="0"/>
                    </a:p>
                    <a:p>
                      <a:pPr algn="ctr"/>
                      <a:r>
                        <a:rPr lang="en-GB" sz="900" dirty="0" smtClean="0"/>
                        <a:t>Write a story using ALL of your spelling words. Be sure to underline your spelling words in the paragraph.</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64094">
                <a:tc>
                  <a:txBody>
                    <a:bodyPr/>
                    <a:lstStyle/>
                    <a:p>
                      <a:pPr algn="ctr"/>
                      <a:r>
                        <a:rPr lang="en-GB" sz="900" u="sng" dirty="0" smtClean="0"/>
                        <a:t>Three times</a:t>
                      </a:r>
                    </a:p>
                    <a:p>
                      <a:pPr algn="ctr"/>
                      <a:endParaRPr lang="en-GB" sz="900" u="sng" dirty="0" smtClean="0"/>
                    </a:p>
                    <a:p>
                      <a:pPr algn="ctr"/>
                      <a:r>
                        <a:rPr lang="en-GB" sz="900" dirty="0" smtClean="0"/>
                        <a:t>First, write each word in pencil. Then, write each word in a coloured pencil. Finally, write each word in felt tips!</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ABC Words</a:t>
                      </a:r>
                    </a:p>
                    <a:p>
                      <a:pPr algn="ctr"/>
                      <a:endParaRPr lang="en-GB" sz="900" u="sng" dirty="0" smtClean="0"/>
                    </a:p>
                    <a:p>
                      <a:pPr algn="ctr"/>
                      <a:r>
                        <a:rPr lang="en-GB" sz="900" dirty="0" smtClean="0"/>
                        <a:t>Write your spelling words in alphabetical order. If any start with the same letter, look at the next letter.</a:t>
                      </a:r>
                    </a:p>
                    <a:p>
                      <a:pPr algn="ctr"/>
                      <a:endParaRPr lang="en-GB" sz="900" dirty="0" smtClean="0"/>
                    </a:p>
                    <a:p>
                      <a:pPr algn="ctr"/>
                      <a:r>
                        <a:rPr lang="en-GB" sz="900" dirty="0" err="1" smtClean="0"/>
                        <a:t>a,b,c,d,e,f,g,h,i,j,k,l,m,n,o,p,q,r,s,t,u,v,w,x,y,z</a:t>
                      </a:r>
                      <a:endParaRPr lang="en-GB" sz="900" dirty="0" smtClean="0"/>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Trace, copy and replicate</a:t>
                      </a:r>
                    </a:p>
                    <a:p>
                      <a:pPr algn="ctr"/>
                      <a:endParaRPr lang="en-GB" sz="900" u="sng" dirty="0" smtClean="0"/>
                    </a:p>
                    <a:p>
                      <a:pPr algn="ctr"/>
                      <a:r>
                        <a:rPr lang="en-GB" sz="900" dirty="0" smtClean="0"/>
                        <a:t>Write the word out making sure it is large enough to trace over. Trace over the word and say it at the same time. Then turn over the page and write the word as you say it, then check you’ve spelt it correctly.</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Rhyming words</a:t>
                      </a:r>
                    </a:p>
                    <a:p>
                      <a:pPr algn="ctr"/>
                      <a:endParaRPr lang="en-GB" sz="900" u="sng" dirty="0" smtClean="0"/>
                    </a:p>
                    <a:p>
                      <a:pPr algn="ctr"/>
                      <a:r>
                        <a:rPr lang="en-GB" sz="900" dirty="0" smtClean="0"/>
                        <a:t>Write each of your spelling words with a rhyming word next to them.</a:t>
                      </a:r>
                    </a:p>
                    <a:p>
                      <a:pPr algn="ctr"/>
                      <a:endParaRPr lang="en-GB" sz="900" dirty="0" smtClean="0"/>
                    </a:p>
                    <a:p>
                      <a:pPr algn="ctr"/>
                      <a:r>
                        <a:rPr lang="en-GB" sz="900" dirty="0" smtClean="0"/>
                        <a:t>E.g. boxes - foxes</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Diamond Words</a:t>
                      </a:r>
                    </a:p>
                    <a:p>
                      <a:pPr algn="ctr"/>
                      <a:endParaRPr lang="en-GB" sz="900" u="sng" dirty="0" smtClean="0"/>
                    </a:p>
                    <a:p>
                      <a:pPr algn="ctr"/>
                      <a:r>
                        <a:rPr lang="en-GB" sz="900" dirty="0" smtClean="0"/>
                        <a:t>This method forces you to look carefully at each letter. Build up your letters like in ‘pyramid words’ but then reverse the process so you end up with a diamond.</a:t>
                      </a:r>
                    </a:p>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64094">
                <a:tc>
                  <a:txBody>
                    <a:bodyPr/>
                    <a:lstStyle/>
                    <a:p>
                      <a:pPr algn="ctr"/>
                      <a:r>
                        <a:rPr lang="en-GB" sz="900" u="sng" dirty="0" smtClean="0"/>
                        <a:t>Choo </a:t>
                      </a:r>
                      <a:r>
                        <a:rPr lang="en-GB" sz="900" u="sng" dirty="0" err="1" smtClean="0"/>
                        <a:t>Choo</a:t>
                      </a:r>
                      <a:r>
                        <a:rPr lang="en-GB" sz="900" u="sng" dirty="0" smtClean="0"/>
                        <a:t> words</a:t>
                      </a:r>
                    </a:p>
                    <a:p>
                      <a:endParaRPr lang="en-GB" sz="900" u="sng" dirty="0" smtClean="0"/>
                    </a:p>
                    <a:p>
                      <a:pPr algn="ctr"/>
                      <a:r>
                        <a:rPr lang="en-GB" sz="900" dirty="0" smtClean="0"/>
                        <a:t>Write the entire list end-to-end as one long word. Write each word in a different colour.</a:t>
                      </a:r>
                    </a:p>
                    <a:p>
                      <a:pPr algn="ctr"/>
                      <a:endParaRPr lang="en-GB" sz="900" dirty="0" smtClean="0"/>
                    </a:p>
                    <a:p>
                      <a:pPr algn="ctr"/>
                      <a:r>
                        <a:rPr lang="en-GB" sz="900" dirty="0" smtClean="0"/>
                        <a:t>E.g. </a:t>
                      </a:r>
                      <a:r>
                        <a:rPr lang="en-GB" sz="900" dirty="0" err="1" smtClean="0">
                          <a:solidFill>
                            <a:srgbClr val="00B0F0"/>
                          </a:solidFill>
                        </a:rPr>
                        <a:t>potatoes</a:t>
                      </a:r>
                      <a:r>
                        <a:rPr lang="en-GB" sz="900" dirty="0" err="1" smtClean="0">
                          <a:solidFill>
                            <a:srgbClr val="00B050"/>
                          </a:solidFill>
                        </a:rPr>
                        <a:t>parties</a:t>
                      </a:r>
                      <a:r>
                        <a:rPr lang="en-GB" sz="900" dirty="0" err="1" smtClean="0">
                          <a:solidFill>
                            <a:srgbClr val="7030A0"/>
                          </a:solidFill>
                        </a:rPr>
                        <a:t>schools</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Vowels and consonants</a:t>
                      </a:r>
                    </a:p>
                    <a:p>
                      <a:endParaRPr lang="en-GB" sz="900" u="sng" dirty="0" smtClean="0"/>
                    </a:p>
                    <a:p>
                      <a:pPr algn="ctr"/>
                      <a:r>
                        <a:rPr lang="en-GB" sz="900" dirty="0" smtClean="0"/>
                        <a:t>Write each word with </a:t>
                      </a:r>
                      <a:r>
                        <a:rPr lang="en-GB" sz="900" dirty="0" smtClean="0">
                          <a:solidFill>
                            <a:srgbClr val="00B0F0"/>
                          </a:solidFill>
                        </a:rPr>
                        <a:t>blue vowels   </a:t>
                      </a:r>
                      <a:r>
                        <a:rPr lang="en-GB" sz="900" dirty="0" smtClean="0"/>
                        <a:t>(a, e, </a:t>
                      </a:r>
                      <a:r>
                        <a:rPr lang="en-GB" sz="900" dirty="0" err="1" smtClean="0"/>
                        <a:t>i</a:t>
                      </a:r>
                      <a:r>
                        <a:rPr lang="en-GB" sz="900" dirty="0" smtClean="0"/>
                        <a:t>, o, u)  and </a:t>
                      </a:r>
                      <a:r>
                        <a:rPr lang="en-GB" sz="900" dirty="0" smtClean="0">
                          <a:solidFill>
                            <a:srgbClr val="FF0000"/>
                          </a:solidFill>
                        </a:rPr>
                        <a:t>red consonants</a:t>
                      </a:r>
                    </a:p>
                    <a:p>
                      <a:pPr algn="ctr"/>
                      <a:endParaRPr lang="en-GB" sz="900" dirty="0" smtClean="0"/>
                    </a:p>
                    <a:p>
                      <a:pPr algn="ctr"/>
                      <a:r>
                        <a:rPr lang="en-GB" sz="900" dirty="0" smtClean="0"/>
                        <a:t>E.g. </a:t>
                      </a:r>
                      <a:r>
                        <a:rPr lang="en-GB" sz="900" dirty="0" smtClean="0">
                          <a:solidFill>
                            <a:srgbClr val="FF0000"/>
                          </a:solidFill>
                        </a:rPr>
                        <a:t>t</a:t>
                      </a:r>
                      <a:r>
                        <a:rPr lang="en-GB" sz="900" dirty="0" smtClean="0">
                          <a:solidFill>
                            <a:srgbClr val="0070C0"/>
                          </a:solidFill>
                        </a:rPr>
                        <a:t>e</a:t>
                      </a:r>
                      <a:r>
                        <a:rPr lang="en-GB" sz="900" dirty="0" smtClean="0">
                          <a:solidFill>
                            <a:srgbClr val="FF0000"/>
                          </a:solidFill>
                        </a:rPr>
                        <a:t>rr</a:t>
                      </a:r>
                      <a:r>
                        <a:rPr lang="en-GB" sz="900" dirty="0" smtClean="0">
                          <a:solidFill>
                            <a:srgbClr val="0070C0"/>
                          </a:solidFill>
                        </a:rPr>
                        <a:t>i</a:t>
                      </a:r>
                      <a:r>
                        <a:rPr lang="en-GB" sz="900" dirty="0" smtClean="0">
                          <a:solidFill>
                            <a:srgbClr val="FF0000"/>
                          </a:solidFill>
                        </a:rPr>
                        <a:t>bl</a:t>
                      </a:r>
                      <a:r>
                        <a:rPr lang="en-GB" sz="900" dirty="0" smtClean="0">
                          <a:solidFill>
                            <a:srgbClr val="0070C0"/>
                          </a:solidFill>
                        </a:rPr>
                        <a:t>e</a:t>
                      </a:r>
                      <a:r>
                        <a:rPr lang="en-GB" sz="900" dirty="0" smtClean="0"/>
                        <a:t> </a:t>
                      </a:r>
                    </a:p>
                    <a:p>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Adding my words</a:t>
                      </a:r>
                    </a:p>
                    <a:p>
                      <a:endParaRPr lang="en-GB" sz="900" u="sng" dirty="0" smtClean="0"/>
                    </a:p>
                    <a:p>
                      <a:pPr algn="ctr"/>
                      <a:r>
                        <a:rPr lang="en-GB" sz="900" dirty="0" smtClean="0"/>
                        <a:t>Vowels are 10 and consonants are 5. Write your words and then add the value of each letter to get a total for each word.</a:t>
                      </a:r>
                    </a:p>
                    <a:p>
                      <a:pPr algn="ctr"/>
                      <a:endParaRPr lang="en-GB" sz="900" dirty="0" smtClean="0"/>
                    </a:p>
                    <a:p>
                      <a:pPr algn="ctr"/>
                      <a:r>
                        <a:rPr lang="en-GB" sz="900" dirty="0" smtClean="0"/>
                        <a:t>E.g. lamb = 5 + 10 + 5 + 5 = 25</a:t>
                      </a:r>
                    </a:p>
                    <a:p>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Other Handed</a:t>
                      </a:r>
                    </a:p>
                    <a:p>
                      <a:endParaRPr lang="en-GB" sz="900" u="sng" dirty="0" smtClean="0"/>
                    </a:p>
                    <a:p>
                      <a:pPr algn="ctr"/>
                      <a:r>
                        <a:rPr lang="en-GB" sz="900" dirty="0" smtClean="0"/>
                        <a:t>First, write your words with the way you usually do. Then, write the list using your other hand</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u="sng" dirty="0" smtClean="0"/>
                        <a:t>Look, Say, Cover, Write, Check</a:t>
                      </a:r>
                    </a:p>
                    <a:p>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640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u="sng" dirty="0" smtClean="0"/>
                        <a:t>Fancy Words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u="sng" dirty="0" smtClean="0"/>
                    </a:p>
                    <a:p>
                      <a:pPr algn="ctr"/>
                      <a:r>
                        <a:rPr lang="en-GB" sz="900" dirty="0" smtClean="0"/>
                        <a:t>Write each of your spellings words using fancy letters.</a:t>
                      </a:r>
                    </a:p>
                    <a:p>
                      <a:pPr algn="ctr"/>
                      <a:endParaRPr lang="en-GB" sz="900" dirty="0" smtClean="0"/>
                    </a:p>
                    <a:p>
                      <a:pPr algn="ctr"/>
                      <a:r>
                        <a:rPr lang="en-GB" sz="1400" dirty="0" smtClean="0">
                          <a:latin typeface="Old English Text MT" panose="03040902040508030806" pitchFamily="66" charset="0"/>
                        </a:rPr>
                        <a:t>E.g. </a:t>
                      </a:r>
                      <a:r>
                        <a:rPr lang="en-GB" sz="1400" dirty="0" smtClean="0">
                          <a:latin typeface="Mistral" panose="03090702030407020403" pitchFamily="66" charset="0"/>
                        </a:rPr>
                        <a:t>yacht</a:t>
                      </a:r>
                    </a:p>
                    <a:p>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Drawing around the word</a:t>
                      </a:r>
                    </a:p>
                    <a:p>
                      <a:endParaRPr lang="en-GB" sz="900" u="sng" dirty="0" smtClean="0"/>
                    </a:p>
                    <a:p>
                      <a:pPr algn="ctr"/>
                      <a:r>
                        <a:rPr lang="en-GB" sz="900" dirty="0" smtClean="0"/>
                        <a:t>Draw around the word to make a clear distinction in size where there are ascender and descenders.</a:t>
                      </a:r>
                    </a:p>
                    <a:p>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900" u="sng" dirty="0" smtClean="0"/>
                        <a:t>Coloured segments</a:t>
                      </a:r>
                    </a:p>
                    <a:p>
                      <a:endParaRPr lang="en-GB" sz="900" u="sng" dirty="0" smtClean="0"/>
                    </a:p>
                    <a:p>
                      <a:pPr algn="ctr"/>
                      <a:r>
                        <a:rPr lang="en-GB" sz="900" dirty="0" smtClean="0"/>
                        <a:t>Write out the tricky part of the word in a different  colour to make it stand out.</a:t>
                      </a:r>
                    </a:p>
                    <a:p>
                      <a:pPr algn="ctr"/>
                      <a:endParaRPr lang="en-GB" sz="900" dirty="0" smtClean="0"/>
                    </a:p>
                    <a:p>
                      <a:pPr algn="ctr"/>
                      <a:r>
                        <a:rPr lang="en-GB" sz="900" dirty="0" smtClean="0"/>
                        <a:t>E.g. la</a:t>
                      </a:r>
                      <a:r>
                        <a:rPr lang="en-GB" sz="900" dirty="0" smtClean="0">
                          <a:solidFill>
                            <a:srgbClr val="00B0F0"/>
                          </a:solidFill>
                        </a:rPr>
                        <a:t>mb</a:t>
                      </a:r>
                    </a:p>
                    <a:p>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pic>
        <p:nvPicPr>
          <p:cNvPr id="5"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47366" t="62903" r="40376" b="31075"/>
          <a:stretch/>
        </p:blipFill>
        <p:spPr bwMode="auto">
          <a:xfrm>
            <a:off x="1484784" y="8676456"/>
            <a:ext cx="1105474" cy="3394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089" y="3258758"/>
            <a:ext cx="1260629" cy="521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2260750" y="-44737"/>
            <a:ext cx="2260299" cy="369332"/>
          </a:xfrm>
          <a:prstGeom prst="rect">
            <a:avLst/>
          </a:prstGeom>
          <a:noFill/>
        </p:spPr>
        <p:txBody>
          <a:bodyPr wrap="none" rtlCol="0">
            <a:spAutoFit/>
          </a:bodyPr>
          <a:lstStyle/>
          <a:p>
            <a:r>
              <a:rPr lang="en-GB" b="1" u="sng" dirty="0" smtClean="0"/>
              <a:t>SPELLING STRATEGIES</a:t>
            </a:r>
            <a:endParaRPr lang="en-GB" b="1" u="sng" dirty="0"/>
          </a:p>
        </p:txBody>
      </p:sp>
    </p:spTree>
    <p:extLst>
      <p:ext uri="{BB962C8B-B14F-4D97-AF65-F5344CB8AC3E}">
        <p14:creationId xmlns:p14="http://schemas.microsoft.com/office/powerpoint/2010/main" val="22485047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683</TotalTime>
  <Words>611</Words>
  <Application>Microsoft Office PowerPoint</Application>
  <PresentationFormat>On-screen Show (4:3)</PresentationFormat>
  <Paragraphs>99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RM plc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SmithC</dc:creator>
  <cp:lastModifiedBy>AldenD</cp:lastModifiedBy>
  <cp:revision>14</cp:revision>
  <cp:lastPrinted>2018-10-18T13:09:15Z</cp:lastPrinted>
  <dcterms:created xsi:type="dcterms:W3CDTF">2018-09-17T06:49:14Z</dcterms:created>
  <dcterms:modified xsi:type="dcterms:W3CDTF">2019-10-02T15:32:55Z</dcterms:modified>
</cp:coreProperties>
</file>