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76" r:id="rId3"/>
    <p:sldId id="278" r:id="rId4"/>
    <p:sldId id="279" r:id="rId5"/>
    <p:sldId id="289" r:id="rId6"/>
    <p:sldId id="290" r:id="rId7"/>
    <p:sldId id="282" r:id="rId8"/>
    <p:sldId id="291" r:id="rId9"/>
    <p:sldId id="284" r:id="rId10"/>
    <p:sldId id="288" r:id="rId11"/>
    <p:sldId id="277" r:id="rId12"/>
    <p:sldId id="286"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uffy" panose="020B0603060100000000" charset="0"/>
      <p:regular r:id="rId20"/>
      <p:bold r:id="rId21"/>
      <p:italic r:id="rId22"/>
      <p:boldItalic r:id="rId23"/>
    </p:embeddedFont>
    <p:embeddedFont>
      <p:font typeface="Tuffy-TTF" panose="020B0603060100000000"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1BE"/>
    <a:srgbClr val="DE1E5A"/>
    <a:srgbClr val="87BD31"/>
    <a:srgbClr val="0079C3"/>
    <a:srgbClr val="FFE76D"/>
    <a:srgbClr val="072F54"/>
    <a:srgbClr val="003464"/>
    <a:srgbClr val="004382"/>
    <a:srgbClr val="00529C"/>
    <a:srgbClr val="007A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07" d="100"/>
          <a:sy n="107" d="100"/>
        </p:scale>
        <p:origin x="102" y="102"/>
      </p:cViewPr>
      <p:guideLst>
        <p:guide orient="horz" pos="2183"/>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winkl.co.uk/resources/planit-maths-primary-teaching-resources-year-6/planit-maths-primary-teaching-resources-year-6-number---addition-subtraction-multiplication-and-division/planit-maths-primary-teaching-resources-year-6-number---addition-subtraction-multiplication-and-division-divide-numbers-up-to-4-digits-by-a-two-digit-whole-number-using-the-formal-written-method-of-long-division-and-interpret-remainders-as-whole-number-remainders-fractions-or-by-rounding-as-appropriate-for-the-context" TargetMode="External"/><Relationship Id="rId1" Type="http://schemas.openxmlformats.org/officeDocument/2006/relationships/slideLayout" Target="../slideLayouts/slideLayout4.xml"/><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512448"/>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10000"/>
              </a:lnSpc>
            </a:pPr>
            <a:r>
              <a:rPr lang="en-GB" dirty="0">
                <a:latin typeface="Twinkl" pitchFamily="2" charset="0"/>
                <a:ea typeface="Calibri" panose="020F0502020204030204" pitchFamily="34" charset="0"/>
              </a:rPr>
              <a:t>Divide numbers up to 4 digits by a two-digit whole number using the formal written method of long division</a:t>
            </a:r>
            <a:r>
              <a:rPr lang="en-GB" dirty="0"/>
              <a:t>, and interpret remainders as whole number remainders, fractions, or by rounding, as appropriate for the context</a:t>
            </a:r>
            <a:r>
              <a:rPr lang="en-GB" dirty="0">
                <a:latin typeface="Calibri" panose="020F0502020204030204" pitchFamily="34" charset="0"/>
                <a:ea typeface="Calibri" panose="020F0502020204030204" pitchFamily="34" charset="0"/>
              </a:rPr>
              <a:t>.</a:t>
            </a:r>
            <a:endParaRPr lang="en-US" dirty="0">
              <a:solidFill>
                <a:srgbClr val="00B050"/>
              </a:solidFill>
            </a:endParaRP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sp>
        <p:nvSpPr>
          <p:cNvPr id="2" name="TextBox 1"/>
          <p:cNvSpPr txBox="1"/>
          <p:nvPr/>
        </p:nvSpPr>
        <p:spPr>
          <a:xfrm>
            <a:off x="768421" y="1407771"/>
            <a:ext cx="4106145" cy="830997"/>
          </a:xfrm>
          <a:prstGeom prst="rect">
            <a:avLst/>
          </a:prstGeom>
          <a:noFill/>
        </p:spPr>
        <p:txBody>
          <a:bodyPr wrap="square" lIns="0" tIns="0" rIns="0" bIns="0" rtlCol="0">
            <a:spAutoFit/>
          </a:bodyPr>
          <a:lstStyle/>
          <a:p>
            <a:r>
              <a:rPr lang="en-GB" dirty="0"/>
              <a:t>Write down the next four multiples of the divisor and use the multiples to help you solve the long division calculation.</a:t>
            </a:r>
          </a:p>
        </p:txBody>
      </p:sp>
      <p:sp>
        <p:nvSpPr>
          <p:cNvPr id="97" name="Rectangle 96"/>
          <p:cNvSpPr/>
          <p:nvPr/>
        </p:nvSpPr>
        <p:spPr>
          <a:xfrm>
            <a:off x="2221907"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2221907"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781913" y="2552640"/>
            <a:ext cx="555123" cy="555123"/>
          </a:xfrm>
          <a:prstGeom prst="ellipse">
            <a:avLst/>
          </a:prstGeom>
          <a:solidFill>
            <a:srgbClr val="DE1E5A"/>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t>13</a:t>
            </a:r>
          </a:p>
        </p:txBody>
      </p:sp>
      <p:sp>
        <p:nvSpPr>
          <p:cNvPr id="9" name="Oval 8"/>
          <p:cNvSpPr/>
          <p:nvPr/>
        </p:nvSpPr>
        <p:spPr>
          <a:xfrm>
            <a:off x="1669669" y="2546294"/>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2557425" y="2546294"/>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p:nvPr/>
        </p:nvSpPr>
        <p:spPr>
          <a:xfrm>
            <a:off x="3445181" y="2546293"/>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4332935" y="2546293"/>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Arrow 3"/>
          <p:cNvSpPr/>
          <p:nvPr/>
        </p:nvSpPr>
        <p:spPr>
          <a:xfrm>
            <a:off x="1375923" y="2736769"/>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2260434" y="2736769"/>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a:off x="3144945" y="2736769"/>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a:off x="4029456" y="2736769"/>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8" name="Table 7"/>
          <p:cNvGraphicFramePr>
            <a:graphicFrameLocks noGrp="1"/>
          </p:cNvGraphicFramePr>
          <p:nvPr>
            <p:extLst>
              <p:ext uri="{D42A27DB-BD31-4B8C-83A1-F6EECF244321}">
                <p14:modId xmlns:p14="http://schemas.microsoft.com/office/powerpoint/2010/main" val="223200825"/>
              </p:ext>
            </p:extLst>
          </p:nvPr>
        </p:nvGraphicFramePr>
        <p:xfrm>
          <a:off x="5492478" y="1501392"/>
          <a:ext cx="1800000" cy="4320000"/>
        </p:xfrm>
        <a:graphic>
          <a:graphicData uri="http://schemas.openxmlformats.org/drawingml/2006/table">
            <a:tbl>
              <a:tblPr>
                <a:tableStyleId>{5C22544A-7EE6-4342-B048-85BDC9FD1C3A}</a:tableStyleId>
              </a:tblPr>
              <a:tblGrid>
                <a:gridCol w="360000">
                  <a:extLst>
                    <a:ext uri="{9D8B030D-6E8A-4147-A177-3AD203B41FA5}">
                      <a16:colId xmlns:a16="http://schemas.microsoft.com/office/drawing/2014/main" val="20000"/>
                    </a:ext>
                  </a:extLst>
                </a:gridCol>
                <a:gridCol w="360000">
                  <a:extLst>
                    <a:ext uri="{9D8B030D-6E8A-4147-A177-3AD203B41FA5}">
                      <a16:colId xmlns:a16="http://schemas.microsoft.com/office/drawing/2014/main" val="20001"/>
                    </a:ext>
                  </a:extLst>
                </a:gridCol>
                <a:gridCol w="360000">
                  <a:extLst>
                    <a:ext uri="{9D8B030D-6E8A-4147-A177-3AD203B41FA5}">
                      <a16:colId xmlns:a16="http://schemas.microsoft.com/office/drawing/2014/main" val="20002"/>
                    </a:ext>
                  </a:extLst>
                </a:gridCol>
                <a:gridCol w="360000">
                  <a:extLst>
                    <a:ext uri="{9D8B030D-6E8A-4147-A177-3AD203B41FA5}">
                      <a16:colId xmlns:a16="http://schemas.microsoft.com/office/drawing/2014/main" val="20003"/>
                    </a:ext>
                  </a:extLst>
                </a:gridCol>
                <a:gridCol w="360000">
                  <a:extLst>
                    <a:ext uri="{9D8B030D-6E8A-4147-A177-3AD203B41FA5}">
                      <a16:colId xmlns:a16="http://schemas.microsoft.com/office/drawing/2014/main" val="20004"/>
                    </a:ext>
                  </a:extLst>
                </a:gridCol>
              </a:tblGrid>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extLst>
                  <a:ext uri="{0D108BD9-81ED-4DB2-BD59-A6C34878D82A}">
                    <a16:rowId xmlns:a16="http://schemas.microsoft.com/office/drawing/2014/main" val="10000"/>
                  </a:ext>
                </a:extLst>
              </a:tr>
              <a:tr h="360000">
                <a:tc>
                  <a:txBody>
                    <a:bodyPr/>
                    <a:lstStyle/>
                    <a:p>
                      <a:r>
                        <a:rPr lang="en-GB" dirty="0"/>
                        <a:t>1</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3</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28575" cap="flat" cmpd="sng" algn="ctr">
                      <a:solidFill>
                        <a:srgbClr val="DE1E5A"/>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4</a:t>
                      </a:r>
                    </a:p>
                  </a:txBody>
                  <a:tcPr marL="0" marR="0" marT="0" marB="0" anchor="ctr" anchorCtr="1">
                    <a:lnL w="28575" cap="flat" cmpd="sng" algn="ctr">
                      <a:solidFill>
                        <a:srgbClr val="DE1E5A"/>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5</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5</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1"/>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2"/>
                  </a:ext>
                </a:extLst>
              </a:tr>
              <a:tr h="360000">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3"/>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4"/>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5"/>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6"/>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7"/>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8"/>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9"/>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0"/>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
        <p:nvSpPr>
          <p:cNvPr id="13" name="TextBox 12"/>
          <p:cNvSpPr txBox="1"/>
          <p:nvPr/>
        </p:nvSpPr>
        <p:spPr>
          <a:xfrm>
            <a:off x="1719804" y="2639188"/>
            <a:ext cx="444137" cy="369332"/>
          </a:xfrm>
          <a:prstGeom prst="rect">
            <a:avLst/>
          </a:prstGeom>
          <a:noFill/>
          <a:ln>
            <a:noFill/>
          </a:ln>
        </p:spPr>
        <p:txBody>
          <a:bodyPr wrap="square" rtlCol="0">
            <a:spAutoFit/>
          </a:bodyPr>
          <a:lstStyle/>
          <a:p>
            <a:pPr algn="ctr"/>
            <a:r>
              <a:rPr lang="en-GB" dirty="0"/>
              <a:t>26</a:t>
            </a:r>
          </a:p>
        </p:txBody>
      </p:sp>
      <p:sp>
        <p:nvSpPr>
          <p:cNvPr id="20" name="TextBox 19"/>
          <p:cNvSpPr txBox="1"/>
          <p:nvPr/>
        </p:nvSpPr>
        <p:spPr>
          <a:xfrm>
            <a:off x="2624666" y="2639188"/>
            <a:ext cx="444137" cy="369332"/>
          </a:xfrm>
          <a:prstGeom prst="rect">
            <a:avLst/>
          </a:prstGeom>
          <a:noFill/>
          <a:ln>
            <a:noFill/>
          </a:ln>
        </p:spPr>
        <p:txBody>
          <a:bodyPr wrap="square" rtlCol="0">
            <a:spAutoFit/>
          </a:bodyPr>
          <a:lstStyle/>
          <a:p>
            <a:pPr algn="ctr"/>
            <a:r>
              <a:rPr lang="en-GB" dirty="0"/>
              <a:t>39</a:t>
            </a:r>
          </a:p>
        </p:txBody>
      </p:sp>
      <p:sp>
        <p:nvSpPr>
          <p:cNvPr id="21" name="TextBox 20"/>
          <p:cNvSpPr txBox="1"/>
          <p:nvPr/>
        </p:nvSpPr>
        <p:spPr>
          <a:xfrm>
            <a:off x="3509676" y="2635661"/>
            <a:ext cx="444137" cy="369332"/>
          </a:xfrm>
          <a:prstGeom prst="rect">
            <a:avLst/>
          </a:prstGeom>
          <a:noFill/>
          <a:ln>
            <a:noFill/>
          </a:ln>
        </p:spPr>
        <p:txBody>
          <a:bodyPr wrap="square" rtlCol="0">
            <a:spAutoFit/>
          </a:bodyPr>
          <a:lstStyle/>
          <a:p>
            <a:pPr algn="ctr"/>
            <a:r>
              <a:rPr lang="en-GB" dirty="0"/>
              <a:t>52</a:t>
            </a:r>
          </a:p>
        </p:txBody>
      </p:sp>
      <p:sp>
        <p:nvSpPr>
          <p:cNvPr id="22" name="TextBox 21"/>
          <p:cNvSpPr txBox="1"/>
          <p:nvPr/>
        </p:nvSpPr>
        <p:spPr>
          <a:xfrm>
            <a:off x="4393519" y="2639188"/>
            <a:ext cx="444137" cy="369332"/>
          </a:xfrm>
          <a:prstGeom prst="rect">
            <a:avLst/>
          </a:prstGeom>
          <a:noFill/>
          <a:ln>
            <a:noFill/>
          </a:ln>
        </p:spPr>
        <p:txBody>
          <a:bodyPr wrap="square" rtlCol="0">
            <a:spAutoFit/>
          </a:bodyPr>
          <a:lstStyle/>
          <a:p>
            <a:pPr algn="ctr"/>
            <a:r>
              <a:rPr lang="en-GB" dirty="0"/>
              <a:t>65</a:t>
            </a:r>
          </a:p>
        </p:txBody>
      </p:sp>
      <p:sp>
        <p:nvSpPr>
          <p:cNvPr id="24" name="TextBox 23"/>
          <p:cNvSpPr txBox="1"/>
          <p:nvPr/>
        </p:nvSpPr>
        <p:spPr>
          <a:xfrm>
            <a:off x="6201309" y="1501392"/>
            <a:ext cx="363759" cy="369332"/>
          </a:xfrm>
          <a:prstGeom prst="rect">
            <a:avLst/>
          </a:prstGeom>
          <a:noFill/>
          <a:ln>
            <a:noFill/>
          </a:ln>
        </p:spPr>
        <p:txBody>
          <a:bodyPr wrap="square" rtlCol="0">
            <a:spAutoFit/>
          </a:bodyPr>
          <a:lstStyle/>
          <a:p>
            <a:pPr algn="ctr"/>
            <a:r>
              <a:rPr lang="en-GB" dirty="0">
                <a:solidFill>
                  <a:srgbClr val="00B050"/>
                </a:solidFill>
              </a:rPr>
              <a:t>0   </a:t>
            </a:r>
          </a:p>
        </p:txBody>
      </p:sp>
      <p:sp>
        <p:nvSpPr>
          <p:cNvPr id="25" name="TextBox 24"/>
          <p:cNvSpPr txBox="1"/>
          <p:nvPr/>
        </p:nvSpPr>
        <p:spPr>
          <a:xfrm>
            <a:off x="6565068" y="1501392"/>
            <a:ext cx="363759" cy="369332"/>
          </a:xfrm>
          <a:prstGeom prst="rect">
            <a:avLst/>
          </a:prstGeom>
          <a:noFill/>
          <a:ln>
            <a:noFill/>
          </a:ln>
        </p:spPr>
        <p:txBody>
          <a:bodyPr wrap="square" rtlCol="0">
            <a:spAutoFit/>
          </a:bodyPr>
          <a:lstStyle/>
          <a:p>
            <a:pPr algn="ctr"/>
            <a:r>
              <a:rPr lang="en-GB" dirty="0">
                <a:solidFill>
                  <a:srgbClr val="00B050"/>
                </a:solidFill>
              </a:rPr>
              <a:t>3   </a:t>
            </a:r>
          </a:p>
        </p:txBody>
      </p:sp>
      <p:sp>
        <p:nvSpPr>
          <p:cNvPr id="26" name="TextBox 25"/>
          <p:cNvSpPr txBox="1"/>
          <p:nvPr/>
        </p:nvSpPr>
        <p:spPr>
          <a:xfrm>
            <a:off x="6928719" y="1501392"/>
            <a:ext cx="363759" cy="369332"/>
          </a:xfrm>
          <a:prstGeom prst="rect">
            <a:avLst/>
          </a:prstGeom>
          <a:noFill/>
          <a:ln>
            <a:noFill/>
          </a:ln>
        </p:spPr>
        <p:txBody>
          <a:bodyPr wrap="square" rtlCol="0">
            <a:spAutoFit/>
          </a:bodyPr>
          <a:lstStyle/>
          <a:p>
            <a:pPr algn="ctr"/>
            <a:r>
              <a:rPr lang="en-GB" dirty="0">
                <a:solidFill>
                  <a:srgbClr val="00B050"/>
                </a:solidFill>
              </a:rPr>
              <a:t>5   </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5516" y="3436319"/>
            <a:ext cx="2518671" cy="3429000"/>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P spid="21" grpId="0"/>
      <p:bldP spid="22"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sp>
        <p:nvSpPr>
          <p:cNvPr id="2" name="TextBox 1"/>
          <p:cNvSpPr txBox="1"/>
          <p:nvPr/>
        </p:nvSpPr>
        <p:spPr>
          <a:xfrm>
            <a:off x="768421" y="1407771"/>
            <a:ext cx="4106145" cy="830997"/>
          </a:xfrm>
          <a:prstGeom prst="rect">
            <a:avLst/>
          </a:prstGeom>
          <a:noFill/>
        </p:spPr>
        <p:txBody>
          <a:bodyPr wrap="square" lIns="0" tIns="0" rIns="0" bIns="0" rtlCol="0">
            <a:spAutoFit/>
          </a:bodyPr>
          <a:lstStyle/>
          <a:p>
            <a:r>
              <a:rPr lang="en-GB" dirty="0"/>
              <a:t>Write down the next four multiples of the divisor and use the multiples to help you solve the long division calculation.</a:t>
            </a:r>
          </a:p>
        </p:txBody>
      </p:sp>
      <p:sp>
        <p:nvSpPr>
          <p:cNvPr id="97" name="Rectangle 96"/>
          <p:cNvSpPr/>
          <p:nvPr/>
        </p:nvSpPr>
        <p:spPr>
          <a:xfrm>
            <a:off x="2221907"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2221907"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781913" y="2552640"/>
            <a:ext cx="555123" cy="555123"/>
          </a:xfrm>
          <a:prstGeom prst="ellipse">
            <a:avLst/>
          </a:prstGeom>
          <a:solidFill>
            <a:srgbClr val="87BD3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t>19</a:t>
            </a:r>
          </a:p>
        </p:txBody>
      </p:sp>
      <p:sp>
        <p:nvSpPr>
          <p:cNvPr id="9" name="Oval 8"/>
          <p:cNvSpPr/>
          <p:nvPr/>
        </p:nvSpPr>
        <p:spPr>
          <a:xfrm>
            <a:off x="1669669" y="2546294"/>
            <a:ext cx="555123" cy="555123"/>
          </a:xfrm>
          <a:prstGeom prst="ellipse">
            <a:avLst/>
          </a:prstGeom>
          <a:solidFill>
            <a:schemeClr val="bg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2557425" y="2546294"/>
            <a:ext cx="555123" cy="555123"/>
          </a:xfrm>
          <a:prstGeom prst="ellipse">
            <a:avLst/>
          </a:prstGeom>
          <a:solidFill>
            <a:schemeClr val="bg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p:nvPr/>
        </p:nvSpPr>
        <p:spPr>
          <a:xfrm>
            <a:off x="3445181" y="2546293"/>
            <a:ext cx="555123" cy="555123"/>
          </a:xfrm>
          <a:prstGeom prst="ellipse">
            <a:avLst/>
          </a:prstGeom>
          <a:solidFill>
            <a:schemeClr val="bg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4332935" y="2546293"/>
            <a:ext cx="555123" cy="555123"/>
          </a:xfrm>
          <a:prstGeom prst="ellipse">
            <a:avLst/>
          </a:prstGeom>
          <a:solidFill>
            <a:schemeClr val="bg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Arrow 3"/>
          <p:cNvSpPr/>
          <p:nvPr/>
        </p:nvSpPr>
        <p:spPr>
          <a:xfrm>
            <a:off x="1375923" y="2736769"/>
            <a:ext cx="278674" cy="174172"/>
          </a:xfrm>
          <a:prstGeom prst="rightArrow">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2260434" y="2736769"/>
            <a:ext cx="278674" cy="174172"/>
          </a:xfrm>
          <a:prstGeom prst="rightArrow">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a:off x="3144945" y="2736769"/>
            <a:ext cx="278674" cy="174172"/>
          </a:xfrm>
          <a:prstGeom prst="rightArrow">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a:off x="4029456" y="2736769"/>
            <a:ext cx="278674" cy="174172"/>
          </a:xfrm>
          <a:prstGeom prst="rightArrow">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8" name="Table 7"/>
          <p:cNvGraphicFramePr>
            <a:graphicFrameLocks noGrp="1"/>
          </p:cNvGraphicFramePr>
          <p:nvPr>
            <p:extLst>
              <p:ext uri="{D42A27DB-BD31-4B8C-83A1-F6EECF244321}">
                <p14:modId xmlns:p14="http://schemas.microsoft.com/office/powerpoint/2010/main" val="4199007331"/>
              </p:ext>
            </p:extLst>
          </p:nvPr>
        </p:nvGraphicFramePr>
        <p:xfrm>
          <a:off x="5492478" y="1501392"/>
          <a:ext cx="1800000" cy="4320000"/>
        </p:xfrm>
        <a:graphic>
          <a:graphicData uri="http://schemas.openxmlformats.org/drawingml/2006/table">
            <a:tbl>
              <a:tblPr>
                <a:tableStyleId>{5C22544A-7EE6-4342-B048-85BDC9FD1C3A}</a:tableStyleId>
              </a:tblPr>
              <a:tblGrid>
                <a:gridCol w="360000">
                  <a:extLst>
                    <a:ext uri="{9D8B030D-6E8A-4147-A177-3AD203B41FA5}">
                      <a16:colId xmlns:a16="http://schemas.microsoft.com/office/drawing/2014/main" val="20000"/>
                    </a:ext>
                  </a:extLst>
                </a:gridCol>
                <a:gridCol w="360000">
                  <a:extLst>
                    <a:ext uri="{9D8B030D-6E8A-4147-A177-3AD203B41FA5}">
                      <a16:colId xmlns:a16="http://schemas.microsoft.com/office/drawing/2014/main" val="20001"/>
                    </a:ext>
                  </a:extLst>
                </a:gridCol>
                <a:gridCol w="360000">
                  <a:extLst>
                    <a:ext uri="{9D8B030D-6E8A-4147-A177-3AD203B41FA5}">
                      <a16:colId xmlns:a16="http://schemas.microsoft.com/office/drawing/2014/main" val="20002"/>
                    </a:ext>
                  </a:extLst>
                </a:gridCol>
                <a:gridCol w="360000">
                  <a:extLst>
                    <a:ext uri="{9D8B030D-6E8A-4147-A177-3AD203B41FA5}">
                      <a16:colId xmlns:a16="http://schemas.microsoft.com/office/drawing/2014/main" val="20003"/>
                    </a:ext>
                  </a:extLst>
                </a:gridCol>
                <a:gridCol w="360000">
                  <a:extLst>
                    <a:ext uri="{9D8B030D-6E8A-4147-A177-3AD203B41FA5}">
                      <a16:colId xmlns:a16="http://schemas.microsoft.com/office/drawing/2014/main" val="20004"/>
                    </a:ext>
                  </a:extLst>
                </a:gridCol>
              </a:tblGrid>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extLst>
                  <a:ext uri="{0D108BD9-81ED-4DB2-BD59-A6C34878D82A}">
                    <a16:rowId xmlns:a16="http://schemas.microsoft.com/office/drawing/2014/main" val="10000"/>
                  </a:ext>
                </a:extLst>
              </a:tr>
              <a:tr h="360000">
                <a:tc>
                  <a:txBody>
                    <a:bodyPr/>
                    <a:lstStyle/>
                    <a:p>
                      <a:r>
                        <a:rPr lang="en-GB" dirty="0"/>
                        <a:t>1</a:t>
                      </a:r>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r>
                        <a:rPr lang="en-GB" dirty="0"/>
                        <a:t>9</a:t>
                      </a:r>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28575" cap="flat" cmpd="sng" algn="ctr">
                      <a:solidFill>
                        <a:srgbClr val="87BD31"/>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r>
                        <a:rPr lang="en-GB" dirty="0"/>
                        <a:t>9</a:t>
                      </a:r>
                    </a:p>
                  </a:txBody>
                  <a:tcPr marL="0" marR="0" marT="0" marB="0" anchor="ctr" anchorCtr="1">
                    <a:lnL w="28575" cap="flat" cmpd="sng" algn="ctr">
                      <a:solidFill>
                        <a:srgbClr val="87BD31"/>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r>
                        <a:rPr lang="en-GB" dirty="0"/>
                        <a:t>8</a:t>
                      </a:r>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r>
                        <a:rPr lang="en-GB" dirty="0"/>
                        <a:t>8</a:t>
                      </a:r>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1"/>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2"/>
                  </a:ext>
                </a:extLst>
              </a:tr>
              <a:tr h="360000">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3"/>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4"/>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5"/>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6"/>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7"/>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8"/>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9"/>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0"/>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
        <p:nvSpPr>
          <p:cNvPr id="13" name="TextBox 12"/>
          <p:cNvSpPr txBox="1"/>
          <p:nvPr/>
        </p:nvSpPr>
        <p:spPr>
          <a:xfrm>
            <a:off x="1719804" y="2639188"/>
            <a:ext cx="444137" cy="369332"/>
          </a:xfrm>
          <a:prstGeom prst="rect">
            <a:avLst/>
          </a:prstGeom>
          <a:noFill/>
          <a:ln>
            <a:noFill/>
          </a:ln>
        </p:spPr>
        <p:txBody>
          <a:bodyPr wrap="square" rtlCol="0">
            <a:spAutoFit/>
          </a:bodyPr>
          <a:lstStyle/>
          <a:p>
            <a:pPr algn="ctr"/>
            <a:r>
              <a:rPr lang="en-GB" dirty="0"/>
              <a:t>38</a:t>
            </a:r>
          </a:p>
        </p:txBody>
      </p:sp>
      <p:sp>
        <p:nvSpPr>
          <p:cNvPr id="20" name="TextBox 19"/>
          <p:cNvSpPr txBox="1"/>
          <p:nvPr/>
        </p:nvSpPr>
        <p:spPr>
          <a:xfrm>
            <a:off x="2624666" y="2639188"/>
            <a:ext cx="444137" cy="369332"/>
          </a:xfrm>
          <a:prstGeom prst="rect">
            <a:avLst/>
          </a:prstGeom>
          <a:noFill/>
          <a:ln>
            <a:noFill/>
          </a:ln>
        </p:spPr>
        <p:txBody>
          <a:bodyPr wrap="square" rtlCol="0">
            <a:spAutoFit/>
          </a:bodyPr>
          <a:lstStyle/>
          <a:p>
            <a:pPr algn="ctr"/>
            <a:r>
              <a:rPr lang="en-GB" dirty="0"/>
              <a:t>57</a:t>
            </a:r>
          </a:p>
        </p:txBody>
      </p:sp>
      <p:sp>
        <p:nvSpPr>
          <p:cNvPr id="21" name="TextBox 20"/>
          <p:cNvSpPr txBox="1"/>
          <p:nvPr/>
        </p:nvSpPr>
        <p:spPr>
          <a:xfrm>
            <a:off x="3509676" y="2635661"/>
            <a:ext cx="444137" cy="369332"/>
          </a:xfrm>
          <a:prstGeom prst="rect">
            <a:avLst/>
          </a:prstGeom>
          <a:noFill/>
          <a:ln>
            <a:noFill/>
          </a:ln>
        </p:spPr>
        <p:txBody>
          <a:bodyPr wrap="square" rtlCol="0">
            <a:spAutoFit/>
          </a:bodyPr>
          <a:lstStyle/>
          <a:p>
            <a:pPr algn="ctr"/>
            <a:r>
              <a:rPr lang="en-GB" dirty="0"/>
              <a:t>76</a:t>
            </a:r>
          </a:p>
        </p:txBody>
      </p:sp>
      <p:sp>
        <p:nvSpPr>
          <p:cNvPr id="22" name="TextBox 21"/>
          <p:cNvSpPr txBox="1"/>
          <p:nvPr/>
        </p:nvSpPr>
        <p:spPr>
          <a:xfrm>
            <a:off x="4393519" y="2639188"/>
            <a:ext cx="444137" cy="369332"/>
          </a:xfrm>
          <a:prstGeom prst="rect">
            <a:avLst/>
          </a:prstGeom>
          <a:noFill/>
          <a:ln>
            <a:noFill/>
          </a:ln>
        </p:spPr>
        <p:txBody>
          <a:bodyPr wrap="square" rtlCol="0">
            <a:spAutoFit/>
          </a:bodyPr>
          <a:lstStyle/>
          <a:p>
            <a:pPr algn="ctr"/>
            <a:r>
              <a:rPr lang="en-GB" dirty="0"/>
              <a:t>95</a:t>
            </a:r>
          </a:p>
        </p:txBody>
      </p:sp>
      <p:sp>
        <p:nvSpPr>
          <p:cNvPr id="24" name="TextBox 23"/>
          <p:cNvSpPr txBox="1"/>
          <p:nvPr/>
        </p:nvSpPr>
        <p:spPr>
          <a:xfrm>
            <a:off x="6201309" y="1501392"/>
            <a:ext cx="363759" cy="369332"/>
          </a:xfrm>
          <a:prstGeom prst="rect">
            <a:avLst/>
          </a:prstGeom>
          <a:noFill/>
          <a:ln>
            <a:noFill/>
          </a:ln>
        </p:spPr>
        <p:txBody>
          <a:bodyPr wrap="square" rtlCol="0">
            <a:spAutoFit/>
          </a:bodyPr>
          <a:lstStyle/>
          <a:p>
            <a:pPr algn="ctr"/>
            <a:r>
              <a:rPr lang="en-GB" dirty="0">
                <a:solidFill>
                  <a:srgbClr val="00B050"/>
                </a:solidFill>
              </a:rPr>
              <a:t>0   </a:t>
            </a:r>
          </a:p>
        </p:txBody>
      </p:sp>
      <p:sp>
        <p:nvSpPr>
          <p:cNvPr id="25" name="TextBox 24"/>
          <p:cNvSpPr txBox="1"/>
          <p:nvPr/>
        </p:nvSpPr>
        <p:spPr>
          <a:xfrm>
            <a:off x="6565068" y="1501392"/>
            <a:ext cx="363759" cy="369332"/>
          </a:xfrm>
          <a:prstGeom prst="rect">
            <a:avLst/>
          </a:prstGeom>
          <a:noFill/>
          <a:ln>
            <a:noFill/>
          </a:ln>
        </p:spPr>
        <p:txBody>
          <a:bodyPr wrap="square" rtlCol="0">
            <a:spAutoFit/>
          </a:bodyPr>
          <a:lstStyle/>
          <a:p>
            <a:pPr algn="ctr"/>
            <a:r>
              <a:rPr lang="en-GB" dirty="0">
                <a:solidFill>
                  <a:srgbClr val="00B050"/>
                </a:solidFill>
              </a:rPr>
              <a:t>5   </a:t>
            </a:r>
          </a:p>
        </p:txBody>
      </p:sp>
      <p:sp>
        <p:nvSpPr>
          <p:cNvPr id="26" name="TextBox 25"/>
          <p:cNvSpPr txBox="1"/>
          <p:nvPr/>
        </p:nvSpPr>
        <p:spPr>
          <a:xfrm>
            <a:off x="6928719" y="1501392"/>
            <a:ext cx="363759" cy="369332"/>
          </a:xfrm>
          <a:prstGeom prst="rect">
            <a:avLst/>
          </a:prstGeom>
          <a:noFill/>
          <a:ln>
            <a:noFill/>
          </a:ln>
        </p:spPr>
        <p:txBody>
          <a:bodyPr wrap="square" rtlCol="0">
            <a:spAutoFit/>
          </a:bodyPr>
          <a:lstStyle/>
          <a:p>
            <a:pPr algn="ctr"/>
            <a:r>
              <a:rPr lang="en-GB" dirty="0">
                <a:solidFill>
                  <a:srgbClr val="00B050"/>
                </a:solidFill>
              </a:rPr>
              <a:t>2   </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3952" y="3819524"/>
            <a:ext cx="2337559" cy="3038475"/>
          </a:xfrm>
          <a:prstGeom prst="rect">
            <a:avLst/>
          </a:prstGeom>
        </p:spPr>
      </p:pic>
    </p:spTree>
    <p:extLst>
      <p:ext uri="{BB962C8B-B14F-4D97-AF65-F5344CB8AC3E}">
        <p14:creationId xmlns:p14="http://schemas.microsoft.com/office/powerpoint/2010/main" val="104456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0"/>
      <p:bldP spid="21" grpId="0"/>
      <p:bldP spid="22" grpId="0"/>
      <p:bldP spid="24" grpId="0"/>
      <p:bldP spid="2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sp>
        <p:nvSpPr>
          <p:cNvPr id="97" name="Rectangle 96"/>
          <p:cNvSpPr/>
          <p:nvPr/>
        </p:nvSpPr>
        <p:spPr>
          <a:xfrm>
            <a:off x="2221907"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2221907"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467467329"/>
              </p:ext>
            </p:extLst>
          </p:nvPr>
        </p:nvGraphicFramePr>
        <p:xfrm>
          <a:off x="6588350" y="1611446"/>
          <a:ext cx="1800000" cy="4320000"/>
        </p:xfrm>
        <a:graphic>
          <a:graphicData uri="http://schemas.openxmlformats.org/drawingml/2006/table">
            <a:tbl>
              <a:tblPr>
                <a:tableStyleId>{5C22544A-7EE6-4342-B048-85BDC9FD1C3A}</a:tableStyleId>
              </a:tblPr>
              <a:tblGrid>
                <a:gridCol w="360000">
                  <a:extLst>
                    <a:ext uri="{9D8B030D-6E8A-4147-A177-3AD203B41FA5}">
                      <a16:colId xmlns:a16="http://schemas.microsoft.com/office/drawing/2014/main" val="20000"/>
                    </a:ext>
                  </a:extLst>
                </a:gridCol>
                <a:gridCol w="360000">
                  <a:extLst>
                    <a:ext uri="{9D8B030D-6E8A-4147-A177-3AD203B41FA5}">
                      <a16:colId xmlns:a16="http://schemas.microsoft.com/office/drawing/2014/main" val="20001"/>
                    </a:ext>
                  </a:extLst>
                </a:gridCol>
                <a:gridCol w="360000">
                  <a:extLst>
                    <a:ext uri="{9D8B030D-6E8A-4147-A177-3AD203B41FA5}">
                      <a16:colId xmlns:a16="http://schemas.microsoft.com/office/drawing/2014/main" val="20002"/>
                    </a:ext>
                  </a:extLst>
                </a:gridCol>
                <a:gridCol w="360000">
                  <a:extLst>
                    <a:ext uri="{9D8B030D-6E8A-4147-A177-3AD203B41FA5}">
                      <a16:colId xmlns:a16="http://schemas.microsoft.com/office/drawing/2014/main" val="20003"/>
                    </a:ext>
                  </a:extLst>
                </a:gridCol>
                <a:gridCol w="360000">
                  <a:extLst>
                    <a:ext uri="{9D8B030D-6E8A-4147-A177-3AD203B41FA5}">
                      <a16:colId xmlns:a16="http://schemas.microsoft.com/office/drawing/2014/main" val="20004"/>
                    </a:ext>
                  </a:extLst>
                </a:gridCol>
              </a:tblGrid>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28575" cap="flat" cmpd="sng" algn="ctr">
                      <a:solidFill>
                        <a:srgbClr val="87BD31"/>
                      </a:solidFill>
                      <a:prstDash val="solid"/>
                      <a:round/>
                      <a:headEnd type="none" w="med" len="med"/>
                      <a:tailEnd type="none" w="med" len="med"/>
                    </a:lnB>
                    <a:noFill/>
                  </a:tcPr>
                </a:tc>
                <a:extLst>
                  <a:ext uri="{0D108BD9-81ED-4DB2-BD59-A6C34878D82A}">
                    <a16:rowId xmlns:a16="http://schemas.microsoft.com/office/drawing/2014/main" val="10000"/>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28575" cap="flat" cmpd="sng" algn="ctr">
                      <a:solidFill>
                        <a:srgbClr val="87BD31"/>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28575" cap="flat" cmpd="sng" algn="ctr">
                      <a:solidFill>
                        <a:srgbClr val="87BD31"/>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28575" cap="flat" cmpd="sng" algn="ctr">
                      <a:solidFill>
                        <a:srgbClr val="87BD31"/>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1"/>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2"/>
                  </a:ext>
                </a:extLst>
              </a:tr>
              <a:tr h="360000">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3"/>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4"/>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5"/>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6"/>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7"/>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8"/>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9"/>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0"/>
                  </a:ext>
                </a:extLst>
              </a:tr>
              <a:tr h="360000">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477116235"/>
              </p:ext>
            </p:extLst>
          </p:nvPr>
        </p:nvGraphicFramePr>
        <p:xfrm>
          <a:off x="2546801" y="1606167"/>
          <a:ext cx="1800000" cy="4320000"/>
        </p:xfrm>
        <a:graphic>
          <a:graphicData uri="http://schemas.openxmlformats.org/drawingml/2006/table">
            <a:tbl>
              <a:tblPr>
                <a:tableStyleId>{5C22544A-7EE6-4342-B048-85BDC9FD1C3A}</a:tableStyleId>
              </a:tblPr>
              <a:tblGrid>
                <a:gridCol w="360000">
                  <a:extLst>
                    <a:ext uri="{9D8B030D-6E8A-4147-A177-3AD203B41FA5}">
                      <a16:colId xmlns:a16="http://schemas.microsoft.com/office/drawing/2014/main" val="20000"/>
                    </a:ext>
                  </a:extLst>
                </a:gridCol>
                <a:gridCol w="360000">
                  <a:extLst>
                    <a:ext uri="{9D8B030D-6E8A-4147-A177-3AD203B41FA5}">
                      <a16:colId xmlns:a16="http://schemas.microsoft.com/office/drawing/2014/main" val="20001"/>
                    </a:ext>
                  </a:extLst>
                </a:gridCol>
                <a:gridCol w="360000">
                  <a:extLst>
                    <a:ext uri="{9D8B030D-6E8A-4147-A177-3AD203B41FA5}">
                      <a16:colId xmlns:a16="http://schemas.microsoft.com/office/drawing/2014/main" val="20002"/>
                    </a:ext>
                  </a:extLst>
                </a:gridCol>
                <a:gridCol w="360000">
                  <a:extLst>
                    <a:ext uri="{9D8B030D-6E8A-4147-A177-3AD203B41FA5}">
                      <a16:colId xmlns:a16="http://schemas.microsoft.com/office/drawing/2014/main" val="20003"/>
                    </a:ext>
                  </a:extLst>
                </a:gridCol>
                <a:gridCol w="360000">
                  <a:extLst>
                    <a:ext uri="{9D8B030D-6E8A-4147-A177-3AD203B41FA5}">
                      <a16:colId xmlns:a16="http://schemas.microsoft.com/office/drawing/2014/main" val="20004"/>
                    </a:ext>
                  </a:extLst>
                </a:gridCol>
              </a:tblGrid>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extLst>
                  <a:ext uri="{0D108BD9-81ED-4DB2-BD59-A6C34878D82A}">
                    <a16:rowId xmlns:a16="http://schemas.microsoft.com/office/drawing/2014/main" val="10000"/>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28575" cap="flat" cmpd="sng" algn="ctr">
                      <a:solidFill>
                        <a:srgbClr val="DE1E5A"/>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28575" cap="flat" cmpd="sng" algn="ctr">
                      <a:solidFill>
                        <a:srgbClr val="DE1E5A"/>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1"/>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2"/>
                  </a:ext>
                </a:extLst>
              </a:tr>
              <a:tr h="360000">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3"/>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4"/>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5"/>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6"/>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7"/>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8"/>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9"/>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0"/>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
        <p:nvSpPr>
          <p:cNvPr id="25" name="TextBox 24"/>
          <p:cNvSpPr txBox="1"/>
          <p:nvPr/>
        </p:nvSpPr>
        <p:spPr>
          <a:xfrm>
            <a:off x="3255741" y="1606167"/>
            <a:ext cx="363759" cy="369332"/>
          </a:xfrm>
          <a:prstGeom prst="rect">
            <a:avLst/>
          </a:prstGeom>
          <a:noFill/>
          <a:ln>
            <a:noFill/>
          </a:ln>
        </p:spPr>
        <p:txBody>
          <a:bodyPr wrap="square" rtlCol="0">
            <a:spAutoFit/>
          </a:bodyPr>
          <a:lstStyle/>
          <a:p>
            <a:pPr algn="ctr"/>
            <a:r>
              <a:rPr lang="en-GB" dirty="0">
                <a:solidFill>
                  <a:srgbClr val="00B050"/>
                </a:solidFill>
              </a:rPr>
              <a:t>0   </a:t>
            </a:r>
          </a:p>
        </p:txBody>
      </p:sp>
      <p:sp>
        <p:nvSpPr>
          <p:cNvPr id="26" name="TextBox 25"/>
          <p:cNvSpPr txBox="1"/>
          <p:nvPr/>
        </p:nvSpPr>
        <p:spPr>
          <a:xfrm>
            <a:off x="657225" y="1514475"/>
            <a:ext cx="1714500" cy="4201150"/>
          </a:xfrm>
          <a:prstGeom prst="rect">
            <a:avLst/>
          </a:prstGeom>
          <a:noFill/>
        </p:spPr>
        <p:txBody>
          <a:bodyPr wrap="square" rtlCol="0">
            <a:spAutoFit/>
          </a:bodyPr>
          <a:lstStyle/>
          <a:p>
            <a:pPr>
              <a:spcAft>
                <a:spcPts val="600"/>
              </a:spcAft>
            </a:pPr>
            <a:r>
              <a:rPr lang="en-GB" dirty="0"/>
              <a:t>A teacher is buying new pencils for </a:t>
            </a:r>
            <a:br>
              <a:rPr lang="en-GB" dirty="0"/>
            </a:br>
            <a:r>
              <a:rPr lang="en-GB" dirty="0"/>
              <a:t>his class. </a:t>
            </a:r>
          </a:p>
          <a:p>
            <a:pPr>
              <a:spcAft>
                <a:spcPts val="600"/>
              </a:spcAft>
            </a:pPr>
            <a:r>
              <a:rPr lang="en-GB" dirty="0"/>
              <a:t>He needs to buy 384 pencils. </a:t>
            </a:r>
          </a:p>
          <a:p>
            <a:pPr>
              <a:spcAft>
                <a:spcPts val="600"/>
              </a:spcAft>
            </a:pPr>
            <a:r>
              <a:rPr lang="en-GB" dirty="0"/>
              <a:t>The pencils come packed in boxes of 16. </a:t>
            </a:r>
          </a:p>
          <a:p>
            <a:pPr>
              <a:spcAft>
                <a:spcPts val="600"/>
              </a:spcAft>
            </a:pPr>
            <a:r>
              <a:rPr lang="en-GB" dirty="0"/>
              <a:t>How many boxes of pencils will he need to buy?</a:t>
            </a:r>
          </a:p>
        </p:txBody>
      </p:sp>
      <p:sp>
        <p:nvSpPr>
          <p:cNvPr id="27" name="TextBox 26"/>
          <p:cNvSpPr txBox="1"/>
          <p:nvPr/>
        </p:nvSpPr>
        <p:spPr>
          <a:xfrm>
            <a:off x="4685065" y="1505396"/>
            <a:ext cx="1666875" cy="3847207"/>
          </a:xfrm>
          <a:prstGeom prst="rect">
            <a:avLst/>
          </a:prstGeom>
          <a:noFill/>
        </p:spPr>
        <p:txBody>
          <a:bodyPr wrap="square" rtlCol="0">
            <a:spAutoFit/>
          </a:bodyPr>
          <a:lstStyle/>
          <a:p>
            <a:pPr>
              <a:spcAft>
                <a:spcPts val="600"/>
              </a:spcAft>
            </a:pPr>
            <a:r>
              <a:rPr lang="en-GB" dirty="0"/>
              <a:t>The teacher accidently orders the wrong pencils.</a:t>
            </a:r>
          </a:p>
          <a:p>
            <a:pPr>
              <a:spcAft>
                <a:spcPts val="600"/>
              </a:spcAft>
            </a:pPr>
            <a:r>
              <a:rPr lang="en-GB" dirty="0"/>
              <a:t>He receives 432 pencils </a:t>
            </a:r>
            <a:br>
              <a:rPr lang="en-GB" dirty="0"/>
            </a:br>
            <a:r>
              <a:rPr lang="en-GB" dirty="0"/>
              <a:t>in 24 boxes. </a:t>
            </a:r>
          </a:p>
          <a:p>
            <a:pPr>
              <a:spcAft>
                <a:spcPts val="600"/>
              </a:spcAft>
            </a:pPr>
            <a:r>
              <a:rPr lang="en-GB" dirty="0"/>
              <a:t>How many pencils were in each of the boxes that he accidently ordered? </a:t>
            </a:r>
          </a:p>
        </p:txBody>
      </p:sp>
      <p:sp>
        <p:nvSpPr>
          <p:cNvPr id="28" name="TextBox 27"/>
          <p:cNvSpPr txBox="1"/>
          <p:nvPr/>
        </p:nvSpPr>
        <p:spPr>
          <a:xfrm>
            <a:off x="3619500" y="1606167"/>
            <a:ext cx="363759" cy="369332"/>
          </a:xfrm>
          <a:prstGeom prst="rect">
            <a:avLst/>
          </a:prstGeom>
          <a:noFill/>
          <a:ln>
            <a:noFill/>
          </a:ln>
        </p:spPr>
        <p:txBody>
          <a:bodyPr wrap="square" rtlCol="0">
            <a:spAutoFit/>
          </a:bodyPr>
          <a:lstStyle/>
          <a:p>
            <a:pPr algn="ctr"/>
            <a:r>
              <a:rPr lang="en-GB" dirty="0">
                <a:solidFill>
                  <a:srgbClr val="00B050"/>
                </a:solidFill>
              </a:rPr>
              <a:t>2   </a:t>
            </a:r>
          </a:p>
        </p:txBody>
      </p:sp>
      <p:sp>
        <p:nvSpPr>
          <p:cNvPr id="29" name="TextBox 28"/>
          <p:cNvSpPr txBox="1"/>
          <p:nvPr/>
        </p:nvSpPr>
        <p:spPr>
          <a:xfrm>
            <a:off x="3983151" y="1606167"/>
            <a:ext cx="363759" cy="369332"/>
          </a:xfrm>
          <a:prstGeom prst="rect">
            <a:avLst/>
          </a:prstGeom>
          <a:noFill/>
          <a:ln>
            <a:noFill/>
          </a:ln>
        </p:spPr>
        <p:txBody>
          <a:bodyPr wrap="square" rtlCol="0">
            <a:spAutoFit/>
          </a:bodyPr>
          <a:lstStyle/>
          <a:p>
            <a:pPr algn="ctr"/>
            <a:r>
              <a:rPr lang="en-GB" dirty="0">
                <a:solidFill>
                  <a:srgbClr val="00B050"/>
                </a:solidFill>
              </a:rPr>
              <a:t>4   </a:t>
            </a:r>
          </a:p>
        </p:txBody>
      </p:sp>
      <p:sp>
        <p:nvSpPr>
          <p:cNvPr id="30" name="TextBox 29"/>
          <p:cNvSpPr txBox="1"/>
          <p:nvPr/>
        </p:nvSpPr>
        <p:spPr>
          <a:xfrm>
            <a:off x="3255632" y="1956449"/>
            <a:ext cx="363759" cy="369332"/>
          </a:xfrm>
          <a:prstGeom prst="rect">
            <a:avLst/>
          </a:prstGeom>
          <a:noFill/>
          <a:ln>
            <a:noFill/>
          </a:ln>
        </p:spPr>
        <p:txBody>
          <a:bodyPr wrap="square" rtlCol="0">
            <a:spAutoFit/>
          </a:bodyPr>
          <a:lstStyle/>
          <a:p>
            <a:pPr algn="ctr"/>
            <a:r>
              <a:rPr lang="en-GB" dirty="0">
                <a:solidFill>
                  <a:srgbClr val="00B050"/>
                </a:solidFill>
              </a:rPr>
              <a:t>3   </a:t>
            </a:r>
          </a:p>
        </p:txBody>
      </p:sp>
      <p:sp>
        <p:nvSpPr>
          <p:cNvPr id="31" name="TextBox 30"/>
          <p:cNvSpPr txBox="1"/>
          <p:nvPr/>
        </p:nvSpPr>
        <p:spPr>
          <a:xfrm>
            <a:off x="3619391" y="1956449"/>
            <a:ext cx="363759" cy="369332"/>
          </a:xfrm>
          <a:prstGeom prst="rect">
            <a:avLst/>
          </a:prstGeom>
          <a:noFill/>
          <a:ln>
            <a:noFill/>
          </a:ln>
        </p:spPr>
        <p:txBody>
          <a:bodyPr wrap="square" rtlCol="0">
            <a:spAutoFit/>
          </a:bodyPr>
          <a:lstStyle/>
          <a:p>
            <a:pPr algn="ctr"/>
            <a:r>
              <a:rPr lang="en-GB" dirty="0">
                <a:solidFill>
                  <a:srgbClr val="00B050"/>
                </a:solidFill>
              </a:rPr>
              <a:t>8   </a:t>
            </a:r>
          </a:p>
        </p:txBody>
      </p:sp>
      <p:sp>
        <p:nvSpPr>
          <p:cNvPr id="32" name="TextBox 31"/>
          <p:cNvSpPr txBox="1"/>
          <p:nvPr/>
        </p:nvSpPr>
        <p:spPr>
          <a:xfrm>
            <a:off x="3983042" y="1956449"/>
            <a:ext cx="363759" cy="369332"/>
          </a:xfrm>
          <a:prstGeom prst="rect">
            <a:avLst/>
          </a:prstGeom>
          <a:noFill/>
          <a:ln>
            <a:noFill/>
          </a:ln>
        </p:spPr>
        <p:txBody>
          <a:bodyPr wrap="square" rtlCol="0">
            <a:spAutoFit/>
          </a:bodyPr>
          <a:lstStyle/>
          <a:p>
            <a:pPr algn="ctr"/>
            <a:r>
              <a:rPr lang="en-GB" dirty="0">
                <a:solidFill>
                  <a:srgbClr val="00B050"/>
                </a:solidFill>
              </a:rPr>
              <a:t>4   </a:t>
            </a:r>
          </a:p>
        </p:txBody>
      </p:sp>
      <p:sp>
        <p:nvSpPr>
          <p:cNvPr id="33" name="TextBox 32"/>
          <p:cNvSpPr txBox="1"/>
          <p:nvPr/>
        </p:nvSpPr>
        <p:spPr>
          <a:xfrm>
            <a:off x="2540867" y="1956449"/>
            <a:ext cx="363759" cy="369332"/>
          </a:xfrm>
          <a:prstGeom prst="rect">
            <a:avLst/>
          </a:prstGeom>
          <a:noFill/>
          <a:ln>
            <a:noFill/>
          </a:ln>
        </p:spPr>
        <p:txBody>
          <a:bodyPr wrap="square" rtlCol="0">
            <a:spAutoFit/>
          </a:bodyPr>
          <a:lstStyle/>
          <a:p>
            <a:pPr algn="ctr"/>
            <a:r>
              <a:rPr lang="en-GB" dirty="0">
                <a:solidFill>
                  <a:srgbClr val="00B050"/>
                </a:solidFill>
              </a:rPr>
              <a:t>1   </a:t>
            </a:r>
          </a:p>
        </p:txBody>
      </p:sp>
      <p:sp>
        <p:nvSpPr>
          <p:cNvPr id="34" name="TextBox 33"/>
          <p:cNvSpPr txBox="1"/>
          <p:nvPr/>
        </p:nvSpPr>
        <p:spPr>
          <a:xfrm>
            <a:off x="2904626" y="1956449"/>
            <a:ext cx="363759" cy="369332"/>
          </a:xfrm>
          <a:prstGeom prst="rect">
            <a:avLst/>
          </a:prstGeom>
          <a:noFill/>
          <a:ln>
            <a:noFill/>
          </a:ln>
        </p:spPr>
        <p:txBody>
          <a:bodyPr wrap="square" rtlCol="0">
            <a:spAutoFit/>
          </a:bodyPr>
          <a:lstStyle/>
          <a:p>
            <a:pPr algn="ctr"/>
            <a:r>
              <a:rPr lang="en-GB" dirty="0">
                <a:solidFill>
                  <a:srgbClr val="00B050"/>
                </a:solidFill>
              </a:rPr>
              <a:t>6   </a:t>
            </a:r>
          </a:p>
        </p:txBody>
      </p:sp>
      <p:sp>
        <p:nvSpPr>
          <p:cNvPr id="35" name="TextBox 34"/>
          <p:cNvSpPr txBox="1"/>
          <p:nvPr/>
        </p:nvSpPr>
        <p:spPr>
          <a:xfrm>
            <a:off x="7308523" y="1957076"/>
            <a:ext cx="363759" cy="369332"/>
          </a:xfrm>
          <a:prstGeom prst="rect">
            <a:avLst/>
          </a:prstGeom>
          <a:noFill/>
          <a:ln>
            <a:noFill/>
          </a:ln>
        </p:spPr>
        <p:txBody>
          <a:bodyPr wrap="square" rtlCol="0">
            <a:spAutoFit/>
          </a:bodyPr>
          <a:lstStyle/>
          <a:p>
            <a:pPr algn="ctr"/>
            <a:r>
              <a:rPr lang="en-GB" dirty="0">
                <a:solidFill>
                  <a:srgbClr val="00B050"/>
                </a:solidFill>
              </a:rPr>
              <a:t>4   </a:t>
            </a:r>
          </a:p>
        </p:txBody>
      </p:sp>
      <p:sp>
        <p:nvSpPr>
          <p:cNvPr id="36" name="TextBox 35"/>
          <p:cNvSpPr txBox="1"/>
          <p:nvPr/>
        </p:nvSpPr>
        <p:spPr>
          <a:xfrm>
            <a:off x="7672282" y="1957076"/>
            <a:ext cx="363759" cy="369332"/>
          </a:xfrm>
          <a:prstGeom prst="rect">
            <a:avLst/>
          </a:prstGeom>
          <a:noFill/>
          <a:ln>
            <a:noFill/>
          </a:ln>
        </p:spPr>
        <p:txBody>
          <a:bodyPr wrap="square" rtlCol="0">
            <a:spAutoFit/>
          </a:bodyPr>
          <a:lstStyle/>
          <a:p>
            <a:pPr algn="ctr"/>
            <a:r>
              <a:rPr lang="en-GB" dirty="0">
                <a:solidFill>
                  <a:srgbClr val="00B050"/>
                </a:solidFill>
              </a:rPr>
              <a:t>3   </a:t>
            </a:r>
          </a:p>
        </p:txBody>
      </p:sp>
      <p:sp>
        <p:nvSpPr>
          <p:cNvPr id="37" name="TextBox 36"/>
          <p:cNvSpPr txBox="1"/>
          <p:nvPr/>
        </p:nvSpPr>
        <p:spPr>
          <a:xfrm>
            <a:off x="8035933" y="1957076"/>
            <a:ext cx="363759" cy="369332"/>
          </a:xfrm>
          <a:prstGeom prst="rect">
            <a:avLst/>
          </a:prstGeom>
          <a:noFill/>
          <a:ln>
            <a:noFill/>
          </a:ln>
        </p:spPr>
        <p:txBody>
          <a:bodyPr wrap="square" rtlCol="0">
            <a:spAutoFit/>
          </a:bodyPr>
          <a:lstStyle/>
          <a:p>
            <a:pPr algn="ctr"/>
            <a:r>
              <a:rPr lang="en-GB" dirty="0">
                <a:solidFill>
                  <a:srgbClr val="00B050"/>
                </a:solidFill>
              </a:rPr>
              <a:t>2   </a:t>
            </a:r>
          </a:p>
        </p:txBody>
      </p:sp>
      <p:sp>
        <p:nvSpPr>
          <p:cNvPr id="38" name="TextBox 37"/>
          <p:cNvSpPr txBox="1"/>
          <p:nvPr/>
        </p:nvSpPr>
        <p:spPr>
          <a:xfrm>
            <a:off x="6593758" y="1957076"/>
            <a:ext cx="363759" cy="369332"/>
          </a:xfrm>
          <a:prstGeom prst="rect">
            <a:avLst/>
          </a:prstGeom>
          <a:noFill/>
          <a:ln>
            <a:noFill/>
          </a:ln>
        </p:spPr>
        <p:txBody>
          <a:bodyPr wrap="square" rtlCol="0">
            <a:spAutoFit/>
          </a:bodyPr>
          <a:lstStyle/>
          <a:p>
            <a:pPr algn="ctr"/>
            <a:r>
              <a:rPr lang="en-GB" dirty="0">
                <a:solidFill>
                  <a:srgbClr val="00B050"/>
                </a:solidFill>
              </a:rPr>
              <a:t>2   </a:t>
            </a:r>
          </a:p>
        </p:txBody>
      </p:sp>
      <p:sp>
        <p:nvSpPr>
          <p:cNvPr id="39" name="TextBox 38"/>
          <p:cNvSpPr txBox="1"/>
          <p:nvPr/>
        </p:nvSpPr>
        <p:spPr>
          <a:xfrm>
            <a:off x="6957517" y="1957076"/>
            <a:ext cx="363759" cy="369332"/>
          </a:xfrm>
          <a:prstGeom prst="rect">
            <a:avLst/>
          </a:prstGeom>
          <a:noFill/>
          <a:ln>
            <a:noFill/>
          </a:ln>
        </p:spPr>
        <p:txBody>
          <a:bodyPr wrap="square" rtlCol="0">
            <a:spAutoFit/>
          </a:bodyPr>
          <a:lstStyle/>
          <a:p>
            <a:pPr algn="ctr"/>
            <a:r>
              <a:rPr lang="en-GB" dirty="0">
                <a:solidFill>
                  <a:srgbClr val="00B050"/>
                </a:solidFill>
              </a:rPr>
              <a:t>4   </a:t>
            </a:r>
          </a:p>
        </p:txBody>
      </p:sp>
      <p:sp>
        <p:nvSpPr>
          <p:cNvPr id="40" name="TextBox 39"/>
          <p:cNvSpPr txBox="1"/>
          <p:nvPr/>
        </p:nvSpPr>
        <p:spPr>
          <a:xfrm>
            <a:off x="8024591" y="1606167"/>
            <a:ext cx="363759" cy="369332"/>
          </a:xfrm>
          <a:prstGeom prst="rect">
            <a:avLst/>
          </a:prstGeom>
          <a:noFill/>
          <a:ln>
            <a:noFill/>
          </a:ln>
        </p:spPr>
        <p:txBody>
          <a:bodyPr wrap="square" rtlCol="0">
            <a:spAutoFit/>
          </a:bodyPr>
          <a:lstStyle/>
          <a:p>
            <a:pPr algn="ctr"/>
            <a:r>
              <a:rPr lang="en-GB" dirty="0">
                <a:solidFill>
                  <a:srgbClr val="00B050"/>
                </a:solidFill>
              </a:rPr>
              <a:t>8   </a:t>
            </a:r>
          </a:p>
        </p:txBody>
      </p:sp>
      <p:sp>
        <p:nvSpPr>
          <p:cNvPr id="41" name="TextBox 40"/>
          <p:cNvSpPr txBox="1"/>
          <p:nvPr/>
        </p:nvSpPr>
        <p:spPr>
          <a:xfrm>
            <a:off x="7309826" y="1606167"/>
            <a:ext cx="363759" cy="369332"/>
          </a:xfrm>
          <a:prstGeom prst="rect">
            <a:avLst/>
          </a:prstGeom>
          <a:noFill/>
          <a:ln>
            <a:noFill/>
          </a:ln>
        </p:spPr>
        <p:txBody>
          <a:bodyPr wrap="square" rtlCol="0">
            <a:spAutoFit/>
          </a:bodyPr>
          <a:lstStyle/>
          <a:p>
            <a:pPr algn="ctr"/>
            <a:r>
              <a:rPr lang="en-GB" dirty="0">
                <a:solidFill>
                  <a:srgbClr val="00B050"/>
                </a:solidFill>
              </a:rPr>
              <a:t>0   </a:t>
            </a:r>
          </a:p>
        </p:txBody>
      </p:sp>
      <p:sp>
        <p:nvSpPr>
          <p:cNvPr id="42" name="TextBox 41"/>
          <p:cNvSpPr txBox="1"/>
          <p:nvPr/>
        </p:nvSpPr>
        <p:spPr>
          <a:xfrm>
            <a:off x="7664060" y="1606167"/>
            <a:ext cx="363759" cy="369332"/>
          </a:xfrm>
          <a:prstGeom prst="rect">
            <a:avLst/>
          </a:prstGeom>
          <a:noFill/>
          <a:ln>
            <a:noFill/>
          </a:ln>
        </p:spPr>
        <p:txBody>
          <a:bodyPr wrap="square" rtlCol="0">
            <a:spAutoFit/>
          </a:bodyPr>
          <a:lstStyle/>
          <a:p>
            <a:pPr algn="ctr"/>
            <a:r>
              <a:rPr lang="en-GB" dirty="0">
                <a:solidFill>
                  <a:srgbClr val="00B050"/>
                </a:solidFill>
              </a:rPr>
              <a:t>1   </a:t>
            </a:r>
          </a:p>
        </p:txBody>
      </p:sp>
      <p:pic>
        <p:nvPicPr>
          <p:cNvPr id="17" name="Picture 16"/>
          <p:cNvPicPr>
            <a:picLocks noChangeAspect="1"/>
          </p:cNvPicPr>
          <p:nvPr/>
        </p:nvPicPr>
        <p:blipFill>
          <a:blip r:embed="rId3"/>
          <a:stretch>
            <a:fillRect/>
          </a:stretch>
        </p:blipFill>
        <p:spPr>
          <a:xfrm>
            <a:off x="4305295" y="1606167"/>
            <a:ext cx="445440" cy="4320000"/>
          </a:xfrm>
          <a:prstGeom prst="rect">
            <a:avLst/>
          </a:prstGeom>
        </p:spPr>
      </p:pic>
      <p:pic>
        <p:nvPicPr>
          <p:cNvPr id="18" name="Picture 17"/>
          <p:cNvPicPr>
            <a:picLocks noChangeAspect="1"/>
          </p:cNvPicPr>
          <p:nvPr/>
        </p:nvPicPr>
        <p:blipFill>
          <a:blip r:embed="rId4"/>
          <a:stretch>
            <a:fillRect/>
          </a:stretch>
        </p:blipFill>
        <p:spPr>
          <a:xfrm>
            <a:off x="6267126" y="1597632"/>
            <a:ext cx="335309" cy="4338081"/>
          </a:xfrm>
          <a:prstGeom prst="rect">
            <a:avLst/>
          </a:prstGeom>
        </p:spPr>
      </p:pic>
      <p:pic>
        <p:nvPicPr>
          <p:cNvPr id="19" name="Picture 18"/>
          <p:cNvPicPr>
            <a:picLocks noChangeAspect="1"/>
          </p:cNvPicPr>
          <p:nvPr/>
        </p:nvPicPr>
        <p:blipFill>
          <a:blip r:embed="rId5"/>
          <a:stretch>
            <a:fillRect/>
          </a:stretch>
        </p:blipFill>
        <p:spPr>
          <a:xfrm>
            <a:off x="2170811" y="1607178"/>
            <a:ext cx="390178" cy="4328535"/>
          </a:xfrm>
          <a:prstGeom prst="rect">
            <a:avLst/>
          </a:prstGeom>
        </p:spPr>
      </p:pic>
    </p:spTree>
    <p:extLst>
      <p:ext uri="{BB962C8B-B14F-4D97-AF65-F5344CB8AC3E}">
        <p14:creationId xmlns:p14="http://schemas.microsoft.com/office/powerpoint/2010/main" val="384753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500"/>
                                        <p:tgtEl>
                                          <p:spTgt spid="38"/>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500"/>
                                        <p:tgtEl>
                                          <p:spTgt spid="4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fade">
                                      <p:cBhvr>
                                        <p:cTn id="82" dur="500"/>
                                        <p:tgtEl>
                                          <p:spTgt spid="42"/>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223045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7" name="Rectangle 6"/>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cxnSp>
        <p:nvCxnSpPr>
          <p:cNvPr id="68" name="Straight Connector 67"/>
          <p:cNvCxnSpPr/>
          <p:nvPr/>
        </p:nvCxnSpPr>
        <p:spPr>
          <a:xfrm>
            <a:off x="2213361" y="672630"/>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68422" y="1245846"/>
            <a:ext cx="4803704" cy="1738938"/>
          </a:xfrm>
          <a:prstGeom prst="rect">
            <a:avLst/>
          </a:prstGeom>
          <a:noFill/>
        </p:spPr>
        <p:txBody>
          <a:bodyPr wrap="square" lIns="0" tIns="0" rIns="0" bIns="0" rtlCol="0">
            <a:spAutoFit/>
          </a:bodyPr>
          <a:lstStyle/>
          <a:p>
            <a:pPr>
              <a:spcAft>
                <a:spcPts val="600"/>
              </a:spcAft>
            </a:pPr>
            <a:r>
              <a:rPr lang="en-GB" dirty="0"/>
              <a:t>A school uniform factory have been asked to make 868 jumpers for </a:t>
            </a:r>
            <a:r>
              <a:rPr lang="en-GB" dirty="0" err="1"/>
              <a:t>Twinkl</a:t>
            </a:r>
            <a:r>
              <a:rPr lang="en-GB" dirty="0"/>
              <a:t> Academy. They plan to make all of the jumpers in 2 weeks. </a:t>
            </a:r>
          </a:p>
          <a:p>
            <a:pPr>
              <a:spcAft>
                <a:spcPts val="600"/>
              </a:spcAft>
            </a:pPr>
            <a:r>
              <a:rPr lang="en-GB" dirty="0"/>
              <a:t>To fulfil its order, Miss Sweater calculates how many jumpers they will need to make each day using this calculation:</a:t>
            </a:r>
          </a:p>
        </p:txBody>
      </p:sp>
      <p:sp>
        <p:nvSpPr>
          <p:cNvPr id="10" name="Oval 9"/>
          <p:cNvSpPr/>
          <p:nvPr/>
        </p:nvSpPr>
        <p:spPr>
          <a:xfrm>
            <a:off x="781913" y="3142983"/>
            <a:ext cx="555123" cy="555123"/>
          </a:xfrm>
          <a:prstGeom prst="ellipse">
            <a:avLst/>
          </a:prstGeom>
          <a:solidFill>
            <a:srgbClr val="DE1E5A"/>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t>14</a:t>
            </a:r>
          </a:p>
        </p:txBody>
      </p:sp>
      <p:sp>
        <p:nvSpPr>
          <p:cNvPr id="11" name="Oval 10"/>
          <p:cNvSpPr/>
          <p:nvPr/>
        </p:nvSpPr>
        <p:spPr>
          <a:xfrm>
            <a:off x="1669669" y="3136637"/>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2557425" y="3136637"/>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p:cNvSpPr/>
          <p:nvPr/>
        </p:nvSpPr>
        <p:spPr>
          <a:xfrm>
            <a:off x="3445181" y="3136636"/>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p:cNvSpPr/>
          <p:nvPr/>
        </p:nvSpPr>
        <p:spPr>
          <a:xfrm>
            <a:off x="4332935" y="3136636"/>
            <a:ext cx="555123" cy="555123"/>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ight Arrow 14"/>
          <p:cNvSpPr/>
          <p:nvPr/>
        </p:nvSpPr>
        <p:spPr>
          <a:xfrm>
            <a:off x="1375923" y="3327112"/>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a:off x="2260434" y="3327112"/>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a:off x="3144945" y="3327112"/>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a:off x="4029456" y="3327112"/>
            <a:ext cx="278674" cy="174172"/>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385664168"/>
              </p:ext>
            </p:extLst>
          </p:nvPr>
        </p:nvGraphicFramePr>
        <p:xfrm>
          <a:off x="6321153" y="1501392"/>
          <a:ext cx="1800000" cy="4320000"/>
        </p:xfrm>
        <a:graphic>
          <a:graphicData uri="http://schemas.openxmlformats.org/drawingml/2006/table">
            <a:tbl>
              <a:tblPr>
                <a:tableStyleId>{5C22544A-7EE6-4342-B048-85BDC9FD1C3A}</a:tableStyleId>
              </a:tblPr>
              <a:tblGrid>
                <a:gridCol w="360000">
                  <a:extLst>
                    <a:ext uri="{9D8B030D-6E8A-4147-A177-3AD203B41FA5}">
                      <a16:colId xmlns:a16="http://schemas.microsoft.com/office/drawing/2014/main" val="20000"/>
                    </a:ext>
                  </a:extLst>
                </a:gridCol>
                <a:gridCol w="360000">
                  <a:extLst>
                    <a:ext uri="{9D8B030D-6E8A-4147-A177-3AD203B41FA5}">
                      <a16:colId xmlns:a16="http://schemas.microsoft.com/office/drawing/2014/main" val="20001"/>
                    </a:ext>
                  </a:extLst>
                </a:gridCol>
                <a:gridCol w="360000">
                  <a:extLst>
                    <a:ext uri="{9D8B030D-6E8A-4147-A177-3AD203B41FA5}">
                      <a16:colId xmlns:a16="http://schemas.microsoft.com/office/drawing/2014/main" val="20002"/>
                    </a:ext>
                  </a:extLst>
                </a:gridCol>
                <a:gridCol w="360000">
                  <a:extLst>
                    <a:ext uri="{9D8B030D-6E8A-4147-A177-3AD203B41FA5}">
                      <a16:colId xmlns:a16="http://schemas.microsoft.com/office/drawing/2014/main" val="20003"/>
                    </a:ext>
                  </a:extLst>
                </a:gridCol>
                <a:gridCol w="360000">
                  <a:extLst>
                    <a:ext uri="{9D8B030D-6E8A-4147-A177-3AD203B41FA5}">
                      <a16:colId xmlns:a16="http://schemas.microsoft.com/office/drawing/2014/main" val="20004"/>
                    </a:ext>
                  </a:extLst>
                </a:gridCol>
              </a:tblGrid>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28575" cap="flat" cmpd="sng" algn="ctr">
                      <a:solidFill>
                        <a:srgbClr val="DE1E5A"/>
                      </a:solidFill>
                      <a:prstDash val="solid"/>
                      <a:round/>
                      <a:headEnd type="none" w="med" len="med"/>
                      <a:tailEnd type="none" w="med" len="med"/>
                    </a:lnB>
                    <a:noFill/>
                  </a:tcPr>
                </a:tc>
                <a:extLst>
                  <a:ext uri="{0D108BD9-81ED-4DB2-BD59-A6C34878D82A}">
                    <a16:rowId xmlns:a16="http://schemas.microsoft.com/office/drawing/2014/main" val="10000"/>
                  </a:ext>
                </a:extLst>
              </a:tr>
              <a:tr h="360000">
                <a:tc>
                  <a:txBody>
                    <a:bodyPr/>
                    <a:lstStyle/>
                    <a:p>
                      <a:r>
                        <a:rPr lang="en-GB" dirty="0"/>
                        <a:t>1</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4</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28575" cap="flat" cmpd="sng" algn="ctr">
                      <a:solidFill>
                        <a:srgbClr val="DE1E5A"/>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8</a:t>
                      </a:r>
                    </a:p>
                  </a:txBody>
                  <a:tcPr marL="0" marR="0" marT="0" marB="0" anchor="ctr" anchorCtr="1">
                    <a:lnL w="28575" cap="flat" cmpd="sng" algn="ctr">
                      <a:solidFill>
                        <a:srgbClr val="DE1E5A"/>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6</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r>
                        <a:rPr lang="en-GB" dirty="0"/>
                        <a:t>8</a:t>
                      </a:r>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28575" cap="flat" cmpd="sng" algn="ctr">
                      <a:solidFill>
                        <a:srgbClr val="DE1E5A"/>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1"/>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2"/>
                  </a:ext>
                </a:extLst>
              </a:tr>
              <a:tr h="360000">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3"/>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4"/>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5"/>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6"/>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7"/>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8"/>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09"/>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0"/>
                  </a:ext>
                </a:extLst>
              </a:tr>
              <a:tr h="360000">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tc>
                  <a:txBody>
                    <a:bodyPr/>
                    <a:lstStyle/>
                    <a:p>
                      <a:endParaRPr lang="en-GB" dirty="0"/>
                    </a:p>
                  </a:txBody>
                  <a:tcPr marL="0" marR="0" marT="0" marB="0" anchor="ctr" anchorCtr="1">
                    <a:lnL w="12700" cap="flat" cmpd="sng" algn="ctr">
                      <a:solidFill>
                        <a:schemeClr val="accent4">
                          <a:lumMod val="40000"/>
                          <a:lumOff val="60000"/>
                        </a:schemeClr>
                      </a:solidFill>
                      <a:prstDash val="solid"/>
                      <a:round/>
                      <a:headEnd type="none" w="med" len="med"/>
                      <a:tailEnd type="none" w="med" len="med"/>
                    </a:lnL>
                    <a:lnR w="12700" cap="flat" cmpd="sng" algn="ctr">
                      <a:solidFill>
                        <a:schemeClr val="accent4">
                          <a:lumMod val="40000"/>
                          <a:lumOff val="60000"/>
                        </a:schemeClr>
                      </a:solidFill>
                      <a:prstDash val="solid"/>
                      <a:round/>
                      <a:headEnd type="none" w="med" len="med"/>
                      <a:tailEnd type="none" w="med" len="med"/>
                    </a:lnR>
                    <a:lnT w="12700" cap="flat" cmpd="sng" algn="ctr">
                      <a:solidFill>
                        <a:schemeClr val="accent4">
                          <a:lumMod val="40000"/>
                          <a:lumOff val="60000"/>
                        </a:schemeClr>
                      </a:solidFill>
                      <a:prstDash val="solid"/>
                      <a:round/>
                      <a:headEnd type="none" w="med" len="med"/>
                      <a:tailEnd type="none" w="med" len="med"/>
                    </a:lnT>
                    <a:lnB w="12700" cap="flat" cmpd="sng" algn="ctr">
                      <a:solidFill>
                        <a:schemeClr val="accent4">
                          <a:lumMod val="40000"/>
                          <a:lumOff val="60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
        <p:nvSpPr>
          <p:cNvPr id="20" name="TextBox 19"/>
          <p:cNvSpPr txBox="1"/>
          <p:nvPr/>
        </p:nvSpPr>
        <p:spPr>
          <a:xfrm>
            <a:off x="1719804" y="3229531"/>
            <a:ext cx="444137" cy="369332"/>
          </a:xfrm>
          <a:prstGeom prst="rect">
            <a:avLst/>
          </a:prstGeom>
          <a:noFill/>
          <a:ln>
            <a:noFill/>
          </a:ln>
        </p:spPr>
        <p:txBody>
          <a:bodyPr wrap="square" rtlCol="0">
            <a:spAutoFit/>
          </a:bodyPr>
          <a:lstStyle/>
          <a:p>
            <a:pPr algn="ctr"/>
            <a:r>
              <a:rPr lang="en-GB" dirty="0"/>
              <a:t>28</a:t>
            </a:r>
          </a:p>
        </p:txBody>
      </p:sp>
      <p:sp>
        <p:nvSpPr>
          <p:cNvPr id="21" name="TextBox 20"/>
          <p:cNvSpPr txBox="1"/>
          <p:nvPr/>
        </p:nvSpPr>
        <p:spPr>
          <a:xfrm>
            <a:off x="2624666" y="3229531"/>
            <a:ext cx="444137" cy="369332"/>
          </a:xfrm>
          <a:prstGeom prst="rect">
            <a:avLst/>
          </a:prstGeom>
          <a:noFill/>
          <a:ln>
            <a:noFill/>
          </a:ln>
        </p:spPr>
        <p:txBody>
          <a:bodyPr wrap="square" rtlCol="0">
            <a:spAutoFit/>
          </a:bodyPr>
          <a:lstStyle/>
          <a:p>
            <a:pPr algn="ctr"/>
            <a:r>
              <a:rPr lang="en-GB" dirty="0"/>
              <a:t>42</a:t>
            </a:r>
          </a:p>
        </p:txBody>
      </p:sp>
      <p:sp>
        <p:nvSpPr>
          <p:cNvPr id="22" name="TextBox 21"/>
          <p:cNvSpPr txBox="1"/>
          <p:nvPr/>
        </p:nvSpPr>
        <p:spPr>
          <a:xfrm>
            <a:off x="3509676" y="3226004"/>
            <a:ext cx="444137" cy="369332"/>
          </a:xfrm>
          <a:prstGeom prst="rect">
            <a:avLst/>
          </a:prstGeom>
          <a:noFill/>
          <a:ln>
            <a:noFill/>
          </a:ln>
        </p:spPr>
        <p:txBody>
          <a:bodyPr wrap="square" rtlCol="0">
            <a:spAutoFit/>
          </a:bodyPr>
          <a:lstStyle/>
          <a:p>
            <a:pPr algn="ctr"/>
            <a:r>
              <a:rPr lang="en-GB" dirty="0"/>
              <a:t>56</a:t>
            </a:r>
          </a:p>
        </p:txBody>
      </p:sp>
      <p:sp>
        <p:nvSpPr>
          <p:cNvPr id="23" name="TextBox 22"/>
          <p:cNvSpPr txBox="1"/>
          <p:nvPr/>
        </p:nvSpPr>
        <p:spPr>
          <a:xfrm>
            <a:off x="4393519" y="3229531"/>
            <a:ext cx="444137" cy="369332"/>
          </a:xfrm>
          <a:prstGeom prst="rect">
            <a:avLst/>
          </a:prstGeom>
          <a:noFill/>
          <a:ln>
            <a:noFill/>
          </a:ln>
        </p:spPr>
        <p:txBody>
          <a:bodyPr wrap="square" rtlCol="0">
            <a:spAutoFit/>
          </a:bodyPr>
          <a:lstStyle/>
          <a:p>
            <a:pPr algn="ctr"/>
            <a:r>
              <a:rPr lang="en-GB" dirty="0"/>
              <a:t>70</a:t>
            </a:r>
          </a:p>
        </p:txBody>
      </p:sp>
      <p:sp>
        <p:nvSpPr>
          <p:cNvPr id="24" name="TextBox 23"/>
          <p:cNvSpPr txBox="1"/>
          <p:nvPr/>
        </p:nvSpPr>
        <p:spPr>
          <a:xfrm>
            <a:off x="7029984" y="1501392"/>
            <a:ext cx="363759" cy="369332"/>
          </a:xfrm>
          <a:prstGeom prst="rect">
            <a:avLst/>
          </a:prstGeom>
          <a:noFill/>
          <a:ln>
            <a:noFill/>
          </a:ln>
        </p:spPr>
        <p:txBody>
          <a:bodyPr wrap="square" rtlCol="0">
            <a:spAutoFit/>
          </a:bodyPr>
          <a:lstStyle/>
          <a:p>
            <a:pPr algn="ctr"/>
            <a:r>
              <a:rPr lang="en-GB" dirty="0">
                <a:solidFill>
                  <a:schemeClr val="tx1">
                    <a:lumMod val="90000"/>
                    <a:lumOff val="10000"/>
                  </a:schemeClr>
                </a:solidFill>
              </a:rPr>
              <a:t>0   </a:t>
            </a:r>
          </a:p>
        </p:txBody>
      </p:sp>
      <p:sp>
        <p:nvSpPr>
          <p:cNvPr id="25" name="TextBox 24"/>
          <p:cNvSpPr txBox="1"/>
          <p:nvPr/>
        </p:nvSpPr>
        <p:spPr>
          <a:xfrm>
            <a:off x="7393743" y="1501392"/>
            <a:ext cx="363759" cy="369332"/>
          </a:xfrm>
          <a:prstGeom prst="rect">
            <a:avLst/>
          </a:prstGeom>
          <a:noFill/>
          <a:ln>
            <a:noFill/>
          </a:ln>
        </p:spPr>
        <p:txBody>
          <a:bodyPr wrap="square" rtlCol="0">
            <a:spAutoFit/>
          </a:bodyPr>
          <a:lstStyle/>
          <a:p>
            <a:pPr algn="ctr"/>
            <a:r>
              <a:rPr lang="en-GB" dirty="0">
                <a:solidFill>
                  <a:schemeClr val="tx1">
                    <a:lumMod val="90000"/>
                    <a:lumOff val="10000"/>
                  </a:schemeClr>
                </a:solidFill>
              </a:rPr>
              <a:t>6   </a:t>
            </a:r>
          </a:p>
        </p:txBody>
      </p:sp>
      <p:sp>
        <p:nvSpPr>
          <p:cNvPr id="26" name="TextBox 25"/>
          <p:cNvSpPr txBox="1"/>
          <p:nvPr/>
        </p:nvSpPr>
        <p:spPr>
          <a:xfrm>
            <a:off x="7757394" y="1501392"/>
            <a:ext cx="363759" cy="369332"/>
          </a:xfrm>
          <a:prstGeom prst="rect">
            <a:avLst/>
          </a:prstGeom>
          <a:noFill/>
          <a:ln>
            <a:noFill/>
          </a:ln>
        </p:spPr>
        <p:txBody>
          <a:bodyPr wrap="square" rtlCol="0">
            <a:spAutoFit/>
          </a:bodyPr>
          <a:lstStyle/>
          <a:p>
            <a:pPr algn="ctr"/>
            <a:r>
              <a:rPr lang="en-GB" dirty="0">
                <a:solidFill>
                  <a:schemeClr val="tx1">
                    <a:lumMod val="90000"/>
                    <a:lumOff val="10000"/>
                  </a:schemeClr>
                </a:solidFill>
              </a:rPr>
              <a:t>0   </a:t>
            </a:r>
          </a:p>
        </p:txBody>
      </p:sp>
      <p:sp>
        <p:nvSpPr>
          <p:cNvPr id="27" name="TextBox 26"/>
          <p:cNvSpPr txBox="1"/>
          <p:nvPr/>
        </p:nvSpPr>
        <p:spPr>
          <a:xfrm>
            <a:off x="774043" y="3805832"/>
            <a:ext cx="4106145" cy="553998"/>
          </a:xfrm>
          <a:prstGeom prst="rect">
            <a:avLst/>
          </a:prstGeom>
          <a:noFill/>
        </p:spPr>
        <p:txBody>
          <a:bodyPr wrap="square" lIns="0" tIns="0" rIns="0" bIns="0" rtlCol="0">
            <a:spAutoFit/>
          </a:bodyPr>
          <a:lstStyle/>
          <a:p>
            <a:pPr lvl="0"/>
            <a:r>
              <a:rPr lang="en-GB" dirty="0">
                <a:solidFill>
                  <a:prstClr val="black"/>
                </a:solidFill>
              </a:rPr>
              <a:t>Explain why Miss Sweater is incorrect. How would you correct her mistake?</a:t>
            </a:r>
          </a:p>
        </p:txBody>
      </p:sp>
      <p:sp>
        <p:nvSpPr>
          <p:cNvPr id="28" name="TextBox 27"/>
          <p:cNvSpPr txBox="1"/>
          <p:nvPr/>
        </p:nvSpPr>
        <p:spPr>
          <a:xfrm>
            <a:off x="764235" y="4465385"/>
            <a:ext cx="4807890" cy="1661993"/>
          </a:xfrm>
          <a:prstGeom prst="rect">
            <a:avLst/>
          </a:prstGeom>
          <a:noFill/>
        </p:spPr>
        <p:txBody>
          <a:bodyPr wrap="square" lIns="0" tIns="0" rIns="0" bIns="0" rtlCol="0">
            <a:spAutoFit/>
          </a:bodyPr>
          <a:lstStyle/>
          <a:p>
            <a:pPr lvl="0"/>
            <a:r>
              <a:rPr lang="en-GB" dirty="0">
                <a:solidFill>
                  <a:srgbClr val="00B050"/>
                </a:solidFill>
              </a:rPr>
              <a:t>Miss Sweater is incorrect because she has either incorrectly divided the hundreds and tens by fourteen, or she has carried the 8 ones down, which cannot be divided by fourteen to give a whole number. The correct calculation and answer would be 62 jumpers each day.</a:t>
            </a:r>
          </a:p>
        </p:txBody>
      </p:sp>
      <p:pic>
        <p:nvPicPr>
          <p:cNvPr id="29" name="Picture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8860" y="2796409"/>
            <a:ext cx="797918" cy="1339363"/>
          </a:xfrm>
          <a:prstGeom prst="rect">
            <a:avLst/>
          </a:prstGeom>
        </p:spPr>
      </p:pic>
      <p:sp>
        <p:nvSpPr>
          <p:cNvPr id="31" name="TextBox 30"/>
          <p:cNvSpPr txBox="1"/>
          <p:nvPr/>
        </p:nvSpPr>
        <p:spPr>
          <a:xfrm>
            <a:off x="7029984" y="1501974"/>
            <a:ext cx="363759" cy="369332"/>
          </a:xfrm>
          <a:prstGeom prst="rect">
            <a:avLst/>
          </a:prstGeom>
          <a:noFill/>
          <a:ln>
            <a:noFill/>
          </a:ln>
        </p:spPr>
        <p:txBody>
          <a:bodyPr wrap="square" rtlCol="0">
            <a:spAutoFit/>
          </a:bodyPr>
          <a:lstStyle/>
          <a:p>
            <a:pPr algn="ctr"/>
            <a:r>
              <a:rPr lang="en-GB" dirty="0">
                <a:solidFill>
                  <a:srgbClr val="00B050"/>
                </a:solidFill>
              </a:rPr>
              <a:t>0</a:t>
            </a:r>
            <a:r>
              <a:rPr lang="en-GB" dirty="0">
                <a:solidFill>
                  <a:schemeClr val="tx1">
                    <a:lumMod val="90000"/>
                    <a:lumOff val="10000"/>
                  </a:schemeClr>
                </a:solidFill>
              </a:rPr>
              <a:t>   </a:t>
            </a:r>
          </a:p>
        </p:txBody>
      </p:sp>
      <p:sp>
        <p:nvSpPr>
          <p:cNvPr id="32" name="TextBox 31"/>
          <p:cNvSpPr txBox="1"/>
          <p:nvPr/>
        </p:nvSpPr>
        <p:spPr>
          <a:xfrm>
            <a:off x="7393743" y="1501974"/>
            <a:ext cx="363759" cy="369332"/>
          </a:xfrm>
          <a:prstGeom prst="rect">
            <a:avLst/>
          </a:prstGeom>
          <a:noFill/>
          <a:ln>
            <a:noFill/>
          </a:ln>
        </p:spPr>
        <p:txBody>
          <a:bodyPr wrap="square" rtlCol="0">
            <a:spAutoFit/>
          </a:bodyPr>
          <a:lstStyle/>
          <a:p>
            <a:pPr algn="ctr"/>
            <a:r>
              <a:rPr lang="en-GB" dirty="0">
                <a:solidFill>
                  <a:srgbClr val="00B050"/>
                </a:solidFill>
              </a:rPr>
              <a:t>6</a:t>
            </a:r>
            <a:r>
              <a:rPr lang="en-GB" dirty="0">
                <a:solidFill>
                  <a:schemeClr val="tx1">
                    <a:lumMod val="90000"/>
                    <a:lumOff val="10000"/>
                  </a:schemeClr>
                </a:solidFill>
              </a:rPr>
              <a:t>   </a:t>
            </a:r>
          </a:p>
        </p:txBody>
      </p:sp>
      <p:sp>
        <p:nvSpPr>
          <p:cNvPr id="33" name="TextBox 32"/>
          <p:cNvSpPr txBox="1"/>
          <p:nvPr/>
        </p:nvSpPr>
        <p:spPr>
          <a:xfrm>
            <a:off x="7757394" y="1501974"/>
            <a:ext cx="363759" cy="369332"/>
          </a:xfrm>
          <a:prstGeom prst="rect">
            <a:avLst/>
          </a:prstGeom>
          <a:noFill/>
          <a:ln>
            <a:noFill/>
          </a:ln>
        </p:spPr>
        <p:txBody>
          <a:bodyPr wrap="square" rtlCol="0">
            <a:spAutoFit/>
          </a:bodyPr>
          <a:lstStyle/>
          <a:p>
            <a:pPr algn="ctr"/>
            <a:r>
              <a:rPr lang="en-GB" dirty="0">
                <a:solidFill>
                  <a:srgbClr val="00B050"/>
                </a:solidFill>
              </a:rPr>
              <a:t>2</a:t>
            </a:r>
            <a:r>
              <a:rPr lang="en-GB" dirty="0">
                <a:solidFill>
                  <a:schemeClr val="tx1">
                    <a:lumMod val="90000"/>
                    <a:lumOff val="10000"/>
                  </a:schemeClr>
                </a:solidFill>
              </a:rPr>
              <a:t>   </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4"/>
                                        </p:tgtEl>
                                      </p:cBhvr>
                                    </p:animEffect>
                                    <p:set>
                                      <p:cBhvr>
                                        <p:cTn id="27" dur="1" fill="hold">
                                          <p:stCondLst>
                                            <p:cond delay="499"/>
                                          </p:stCondLst>
                                        </p:cTn>
                                        <p:tgtEl>
                                          <p:spTgt spid="24"/>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25"/>
                                        </p:tgtEl>
                                      </p:cBhvr>
                                    </p:animEffect>
                                    <p:set>
                                      <p:cBhvr>
                                        <p:cTn id="30" dur="1" fill="hold">
                                          <p:stCondLst>
                                            <p:cond delay="499"/>
                                          </p:stCondLst>
                                        </p:cTn>
                                        <p:tgtEl>
                                          <p:spTgt spid="25"/>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26"/>
                                        </p:tgtEl>
                                      </p:cBhvr>
                                    </p:animEffect>
                                    <p:set>
                                      <p:cBhvr>
                                        <p:cTn id="33" dur="1" fill="hold">
                                          <p:stCondLst>
                                            <p:cond delay="499"/>
                                          </p:stCondLst>
                                        </p:cTn>
                                        <p:tgtEl>
                                          <p:spTgt spid="26"/>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500"/>
                                        <p:tgtEl>
                                          <p:spTgt spid="3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8" grpId="0"/>
      <p:bldP spid="31" grpId="0"/>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223045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sp>
        <p:nvSpPr>
          <p:cNvPr id="7" name="Rectangle 6"/>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cxnSp>
        <p:nvCxnSpPr>
          <p:cNvPr id="68" name="Straight Connector 67"/>
          <p:cNvCxnSpPr/>
          <p:nvPr/>
        </p:nvCxnSpPr>
        <p:spPr>
          <a:xfrm>
            <a:off x="2213361" y="672630"/>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257210"/>
            <a:ext cx="7632700" cy="307777"/>
          </a:xfrm>
          <a:prstGeom prst="rect">
            <a:avLst/>
          </a:prstGeom>
          <a:noFill/>
        </p:spPr>
        <p:txBody>
          <a:bodyPr wrap="square" lIns="0" tIns="0" rIns="0" bIns="0" rtlCol="0">
            <a:spAutoFit/>
          </a:bodyPr>
          <a:lstStyle/>
          <a:p>
            <a:pPr>
              <a:spcAft>
                <a:spcPts val="600"/>
              </a:spcAft>
            </a:pPr>
            <a:r>
              <a:rPr lang="en-GB" dirty="0"/>
              <a:t>Two children are solving this long division calculation: </a:t>
            </a:r>
            <a:r>
              <a:rPr lang="en-GB" sz="2000" b="1" dirty="0">
                <a:solidFill>
                  <a:srgbClr val="DE1E5A"/>
                </a:solidFill>
              </a:rPr>
              <a:t>109 ÷ 17</a:t>
            </a:r>
            <a:endParaRPr lang="en-GB" b="1" dirty="0">
              <a:solidFill>
                <a:srgbClr val="DE1E5A"/>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5848" y="3833769"/>
            <a:ext cx="4845574" cy="3371050"/>
          </a:xfrm>
          <a:prstGeom prst="rect">
            <a:avLst/>
          </a:prstGeom>
        </p:spPr>
      </p:pic>
      <p:sp>
        <p:nvSpPr>
          <p:cNvPr id="29" name="TextBox 28"/>
          <p:cNvSpPr txBox="1"/>
          <p:nvPr/>
        </p:nvSpPr>
        <p:spPr>
          <a:xfrm>
            <a:off x="6289638" y="3515424"/>
            <a:ext cx="1311275" cy="276999"/>
          </a:xfrm>
          <a:prstGeom prst="rect">
            <a:avLst/>
          </a:prstGeom>
          <a:noFill/>
        </p:spPr>
        <p:txBody>
          <a:bodyPr wrap="square" lIns="0" tIns="0" rIns="0" bIns="0" rtlCol="0">
            <a:spAutoFit/>
          </a:bodyPr>
          <a:lstStyle/>
          <a:p>
            <a:pPr>
              <a:spcAft>
                <a:spcPts val="600"/>
              </a:spcAft>
            </a:pPr>
            <a:r>
              <a:rPr lang="en-GB" dirty="0">
                <a:solidFill>
                  <a:schemeClr val="accent2"/>
                </a:solidFill>
              </a:rPr>
              <a:t>Liam</a:t>
            </a:r>
          </a:p>
        </p:txBody>
      </p:sp>
      <p:sp>
        <p:nvSpPr>
          <p:cNvPr id="31" name="TextBox 30"/>
          <p:cNvSpPr txBox="1"/>
          <p:nvPr/>
        </p:nvSpPr>
        <p:spPr>
          <a:xfrm>
            <a:off x="768422" y="3698944"/>
            <a:ext cx="2422525" cy="1461939"/>
          </a:xfrm>
          <a:prstGeom prst="rect">
            <a:avLst/>
          </a:prstGeom>
          <a:noFill/>
        </p:spPr>
        <p:txBody>
          <a:bodyPr wrap="square" lIns="0" tIns="0" rIns="0" bIns="0" rtlCol="0">
            <a:spAutoFit/>
          </a:bodyPr>
          <a:lstStyle/>
          <a:p>
            <a:pPr>
              <a:spcAft>
                <a:spcPts val="600"/>
              </a:spcAft>
            </a:pPr>
            <a:r>
              <a:rPr lang="en-GB" dirty="0"/>
              <a:t>Do you agree with either child’s method?</a:t>
            </a:r>
          </a:p>
          <a:p>
            <a:pPr>
              <a:spcAft>
                <a:spcPts val="600"/>
              </a:spcAft>
            </a:pPr>
            <a:r>
              <a:rPr lang="en-GB" dirty="0"/>
              <a:t>What is the most efficient way to solve the problem? </a:t>
            </a:r>
          </a:p>
        </p:txBody>
      </p:sp>
      <p:sp>
        <p:nvSpPr>
          <p:cNvPr id="4" name="Rounded Rectangular Callout 3"/>
          <p:cNvSpPr/>
          <p:nvPr/>
        </p:nvSpPr>
        <p:spPr>
          <a:xfrm>
            <a:off x="2305049" y="1714881"/>
            <a:ext cx="2938069" cy="2261501"/>
          </a:xfrm>
          <a:custGeom>
            <a:avLst/>
            <a:gdLst>
              <a:gd name="connsiteX0" fmla="*/ 0 w 2895600"/>
              <a:gd name="connsiteY0" fmla="*/ 298453 h 1790682"/>
              <a:gd name="connsiteX1" fmla="*/ 298453 w 2895600"/>
              <a:gd name="connsiteY1" fmla="*/ 0 h 1790682"/>
              <a:gd name="connsiteX2" fmla="*/ 1689100 w 2895600"/>
              <a:gd name="connsiteY2" fmla="*/ 0 h 1790682"/>
              <a:gd name="connsiteX3" fmla="*/ 1689100 w 2895600"/>
              <a:gd name="connsiteY3" fmla="*/ 0 h 1790682"/>
              <a:gd name="connsiteX4" fmla="*/ 2413000 w 2895600"/>
              <a:gd name="connsiteY4" fmla="*/ 0 h 1790682"/>
              <a:gd name="connsiteX5" fmla="*/ 2597147 w 2895600"/>
              <a:gd name="connsiteY5" fmla="*/ 0 h 1790682"/>
              <a:gd name="connsiteX6" fmla="*/ 2895600 w 2895600"/>
              <a:gd name="connsiteY6" fmla="*/ 298453 h 1790682"/>
              <a:gd name="connsiteX7" fmla="*/ 2895600 w 2895600"/>
              <a:gd name="connsiteY7" fmla="*/ 1044565 h 1790682"/>
              <a:gd name="connsiteX8" fmla="*/ 2895600 w 2895600"/>
              <a:gd name="connsiteY8" fmla="*/ 1044565 h 1790682"/>
              <a:gd name="connsiteX9" fmla="*/ 2895600 w 2895600"/>
              <a:gd name="connsiteY9" fmla="*/ 1492235 h 1790682"/>
              <a:gd name="connsiteX10" fmla="*/ 2895600 w 2895600"/>
              <a:gd name="connsiteY10" fmla="*/ 1492229 h 1790682"/>
              <a:gd name="connsiteX11" fmla="*/ 2597147 w 2895600"/>
              <a:gd name="connsiteY11" fmla="*/ 1790682 h 1790682"/>
              <a:gd name="connsiteX12" fmla="*/ 2413000 w 2895600"/>
              <a:gd name="connsiteY12" fmla="*/ 1790682 h 1790682"/>
              <a:gd name="connsiteX13" fmla="*/ 2042383 w 2895600"/>
              <a:gd name="connsiteY13" fmla="*/ 2275205 h 1790682"/>
              <a:gd name="connsiteX14" fmla="*/ 1689100 w 2895600"/>
              <a:gd name="connsiteY14" fmla="*/ 1790682 h 1790682"/>
              <a:gd name="connsiteX15" fmla="*/ 298453 w 2895600"/>
              <a:gd name="connsiteY15" fmla="*/ 1790682 h 1790682"/>
              <a:gd name="connsiteX16" fmla="*/ 0 w 2895600"/>
              <a:gd name="connsiteY16" fmla="*/ 1492229 h 1790682"/>
              <a:gd name="connsiteX17" fmla="*/ 0 w 2895600"/>
              <a:gd name="connsiteY17" fmla="*/ 1492235 h 1790682"/>
              <a:gd name="connsiteX18" fmla="*/ 0 w 2895600"/>
              <a:gd name="connsiteY18" fmla="*/ 1044565 h 1790682"/>
              <a:gd name="connsiteX19" fmla="*/ 0 w 2895600"/>
              <a:gd name="connsiteY19" fmla="*/ 1044565 h 1790682"/>
              <a:gd name="connsiteX20" fmla="*/ 0 w 2895600"/>
              <a:gd name="connsiteY20" fmla="*/ 298453 h 1790682"/>
              <a:gd name="connsiteX0" fmla="*/ 0 w 2895600"/>
              <a:gd name="connsiteY0" fmla="*/ 298453 h 2275205"/>
              <a:gd name="connsiteX1" fmla="*/ 298453 w 2895600"/>
              <a:gd name="connsiteY1" fmla="*/ 0 h 2275205"/>
              <a:gd name="connsiteX2" fmla="*/ 1689100 w 2895600"/>
              <a:gd name="connsiteY2" fmla="*/ 0 h 2275205"/>
              <a:gd name="connsiteX3" fmla="*/ 1689100 w 2895600"/>
              <a:gd name="connsiteY3" fmla="*/ 0 h 2275205"/>
              <a:gd name="connsiteX4" fmla="*/ 2413000 w 2895600"/>
              <a:gd name="connsiteY4" fmla="*/ 0 h 2275205"/>
              <a:gd name="connsiteX5" fmla="*/ 2597147 w 2895600"/>
              <a:gd name="connsiteY5" fmla="*/ 0 h 2275205"/>
              <a:gd name="connsiteX6" fmla="*/ 2895600 w 2895600"/>
              <a:gd name="connsiteY6" fmla="*/ 298453 h 2275205"/>
              <a:gd name="connsiteX7" fmla="*/ 2895600 w 2895600"/>
              <a:gd name="connsiteY7" fmla="*/ 1044565 h 2275205"/>
              <a:gd name="connsiteX8" fmla="*/ 2895600 w 2895600"/>
              <a:gd name="connsiteY8" fmla="*/ 1044565 h 2275205"/>
              <a:gd name="connsiteX9" fmla="*/ 2895600 w 2895600"/>
              <a:gd name="connsiteY9" fmla="*/ 1492235 h 2275205"/>
              <a:gd name="connsiteX10" fmla="*/ 2895600 w 2895600"/>
              <a:gd name="connsiteY10" fmla="*/ 1492229 h 2275205"/>
              <a:gd name="connsiteX11" fmla="*/ 2597147 w 2895600"/>
              <a:gd name="connsiteY11" fmla="*/ 1790682 h 2275205"/>
              <a:gd name="connsiteX12" fmla="*/ 2413000 w 2895600"/>
              <a:gd name="connsiteY12" fmla="*/ 1790682 h 2275205"/>
              <a:gd name="connsiteX13" fmla="*/ 2042383 w 2895600"/>
              <a:gd name="connsiteY13" fmla="*/ 2275205 h 2275205"/>
              <a:gd name="connsiteX14" fmla="*/ 1736725 w 2895600"/>
              <a:gd name="connsiteY14" fmla="*/ 1790682 h 2275205"/>
              <a:gd name="connsiteX15" fmla="*/ 298453 w 2895600"/>
              <a:gd name="connsiteY15" fmla="*/ 1790682 h 2275205"/>
              <a:gd name="connsiteX16" fmla="*/ 0 w 2895600"/>
              <a:gd name="connsiteY16" fmla="*/ 1492229 h 2275205"/>
              <a:gd name="connsiteX17" fmla="*/ 0 w 2895600"/>
              <a:gd name="connsiteY17" fmla="*/ 1492235 h 2275205"/>
              <a:gd name="connsiteX18" fmla="*/ 0 w 2895600"/>
              <a:gd name="connsiteY18" fmla="*/ 1044565 h 2275205"/>
              <a:gd name="connsiteX19" fmla="*/ 0 w 2895600"/>
              <a:gd name="connsiteY19" fmla="*/ 1044565 h 2275205"/>
              <a:gd name="connsiteX20" fmla="*/ 0 w 2895600"/>
              <a:gd name="connsiteY20" fmla="*/ 298453 h 2275205"/>
              <a:gd name="connsiteX0" fmla="*/ 0 w 2895600"/>
              <a:gd name="connsiteY0" fmla="*/ 298453 h 2275205"/>
              <a:gd name="connsiteX1" fmla="*/ 298453 w 2895600"/>
              <a:gd name="connsiteY1" fmla="*/ 0 h 2275205"/>
              <a:gd name="connsiteX2" fmla="*/ 1689100 w 2895600"/>
              <a:gd name="connsiteY2" fmla="*/ 0 h 2275205"/>
              <a:gd name="connsiteX3" fmla="*/ 1689100 w 2895600"/>
              <a:gd name="connsiteY3" fmla="*/ 0 h 2275205"/>
              <a:gd name="connsiteX4" fmla="*/ 2413000 w 2895600"/>
              <a:gd name="connsiteY4" fmla="*/ 0 h 2275205"/>
              <a:gd name="connsiteX5" fmla="*/ 2597147 w 2895600"/>
              <a:gd name="connsiteY5" fmla="*/ 0 h 2275205"/>
              <a:gd name="connsiteX6" fmla="*/ 2895600 w 2895600"/>
              <a:gd name="connsiteY6" fmla="*/ 298453 h 2275205"/>
              <a:gd name="connsiteX7" fmla="*/ 2895600 w 2895600"/>
              <a:gd name="connsiteY7" fmla="*/ 1044565 h 2275205"/>
              <a:gd name="connsiteX8" fmla="*/ 2895600 w 2895600"/>
              <a:gd name="connsiteY8" fmla="*/ 1044565 h 2275205"/>
              <a:gd name="connsiteX9" fmla="*/ 2895600 w 2895600"/>
              <a:gd name="connsiteY9" fmla="*/ 1492235 h 2275205"/>
              <a:gd name="connsiteX10" fmla="*/ 2895600 w 2895600"/>
              <a:gd name="connsiteY10" fmla="*/ 1492229 h 2275205"/>
              <a:gd name="connsiteX11" fmla="*/ 2597147 w 2895600"/>
              <a:gd name="connsiteY11" fmla="*/ 1790682 h 2275205"/>
              <a:gd name="connsiteX12" fmla="*/ 2413000 w 2895600"/>
              <a:gd name="connsiteY12" fmla="*/ 1790682 h 2275205"/>
              <a:gd name="connsiteX13" fmla="*/ 2042383 w 2895600"/>
              <a:gd name="connsiteY13" fmla="*/ 2275205 h 2275205"/>
              <a:gd name="connsiteX14" fmla="*/ 2022475 w 2895600"/>
              <a:gd name="connsiteY14" fmla="*/ 1790682 h 2275205"/>
              <a:gd name="connsiteX15" fmla="*/ 298453 w 2895600"/>
              <a:gd name="connsiteY15" fmla="*/ 1790682 h 2275205"/>
              <a:gd name="connsiteX16" fmla="*/ 0 w 2895600"/>
              <a:gd name="connsiteY16" fmla="*/ 1492229 h 2275205"/>
              <a:gd name="connsiteX17" fmla="*/ 0 w 2895600"/>
              <a:gd name="connsiteY17" fmla="*/ 1492235 h 2275205"/>
              <a:gd name="connsiteX18" fmla="*/ 0 w 2895600"/>
              <a:gd name="connsiteY18" fmla="*/ 1044565 h 2275205"/>
              <a:gd name="connsiteX19" fmla="*/ 0 w 2895600"/>
              <a:gd name="connsiteY19" fmla="*/ 1044565 h 2275205"/>
              <a:gd name="connsiteX20" fmla="*/ 0 w 2895600"/>
              <a:gd name="connsiteY20" fmla="*/ 298453 h 2275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95600" h="2275205">
                <a:moveTo>
                  <a:pt x="0" y="298453"/>
                </a:moveTo>
                <a:cubicBezTo>
                  <a:pt x="0" y="133622"/>
                  <a:pt x="133622" y="0"/>
                  <a:pt x="298453" y="0"/>
                </a:cubicBezTo>
                <a:lnTo>
                  <a:pt x="1689100" y="0"/>
                </a:lnTo>
                <a:lnTo>
                  <a:pt x="1689100" y="0"/>
                </a:lnTo>
                <a:lnTo>
                  <a:pt x="2413000" y="0"/>
                </a:lnTo>
                <a:lnTo>
                  <a:pt x="2597147" y="0"/>
                </a:lnTo>
                <a:cubicBezTo>
                  <a:pt x="2761978" y="0"/>
                  <a:pt x="2895600" y="133622"/>
                  <a:pt x="2895600" y="298453"/>
                </a:cubicBezTo>
                <a:lnTo>
                  <a:pt x="2895600" y="1044565"/>
                </a:lnTo>
                <a:lnTo>
                  <a:pt x="2895600" y="1044565"/>
                </a:lnTo>
                <a:lnTo>
                  <a:pt x="2895600" y="1492235"/>
                </a:lnTo>
                <a:lnTo>
                  <a:pt x="2895600" y="1492229"/>
                </a:lnTo>
                <a:cubicBezTo>
                  <a:pt x="2895600" y="1657060"/>
                  <a:pt x="2761978" y="1790682"/>
                  <a:pt x="2597147" y="1790682"/>
                </a:cubicBezTo>
                <a:lnTo>
                  <a:pt x="2413000" y="1790682"/>
                </a:lnTo>
                <a:lnTo>
                  <a:pt x="2042383" y="2275205"/>
                </a:lnTo>
                <a:lnTo>
                  <a:pt x="2022475" y="1790682"/>
                </a:lnTo>
                <a:lnTo>
                  <a:pt x="298453" y="1790682"/>
                </a:lnTo>
                <a:cubicBezTo>
                  <a:pt x="133622" y="1790682"/>
                  <a:pt x="0" y="1657060"/>
                  <a:pt x="0" y="1492229"/>
                </a:cubicBezTo>
                <a:lnTo>
                  <a:pt x="0" y="1492235"/>
                </a:lnTo>
                <a:lnTo>
                  <a:pt x="0" y="1044565"/>
                </a:lnTo>
                <a:lnTo>
                  <a:pt x="0" y="1044565"/>
                </a:lnTo>
                <a:lnTo>
                  <a:pt x="0" y="298453"/>
                </a:lnTo>
                <a:close/>
              </a:path>
            </a:pathLst>
          </a:custGeom>
          <a:solidFill>
            <a:srgbClr val="33C1BE"/>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180000" rIns="72000" bIns="36000" rtlCol="0" anchor="t" anchorCtr="0"/>
          <a:lstStyle/>
          <a:p>
            <a:pPr algn="ctr"/>
            <a:r>
              <a:rPr lang="en-GB" dirty="0"/>
              <a:t>I think that listing the multiples and then using these multiples to divide the number is the best way to solve this problem.</a:t>
            </a:r>
          </a:p>
        </p:txBody>
      </p:sp>
      <p:sp>
        <p:nvSpPr>
          <p:cNvPr id="32" name="Rounded Rectangular Callout 31"/>
          <p:cNvSpPr/>
          <p:nvPr/>
        </p:nvSpPr>
        <p:spPr>
          <a:xfrm>
            <a:off x="5275366" y="1714881"/>
            <a:ext cx="2684153" cy="2276932"/>
          </a:xfrm>
          <a:custGeom>
            <a:avLst/>
            <a:gdLst>
              <a:gd name="connsiteX0" fmla="*/ 0 w 2645354"/>
              <a:gd name="connsiteY0" fmla="*/ 298453 h 1790682"/>
              <a:gd name="connsiteX1" fmla="*/ 298453 w 2645354"/>
              <a:gd name="connsiteY1" fmla="*/ 0 h 1790682"/>
              <a:gd name="connsiteX2" fmla="*/ 440892 w 2645354"/>
              <a:gd name="connsiteY2" fmla="*/ 0 h 1790682"/>
              <a:gd name="connsiteX3" fmla="*/ 440892 w 2645354"/>
              <a:gd name="connsiteY3" fmla="*/ 0 h 1790682"/>
              <a:gd name="connsiteX4" fmla="*/ 1102231 w 2645354"/>
              <a:gd name="connsiteY4" fmla="*/ 0 h 1790682"/>
              <a:gd name="connsiteX5" fmla="*/ 2346901 w 2645354"/>
              <a:gd name="connsiteY5" fmla="*/ 0 h 1790682"/>
              <a:gd name="connsiteX6" fmla="*/ 2645354 w 2645354"/>
              <a:gd name="connsiteY6" fmla="*/ 298453 h 1790682"/>
              <a:gd name="connsiteX7" fmla="*/ 2645354 w 2645354"/>
              <a:gd name="connsiteY7" fmla="*/ 1044565 h 1790682"/>
              <a:gd name="connsiteX8" fmla="*/ 2645354 w 2645354"/>
              <a:gd name="connsiteY8" fmla="*/ 1044565 h 1790682"/>
              <a:gd name="connsiteX9" fmla="*/ 2645354 w 2645354"/>
              <a:gd name="connsiteY9" fmla="*/ 1492235 h 1790682"/>
              <a:gd name="connsiteX10" fmla="*/ 2645354 w 2645354"/>
              <a:gd name="connsiteY10" fmla="*/ 1492229 h 1790682"/>
              <a:gd name="connsiteX11" fmla="*/ 2346901 w 2645354"/>
              <a:gd name="connsiteY11" fmla="*/ 1790682 h 1790682"/>
              <a:gd name="connsiteX12" fmla="*/ 1102231 w 2645354"/>
              <a:gd name="connsiteY12" fmla="*/ 1790682 h 1790682"/>
              <a:gd name="connsiteX13" fmla="*/ 771570 w 2645354"/>
              <a:gd name="connsiteY13" fmla="*/ 2290730 h 1790682"/>
              <a:gd name="connsiteX14" fmla="*/ 440892 w 2645354"/>
              <a:gd name="connsiteY14" fmla="*/ 1790682 h 1790682"/>
              <a:gd name="connsiteX15" fmla="*/ 298453 w 2645354"/>
              <a:gd name="connsiteY15" fmla="*/ 1790682 h 1790682"/>
              <a:gd name="connsiteX16" fmla="*/ 0 w 2645354"/>
              <a:gd name="connsiteY16" fmla="*/ 1492229 h 1790682"/>
              <a:gd name="connsiteX17" fmla="*/ 0 w 2645354"/>
              <a:gd name="connsiteY17" fmla="*/ 1492235 h 1790682"/>
              <a:gd name="connsiteX18" fmla="*/ 0 w 2645354"/>
              <a:gd name="connsiteY18" fmla="*/ 1044565 h 1790682"/>
              <a:gd name="connsiteX19" fmla="*/ 0 w 2645354"/>
              <a:gd name="connsiteY19" fmla="*/ 1044565 h 1790682"/>
              <a:gd name="connsiteX20" fmla="*/ 0 w 2645354"/>
              <a:gd name="connsiteY20" fmla="*/ 298453 h 1790682"/>
              <a:gd name="connsiteX0" fmla="*/ 0 w 2645354"/>
              <a:gd name="connsiteY0" fmla="*/ 298453 h 2290730"/>
              <a:gd name="connsiteX1" fmla="*/ 298453 w 2645354"/>
              <a:gd name="connsiteY1" fmla="*/ 0 h 2290730"/>
              <a:gd name="connsiteX2" fmla="*/ 440892 w 2645354"/>
              <a:gd name="connsiteY2" fmla="*/ 0 h 2290730"/>
              <a:gd name="connsiteX3" fmla="*/ 440892 w 2645354"/>
              <a:gd name="connsiteY3" fmla="*/ 0 h 2290730"/>
              <a:gd name="connsiteX4" fmla="*/ 1102231 w 2645354"/>
              <a:gd name="connsiteY4" fmla="*/ 0 h 2290730"/>
              <a:gd name="connsiteX5" fmla="*/ 2346901 w 2645354"/>
              <a:gd name="connsiteY5" fmla="*/ 0 h 2290730"/>
              <a:gd name="connsiteX6" fmla="*/ 2645354 w 2645354"/>
              <a:gd name="connsiteY6" fmla="*/ 298453 h 2290730"/>
              <a:gd name="connsiteX7" fmla="*/ 2645354 w 2645354"/>
              <a:gd name="connsiteY7" fmla="*/ 1044565 h 2290730"/>
              <a:gd name="connsiteX8" fmla="*/ 2645354 w 2645354"/>
              <a:gd name="connsiteY8" fmla="*/ 1044565 h 2290730"/>
              <a:gd name="connsiteX9" fmla="*/ 2645354 w 2645354"/>
              <a:gd name="connsiteY9" fmla="*/ 1492235 h 2290730"/>
              <a:gd name="connsiteX10" fmla="*/ 2645354 w 2645354"/>
              <a:gd name="connsiteY10" fmla="*/ 1492229 h 2290730"/>
              <a:gd name="connsiteX11" fmla="*/ 2346901 w 2645354"/>
              <a:gd name="connsiteY11" fmla="*/ 1790682 h 2290730"/>
              <a:gd name="connsiteX12" fmla="*/ 778381 w 2645354"/>
              <a:gd name="connsiteY12" fmla="*/ 1790682 h 2290730"/>
              <a:gd name="connsiteX13" fmla="*/ 771570 w 2645354"/>
              <a:gd name="connsiteY13" fmla="*/ 2290730 h 2290730"/>
              <a:gd name="connsiteX14" fmla="*/ 440892 w 2645354"/>
              <a:gd name="connsiteY14" fmla="*/ 1790682 h 2290730"/>
              <a:gd name="connsiteX15" fmla="*/ 298453 w 2645354"/>
              <a:gd name="connsiteY15" fmla="*/ 1790682 h 2290730"/>
              <a:gd name="connsiteX16" fmla="*/ 0 w 2645354"/>
              <a:gd name="connsiteY16" fmla="*/ 1492229 h 2290730"/>
              <a:gd name="connsiteX17" fmla="*/ 0 w 2645354"/>
              <a:gd name="connsiteY17" fmla="*/ 1492235 h 2290730"/>
              <a:gd name="connsiteX18" fmla="*/ 0 w 2645354"/>
              <a:gd name="connsiteY18" fmla="*/ 1044565 h 2290730"/>
              <a:gd name="connsiteX19" fmla="*/ 0 w 2645354"/>
              <a:gd name="connsiteY19" fmla="*/ 1044565 h 2290730"/>
              <a:gd name="connsiteX20" fmla="*/ 0 w 2645354"/>
              <a:gd name="connsiteY20" fmla="*/ 298453 h 2290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645354" h="2290730">
                <a:moveTo>
                  <a:pt x="0" y="298453"/>
                </a:moveTo>
                <a:cubicBezTo>
                  <a:pt x="0" y="133622"/>
                  <a:pt x="133622" y="0"/>
                  <a:pt x="298453" y="0"/>
                </a:cubicBezTo>
                <a:lnTo>
                  <a:pt x="440892" y="0"/>
                </a:lnTo>
                <a:lnTo>
                  <a:pt x="440892" y="0"/>
                </a:lnTo>
                <a:lnTo>
                  <a:pt x="1102231" y="0"/>
                </a:lnTo>
                <a:lnTo>
                  <a:pt x="2346901" y="0"/>
                </a:lnTo>
                <a:cubicBezTo>
                  <a:pt x="2511732" y="0"/>
                  <a:pt x="2645354" y="133622"/>
                  <a:pt x="2645354" y="298453"/>
                </a:cubicBezTo>
                <a:lnTo>
                  <a:pt x="2645354" y="1044565"/>
                </a:lnTo>
                <a:lnTo>
                  <a:pt x="2645354" y="1044565"/>
                </a:lnTo>
                <a:lnTo>
                  <a:pt x="2645354" y="1492235"/>
                </a:lnTo>
                <a:lnTo>
                  <a:pt x="2645354" y="1492229"/>
                </a:lnTo>
                <a:cubicBezTo>
                  <a:pt x="2645354" y="1657060"/>
                  <a:pt x="2511732" y="1790682"/>
                  <a:pt x="2346901" y="1790682"/>
                </a:cubicBezTo>
                <a:lnTo>
                  <a:pt x="778381" y="1790682"/>
                </a:lnTo>
                <a:cubicBezTo>
                  <a:pt x="776111" y="1957365"/>
                  <a:pt x="773840" y="2124047"/>
                  <a:pt x="771570" y="2290730"/>
                </a:cubicBezTo>
                <a:lnTo>
                  <a:pt x="440892" y="1790682"/>
                </a:lnTo>
                <a:lnTo>
                  <a:pt x="298453" y="1790682"/>
                </a:lnTo>
                <a:cubicBezTo>
                  <a:pt x="133622" y="1790682"/>
                  <a:pt x="0" y="1657060"/>
                  <a:pt x="0" y="1492229"/>
                </a:cubicBezTo>
                <a:lnTo>
                  <a:pt x="0" y="1492235"/>
                </a:lnTo>
                <a:lnTo>
                  <a:pt x="0" y="1044565"/>
                </a:lnTo>
                <a:lnTo>
                  <a:pt x="0" y="1044565"/>
                </a:lnTo>
                <a:lnTo>
                  <a:pt x="0" y="29845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180000" rIns="72000" bIns="36000" rtlCol="0" anchor="t" anchorCtr="0"/>
          <a:lstStyle/>
          <a:p>
            <a:pPr algn="ctr"/>
            <a:r>
              <a:rPr lang="en-GB" dirty="0"/>
              <a:t>I think that the best way to solve this is to use repeated subtraction until I have no remainders left.</a:t>
            </a:r>
          </a:p>
        </p:txBody>
      </p:sp>
      <p:sp>
        <p:nvSpPr>
          <p:cNvPr id="5" name="Rounded Rectangle 4"/>
          <p:cNvSpPr/>
          <p:nvPr/>
        </p:nvSpPr>
        <p:spPr>
          <a:xfrm>
            <a:off x="755650" y="5392727"/>
            <a:ext cx="7632699" cy="665173"/>
          </a:xfrm>
          <a:prstGeom prst="roundRect">
            <a:avLst/>
          </a:prstGeom>
          <a:solidFill>
            <a:schemeClr val="bg1">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50"/>
                </a:solidFill>
              </a:rPr>
              <a:t>Both methods will work but Jessie’s method is more efficient as she should be able to solve the problem in fewer steps.</a:t>
            </a:r>
          </a:p>
        </p:txBody>
      </p:sp>
      <p:sp>
        <p:nvSpPr>
          <p:cNvPr id="13" name="TextBox 12"/>
          <p:cNvSpPr txBox="1"/>
          <p:nvPr/>
        </p:nvSpPr>
        <p:spPr>
          <a:xfrm>
            <a:off x="3577519" y="3494901"/>
            <a:ext cx="1311275" cy="276999"/>
          </a:xfrm>
          <a:prstGeom prst="rect">
            <a:avLst/>
          </a:prstGeom>
          <a:noFill/>
        </p:spPr>
        <p:txBody>
          <a:bodyPr wrap="square" lIns="0" tIns="0" rIns="0" bIns="0" rtlCol="0">
            <a:spAutoFit/>
          </a:bodyPr>
          <a:lstStyle/>
          <a:p>
            <a:pPr>
              <a:spcAft>
                <a:spcPts val="600"/>
              </a:spcAft>
            </a:pPr>
            <a:r>
              <a:rPr lang="en-GB" dirty="0">
                <a:solidFill>
                  <a:srgbClr val="33C1BE"/>
                </a:solidFill>
              </a:rPr>
              <a:t>Jessie</a:t>
            </a:r>
          </a:p>
        </p:txBody>
      </p:sp>
    </p:spTree>
    <p:extLst>
      <p:ext uri="{BB962C8B-B14F-4D97-AF65-F5344CB8AC3E}">
        <p14:creationId xmlns:p14="http://schemas.microsoft.com/office/powerpoint/2010/main" val="348986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0" end="0"/>
                                            </p:txEl>
                                          </p:spTgt>
                                        </p:tgtEl>
                                        <p:attrNameLst>
                                          <p:attrName>style.visibility</p:attrName>
                                        </p:attrNameLst>
                                      </p:cBhvr>
                                      <p:to>
                                        <p:strVal val="visible"/>
                                      </p:to>
                                    </p:set>
                                    <p:animEffect transition="in" filter="fade">
                                      <p:cBhvr>
                                        <p:cTn id="10" dur="500"/>
                                        <p:tgtEl>
                                          <p:spTgt spid="1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xEl>
                                              <p:pRg st="0" end="0"/>
                                            </p:txEl>
                                          </p:spTgt>
                                        </p:tgtEl>
                                        <p:attrNameLst>
                                          <p:attrName>style.visibility</p:attrName>
                                        </p:attrNameLst>
                                      </p:cBhvr>
                                      <p:to>
                                        <p:strVal val="visible"/>
                                      </p:to>
                                    </p:set>
                                    <p:animEffect transition="in" filter="fade">
                                      <p:cBhvr>
                                        <p:cTn id="18" dur="500"/>
                                        <p:tgtEl>
                                          <p:spTgt spid="2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 grpId="0" animBg="1"/>
      <p:bldP spid="32"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222190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sp>
        <p:nvSpPr>
          <p:cNvPr id="8" name="Rectangle 7"/>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cxnSp>
        <p:nvCxnSpPr>
          <p:cNvPr id="77" name="Straight Connector 76"/>
          <p:cNvCxnSpPr/>
          <p:nvPr/>
        </p:nvCxnSpPr>
        <p:spPr>
          <a:xfrm>
            <a:off x="2221907" y="672630"/>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66750" y="1343710"/>
            <a:ext cx="4572000" cy="646331"/>
          </a:xfrm>
          <a:prstGeom prst="rect">
            <a:avLst/>
          </a:prstGeom>
        </p:spPr>
        <p:txBody>
          <a:bodyPr>
            <a:spAutoFit/>
          </a:bodyPr>
          <a:lstStyle/>
          <a:p>
            <a:pPr lvl="0"/>
            <a:r>
              <a:rPr lang="en-GB" dirty="0"/>
              <a:t>Can you work out the missing numbers in this calculation using the clues?</a:t>
            </a:r>
          </a:p>
        </p:txBody>
      </p:sp>
      <p:grpSp>
        <p:nvGrpSpPr>
          <p:cNvPr id="3" name="Group 2"/>
          <p:cNvGrpSpPr/>
          <p:nvPr/>
        </p:nvGrpSpPr>
        <p:grpSpPr>
          <a:xfrm>
            <a:off x="755650" y="2275612"/>
            <a:ext cx="4326587" cy="919219"/>
            <a:chOff x="1302688" y="2393894"/>
            <a:chExt cx="4326587" cy="919219"/>
          </a:xfrm>
        </p:grpSpPr>
        <p:sp>
          <p:nvSpPr>
            <p:cNvPr id="9" name="Oval 8"/>
            <p:cNvSpPr/>
            <p:nvPr/>
          </p:nvSpPr>
          <p:spPr>
            <a:xfrm>
              <a:off x="1302688" y="2393894"/>
              <a:ext cx="919219" cy="919219"/>
            </a:xfrm>
            <a:prstGeom prst="ellipse">
              <a:avLst/>
            </a:prstGeom>
            <a:solidFill>
              <a:schemeClr val="bg1"/>
            </a:solidFill>
            <a:ln w="254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2950513" y="2393894"/>
              <a:ext cx="919219" cy="919219"/>
            </a:xfrm>
            <a:prstGeom prst="ellipse">
              <a:avLst/>
            </a:prstGeom>
            <a:solidFill>
              <a:schemeClr val="bg1"/>
            </a:solidFill>
            <a:ln w="254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1495425" y="2458135"/>
              <a:ext cx="4133850" cy="769441"/>
            </a:xfrm>
            <a:prstGeom prst="rect">
              <a:avLst/>
            </a:prstGeom>
          </p:spPr>
          <p:txBody>
            <a:bodyPr wrap="square">
              <a:spAutoFit/>
            </a:bodyPr>
            <a:lstStyle/>
            <a:p>
              <a:pPr lvl="0"/>
              <a:r>
                <a:rPr lang="en-GB" sz="4400" b="1" dirty="0">
                  <a:solidFill>
                    <a:srgbClr val="DE1E5A"/>
                  </a:solidFill>
                </a:rPr>
                <a:t>A</a:t>
              </a:r>
              <a:r>
                <a:rPr lang="en-GB" sz="2800" dirty="0"/>
                <a:t>    </a:t>
              </a:r>
              <a:r>
                <a:rPr lang="en-GB" sz="4400" dirty="0"/>
                <a:t>÷   </a:t>
              </a:r>
              <a:r>
                <a:rPr lang="en-GB" sz="4400" b="1" dirty="0">
                  <a:solidFill>
                    <a:srgbClr val="87BD31"/>
                  </a:solidFill>
                </a:rPr>
                <a:t>B</a:t>
              </a:r>
              <a:r>
                <a:rPr lang="en-GB" sz="4400" dirty="0"/>
                <a:t>   =  14</a:t>
              </a:r>
            </a:p>
          </p:txBody>
        </p:sp>
      </p:grpSp>
      <p:sp>
        <p:nvSpPr>
          <p:cNvPr id="13" name="Rectangle 12"/>
          <p:cNvSpPr/>
          <p:nvPr/>
        </p:nvSpPr>
        <p:spPr>
          <a:xfrm>
            <a:off x="948387" y="3544643"/>
            <a:ext cx="3009900" cy="723275"/>
          </a:xfrm>
          <a:prstGeom prst="rect">
            <a:avLst/>
          </a:prstGeom>
        </p:spPr>
        <p:txBody>
          <a:bodyPr wrap="square">
            <a:spAutoFit/>
          </a:bodyPr>
          <a:lstStyle/>
          <a:p>
            <a:pPr>
              <a:spcAft>
                <a:spcPts val="600"/>
              </a:spcAft>
            </a:pPr>
            <a:r>
              <a:rPr lang="en-GB" b="1" dirty="0">
                <a:solidFill>
                  <a:srgbClr val="DE1E5A"/>
                </a:solidFill>
              </a:rPr>
              <a:t>A</a:t>
            </a:r>
            <a:r>
              <a:rPr lang="en-GB" dirty="0"/>
              <a:t> is between 350 and 400.</a:t>
            </a:r>
          </a:p>
          <a:p>
            <a:pPr>
              <a:spcAft>
                <a:spcPts val="600"/>
              </a:spcAft>
            </a:pPr>
            <a:r>
              <a:rPr lang="en-GB" b="1" dirty="0">
                <a:solidFill>
                  <a:srgbClr val="87BD31"/>
                </a:solidFill>
              </a:rPr>
              <a:t>B</a:t>
            </a:r>
            <a:r>
              <a:rPr lang="en-GB" dirty="0"/>
              <a:t> is a two-digit number.</a:t>
            </a:r>
          </a:p>
        </p:txBody>
      </p:sp>
      <p:sp>
        <p:nvSpPr>
          <p:cNvPr id="4" name="Rectangle 3"/>
          <p:cNvSpPr/>
          <p:nvPr/>
        </p:nvSpPr>
        <p:spPr>
          <a:xfrm>
            <a:off x="948387" y="4887010"/>
            <a:ext cx="4023664" cy="923330"/>
          </a:xfrm>
          <a:prstGeom prst="rect">
            <a:avLst/>
          </a:prstGeom>
        </p:spPr>
        <p:txBody>
          <a:bodyPr wrap="square">
            <a:spAutoFit/>
          </a:bodyPr>
          <a:lstStyle/>
          <a:p>
            <a:r>
              <a:rPr lang="en-GB" dirty="0">
                <a:solidFill>
                  <a:srgbClr val="0070C0"/>
                </a:solidFill>
              </a:rPr>
              <a:t>Hint…	</a:t>
            </a:r>
            <a:r>
              <a:rPr lang="en-GB" dirty="0"/>
              <a:t>Why not start by thinking </a:t>
            </a:r>
          </a:p>
          <a:p>
            <a:r>
              <a:rPr lang="en-GB" dirty="0"/>
              <a:t>	about which multiples of </a:t>
            </a:r>
          </a:p>
          <a:p>
            <a:r>
              <a:rPr lang="en-GB" dirty="0"/>
              <a:t>	14 will be close to 350?</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148245">
            <a:off x="224641" y="4766827"/>
            <a:ext cx="1697442" cy="1513978"/>
          </a:xfrm>
          <a:prstGeom prst="rect">
            <a:avLst/>
          </a:prstGeom>
        </p:spPr>
      </p:pic>
      <p:grpSp>
        <p:nvGrpSpPr>
          <p:cNvPr id="12" name="Group 11"/>
          <p:cNvGrpSpPr/>
          <p:nvPr/>
        </p:nvGrpSpPr>
        <p:grpSpPr>
          <a:xfrm>
            <a:off x="5968062" y="3138554"/>
            <a:ext cx="1766238" cy="1785104"/>
            <a:chOff x="5968062" y="3138554"/>
            <a:chExt cx="1766238" cy="1785104"/>
          </a:xfrm>
        </p:grpSpPr>
        <p:sp>
          <p:nvSpPr>
            <p:cNvPr id="16" name="Rectangle 15"/>
            <p:cNvSpPr/>
            <p:nvPr/>
          </p:nvSpPr>
          <p:spPr>
            <a:xfrm>
              <a:off x="5968062" y="3138554"/>
              <a:ext cx="1023288" cy="1785104"/>
            </a:xfrm>
            <a:prstGeom prst="rect">
              <a:avLst/>
            </a:prstGeom>
          </p:spPr>
          <p:txBody>
            <a:bodyPr wrap="square">
              <a:spAutoFit/>
            </a:bodyPr>
            <a:lstStyle/>
            <a:p>
              <a:pPr algn="ctr">
                <a:spcAft>
                  <a:spcPts val="600"/>
                </a:spcAft>
              </a:pPr>
              <a:r>
                <a:rPr lang="en-GB" b="1" dirty="0">
                  <a:solidFill>
                    <a:srgbClr val="DE1E5A"/>
                  </a:solidFill>
                </a:rPr>
                <a:t>A</a:t>
              </a:r>
            </a:p>
            <a:p>
              <a:pPr algn="ctr">
                <a:spcAft>
                  <a:spcPts val="600"/>
                </a:spcAft>
              </a:pPr>
              <a:r>
                <a:rPr lang="en-GB" b="1" dirty="0">
                  <a:solidFill>
                    <a:srgbClr val="00B050"/>
                  </a:solidFill>
                </a:rPr>
                <a:t>350</a:t>
              </a:r>
            </a:p>
            <a:p>
              <a:pPr algn="ctr">
                <a:spcAft>
                  <a:spcPts val="600"/>
                </a:spcAft>
              </a:pPr>
              <a:r>
                <a:rPr lang="en-GB" b="1" dirty="0">
                  <a:solidFill>
                    <a:srgbClr val="00B050"/>
                  </a:solidFill>
                </a:rPr>
                <a:t>364</a:t>
              </a:r>
            </a:p>
            <a:p>
              <a:pPr algn="ctr">
                <a:spcAft>
                  <a:spcPts val="600"/>
                </a:spcAft>
              </a:pPr>
              <a:r>
                <a:rPr lang="en-GB" b="1" dirty="0">
                  <a:solidFill>
                    <a:srgbClr val="00B050"/>
                  </a:solidFill>
                </a:rPr>
                <a:t>378</a:t>
              </a:r>
            </a:p>
            <a:p>
              <a:pPr algn="ctr">
                <a:spcAft>
                  <a:spcPts val="600"/>
                </a:spcAft>
              </a:pPr>
              <a:r>
                <a:rPr lang="en-GB" b="1" dirty="0">
                  <a:solidFill>
                    <a:srgbClr val="00B050"/>
                  </a:solidFill>
                </a:rPr>
                <a:t>392</a:t>
              </a:r>
              <a:r>
                <a:rPr lang="en-GB" dirty="0">
                  <a:solidFill>
                    <a:srgbClr val="00B050"/>
                  </a:solidFill>
                </a:rPr>
                <a:t>  </a:t>
              </a:r>
            </a:p>
          </p:txBody>
        </p:sp>
        <p:sp>
          <p:nvSpPr>
            <p:cNvPr id="17" name="Rectangle 16"/>
            <p:cNvSpPr/>
            <p:nvPr/>
          </p:nvSpPr>
          <p:spPr>
            <a:xfrm>
              <a:off x="6666562" y="3138554"/>
              <a:ext cx="1067738" cy="1785104"/>
            </a:xfrm>
            <a:prstGeom prst="rect">
              <a:avLst/>
            </a:prstGeom>
          </p:spPr>
          <p:txBody>
            <a:bodyPr wrap="square">
              <a:spAutoFit/>
            </a:bodyPr>
            <a:lstStyle/>
            <a:p>
              <a:pPr algn="ctr">
                <a:spcAft>
                  <a:spcPts val="600"/>
                </a:spcAft>
              </a:pPr>
              <a:r>
                <a:rPr lang="en-GB" b="1" dirty="0">
                  <a:solidFill>
                    <a:srgbClr val="87BD31"/>
                  </a:solidFill>
                </a:rPr>
                <a:t>B</a:t>
              </a:r>
            </a:p>
            <a:p>
              <a:pPr algn="ctr">
                <a:spcAft>
                  <a:spcPts val="600"/>
                </a:spcAft>
              </a:pPr>
              <a:r>
                <a:rPr lang="en-GB" b="1" dirty="0">
                  <a:solidFill>
                    <a:srgbClr val="00B050"/>
                  </a:solidFill>
                </a:rPr>
                <a:t>25</a:t>
              </a:r>
            </a:p>
            <a:p>
              <a:pPr algn="ctr">
                <a:spcAft>
                  <a:spcPts val="600"/>
                </a:spcAft>
              </a:pPr>
              <a:r>
                <a:rPr lang="en-GB" b="1" dirty="0">
                  <a:solidFill>
                    <a:srgbClr val="00B050"/>
                  </a:solidFill>
                </a:rPr>
                <a:t>26</a:t>
              </a:r>
            </a:p>
            <a:p>
              <a:pPr algn="ctr">
                <a:spcAft>
                  <a:spcPts val="600"/>
                </a:spcAft>
              </a:pPr>
              <a:r>
                <a:rPr lang="en-GB" b="1" dirty="0">
                  <a:solidFill>
                    <a:srgbClr val="00B050"/>
                  </a:solidFill>
                </a:rPr>
                <a:t>27</a:t>
              </a:r>
            </a:p>
            <a:p>
              <a:pPr algn="ctr">
                <a:spcAft>
                  <a:spcPts val="600"/>
                </a:spcAft>
              </a:pPr>
              <a:r>
                <a:rPr lang="en-GB" b="1" dirty="0">
                  <a:solidFill>
                    <a:srgbClr val="00B050"/>
                  </a:solidFill>
                </a:rPr>
                <a:t>28</a:t>
              </a:r>
              <a:r>
                <a:rPr lang="en-GB" dirty="0">
                  <a:solidFill>
                    <a:srgbClr val="00B050"/>
                  </a:solidFill>
                </a:rPr>
                <a:t> </a:t>
              </a:r>
            </a:p>
          </p:txBody>
        </p:sp>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2605"/>
            <a:ext cx="2722089" cy="3850440"/>
          </a:xfrm>
          <a:prstGeom prst="rect">
            <a:avLst/>
          </a:prstGeom>
          <a:solidFill>
            <a:schemeClr val="bg1"/>
          </a:solidFill>
          <a:effectLst>
            <a:outerShdw blurRad="63500" sx="102000" sy="102000" algn="ctr" rotWithShape="0">
              <a:prstClr val="black">
                <a:alpha val="20000"/>
              </a:prstClr>
            </a:outerShdw>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4151" t="3816" r="3956" b="8382"/>
          <a:stretch/>
        </p:blipFill>
        <p:spPr>
          <a:xfrm rot="1606315">
            <a:off x="989949" y="2372418"/>
            <a:ext cx="1440000" cy="1946201"/>
          </a:xfrm>
          <a:prstGeom prst="rect">
            <a:avLst/>
          </a:prstGeom>
          <a:solidFill>
            <a:schemeClr val="bg1"/>
          </a:solidFill>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2605"/>
            <a:ext cx="2722089" cy="3850440"/>
          </a:xfrm>
          <a:prstGeom prst="rect">
            <a:avLst/>
          </a:prstGeom>
          <a:solidFill>
            <a:schemeClr val="bg1"/>
          </a:solidFill>
          <a:effectLst>
            <a:outerShdw blurRad="63500" sx="102000" sy="102000" algn="ctr" rotWithShape="0">
              <a:prstClr val="black">
                <a:alpha val="20000"/>
              </a:prstClr>
            </a:outerShdw>
          </a:effectLst>
        </p:spPr>
      </p:pic>
      <p:sp>
        <p:nvSpPr>
          <p:cNvPr id="16" name="Rectangle 15"/>
          <p:cNvSpPr/>
          <p:nvPr/>
        </p:nvSpPr>
        <p:spPr>
          <a:xfrm>
            <a:off x="445574" y="702863"/>
            <a:ext cx="1776333"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Long Division 1</a:t>
            </a:r>
            <a:endParaRPr lang="en-GB" sz="1600" b="1" dirty="0">
              <a:solidFill>
                <a:schemeClr val="bg1"/>
              </a:solidFill>
            </a:endParaRPr>
          </a:p>
        </p:txBody>
      </p:sp>
      <p:pic>
        <p:nvPicPr>
          <p:cNvPr id="2" name="Picture 1"/>
          <p:cNvPicPr>
            <a:picLocks noChangeAspect="1"/>
          </p:cNvPicPr>
          <p:nvPr/>
        </p:nvPicPr>
        <p:blipFill rotWithShape="1">
          <a:blip r:embed="rId6" cstate="print">
            <a:extLst>
              <a:ext uri="{28A0092B-C50C-407E-A947-70E740481C1C}">
                <a14:useLocalDpi xmlns:a14="http://schemas.microsoft.com/office/drawing/2010/main" val="0"/>
              </a:ext>
            </a:extLst>
          </a:blip>
          <a:srcRect r="50602" b="7093"/>
          <a:stretch/>
        </p:blipFill>
        <p:spPr>
          <a:xfrm rot="1574103">
            <a:off x="2549952" y="2977580"/>
            <a:ext cx="720000" cy="1915501"/>
          </a:xfrm>
          <a:prstGeom prst="rect">
            <a:avLst/>
          </a:prstGeom>
          <a:solidFill>
            <a:schemeClr val="bg1"/>
          </a:solidFill>
        </p:spPr>
      </p:pic>
      <p:sp>
        <p:nvSpPr>
          <p:cNvPr id="7" name="Rectangle 6"/>
          <p:cNvSpPr/>
          <p:nvPr/>
        </p:nvSpPr>
        <p:spPr>
          <a:xfrm>
            <a:off x="628803" y="3667328"/>
            <a:ext cx="126847" cy="288790"/>
          </a:xfrm>
          <a:prstGeom prst="rect">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7344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904863"/>
          </a:xfrm>
          <a:prstGeom prst="rect">
            <a:avLst/>
          </a:prstGeom>
          <a:solidFill>
            <a:schemeClr val="bg1"/>
          </a:solidFill>
        </p:spPr>
        <p:txBody>
          <a:bodyPr wrap="square">
            <a:spAutoFit/>
          </a:bodyPr>
          <a:lstStyle/>
          <a:p>
            <a:pPr lvl="0" algn="ctr">
              <a:lnSpc>
                <a:spcPct val="110000"/>
              </a:lnSpc>
            </a:pPr>
            <a:r>
              <a:rPr lang="en-GB" sz="1600" b="1" dirty="0">
                <a:solidFill>
                  <a:srgbClr val="014482"/>
                </a:solidFill>
                <a:latin typeface="Tuffy" panose="020B0603060100000000" pitchFamily="34" charset="0"/>
                <a:ea typeface="Tuffy" panose="020B0603060100000000" pitchFamily="34" charset="0"/>
              </a:rPr>
              <a:t>Divide numbers up to 4 digits by a two-digit whole number using the formal written method of long division, and interpret remainders as whole number remainders, fractions, or by rounding, as appropriate for the context.</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649</TotalTime>
  <Words>728</Words>
  <Application>Microsoft Office PowerPoint</Application>
  <PresentationFormat>On-screen Show (4:3)</PresentationFormat>
  <Paragraphs>127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Tuffy</vt:lpstr>
      <vt:lpstr>Tuffy-TTF</vt: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ThomasC</cp:lastModifiedBy>
  <cp:revision>21</cp:revision>
  <dcterms:created xsi:type="dcterms:W3CDTF">2019-09-13T15:03:39Z</dcterms:created>
  <dcterms:modified xsi:type="dcterms:W3CDTF">2020-06-29T15:22:00Z</dcterms:modified>
</cp:coreProperties>
</file>