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43"/>
  </p:notesMasterIdLst>
  <p:sldIdLst>
    <p:sldId id="256" r:id="rId2"/>
    <p:sldId id="257" r:id="rId3"/>
    <p:sldId id="258" r:id="rId4"/>
    <p:sldId id="261" r:id="rId5"/>
    <p:sldId id="260" r:id="rId6"/>
    <p:sldId id="268" r:id="rId7"/>
    <p:sldId id="308" r:id="rId8"/>
    <p:sldId id="269" r:id="rId9"/>
    <p:sldId id="270" r:id="rId10"/>
    <p:sldId id="303" r:id="rId11"/>
    <p:sldId id="304" r:id="rId12"/>
    <p:sldId id="305" r:id="rId13"/>
    <p:sldId id="271" r:id="rId14"/>
    <p:sldId id="265" r:id="rId15"/>
    <p:sldId id="273" r:id="rId16"/>
    <p:sldId id="297" r:id="rId17"/>
    <p:sldId id="274" r:id="rId18"/>
    <p:sldId id="275" r:id="rId19"/>
    <p:sldId id="282" r:id="rId20"/>
    <p:sldId id="280" r:id="rId21"/>
    <p:sldId id="287" r:id="rId22"/>
    <p:sldId id="286" r:id="rId23"/>
    <p:sldId id="284" r:id="rId24"/>
    <p:sldId id="306" r:id="rId25"/>
    <p:sldId id="283" r:id="rId26"/>
    <p:sldId id="307" r:id="rId27"/>
    <p:sldId id="281" r:id="rId28"/>
    <p:sldId id="279" r:id="rId29"/>
    <p:sldId id="288" r:id="rId30"/>
    <p:sldId id="289" r:id="rId31"/>
    <p:sldId id="291" r:id="rId32"/>
    <p:sldId id="290" r:id="rId33"/>
    <p:sldId id="294" r:id="rId34"/>
    <p:sldId id="295" r:id="rId35"/>
    <p:sldId id="301" r:id="rId36"/>
    <p:sldId id="296" r:id="rId37"/>
    <p:sldId id="298" r:id="rId38"/>
    <p:sldId id="302" r:id="rId39"/>
    <p:sldId id="300" r:id="rId40"/>
    <p:sldId id="299" r:id="rId41"/>
    <p:sldId id="277"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516"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70228E-32D5-4384-83A5-F79D3B26DBD4}"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en-GB"/>
        </a:p>
      </dgm:t>
    </dgm:pt>
    <dgm:pt modelId="{F5AFF5E5-9FF8-4708-81B9-F1BE6969A1AF}" type="pres">
      <dgm:prSet presAssocID="{6170228E-32D5-4384-83A5-F79D3B26DBD4}" presName="CompostProcess" presStyleCnt="0">
        <dgm:presLayoutVars>
          <dgm:dir/>
          <dgm:resizeHandles val="exact"/>
        </dgm:presLayoutVars>
      </dgm:prSet>
      <dgm:spPr/>
    </dgm:pt>
    <dgm:pt modelId="{2012CC93-254D-4D94-A123-BFF1204F7EDF}" type="pres">
      <dgm:prSet presAssocID="{6170228E-32D5-4384-83A5-F79D3B26DBD4}" presName="arrow" presStyleLbl="bgShp" presStyleIdx="0" presStyleCnt="1"/>
      <dgm:spPr/>
    </dgm:pt>
    <dgm:pt modelId="{73D150CA-3298-42DA-BA22-12E278691ECA}" type="pres">
      <dgm:prSet presAssocID="{6170228E-32D5-4384-83A5-F79D3B26DBD4}" presName="linearProcess" presStyleCnt="0"/>
      <dgm:spPr/>
    </dgm:pt>
  </dgm:ptLst>
  <dgm:cxnLst>
    <dgm:cxn modelId="{FF057E42-8E95-4D00-A6F9-472229F73216}" type="presOf" srcId="{6170228E-32D5-4384-83A5-F79D3B26DBD4}" destId="{F5AFF5E5-9FF8-4708-81B9-F1BE6969A1AF}" srcOrd="0" destOrd="0" presId="urn:microsoft.com/office/officeart/2005/8/layout/hProcess9"/>
    <dgm:cxn modelId="{F86797D9-A114-43EF-A02A-A30D7A5FD965}" type="presParOf" srcId="{F5AFF5E5-9FF8-4708-81B9-F1BE6969A1AF}" destId="{2012CC93-254D-4D94-A123-BFF1204F7EDF}" srcOrd="0" destOrd="0" presId="urn:microsoft.com/office/officeart/2005/8/layout/hProcess9"/>
    <dgm:cxn modelId="{7746E623-9A2B-4FB8-A6F2-2874FED69036}" type="presParOf" srcId="{F5AFF5E5-9FF8-4708-81B9-F1BE6969A1AF}" destId="{73D150CA-3298-42DA-BA22-12E278691ECA}" srcOrd="1"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12CC93-254D-4D94-A123-BFF1204F7EDF}">
      <dsp:nvSpPr>
        <dsp:cNvPr id="0" name=""/>
        <dsp:cNvSpPr/>
      </dsp:nvSpPr>
      <dsp:spPr>
        <a:xfrm>
          <a:off x="642671" y="0"/>
          <a:ext cx="7283609" cy="5544616"/>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3244A7-3DB8-4921-A7D4-3659D79FA55C}" type="datetimeFigureOut">
              <a:rPr lang="en-GB" smtClean="0"/>
              <a:t>14/06/2022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36AA5A-8BF4-41CE-BAD9-1D834CC7DC94}" type="slidenum">
              <a:rPr lang="en-GB" smtClean="0"/>
              <a:t>‹#›</a:t>
            </a:fld>
            <a:endParaRPr lang="en-GB"/>
          </a:p>
        </p:txBody>
      </p:sp>
    </p:spTree>
    <p:extLst>
      <p:ext uri="{BB962C8B-B14F-4D97-AF65-F5344CB8AC3E}">
        <p14:creationId xmlns:p14="http://schemas.microsoft.com/office/powerpoint/2010/main" val="3368696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36AA5A-8BF4-41CE-BAD9-1D834CC7DC94}" type="slidenum">
              <a:rPr lang="en-GB" smtClean="0"/>
              <a:t>8</a:t>
            </a:fld>
            <a:endParaRPr lang="en-GB"/>
          </a:p>
        </p:txBody>
      </p:sp>
    </p:spTree>
    <p:extLst>
      <p:ext uri="{BB962C8B-B14F-4D97-AF65-F5344CB8AC3E}">
        <p14:creationId xmlns:p14="http://schemas.microsoft.com/office/powerpoint/2010/main" val="26428937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84608" y="8685210"/>
            <a:ext cx="2971798" cy="458787"/>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6E65A79-3FC9-4751-B0F0-6F7F1E5ED907}" type="slidenum">
              <a:t>12</a:t>
            </a:fld>
            <a:endParaRPr lang="en-GB"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see hand outs</a:t>
            </a:r>
          </a:p>
          <a:p>
            <a:r>
              <a:rPr lang="en-GB" dirty="0"/>
              <a:t>Making</a:t>
            </a:r>
            <a:r>
              <a:rPr lang="en-GB" baseline="0" dirty="0"/>
              <a:t> pancakes- using purple mash              see James Mayhew book- jump into a picture </a:t>
            </a:r>
            <a:endParaRPr lang="en-GB" dirty="0"/>
          </a:p>
        </p:txBody>
      </p:sp>
      <p:sp>
        <p:nvSpPr>
          <p:cNvPr id="4" name="Slide Number Placeholder 3"/>
          <p:cNvSpPr>
            <a:spLocks noGrp="1"/>
          </p:cNvSpPr>
          <p:nvPr>
            <p:ph type="sldNum" sz="quarter" idx="10"/>
          </p:nvPr>
        </p:nvSpPr>
        <p:spPr/>
        <p:txBody>
          <a:bodyPr/>
          <a:lstStyle/>
          <a:p>
            <a:fld id="{87C62B2D-4050-4678-9504-CE60C357F68B}" type="slidenum">
              <a:rPr lang="en-GB" smtClean="0"/>
              <a:t>21</a:t>
            </a:fld>
            <a:endParaRPr lang="en-GB"/>
          </a:p>
        </p:txBody>
      </p:sp>
    </p:spTree>
    <p:extLst>
      <p:ext uri="{BB962C8B-B14F-4D97-AF65-F5344CB8AC3E}">
        <p14:creationId xmlns:p14="http://schemas.microsoft.com/office/powerpoint/2010/main" val="322219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36AA5A-8BF4-41CE-BAD9-1D834CC7DC94}" type="slidenum">
              <a:rPr lang="en-GB" smtClean="0"/>
              <a:t>28</a:t>
            </a:fld>
            <a:endParaRPr lang="en-GB"/>
          </a:p>
        </p:txBody>
      </p:sp>
    </p:spTree>
    <p:extLst>
      <p:ext uri="{BB962C8B-B14F-4D97-AF65-F5344CB8AC3E}">
        <p14:creationId xmlns:p14="http://schemas.microsoft.com/office/powerpoint/2010/main" val="19086815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subtitle style</a:t>
            </a:r>
            <a:endParaRPr lang="en-US" dirty="0"/>
          </a:p>
        </p:txBody>
      </p:sp>
      <p:sp>
        <p:nvSpPr>
          <p:cNvPr id="4" name="Date Placeholder 3"/>
          <p:cNvSpPr>
            <a:spLocks noGrp="1"/>
          </p:cNvSpPr>
          <p:nvPr>
            <p:ph type="dt" sz="half" idx="10"/>
          </p:nvPr>
        </p:nvSpPr>
        <p:spPr/>
        <p:txBody>
          <a:bodyPr/>
          <a:lstStyle/>
          <a:p>
            <a:fld id="{A74AE453-C244-4BA9-B9DF-418144C62225}"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4AE453-C244-4BA9-B9DF-418144C62225}"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text styles</a:t>
            </a:r>
          </a:p>
        </p:txBody>
      </p:sp>
      <p:sp>
        <p:nvSpPr>
          <p:cNvPr id="4" name="Date Placeholder 3"/>
          <p:cNvSpPr>
            <a:spLocks noGrp="1"/>
          </p:cNvSpPr>
          <p:nvPr>
            <p:ph type="dt" sz="half" idx="10"/>
          </p:nvPr>
        </p:nvSpPr>
        <p:spPr/>
        <p:txBody>
          <a:bodyPr/>
          <a:lstStyle/>
          <a:p>
            <a:fld id="{A74AE453-C244-4BA9-B9DF-418144C62225}"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74AE453-C244-4BA9-B9DF-418144C62225}" type="datetimeFigureOut">
              <a:rPr lang="en-GB" smtClean="0"/>
              <a:t>14/06/2022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50D112-54E8-47DF-8662-DE489F32359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74AE453-C244-4BA9-B9DF-418144C62225}" type="datetimeFigureOut">
              <a:rPr lang="en-GB" smtClean="0"/>
              <a:t>14/06/2022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74AE453-C244-4BA9-B9DF-418144C62225}" type="datetimeFigureOut">
              <a:rPr lang="en-GB" smtClean="0"/>
              <a:t>14/06/2022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4AE453-C244-4BA9-B9DF-418144C62225}" type="datetimeFigureOut">
              <a:rPr lang="en-GB" smtClean="0"/>
              <a:t>14/06/2022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a:t>Click to edit Master text styles</a:t>
            </a:r>
          </a:p>
        </p:txBody>
      </p:sp>
      <p:sp>
        <p:nvSpPr>
          <p:cNvPr id="5" name="Date Placeholder 4"/>
          <p:cNvSpPr>
            <a:spLocks noGrp="1"/>
          </p:cNvSpPr>
          <p:nvPr>
            <p:ph type="dt" sz="half" idx="10"/>
          </p:nvPr>
        </p:nvSpPr>
        <p:spPr/>
        <p:txBody>
          <a:bodyPr/>
          <a:lstStyle/>
          <a:p>
            <a:fld id="{A74AE453-C244-4BA9-B9DF-418144C62225}" type="datetimeFigureOut">
              <a:rPr lang="en-GB" smtClean="0"/>
              <a:t>14/06/2022</a:t>
            </a:fld>
            <a:endParaRPr lang="en-GB"/>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7850D112-54E8-47DF-8662-DE489F32359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4AE453-C244-4BA9-B9DF-418144C62225}" type="datetimeFigureOut">
              <a:rPr lang="en-GB" smtClean="0"/>
              <a:t>14/06/2022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4AE453-C244-4BA9-B9DF-418144C62225}"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4AE453-C244-4BA9-B9DF-418144C62225}" type="datetimeFigureOut">
              <a:rPr lang="en-GB" smtClean="0"/>
              <a:t>14/06/2022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A74AE453-C244-4BA9-B9DF-418144C62225}" type="datetimeFigureOut">
              <a:rPr lang="en-GB" smtClean="0"/>
              <a:t>14/06/2022</a:t>
            </a:fld>
            <a:endParaRPr lang="en-GB"/>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GB"/>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7850D112-54E8-47DF-8662-DE489F32359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mailto:y5@roebuck.herts.sch.uk"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3" Type="http://schemas.openxmlformats.org/officeDocument/2006/relationships/hyperlink" Target="http://www.roebuck.herts.sch.uk/page/?title=Accelerated+Reader&amp;pid=99" TargetMode="External"/><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5.jpeg"/></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rot="19140000">
            <a:off x="1428108" y="2390229"/>
            <a:ext cx="6511131" cy="987222"/>
          </a:xfrm>
        </p:spPr>
        <p:txBody>
          <a:bodyPr/>
          <a:lstStyle/>
          <a:p>
            <a:r>
              <a:rPr lang="en-GB" dirty="0" err="1"/>
              <a:t>CEDAr</a:t>
            </a:r>
            <a:r>
              <a:rPr lang="en-GB" dirty="0"/>
              <a:t>: Mrs </a:t>
            </a:r>
            <a:r>
              <a:rPr lang="en-GB" dirty="0" err="1"/>
              <a:t>JaRMAN</a:t>
            </a:r>
            <a:endParaRPr lang="en-GB" dirty="0"/>
          </a:p>
          <a:p>
            <a:r>
              <a:rPr lang="en-GB" dirty="0" err="1"/>
              <a:t>ROWAN:Miss</a:t>
            </a:r>
            <a:r>
              <a:rPr lang="en-GB" dirty="0"/>
              <a:t> McAnuff</a:t>
            </a:r>
          </a:p>
        </p:txBody>
      </p:sp>
      <p:pic>
        <p:nvPicPr>
          <p:cNvPr id="102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6632"/>
            <a:ext cx="2487034" cy="175833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rot="19140000">
            <a:off x="673871" y="1649432"/>
            <a:ext cx="5648623" cy="1204306"/>
          </a:xfrm>
          <a:prstGeom prst="rect">
            <a:avLst/>
          </a:prstGeom>
        </p:spPr>
        <p:txBody>
          <a:bodyPr vert="horz" lIns="91440" tIns="45720" rIns="91440" bIns="9144" rtlCol="0" anchor="b">
            <a:noAutofit/>
          </a:bodyPr>
          <a:lstStyle>
            <a:lvl1pPr algn="l" defTabSz="914400" rtl="0" eaLnBrk="1" latinLnBrk="0" hangingPunct="1">
              <a:spcBef>
                <a:spcPct val="0"/>
              </a:spcBef>
              <a:buNone/>
              <a:defRPr sz="3200" kern="1200" cap="all" baseline="0">
                <a:solidFill>
                  <a:schemeClr val="tx1"/>
                </a:solidFill>
                <a:latin typeface="+mj-lt"/>
                <a:ea typeface="+mj-ea"/>
                <a:cs typeface="+mj-cs"/>
              </a:defRPr>
            </a:lvl1pPr>
          </a:lstStyle>
          <a:p>
            <a:r>
              <a:rPr lang="en-GB" b="1" u="sng" dirty="0">
                <a:effectLst>
                  <a:outerShdw blurRad="38100" dist="38100" dir="2700000" algn="tl">
                    <a:srgbClr val="000000">
                      <a:alpha val="43137"/>
                    </a:srgbClr>
                  </a:outerShdw>
                </a:effectLst>
                <a:latin typeface="Letter-join No-Lead 37" pitchFamily="50" charset="0"/>
              </a:rPr>
              <a:t>Year 3 to year 4 transition Meeting for parents </a:t>
            </a:r>
          </a:p>
        </p:txBody>
      </p:sp>
    </p:spTree>
    <p:extLst>
      <p:ext uri="{BB962C8B-B14F-4D97-AF65-F5344CB8AC3E}">
        <p14:creationId xmlns:p14="http://schemas.microsoft.com/office/powerpoint/2010/main" val="1930028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effectLst>
                  <a:outerShdw blurRad="38100" dist="38100" dir="2700000" algn="tl">
                    <a:srgbClr val="000000">
                      <a:alpha val="43137"/>
                    </a:srgbClr>
                  </a:outerShdw>
                </a:effectLst>
                <a:latin typeface="Letter-join No-Lead 37" pitchFamily="50" charset="0"/>
              </a:rPr>
              <a:t>Teaching staff</a:t>
            </a:r>
          </a:p>
        </p:txBody>
      </p:sp>
      <p:sp>
        <p:nvSpPr>
          <p:cNvPr id="3" name="Content Placeholder 2"/>
          <p:cNvSpPr>
            <a:spLocks noGrp="1"/>
          </p:cNvSpPr>
          <p:nvPr>
            <p:ph idx="1"/>
          </p:nvPr>
        </p:nvSpPr>
        <p:spPr>
          <a:xfrm>
            <a:off x="1" y="1100628"/>
            <a:ext cx="9029830" cy="3579849"/>
          </a:xfrm>
        </p:spPr>
        <p:txBody>
          <a:bodyPr>
            <a:normAutofit/>
          </a:bodyPr>
          <a:lstStyle/>
          <a:p>
            <a:r>
              <a:rPr lang="en-GB" sz="2800" dirty="0">
                <a:latin typeface="Letter-join No-Lead 37" pitchFamily="50" charset="0"/>
              </a:rPr>
              <a:t>   Cedar class (current Pear class): </a:t>
            </a:r>
          </a:p>
          <a:p>
            <a:r>
              <a:rPr lang="en-GB" sz="2800" dirty="0">
                <a:latin typeface="Letter-join No-Lead 37" pitchFamily="50" charset="0"/>
              </a:rPr>
              <a:t>	Mrs </a:t>
            </a:r>
            <a:r>
              <a:rPr lang="en-GB" sz="2800" dirty="0" err="1">
                <a:latin typeface="Letter-join No-Lead 37" pitchFamily="50" charset="0"/>
              </a:rPr>
              <a:t>Jarman</a:t>
            </a:r>
            <a:r>
              <a:rPr lang="en-GB" sz="2800" dirty="0">
                <a:latin typeface="Letter-join No-Lead 37" pitchFamily="50" charset="0"/>
              </a:rPr>
              <a:t> (Monday to Thursday) </a:t>
            </a:r>
          </a:p>
          <a:p>
            <a:r>
              <a:rPr lang="en-GB" sz="2800" dirty="0">
                <a:latin typeface="Letter-join No-Lead 37" pitchFamily="50" charset="0"/>
              </a:rPr>
              <a:t>	Mr Mari (Friday)</a:t>
            </a:r>
          </a:p>
          <a:p>
            <a:endParaRPr lang="en-GB" sz="2800" dirty="0">
              <a:latin typeface="Letter-join No-Lead 37" pitchFamily="50" charset="0"/>
            </a:endParaRPr>
          </a:p>
          <a:p>
            <a:r>
              <a:rPr lang="en-GB" sz="2800" dirty="0">
                <a:latin typeface="Letter-join No-Lead 37" pitchFamily="50" charset="0"/>
              </a:rPr>
              <a:t>	Rowan class (current Cherry class): 	</a:t>
            </a:r>
          </a:p>
          <a:p>
            <a:r>
              <a:rPr lang="en-GB" sz="2800" dirty="0">
                <a:latin typeface="Letter-join No-Lead 37" pitchFamily="50" charset="0"/>
              </a:rPr>
              <a:t>	Miss McAnuff</a:t>
            </a:r>
          </a:p>
          <a:p>
            <a:endParaRPr lang="en-GB" sz="280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491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332656"/>
            <a:ext cx="8743785" cy="548640"/>
          </a:xfrm>
        </p:spPr>
        <p:txBody>
          <a:bodyPr/>
          <a:lstStyle/>
          <a:p>
            <a:r>
              <a:rPr lang="en-GB" sz="2000" b="1" u="sng" dirty="0">
                <a:effectLst>
                  <a:outerShdw blurRad="38100" dist="38100" dir="2700000" algn="tl">
                    <a:srgbClr val="000000">
                      <a:alpha val="43137"/>
                    </a:srgbClr>
                  </a:outerShdw>
                </a:effectLst>
                <a:latin typeface="Letter-join No-Lead 37" pitchFamily="50" charset="0"/>
              </a:rPr>
              <a:t>What will we do to support transition?</a:t>
            </a:r>
          </a:p>
        </p:txBody>
      </p:sp>
      <p:sp>
        <p:nvSpPr>
          <p:cNvPr id="3" name="Content Placeholder 2"/>
          <p:cNvSpPr>
            <a:spLocks noGrp="1"/>
          </p:cNvSpPr>
          <p:nvPr>
            <p:ph idx="1"/>
          </p:nvPr>
        </p:nvSpPr>
        <p:spPr>
          <a:xfrm>
            <a:off x="323528" y="1124744"/>
            <a:ext cx="8141528" cy="5640740"/>
          </a:xfrm>
        </p:spPr>
        <p:txBody>
          <a:bodyPr>
            <a:normAutofit/>
          </a:bodyPr>
          <a:lstStyle/>
          <a:p>
            <a:pPr>
              <a:buFont typeface="Arial" panose="020B0604020202020204" pitchFamily="34" charset="0"/>
              <a:buChar char="•"/>
            </a:pPr>
            <a:r>
              <a:rPr lang="en-GB" sz="2800" dirty="0">
                <a:latin typeface="Letter-join No-Lead 37" pitchFamily="50" charset="0"/>
              </a:rPr>
              <a:t>Hand over meetings will take place from one class teacher to the next.</a:t>
            </a:r>
          </a:p>
          <a:p>
            <a:endParaRPr lang="en-GB" sz="2800" dirty="0">
              <a:latin typeface="Letter-join No-Lead 37" pitchFamily="50" charset="0"/>
            </a:endParaRPr>
          </a:p>
          <a:p>
            <a:pPr>
              <a:buFont typeface="Arial" panose="020B0604020202020204" pitchFamily="34" charset="0"/>
              <a:buChar char="•"/>
            </a:pPr>
            <a:r>
              <a:rPr lang="en-GB" sz="2800" dirty="0">
                <a:latin typeface="Letter-join No-Lead 37" pitchFamily="50" charset="0"/>
              </a:rPr>
              <a:t>Transition book will introduce in class and will be brought home over the holiday to be enjoyed. This will support our learning in the first half term.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7504" y="0"/>
            <a:ext cx="432048" cy="369332"/>
          </a:xfrm>
          <a:prstGeom prst="rect">
            <a:avLst/>
          </a:prstGeom>
          <a:noFill/>
        </p:spPr>
        <p:txBody>
          <a:bodyPr wrap="square" rtlCol="0">
            <a:spAutoFit/>
          </a:bodyPr>
          <a:lstStyle/>
          <a:p>
            <a:r>
              <a:rPr lang="en-GB" dirty="0"/>
              <a:t>LJ</a:t>
            </a:r>
          </a:p>
        </p:txBody>
      </p:sp>
    </p:spTree>
    <p:extLst>
      <p:ext uri="{BB962C8B-B14F-4D97-AF65-F5344CB8AC3E}">
        <p14:creationId xmlns:p14="http://schemas.microsoft.com/office/powerpoint/2010/main" val="732615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751" y="258972"/>
            <a:ext cx="7948364" cy="548640"/>
          </a:xfrm>
        </p:spPr>
        <p:txBody>
          <a:bodyPr/>
          <a:lstStyle/>
          <a:p>
            <a:r>
              <a:rPr lang="en-GB" b="1" u="sng" dirty="0">
                <a:effectLst>
                  <a:outerShdw blurRad="38100" dist="38100" dir="2700000" algn="tl">
                    <a:srgbClr val="000000">
                      <a:alpha val="43137"/>
                    </a:srgbClr>
                  </a:outerShdw>
                </a:effectLst>
                <a:latin typeface="Letter-join No-Lead 37" pitchFamily="50" charset="0"/>
              </a:rPr>
              <a:t>Essentials for Year 4…</a:t>
            </a:r>
          </a:p>
        </p:txBody>
      </p:sp>
      <p:sp>
        <p:nvSpPr>
          <p:cNvPr id="3" name="Content Placeholder 2"/>
          <p:cNvSpPr>
            <a:spLocks noGrp="1"/>
          </p:cNvSpPr>
          <p:nvPr>
            <p:ph idx="1"/>
          </p:nvPr>
        </p:nvSpPr>
        <p:spPr>
          <a:xfrm>
            <a:off x="252122" y="976693"/>
            <a:ext cx="8568952" cy="5640740"/>
          </a:xfrm>
        </p:spPr>
        <p:txBody>
          <a:bodyPr>
            <a:normAutofit/>
          </a:bodyPr>
          <a:lstStyle/>
          <a:p>
            <a:pPr>
              <a:buFont typeface="Arial" panose="020B0604020202020204" pitchFamily="34" charset="0"/>
              <a:buChar char="•"/>
            </a:pPr>
            <a:r>
              <a:rPr lang="en-GB" sz="2400" dirty="0">
                <a:latin typeface="Letter-join No-Lead 37" pitchFamily="50" charset="0"/>
              </a:rPr>
              <a:t>As with ALL year groups, </a:t>
            </a:r>
            <a:r>
              <a:rPr lang="en-GB" sz="2400" u="sng" dirty="0">
                <a:latin typeface="Letter-join No-Lead 37" pitchFamily="50" charset="0"/>
              </a:rPr>
              <a:t>reading</a:t>
            </a:r>
            <a:r>
              <a:rPr lang="en-GB" sz="2400" dirty="0">
                <a:latin typeface="Letter-join No-Lead 37" pitchFamily="50" charset="0"/>
              </a:rPr>
              <a:t> remains a KEY focus of the</a:t>
            </a:r>
          </a:p>
          <a:p>
            <a:r>
              <a:rPr lang="en-GB" sz="2400" dirty="0">
                <a:latin typeface="Letter-join No-Lead 37" pitchFamily="50" charset="0"/>
              </a:rPr>
              <a:t>	year. Children should aim to read for at least 20 minutes a night, preferably to an adult when possible.</a:t>
            </a:r>
          </a:p>
          <a:p>
            <a:pPr>
              <a:buFont typeface="Arial" panose="020B0604020202020204" pitchFamily="34" charset="0"/>
              <a:buChar char="•"/>
            </a:pPr>
            <a:r>
              <a:rPr lang="en-GB" sz="2400" dirty="0">
                <a:latin typeface="Letter-join No-Lead 37" pitchFamily="50" charset="0"/>
              </a:rPr>
              <a:t>Children are expected to have their reading journal signed and checked by parents / carers every evening. </a:t>
            </a:r>
          </a:p>
          <a:p>
            <a:pPr>
              <a:buFont typeface="Arial" panose="020B0604020202020204" pitchFamily="34" charset="0"/>
              <a:buChar char="•"/>
            </a:pPr>
            <a:r>
              <a:rPr lang="en-GB" sz="2400" u="sng" dirty="0">
                <a:latin typeface="Letter-join No-Lead 37" pitchFamily="50" charset="0"/>
              </a:rPr>
              <a:t>Timetables</a:t>
            </a:r>
            <a:r>
              <a:rPr lang="en-GB" sz="2400" dirty="0">
                <a:latin typeface="Letter-join No-Lead 37" pitchFamily="50" charset="0"/>
              </a:rPr>
              <a:t> – children should enter Year 4 knowing their 2, 5, 10, 3, 4 and 8. By the end of year children should know all tables up to 12 </a:t>
            </a:r>
            <a:r>
              <a:rPr lang="en-GB" sz="2400" dirty="0">
                <a:latin typeface="Arial" panose="020B0604020202020204" pitchFamily="34" charset="0"/>
                <a:cs typeface="Arial" panose="020B0604020202020204" pitchFamily="34" charset="0"/>
              </a:rPr>
              <a:t>x</a:t>
            </a:r>
            <a:r>
              <a:rPr lang="en-GB" sz="2400" dirty="0">
                <a:latin typeface="Letter-join No-Lead 37" pitchFamily="50" charset="0"/>
              </a:rPr>
              <a:t> 12.</a:t>
            </a:r>
          </a:p>
          <a:p>
            <a:endParaRPr lang="en-GB" sz="200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0" y="0"/>
            <a:ext cx="539552" cy="369332"/>
          </a:xfrm>
          <a:prstGeom prst="rect">
            <a:avLst/>
          </a:prstGeom>
          <a:noFill/>
        </p:spPr>
        <p:txBody>
          <a:bodyPr wrap="square" rtlCol="0">
            <a:spAutoFit/>
          </a:bodyPr>
          <a:lstStyle/>
          <a:p>
            <a:r>
              <a:rPr lang="en-GB" dirty="0"/>
              <a:t>LO</a:t>
            </a:r>
          </a:p>
        </p:txBody>
      </p:sp>
    </p:spTree>
    <p:extLst>
      <p:ext uri="{BB962C8B-B14F-4D97-AF65-F5344CB8AC3E}">
        <p14:creationId xmlns:p14="http://schemas.microsoft.com/office/powerpoint/2010/main" val="29915808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600" y="789973"/>
            <a:ext cx="5976664" cy="4021944"/>
          </a:xfrm>
          <a:prstGeom prst="rect">
            <a:avLst/>
          </a:prstGeom>
          <a:noFill/>
          <a:ln>
            <a:noFill/>
          </a:ln>
          <a:effectLst>
            <a:glow rad="127000">
              <a:schemeClr val="bg1"/>
            </a:glow>
            <a:outerShdw blurRad="50800" dist="50800" dir="54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4 national Curriculum</a:t>
            </a:r>
          </a:p>
        </p:txBody>
      </p:sp>
      <p:sp>
        <p:nvSpPr>
          <p:cNvPr id="3" name="Hexagon 2"/>
          <p:cNvSpPr/>
          <p:nvPr/>
        </p:nvSpPr>
        <p:spPr>
          <a:xfrm>
            <a:off x="4816599" y="3645065"/>
            <a:ext cx="1091816" cy="952918"/>
          </a:xfrm>
          <a:prstGeom prst="hexagon">
            <a:avLst/>
          </a:prstGeom>
          <a:solidFill>
            <a:srgbClr val="82BC3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7" name="Hexagon 6"/>
          <p:cNvSpPr/>
          <p:nvPr/>
        </p:nvSpPr>
        <p:spPr>
          <a:xfrm>
            <a:off x="5699745" y="3177112"/>
            <a:ext cx="1177111" cy="952918"/>
          </a:xfrm>
          <a:prstGeom prst="hexagon">
            <a:avLst/>
          </a:prstGeom>
          <a:solidFill>
            <a:srgbClr val="82BC3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5855457" y="3491234"/>
            <a:ext cx="936104" cy="276999"/>
          </a:xfrm>
          <a:prstGeom prst="rect">
            <a:avLst/>
          </a:prstGeom>
          <a:noFill/>
        </p:spPr>
        <p:txBody>
          <a:bodyPr wrap="square" rtlCol="0">
            <a:spAutoFit/>
          </a:bodyPr>
          <a:lstStyle/>
          <a:p>
            <a:r>
              <a:rPr lang="en-GB" sz="1200" b="1" dirty="0">
                <a:solidFill>
                  <a:schemeClr val="bg1"/>
                </a:solidFill>
              </a:rPr>
              <a:t>Computing</a:t>
            </a:r>
          </a:p>
        </p:txBody>
      </p:sp>
      <p:sp>
        <p:nvSpPr>
          <p:cNvPr id="5" name="TextBox 4"/>
          <p:cNvSpPr txBox="1"/>
          <p:nvPr/>
        </p:nvSpPr>
        <p:spPr>
          <a:xfrm>
            <a:off x="0" y="0"/>
            <a:ext cx="395536" cy="369332"/>
          </a:xfrm>
          <a:prstGeom prst="rect">
            <a:avLst/>
          </a:prstGeom>
          <a:noFill/>
        </p:spPr>
        <p:txBody>
          <a:bodyPr wrap="square" rtlCol="0">
            <a:spAutoFit/>
          </a:bodyPr>
          <a:lstStyle/>
          <a:p>
            <a:r>
              <a:rPr lang="en-GB" dirty="0"/>
              <a:t>LJ</a:t>
            </a:r>
          </a:p>
        </p:txBody>
      </p:sp>
    </p:spTree>
    <p:extLst>
      <p:ext uri="{BB962C8B-B14F-4D97-AF65-F5344CB8AC3E}">
        <p14:creationId xmlns:p14="http://schemas.microsoft.com/office/powerpoint/2010/main" val="1696116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Hexagon 11"/>
          <p:cNvSpPr/>
          <p:nvPr/>
        </p:nvSpPr>
        <p:spPr>
          <a:xfrm>
            <a:off x="3872844" y="2032119"/>
            <a:ext cx="2232248" cy="1872208"/>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4 HISTORY Topics</a:t>
            </a:r>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9" name="TextBox 8"/>
          <p:cNvSpPr txBox="1"/>
          <p:nvPr/>
        </p:nvSpPr>
        <p:spPr>
          <a:xfrm>
            <a:off x="4122826" y="2244214"/>
            <a:ext cx="1800201" cy="1077218"/>
          </a:xfrm>
          <a:prstGeom prst="rect">
            <a:avLst/>
          </a:prstGeom>
          <a:noFill/>
        </p:spPr>
        <p:txBody>
          <a:bodyPr wrap="square" rtlCol="0">
            <a:spAutoFit/>
          </a:bodyPr>
          <a:lstStyle/>
          <a:p>
            <a:pPr algn="ctr"/>
            <a:r>
              <a:rPr lang="en-GB" sz="3200" dirty="0">
                <a:latin typeface="Letter-join No-Lead 37" pitchFamily="50" charset="0"/>
              </a:rPr>
              <a:t>Ancient Egypt</a:t>
            </a:r>
          </a:p>
        </p:txBody>
      </p:sp>
      <p:sp>
        <p:nvSpPr>
          <p:cNvPr id="17" name="TextBox 16"/>
          <p:cNvSpPr txBox="1"/>
          <p:nvPr/>
        </p:nvSpPr>
        <p:spPr>
          <a:xfrm>
            <a:off x="2339752" y="3640668"/>
            <a:ext cx="1656184" cy="584775"/>
          </a:xfrm>
          <a:prstGeom prst="rect">
            <a:avLst/>
          </a:prstGeom>
          <a:noFill/>
        </p:spPr>
        <p:txBody>
          <a:bodyPr wrap="square" rtlCol="0">
            <a:spAutoFit/>
          </a:bodyPr>
          <a:lstStyle/>
          <a:p>
            <a:pPr algn="ctr"/>
            <a:r>
              <a:rPr lang="en-GB" sz="3200" dirty="0">
                <a:latin typeface="Letter-join No-Lead 37" pitchFamily="50" charset="0"/>
              </a:rPr>
              <a:t> </a:t>
            </a:r>
          </a:p>
        </p:txBody>
      </p:sp>
      <p:sp>
        <p:nvSpPr>
          <p:cNvPr id="21" name="Hexagon 20">
            <a:extLst>
              <a:ext uri="{FF2B5EF4-FFF2-40B4-BE49-F238E27FC236}">
                <a16:creationId xmlns:a16="http://schemas.microsoft.com/office/drawing/2014/main" id="{8DB3849E-153F-4099-BF20-3A8AAB8DD6FB}"/>
              </a:ext>
            </a:extLst>
          </p:cNvPr>
          <p:cNvSpPr/>
          <p:nvPr/>
        </p:nvSpPr>
        <p:spPr>
          <a:xfrm>
            <a:off x="2067290" y="1088993"/>
            <a:ext cx="2232248" cy="1872208"/>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Hexagon 22">
            <a:extLst>
              <a:ext uri="{FF2B5EF4-FFF2-40B4-BE49-F238E27FC236}">
                <a16:creationId xmlns:a16="http://schemas.microsoft.com/office/drawing/2014/main" id="{660C3015-5E58-40D5-8EE4-8BF741C54A1D}"/>
              </a:ext>
            </a:extLst>
          </p:cNvPr>
          <p:cNvSpPr/>
          <p:nvPr/>
        </p:nvSpPr>
        <p:spPr>
          <a:xfrm>
            <a:off x="5678398" y="1113353"/>
            <a:ext cx="2232248" cy="1872208"/>
          </a:xfrm>
          <a:prstGeom prst="hexagon">
            <a:avLst/>
          </a:prstGeom>
          <a:solidFill>
            <a:schemeClr val="bg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a:extLst>
              <a:ext uri="{FF2B5EF4-FFF2-40B4-BE49-F238E27FC236}">
                <a16:creationId xmlns:a16="http://schemas.microsoft.com/office/drawing/2014/main" id="{76F9AA4B-54B9-488D-B314-40BB28B73D3B}"/>
              </a:ext>
            </a:extLst>
          </p:cNvPr>
          <p:cNvSpPr txBox="1"/>
          <p:nvPr/>
        </p:nvSpPr>
        <p:spPr>
          <a:xfrm>
            <a:off x="2255311" y="1542685"/>
            <a:ext cx="1800200" cy="954107"/>
          </a:xfrm>
          <a:prstGeom prst="rect">
            <a:avLst/>
          </a:prstGeom>
          <a:noFill/>
        </p:spPr>
        <p:txBody>
          <a:bodyPr wrap="square" rtlCol="0">
            <a:spAutoFit/>
          </a:bodyPr>
          <a:lstStyle/>
          <a:p>
            <a:pPr algn="ctr"/>
            <a:r>
              <a:rPr lang="en-GB" sz="2800" dirty="0">
                <a:latin typeface="Letter-join No-Lead 37" pitchFamily="50" charset="0"/>
              </a:rPr>
              <a:t>Ancient Greece</a:t>
            </a:r>
          </a:p>
        </p:txBody>
      </p:sp>
      <p:sp>
        <p:nvSpPr>
          <p:cNvPr id="25" name="Rectangle 24">
            <a:extLst>
              <a:ext uri="{FF2B5EF4-FFF2-40B4-BE49-F238E27FC236}">
                <a16:creationId xmlns:a16="http://schemas.microsoft.com/office/drawing/2014/main" id="{FDB4699B-BC8B-4DFF-AF4F-5AC11FC4C688}"/>
              </a:ext>
            </a:extLst>
          </p:cNvPr>
          <p:cNvSpPr/>
          <p:nvPr/>
        </p:nvSpPr>
        <p:spPr>
          <a:xfrm>
            <a:off x="5983249" y="1260337"/>
            <a:ext cx="1580254" cy="1384995"/>
          </a:xfrm>
          <a:prstGeom prst="rect">
            <a:avLst/>
          </a:prstGeom>
        </p:spPr>
        <p:txBody>
          <a:bodyPr wrap="square">
            <a:spAutoFit/>
          </a:bodyPr>
          <a:lstStyle/>
          <a:p>
            <a:pPr algn="ctr"/>
            <a:r>
              <a:rPr lang="en-GB" sz="2800" dirty="0">
                <a:latin typeface="Letter-join No-Lead 37" pitchFamily="50" charset="0"/>
              </a:rPr>
              <a:t>The Wind of Change</a:t>
            </a:r>
          </a:p>
        </p:txBody>
      </p:sp>
      <p:sp>
        <p:nvSpPr>
          <p:cNvPr id="3" name="TextBox 2"/>
          <p:cNvSpPr txBox="1"/>
          <p:nvPr/>
        </p:nvSpPr>
        <p:spPr>
          <a:xfrm>
            <a:off x="0" y="3974"/>
            <a:ext cx="539552" cy="369332"/>
          </a:xfrm>
          <a:prstGeom prst="rect">
            <a:avLst/>
          </a:prstGeom>
          <a:noFill/>
        </p:spPr>
        <p:txBody>
          <a:bodyPr wrap="square" rtlCol="0">
            <a:spAutoFit/>
          </a:bodyPr>
          <a:lstStyle/>
          <a:p>
            <a:r>
              <a:rPr lang="en-GB" dirty="0"/>
              <a:t>LO</a:t>
            </a:r>
          </a:p>
        </p:txBody>
      </p:sp>
    </p:spTree>
    <p:extLst>
      <p:ext uri="{BB962C8B-B14F-4D97-AF65-F5344CB8AC3E}">
        <p14:creationId xmlns:p14="http://schemas.microsoft.com/office/powerpoint/2010/main" val="3313159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4 Geography Topics</a:t>
            </a:r>
          </a:p>
        </p:txBody>
      </p:sp>
      <p:sp>
        <p:nvSpPr>
          <p:cNvPr id="3" name="Hexagon 2"/>
          <p:cNvSpPr/>
          <p:nvPr/>
        </p:nvSpPr>
        <p:spPr>
          <a:xfrm>
            <a:off x="2051720" y="1124744"/>
            <a:ext cx="2232248" cy="1872208"/>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13" name="Hexagon 12"/>
          <p:cNvSpPr/>
          <p:nvPr/>
        </p:nvSpPr>
        <p:spPr>
          <a:xfrm>
            <a:off x="5612220" y="968086"/>
            <a:ext cx="2232248" cy="1872208"/>
          </a:xfrm>
          <a:prstGeom prst="hexagon">
            <a:avLst/>
          </a:prstGeom>
          <a:solidFill>
            <a:schemeClr val="bg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2339752" y="3640668"/>
            <a:ext cx="1656184" cy="584775"/>
          </a:xfrm>
          <a:prstGeom prst="rect">
            <a:avLst/>
          </a:prstGeom>
          <a:noFill/>
        </p:spPr>
        <p:txBody>
          <a:bodyPr wrap="square" rtlCol="0">
            <a:spAutoFit/>
          </a:bodyPr>
          <a:lstStyle/>
          <a:p>
            <a:pPr algn="ctr"/>
            <a:r>
              <a:rPr lang="en-GB" sz="3200" dirty="0">
                <a:latin typeface="Letter-join No-Lead 37" pitchFamily="50" charset="0"/>
              </a:rPr>
              <a:t> </a:t>
            </a:r>
          </a:p>
        </p:txBody>
      </p:sp>
      <p:sp>
        <p:nvSpPr>
          <p:cNvPr id="19" name="TextBox 18"/>
          <p:cNvSpPr txBox="1"/>
          <p:nvPr/>
        </p:nvSpPr>
        <p:spPr>
          <a:xfrm>
            <a:off x="2239741" y="1578436"/>
            <a:ext cx="1800200" cy="954107"/>
          </a:xfrm>
          <a:prstGeom prst="rect">
            <a:avLst/>
          </a:prstGeom>
          <a:noFill/>
        </p:spPr>
        <p:txBody>
          <a:bodyPr wrap="square" rtlCol="0">
            <a:spAutoFit/>
          </a:bodyPr>
          <a:lstStyle/>
          <a:p>
            <a:pPr algn="ctr"/>
            <a:r>
              <a:rPr lang="en-GB" sz="2800" dirty="0">
                <a:latin typeface="Letter-join No-Lead 37" pitchFamily="50" charset="0"/>
              </a:rPr>
              <a:t>Peculiar Plants</a:t>
            </a:r>
          </a:p>
        </p:txBody>
      </p:sp>
      <p:sp>
        <p:nvSpPr>
          <p:cNvPr id="10" name="Rectangle 9">
            <a:extLst>
              <a:ext uri="{FF2B5EF4-FFF2-40B4-BE49-F238E27FC236}">
                <a16:creationId xmlns:a16="http://schemas.microsoft.com/office/drawing/2014/main" id="{69CEC716-C061-4A02-B859-1409B78B09B5}"/>
              </a:ext>
            </a:extLst>
          </p:cNvPr>
          <p:cNvSpPr/>
          <p:nvPr/>
        </p:nvSpPr>
        <p:spPr>
          <a:xfrm>
            <a:off x="6105092" y="1188160"/>
            <a:ext cx="1301566" cy="1569660"/>
          </a:xfrm>
          <a:prstGeom prst="rect">
            <a:avLst/>
          </a:prstGeom>
        </p:spPr>
        <p:txBody>
          <a:bodyPr wrap="square">
            <a:spAutoFit/>
          </a:bodyPr>
          <a:lstStyle/>
          <a:p>
            <a:pPr algn="ctr"/>
            <a:r>
              <a:rPr lang="en-GB" sz="3200" dirty="0">
                <a:latin typeface="Letter-join No-Lead 37" pitchFamily="50" charset="0"/>
              </a:rPr>
              <a:t>The River Nile</a:t>
            </a:r>
          </a:p>
        </p:txBody>
      </p:sp>
      <p:sp>
        <p:nvSpPr>
          <p:cNvPr id="26" name="Hexagon 25">
            <a:extLst>
              <a:ext uri="{FF2B5EF4-FFF2-40B4-BE49-F238E27FC236}">
                <a16:creationId xmlns:a16="http://schemas.microsoft.com/office/drawing/2014/main" id="{CE438670-573F-40FA-9241-20C7B72BFE85}"/>
              </a:ext>
            </a:extLst>
          </p:cNvPr>
          <p:cNvSpPr/>
          <p:nvPr/>
        </p:nvSpPr>
        <p:spPr>
          <a:xfrm>
            <a:off x="3865059" y="1956744"/>
            <a:ext cx="2232248" cy="1872208"/>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2915D80F-B9A2-45B9-B6F9-790DC2ADCCE2}"/>
              </a:ext>
            </a:extLst>
          </p:cNvPr>
          <p:cNvSpPr txBox="1"/>
          <p:nvPr/>
        </p:nvSpPr>
        <p:spPr>
          <a:xfrm>
            <a:off x="4063971" y="2215748"/>
            <a:ext cx="1800200" cy="1384995"/>
          </a:xfrm>
          <a:prstGeom prst="rect">
            <a:avLst/>
          </a:prstGeom>
          <a:noFill/>
        </p:spPr>
        <p:txBody>
          <a:bodyPr wrap="square" rtlCol="0">
            <a:spAutoFit/>
          </a:bodyPr>
          <a:lstStyle/>
          <a:p>
            <a:pPr algn="ctr"/>
            <a:r>
              <a:rPr lang="en-GB" sz="2800" dirty="0">
                <a:latin typeface="Letter-join No-Lead 37" pitchFamily="50" charset="0"/>
              </a:rPr>
              <a:t>Countries of the world</a:t>
            </a:r>
          </a:p>
        </p:txBody>
      </p:sp>
      <p:sp>
        <p:nvSpPr>
          <p:cNvPr id="5" name="Rectangle 4"/>
          <p:cNvSpPr/>
          <p:nvPr/>
        </p:nvSpPr>
        <p:spPr>
          <a:xfrm>
            <a:off x="0" y="16225"/>
            <a:ext cx="467543" cy="369332"/>
          </a:xfrm>
          <a:prstGeom prst="rect">
            <a:avLst/>
          </a:prstGeom>
        </p:spPr>
        <p:txBody>
          <a:bodyPr wrap="square">
            <a:spAutoFit/>
          </a:bodyPr>
          <a:lstStyle/>
          <a:p>
            <a:r>
              <a:rPr lang="en-GB" dirty="0"/>
              <a:t>LO</a:t>
            </a:r>
          </a:p>
        </p:txBody>
      </p:sp>
    </p:spTree>
    <p:extLst>
      <p:ext uri="{BB962C8B-B14F-4D97-AF65-F5344CB8AC3E}">
        <p14:creationId xmlns:p14="http://schemas.microsoft.com/office/powerpoint/2010/main" val="40347778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4 SCIENCE</a:t>
            </a:r>
          </a:p>
        </p:txBody>
      </p:sp>
      <p:sp>
        <p:nvSpPr>
          <p:cNvPr id="3" name="Hexagon 2"/>
          <p:cNvSpPr/>
          <p:nvPr/>
        </p:nvSpPr>
        <p:spPr>
          <a:xfrm>
            <a:off x="2051720" y="1124744"/>
            <a:ext cx="2232248" cy="1872208"/>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9" name="TextBox 8"/>
          <p:cNvSpPr txBox="1"/>
          <p:nvPr/>
        </p:nvSpPr>
        <p:spPr>
          <a:xfrm>
            <a:off x="2158854" y="1768460"/>
            <a:ext cx="1980473" cy="584775"/>
          </a:xfrm>
          <a:prstGeom prst="rect">
            <a:avLst/>
          </a:prstGeom>
          <a:noFill/>
        </p:spPr>
        <p:txBody>
          <a:bodyPr wrap="square" rtlCol="0">
            <a:spAutoFit/>
          </a:bodyPr>
          <a:lstStyle/>
          <a:p>
            <a:pPr algn="ctr"/>
            <a:r>
              <a:rPr lang="en-GB" sz="2800" dirty="0">
                <a:latin typeface="Letter-join No-Lead 37" pitchFamily="50" charset="0"/>
              </a:rPr>
              <a:t>Electricity</a:t>
            </a:r>
            <a:r>
              <a:rPr lang="en-GB" sz="3200" dirty="0">
                <a:latin typeface="Letter-join No-Lead 37" pitchFamily="50" charset="0"/>
              </a:rPr>
              <a:t> </a:t>
            </a:r>
          </a:p>
        </p:txBody>
      </p:sp>
      <p:sp>
        <p:nvSpPr>
          <p:cNvPr id="12" name="Hexagon 11"/>
          <p:cNvSpPr/>
          <p:nvPr/>
        </p:nvSpPr>
        <p:spPr>
          <a:xfrm>
            <a:off x="3841761" y="2060848"/>
            <a:ext cx="2232248" cy="1872208"/>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Hexagon 12"/>
          <p:cNvSpPr/>
          <p:nvPr/>
        </p:nvSpPr>
        <p:spPr>
          <a:xfrm>
            <a:off x="5652120" y="1124744"/>
            <a:ext cx="2232248" cy="1872208"/>
          </a:xfrm>
          <a:prstGeom prst="hexagon">
            <a:avLst/>
          </a:prstGeom>
          <a:solidFill>
            <a:schemeClr val="bg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Hexagon 13"/>
          <p:cNvSpPr/>
          <p:nvPr/>
        </p:nvSpPr>
        <p:spPr>
          <a:xfrm>
            <a:off x="2051720" y="3027275"/>
            <a:ext cx="2232248" cy="1872208"/>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Hexagon 14"/>
          <p:cNvSpPr/>
          <p:nvPr/>
        </p:nvSpPr>
        <p:spPr>
          <a:xfrm>
            <a:off x="5652120" y="3014834"/>
            <a:ext cx="2232248" cy="1872208"/>
          </a:xfrm>
          <a:prstGeom prst="hexagon">
            <a:avLst/>
          </a:prstGeom>
          <a:solidFill>
            <a:schemeClr val="bg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2280507" y="3654590"/>
            <a:ext cx="1656184" cy="523220"/>
          </a:xfrm>
          <a:prstGeom prst="rect">
            <a:avLst/>
          </a:prstGeom>
          <a:noFill/>
        </p:spPr>
        <p:txBody>
          <a:bodyPr wrap="square" rtlCol="0">
            <a:spAutoFit/>
          </a:bodyPr>
          <a:lstStyle/>
          <a:p>
            <a:pPr algn="ctr"/>
            <a:r>
              <a:rPr lang="en-GB" sz="2800" dirty="0">
                <a:latin typeface="Letter-join No-Lead 37" pitchFamily="50" charset="0"/>
              </a:rPr>
              <a:t>Sound</a:t>
            </a:r>
          </a:p>
        </p:txBody>
      </p:sp>
      <p:sp>
        <p:nvSpPr>
          <p:cNvPr id="18" name="TextBox 17"/>
          <p:cNvSpPr txBox="1"/>
          <p:nvPr/>
        </p:nvSpPr>
        <p:spPr>
          <a:xfrm>
            <a:off x="3932870" y="2147497"/>
            <a:ext cx="1980473" cy="1815882"/>
          </a:xfrm>
          <a:prstGeom prst="rect">
            <a:avLst/>
          </a:prstGeom>
          <a:noFill/>
        </p:spPr>
        <p:txBody>
          <a:bodyPr wrap="square" rtlCol="0">
            <a:spAutoFit/>
          </a:bodyPr>
          <a:lstStyle/>
          <a:p>
            <a:pPr algn="ctr"/>
            <a:r>
              <a:rPr lang="en-GB" sz="2800" dirty="0">
                <a:latin typeface="Letter-join No-Lead 37" pitchFamily="50" charset="0"/>
              </a:rPr>
              <a:t>Living things &amp; their habitats</a:t>
            </a:r>
          </a:p>
        </p:txBody>
      </p:sp>
      <p:sp>
        <p:nvSpPr>
          <p:cNvPr id="19" name="TextBox 18"/>
          <p:cNvSpPr txBox="1"/>
          <p:nvPr/>
        </p:nvSpPr>
        <p:spPr>
          <a:xfrm>
            <a:off x="5875413" y="1402673"/>
            <a:ext cx="1800200" cy="1384995"/>
          </a:xfrm>
          <a:prstGeom prst="rect">
            <a:avLst/>
          </a:prstGeom>
          <a:noFill/>
        </p:spPr>
        <p:txBody>
          <a:bodyPr wrap="square" rtlCol="0">
            <a:spAutoFit/>
          </a:bodyPr>
          <a:lstStyle/>
          <a:p>
            <a:pPr algn="ctr"/>
            <a:r>
              <a:rPr lang="en-GB" sz="2800" dirty="0">
                <a:latin typeface="Letter-join No-Lead 37" pitchFamily="50" charset="0"/>
              </a:rPr>
              <a:t>Animals including humans</a:t>
            </a:r>
          </a:p>
        </p:txBody>
      </p:sp>
      <p:sp>
        <p:nvSpPr>
          <p:cNvPr id="20" name="TextBox 19"/>
          <p:cNvSpPr txBox="1"/>
          <p:nvPr/>
        </p:nvSpPr>
        <p:spPr>
          <a:xfrm>
            <a:off x="5859405" y="3459357"/>
            <a:ext cx="1800200" cy="954107"/>
          </a:xfrm>
          <a:prstGeom prst="rect">
            <a:avLst/>
          </a:prstGeom>
          <a:noFill/>
        </p:spPr>
        <p:txBody>
          <a:bodyPr wrap="square" rtlCol="0">
            <a:spAutoFit/>
          </a:bodyPr>
          <a:lstStyle/>
          <a:p>
            <a:pPr algn="ctr"/>
            <a:r>
              <a:rPr lang="en-GB" sz="2800" dirty="0">
                <a:latin typeface="Letter-join No-Lead 37" pitchFamily="50" charset="0"/>
              </a:rPr>
              <a:t>States of matter</a:t>
            </a:r>
          </a:p>
        </p:txBody>
      </p:sp>
      <p:sp>
        <p:nvSpPr>
          <p:cNvPr id="5" name="Rectangle 4"/>
          <p:cNvSpPr/>
          <p:nvPr/>
        </p:nvSpPr>
        <p:spPr>
          <a:xfrm>
            <a:off x="0" y="0"/>
            <a:ext cx="385042" cy="369332"/>
          </a:xfrm>
          <a:prstGeom prst="rect">
            <a:avLst/>
          </a:prstGeom>
        </p:spPr>
        <p:txBody>
          <a:bodyPr wrap="none">
            <a:spAutoFit/>
          </a:bodyPr>
          <a:lstStyle/>
          <a:p>
            <a:r>
              <a:rPr lang="en-GB" dirty="0"/>
              <a:t>LJ</a:t>
            </a:r>
          </a:p>
        </p:txBody>
      </p:sp>
    </p:spTree>
    <p:extLst>
      <p:ext uri="{BB962C8B-B14F-4D97-AF65-F5344CB8AC3E}">
        <p14:creationId xmlns:p14="http://schemas.microsoft.com/office/powerpoint/2010/main" val="101749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188640"/>
            <a:ext cx="7520940" cy="548640"/>
          </a:xfrm>
        </p:spPr>
        <p:txBody>
          <a:bodyPr/>
          <a:lstStyle/>
          <a:p>
            <a:pPr algn="ctr"/>
            <a:r>
              <a:rPr lang="en-GB" b="1" u="sng" dirty="0">
                <a:effectLst>
                  <a:outerShdw blurRad="38100" dist="38100" dir="2700000" algn="tl">
                    <a:srgbClr val="000000">
                      <a:alpha val="43137"/>
                    </a:srgbClr>
                  </a:outerShdw>
                </a:effectLst>
                <a:latin typeface="Letter-join No-Lead 37" pitchFamily="50" charset="0"/>
              </a:rPr>
              <a:t>Growth Mindset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384288" y="1472519"/>
            <a:ext cx="5688632" cy="4272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p:cNvPicPr>
          <p:nvPr/>
        </p:nvPicPr>
        <p:blipFill>
          <a:blip r:embed="rId4"/>
          <a:stretch>
            <a:fillRect/>
          </a:stretch>
        </p:blipFill>
        <p:spPr>
          <a:xfrm>
            <a:off x="5191068" y="1052736"/>
            <a:ext cx="3616615" cy="4824536"/>
          </a:xfrm>
          <a:prstGeom prst="rect">
            <a:avLst/>
          </a:prstGeom>
        </p:spPr>
      </p:pic>
      <p:sp>
        <p:nvSpPr>
          <p:cNvPr id="3" name="Rectangle 2"/>
          <p:cNvSpPr/>
          <p:nvPr/>
        </p:nvSpPr>
        <p:spPr>
          <a:xfrm>
            <a:off x="83841" y="53670"/>
            <a:ext cx="385042" cy="369332"/>
          </a:xfrm>
          <a:prstGeom prst="rect">
            <a:avLst/>
          </a:prstGeom>
        </p:spPr>
        <p:txBody>
          <a:bodyPr wrap="none">
            <a:spAutoFit/>
          </a:bodyPr>
          <a:lstStyle/>
          <a:p>
            <a:r>
              <a:rPr lang="en-GB" dirty="0"/>
              <a:t>LJ</a:t>
            </a:r>
          </a:p>
        </p:txBody>
      </p:sp>
    </p:spTree>
    <p:extLst>
      <p:ext uri="{BB962C8B-B14F-4D97-AF65-F5344CB8AC3E}">
        <p14:creationId xmlns:p14="http://schemas.microsoft.com/office/powerpoint/2010/main" val="7157491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http://www.clipartbest.com/cliparts/bcy/aak/bcyaakqcL.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980" y="958469"/>
            <a:ext cx="2428875" cy="2571751"/>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3792528" y="366041"/>
            <a:ext cx="5037147" cy="1413257"/>
          </a:xfrm>
          <a:prstGeom prst="roundRect">
            <a:avLst/>
          </a:prstGeom>
          <a:solidFill>
            <a:srgbClr val="00B0F0"/>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effectLst>
                  <a:outerShdw blurRad="38100" dist="38100" dir="2700000" algn="tl">
                    <a:srgbClr val="000000">
                      <a:alpha val="43137"/>
                    </a:srgbClr>
                  </a:outerShdw>
                </a:effectLst>
                <a:latin typeface="Letter-join No-Lead 37" pitchFamily="50" charset="0"/>
              </a:rPr>
              <a:t>Be like Superman: Use your imagination. Be Curious</a:t>
            </a:r>
            <a:r>
              <a:rPr lang="en-GB" sz="2800" b="1" dirty="0">
                <a:solidFill>
                  <a:schemeClr val="tx1"/>
                </a:solidFill>
                <a:latin typeface="AR CENA" panose="02000000000000000000" pitchFamily="2" charset="0"/>
              </a:rPr>
              <a:t>. </a:t>
            </a:r>
          </a:p>
        </p:txBody>
      </p:sp>
      <p:sp>
        <p:nvSpPr>
          <p:cNvPr id="4" name="Rounded Rectangle 3"/>
          <p:cNvSpPr/>
          <p:nvPr/>
        </p:nvSpPr>
        <p:spPr>
          <a:xfrm>
            <a:off x="184091" y="334852"/>
            <a:ext cx="3608438" cy="6297769"/>
          </a:xfrm>
          <a:prstGeom prst="roundRect">
            <a:avLst/>
          </a:prstGeom>
          <a:solidFill>
            <a:srgbClr val="A7E8FF"/>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ounded Rectangle 7"/>
          <p:cNvSpPr/>
          <p:nvPr/>
        </p:nvSpPr>
        <p:spPr>
          <a:xfrm>
            <a:off x="3792528" y="2114449"/>
            <a:ext cx="5037147" cy="4318624"/>
          </a:xfrm>
          <a:prstGeom prst="roundRect">
            <a:avLst/>
          </a:prstGeom>
          <a:solidFill>
            <a:srgbClr val="00B0F0"/>
          </a:solidFill>
          <a:ln w="920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800" b="1" dirty="0">
              <a:solidFill>
                <a:schemeClr val="tx1"/>
              </a:solidFill>
              <a:latin typeface="AR CENA" panose="02000000000000000000" pitchFamily="2" charset="0"/>
            </a:endParaRPr>
          </a:p>
          <a:p>
            <a:pPr marL="457200" indent="-457200" algn="ctr">
              <a:buFont typeface="Arial" panose="020B0604020202020204" pitchFamily="34" charset="0"/>
              <a:buChar char="•"/>
            </a:pPr>
            <a:endParaRPr lang="en-GB" sz="3600" b="1" dirty="0">
              <a:solidFill>
                <a:schemeClr val="tx1"/>
              </a:solidFill>
              <a:latin typeface="AR CENA" panose="02000000000000000000" pitchFamily="2" charset="0"/>
            </a:endParaRPr>
          </a:p>
          <a:p>
            <a:pPr marL="457200" indent="-457200" algn="ctr">
              <a:buFont typeface="Arial" panose="020B0604020202020204" pitchFamily="34" charset="0"/>
              <a:buChar char="•"/>
            </a:pPr>
            <a:endParaRPr lang="en-GB" sz="2800" b="1" dirty="0">
              <a:solidFill>
                <a:schemeClr val="tx1"/>
              </a:solidFill>
              <a:latin typeface="AR CENA" panose="02000000000000000000" pitchFamily="2" charset="0"/>
            </a:endParaRPr>
          </a:p>
          <a:p>
            <a:pPr marL="457200" indent="-457200" algn="ctr">
              <a:buFont typeface="Arial" panose="020B0604020202020204" pitchFamily="34" charset="0"/>
              <a:buChar char="•"/>
            </a:pPr>
            <a:r>
              <a:rPr lang="en-GB" sz="2800" b="1" dirty="0">
                <a:solidFill>
                  <a:schemeClr val="tx1"/>
                </a:solidFill>
                <a:latin typeface="Letter-join No-Lead 37" pitchFamily="50" charset="0"/>
              </a:rPr>
              <a:t>Ask questions </a:t>
            </a:r>
          </a:p>
          <a:p>
            <a:pPr marL="457200" indent="-457200" algn="ctr">
              <a:buFont typeface="Arial" panose="020B0604020202020204" pitchFamily="34" charset="0"/>
              <a:buChar char="•"/>
            </a:pPr>
            <a:r>
              <a:rPr lang="en-GB" sz="2800" b="1" dirty="0">
                <a:solidFill>
                  <a:schemeClr val="tx1"/>
                </a:solidFill>
                <a:latin typeface="Letter-join No-Lead 37" pitchFamily="50" charset="0"/>
              </a:rPr>
              <a:t>Notice things </a:t>
            </a:r>
          </a:p>
          <a:p>
            <a:pPr marL="457200" indent="-457200" algn="ctr">
              <a:buFont typeface="Arial" panose="020B0604020202020204" pitchFamily="34" charset="0"/>
              <a:buChar char="•"/>
            </a:pPr>
            <a:r>
              <a:rPr lang="en-GB" sz="2800" b="1" dirty="0">
                <a:solidFill>
                  <a:schemeClr val="tx1"/>
                </a:solidFill>
                <a:latin typeface="Letter-join No-Lead 37" pitchFamily="50" charset="0"/>
              </a:rPr>
              <a:t>Look for patterns and connections</a:t>
            </a:r>
          </a:p>
          <a:p>
            <a:pPr marL="457200" indent="-457200" algn="ctr">
              <a:buFont typeface="Arial" panose="020B0604020202020204" pitchFamily="34" charset="0"/>
              <a:buChar char="•"/>
            </a:pPr>
            <a:r>
              <a:rPr lang="en-GB" sz="2800" b="1" dirty="0">
                <a:solidFill>
                  <a:schemeClr val="tx1"/>
                </a:solidFill>
                <a:latin typeface="Letter-join No-Lead 37" pitchFamily="50" charset="0"/>
              </a:rPr>
              <a:t>Ask, ‘What if..?’</a:t>
            </a:r>
          </a:p>
          <a:p>
            <a:pPr marL="457200" indent="-457200" algn="ctr">
              <a:buFont typeface="Arial" panose="020B0604020202020204" pitchFamily="34" charset="0"/>
              <a:buChar char="•"/>
            </a:pPr>
            <a:r>
              <a:rPr lang="en-GB" sz="2800" b="1" dirty="0">
                <a:solidFill>
                  <a:schemeClr val="tx1"/>
                </a:solidFill>
                <a:latin typeface="Letter-join No-Lead 37" pitchFamily="50" charset="0"/>
              </a:rPr>
              <a:t>Think of possible reasons</a:t>
            </a:r>
          </a:p>
          <a:p>
            <a:pPr marL="457200" indent="-457200" algn="ctr">
              <a:buFont typeface="Arial" panose="020B0604020202020204" pitchFamily="34" charset="0"/>
              <a:buChar char="•"/>
            </a:pPr>
            <a:r>
              <a:rPr lang="en-GB" sz="2800" b="1" dirty="0">
                <a:solidFill>
                  <a:schemeClr val="tx1"/>
                </a:solidFill>
                <a:latin typeface="Letter-join No-Lead 37" pitchFamily="50" charset="0"/>
              </a:rPr>
              <a:t>Conduct your own research and find out more  </a:t>
            </a:r>
          </a:p>
          <a:p>
            <a:pPr marL="457200" indent="-457200" algn="ctr">
              <a:buFont typeface="Arial" panose="020B0604020202020204" pitchFamily="34" charset="0"/>
              <a:buChar char="•"/>
            </a:pPr>
            <a:endParaRPr lang="en-GB" sz="3200" b="1" dirty="0">
              <a:solidFill>
                <a:schemeClr val="tx1"/>
              </a:solidFill>
              <a:latin typeface="AR CENA" panose="02000000000000000000" pitchFamily="2" charset="0"/>
            </a:endParaRPr>
          </a:p>
          <a:p>
            <a:pPr algn="ctr"/>
            <a:endParaRPr lang="en-GB" sz="5400" b="1" dirty="0">
              <a:solidFill>
                <a:schemeClr val="tx1"/>
              </a:solidFill>
              <a:latin typeface="AR CENA" panose="02000000000000000000" pitchFamily="2" charset="0"/>
            </a:endParaRPr>
          </a:p>
        </p:txBody>
      </p:sp>
      <p:pic>
        <p:nvPicPr>
          <p:cNvPr id="9" name="Picture 2" descr="http://images.clipartpanda.com/super-hero-words-clip-art-RTddKrRT9.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47664" y="4310280"/>
            <a:ext cx="1883281" cy="1912832"/>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4644" y="620688"/>
            <a:ext cx="3427331" cy="506138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5425" y="150186"/>
            <a:ext cx="385042" cy="369332"/>
          </a:xfrm>
          <a:prstGeom prst="rect">
            <a:avLst/>
          </a:prstGeom>
        </p:spPr>
        <p:txBody>
          <a:bodyPr wrap="none">
            <a:spAutoFit/>
          </a:bodyPr>
          <a:lstStyle/>
          <a:p>
            <a:r>
              <a:rPr lang="en-GB" dirty="0"/>
              <a:t>LJ</a:t>
            </a:r>
          </a:p>
        </p:txBody>
      </p:sp>
    </p:spTree>
    <p:extLst>
      <p:ext uri="{BB962C8B-B14F-4D97-AF65-F5344CB8AC3E}">
        <p14:creationId xmlns:p14="http://schemas.microsoft.com/office/powerpoint/2010/main" val="3279806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media-cache-ak0.pinimg.com/736x/7b/85/fb/7b85fb61c0feaa86cd13599b9e19e44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0321" y="476672"/>
            <a:ext cx="5301941" cy="5596272"/>
          </a:xfrm>
          <a:prstGeom prst="rect">
            <a:avLst/>
          </a:prstGeom>
          <a:noFill/>
          <a:ln w="85725">
            <a:solidFill>
              <a:schemeClr val="tx1"/>
            </a:solidFill>
          </a:ln>
          <a:extLst>
            <a:ext uri="{909E8E84-426E-40DD-AFC4-6F175D3DCCD1}">
              <a14:hiddenFill xmlns:a14="http://schemas.microsoft.com/office/drawing/2010/main">
                <a:solidFill>
                  <a:srgbClr val="FFFFFF"/>
                </a:solidFill>
              </a14:hiddenFill>
            </a:ext>
          </a:extLst>
        </p:spPr>
      </p:pic>
      <p:sp>
        <p:nvSpPr>
          <p:cNvPr id="2" name="Rectangle 1"/>
          <p:cNvSpPr/>
          <p:nvPr/>
        </p:nvSpPr>
        <p:spPr>
          <a:xfrm>
            <a:off x="179512" y="151274"/>
            <a:ext cx="385042" cy="369332"/>
          </a:xfrm>
          <a:prstGeom prst="rect">
            <a:avLst/>
          </a:prstGeom>
        </p:spPr>
        <p:txBody>
          <a:bodyPr wrap="none">
            <a:spAutoFit/>
          </a:bodyPr>
          <a:lstStyle/>
          <a:p>
            <a:r>
              <a:rPr lang="en-GB" dirty="0"/>
              <a:t>LJ</a:t>
            </a:r>
          </a:p>
        </p:txBody>
      </p:sp>
    </p:spTree>
    <p:extLst>
      <p:ext uri="{BB962C8B-B14F-4D97-AF65-F5344CB8AC3E}">
        <p14:creationId xmlns:p14="http://schemas.microsoft.com/office/powerpoint/2010/main" val="3377257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p:nvPr/>
        </p:nvSpPr>
        <p:spPr>
          <a:xfrm>
            <a:off x="875163" y="109180"/>
            <a:ext cx="7241842" cy="6678677"/>
          </a:xfrm>
          <a:prstGeom prst="rect">
            <a:avLst/>
          </a:prstGeom>
          <a:solidFill>
            <a:srgbClr val="95B3D7"/>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3" name="Rectangle 3"/>
          <p:cNvSpPr/>
          <p:nvPr/>
        </p:nvSpPr>
        <p:spPr>
          <a:xfrm>
            <a:off x="-61341" y="-70143"/>
            <a:ext cx="9144000" cy="6858000"/>
          </a:xfrm>
          <a:prstGeom prst="rect">
            <a:avLst/>
          </a:prstGeom>
          <a:solidFill>
            <a:schemeClr val="accent3">
              <a:lumMod val="75000"/>
            </a:schemeClr>
          </a:solidFill>
          <a:ln w="25402">
            <a:solidFill>
              <a:srgbClr val="385D8A"/>
            </a:solidFill>
            <a:prstDash val="solid"/>
          </a:ln>
        </p:spPr>
        <p:txBody>
          <a:bodyPr vert="horz" wrap="square" lIns="91440" tIns="45720" rIns="91440" bIns="45720" anchor="ctr" anchorCtr="1" compatLnSpc="1"/>
          <a:lstStyle/>
          <a:p>
            <a:pPr lvl="0" algn="ctr">
              <a:defRPr sz="1800" b="0" i="0" u="none" strike="noStrike" kern="0" cap="none" spc="0" baseline="0">
                <a:solidFill>
                  <a:srgbClr val="000000"/>
                </a:solidFill>
                <a:uFillTx/>
              </a:defRPr>
            </a:pPr>
            <a:r>
              <a:rPr lang="en-US" b="1">
                <a:solidFill>
                  <a:srgbClr val="FFFFFF"/>
                </a:solidFill>
                <a:effectLst>
                  <a:outerShdw dist="19048" dir="2700000">
                    <a:srgbClr val="000000"/>
                  </a:outerShdw>
                </a:effectLst>
                <a:latin typeface="Letter join"/>
              </a:rPr>
              <a:t>Normally, we use </a:t>
            </a:r>
            <a:endParaRPr lang="en-US" b="1" dirty="0">
              <a:solidFill>
                <a:srgbClr val="FFFFFF"/>
              </a:solidFill>
              <a:effectLst>
                <a:outerShdw dist="19048" dir="2700000">
                  <a:srgbClr val="000000"/>
                </a:outerShdw>
              </a:effectLst>
              <a:latin typeface="Letter join"/>
            </a:endParaRPr>
          </a:p>
        </p:txBody>
      </p:sp>
      <p:pic>
        <p:nvPicPr>
          <p:cNvPr id="4" name="Picture 2" descr="Related image"/>
          <p:cNvPicPr>
            <a:picLocks noChangeAspect="1"/>
          </p:cNvPicPr>
          <p:nvPr/>
        </p:nvPicPr>
        <p:blipFill>
          <a:blip r:embed="rId3"/>
          <a:srcRect/>
          <a:stretch>
            <a:fillRect/>
          </a:stretch>
        </p:blipFill>
        <p:spPr>
          <a:xfrm>
            <a:off x="2822849" y="1867399"/>
            <a:ext cx="3300412" cy="3796304"/>
          </a:xfrm>
          <a:prstGeom prst="rect">
            <a:avLst/>
          </a:prstGeom>
          <a:noFill/>
          <a:ln>
            <a:noFill/>
          </a:ln>
        </p:spPr>
      </p:pic>
      <p:sp>
        <p:nvSpPr>
          <p:cNvPr id="5" name="Rectangle 4"/>
          <p:cNvSpPr/>
          <p:nvPr/>
        </p:nvSpPr>
        <p:spPr>
          <a:xfrm>
            <a:off x="-39181" y="1"/>
            <a:ext cx="9135706" cy="1461939"/>
          </a:xfrm>
          <a:prstGeom prst="rect">
            <a:avLst/>
          </a:prstGeom>
          <a:noFill/>
          <a:ln>
            <a:noFill/>
            <a:prstDash val="solid"/>
          </a:ln>
        </p:spPr>
        <p:txBody>
          <a:bodyPr vert="horz" wrap="non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500" b="1" i="0" u="none" strike="noStrike" kern="1200" cap="none" spc="0" baseline="0" dirty="0">
                <a:solidFill>
                  <a:srgbClr val="FFFFFF"/>
                </a:solidFill>
                <a:effectLst>
                  <a:outerShdw dist="19048" dir="2700000">
                    <a:srgbClr val="000000"/>
                  </a:outerShdw>
                </a:effectLst>
                <a:uFillTx/>
                <a:latin typeface="Letter join"/>
              </a:rPr>
              <a:t>Normally</a:t>
            </a:r>
            <a:r>
              <a:rPr lang="en-US" sz="3500" b="1" dirty="0">
                <a:solidFill>
                  <a:srgbClr val="FFFFFF"/>
                </a:solidFill>
                <a:effectLst>
                  <a:outerShdw dist="19048" dir="2700000">
                    <a:srgbClr val="000000"/>
                  </a:outerShdw>
                </a:effectLst>
                <a:latin typeface="Letter join"/>
              </a:rPr>
              <a:t>, we use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5400" b="1" i="0" u="none" strike="noStrike" kern="1200" cap="none" spc="0" baseline="0" dirty="0">
                <a:solidFill>
                  <a:srgbClr val="FFFFFF"/>
                </a:solidFill>
                <a:effectLst>
                  <a:outerShdw dist="19048" dir="2700000">
                    <a:srgbClr val="000000"/>
                  </a:outerShdw>
                </a:effectLst>
                <a:uFillTx/>
                <a:latin typeface="Letter join"/>
              </a:rPr>
              <a:t>Talk Partners at Roebuck…</a:t>
            </a:r>
          </a:p>
        </p:txBody>
      </p:sp>
      <p:sp>
        <p:nvSpPr>
          <p:cNvPr id="6" name="Rectangle 6"/>
          <p:cNvSpPr/>
          <p:nvPr/>
        </p:nvSpPr>
        <p:spPr>
          <a:xfrm>
            <a:off x="683568" y="1143439"/>
            <a:ext cx="2632837"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Face each other</a:t>
            </a:r>
          </a:p>
        </p:txBody>
      </p:sp>
      <p:sp>
        <p:nvSpPr>
          <p:cNvPr id="7" name="Rectangle 7"/>
          <p:cNvSpPr/>
          <p:nvPr/>
        </p:nvSpPr>
        <p:spPr>
          <a:xfrm>
            <a:off x="-61341" y="4036848"/>
            <a:ext cx="2884190"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Talk about the question</a:t>
            </a:r>
          </a:p>
        </p:txBody>
      </p:sp>
      <p:sp>
        <p:nvSpPr>
          <p:cNvPr id="8" name="Rectangle 8"/>
          <p:cNvSpPr/>
          <p:nvPr/>
        </p:nvSpPr>
        <p:spPr>
          <a:xfrm>
            <a:off x="496427" y="5325150"/>
            <a:ext cx="2235406" cy="954103"/>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Share ideas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together</a:t>
            </a:r>
          </a:p>
        </p:txBody>
      </p:sp>
      <p:sp>
        <p:nvSpPr>
          <p:cNvPr id="9" name="Rectangle 9"/>
          <p:cNvSpPr/>
          <p:nvPr/>
        </p:nvSpPr>
        <p:spPr>
          <a:xfrm>
            <a:off x="5614027" y="1194966"/>
            <a:ext cx="2502977"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a:solidFill>
                  <a:srgbClr val="FFFFFF"/>
                </a:solidFill>
                <a:effectLst>
                  <a:outerShdw dist="19048" dir="2700000">
                    <a:srgbClr val="000000"/>
                  </a:outerShdw>
                </a:effectLst>
                <a:uFillTx/>
                <a:latin typeface="Letter join"/>
              </a:rPr>
              <a:t>Look at each other</a:t>
            </a:r>
          </a:p>
        </p:txBody>
      </p:sp>
      <p:sp>
        <p:nvSpPr>
          <p:cNvPr id="10" name="Rectangle 10"/>
          <p:cNvSpPr/>
          <p:nvPr/>
        </p:nvSpPr>
        <p:spPr>
          <a:xfrm>
            <a:off x="5984716" y="2409993"/>
            <a:ext cx="2907764"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Challenge and support each other</a:t>
            </a:r>
          </a:p>
        </p:txBody>
      </p:sp>
      <p:sp>
        <p:nvSpPr>
          <p:cNvPr id="11" name="Rectangle 11"/>
          <p:cNvSpPr/>
          <p:nvPr/>
        </p:nvSpPr>
        <p:spPr>
          <a:xfrm>
            <a:off x="5754492" y="4036848"/>
            <a:ext cx="2993971" cy="954103"/>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Take turns to speak </a:t>
            </a:r>
          </a:p>
        </p:txBody>
      </p:sp>
      <p:sp>
        <p:nvSpPr>
          <p:cNvPr id="12" name="Rectangle 12"/>
          <p:cNvSpPr/>
          <p:nvPr/>
        </p:nvSpPr>
        <p:spPr>
          <a:xfrm>
            <a:off x="323528" y="2409993"/>
            <a:ext cx="2581205" cy="954107"/>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Listen to one another </a:t>
            </a:r>
          </a:p>
        </p:txBody>
      </p:sp>
      <p:sp>
        <p:nvSpPr>
          <p:cNvPr id="13" name="Rectangle 13"/>
          <p:cNvSpPr/>
          <p:nvPr/>
        </p:nvSpPr>
        <p:spPr>
          <a:xfrm>
            <a:off x="2483769" y="5525201"/>
            <a:ext cx="6788954" cy="1077218"/>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dirty="0">
                <a:solidFill>
                  <a:srgbClr val="FFFFFF"/>
                </a:solidFill>
                <a:effectLst>
                  <a:outerShdw dist="19048" dir="2700000">
                    <a:srgbClr val="000000"/>
                  </a:outerShdw>
                </a:effectLst>
                <a:uFillTx/>
                <a:latin typeface="Letter join"/>
              </a:rPr>
              <a:t>Prepare an answer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dirty="0">
              <a:solidFill>
                <a:srgbClr val="FFFFFF"/>
              </a:solidFill>
              <a:effectLst>
                <a:outerShdw dist="19048" dir="2700000">
                  <a:srgbClr val="000000"/>
                </a:outerShdw>
              </a:effectLst>
              <a:latin typeface="Letter join"/>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dirty="0">
                <a:solidFill>
                  <a:srgbClr val="FFFFFF"/>
                </a:solidFill>
                <a:effectLst>
                  <a:outerShdw dist="19048" dir="2700000">
                    <a:srgbClr val="000000"/>
                  </a:outerShdw>
                </a:effectLst>
                <a:latin typeface="Letter join"/>
              </a:rPr>
              <a:t>(this will be adapted to follow the current social distancing rules)</a:t>
            </a:r>
            <a:endParaRPr lang="en-US" b="0" i="0" u="none" strike="noStrike" kern="1200" cap="none" spc="0" baseline="0" dirty="0">
              <a:solidFill>
                <a:srgbClr val="FFFFFF"/>
              </a:solidFill>
              <a:effectLst>
                <a:outerShdw dist="19048" dir="2700000">
                  <a:srgbClr val="000000"/>
                </a:outerShdw>
              </a:effectLst>
              <a:uFillTx/>
              <a:latin typeface="Letter join"/>
            </a:endParaRPr>
          </a:p>
        </p:txBody>
      </p:sp>
      <p:sp>
        <p:nvSpPr>
          <p:cNvPr id="15" name="TextBox 14"/>
          <p:cNvSpPr txBox="1"/>
          <p:nvPr/>
        </p:nvSpPr>
        <p:spPr>
          <a:xfrm>
            <a:off x="0" y="109180"/>
            <a:ext cx="496427" cy="369332"/>
          </a:xfrm>
          <a:prstGeom prst="rect">
            <a:avLst/>
          </a:prstGeom>
          <a:noFill/>
        </p:spPr>
        <p:txBody>
          <a:bodyPr wrap="square" rtlCol="0">
            <a:spAutoFit/>
          </a:bodyPr>
          <a:lstStyle/>
          <a:p>
            <a:r>
              <a:rPr lang="en-GB"/>
              <a:t>LJ</a:t>
            </a:r>
          </a:p>
        </p:txBody>
      </p:sp>
    </p:spTree>
    <p:extLst>
      <p:ext uri="{BB962C8B-B14F-4D97-AF65-F5344CB8AC3E}">
        <p14:creationId xmlns:p14="http://schemas.microsoft.com/office/powerpoint/2010/main" val="16122330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Attendance &amp; punctuality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67544" y="1268760"/>
            <a:ext cx="7776864" cy="3693319"/>
          </a:xfrm>
          <a:prstGeom prst="rect">
            <a:avLst/>
          </a:prstGeom>
          <a:noFill/>
        </p:spPr>
        <p:txBody>
          <a:bodyPr wrap="square" rtlCol="0">
            <a:spAutoFit/>
          </a:bodyPr>
          <a:lstStyle/>
          <a:p>
            <a:r>
              <a:rPr lang="en-GB" sz="2400" dirty="0">
                <a:latin typeface="Letter-join No-Lead 37" pitchFamily="50" charset="0"/>
              </a:rPr>
              <a:t>We have high expectations of attendance and punctuality at Roebuck. We follow up on all absences as well as lateness to school. </a:t>
            </a:r>
          </a:p>
          <a:p>
            <a:r>
              <a:rPr lang="en-GB" sz="2400" dirty="0">
                <a:latin typeface="Letter-join No-Lead 37" pitchFamily="50" charset="0"/>
              </a:rPr>
              <a:t>As standard, NO holidays are permitted to be taken in school time. All unauthorised absences will be accrued . </a:t>
            </a:r>
          </a:p>
          <a:p>
            <a:r>
              <a:rPr lang="en-GB" sz="2400" dirty="0">
                <a:latin typeface="Letter-join No-Lead 37" pitchFamily="50" charset="0"/>
              </a:rPr>
              <a:t>Any absence below 96%will trigger intervention with the pastoral and attendance lead, Mrs Johnson. </a:t>
            </a:r>
          </a:p>
          <a:p>
            <a:r>
              <a:rPr lang="en-GB" sz="2400" dirty="0">
                <a:latin typeface="Letter-join No-Lead 37" pitchFamily="50" charset="0"/>
              </a:rPr>
              <a:t>As a school we do follow our school policy and will issue fines when benchmarks are triggered. </a:t>
            </a:r>
          </a:p>
          <a:p>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3648623221"/>
              </p:ext>
            </p:extLst>
          </p:nvPr>
        </p:nvGraphicFramePr>
        <p:xfrm>
          <a:off x="2195736" y="5085184"/>
          <a:ext cx="4812030" cy="1560576"/>
        </p:xfrm>
        <a:graphic>
          <a:graphicData uri="http://schemas.openxmlformats.org/drawingml/2006/table">
            <a:tbl>
              <a:tblPr firstRow="1" firstCol="1" bandRow="1"/>
              <a:tblGrid>
                <a:gridCol w="970915">
                  <a:extLst>
                    <a:ext uri="{9D8B030D-6E8A-4147-A177-3AD203B41FA5}">
                      <a16:colId xmlns:a16="http://schemas.microsoft.com/office/drawing/2014/main" val="20000"/>
                    </a:ext>
                  </a:extLst>
                </a:gridCol>
                <a:gridCol w="960120">
                  <a:extLst>
                    <a:ext uri="{9D8B030D-6E8A-4147-A177-3AD203B41FA5}">
                      <a16:colId xmlns:a16="http://schemas.microsoft.com/office/drawing/2014/main" val="20001"/>
                    </a:ext>
                  </a:extLst>
                </a:gridCol>
                <a:gridCol w="960120">
                  <a:extLst>
                    <a:ext uri="{9D8B030D-6E8A-4147-A177-3AD203B41FA5}">
                      <a16:colId xmlns:a16="http://schemas.microsoft.com/office/drawing/2014/main" val="20002"/>
                    </a:ext>
                  </a:extLst>
                </a:gridCol>
                <a:gridCol w="960120">
                  <a:extLst>
                    <a:ext uri="{9D8B030D-6E8A-4147-A177-3AD203B41FA5}">
                      <a16:colId xmlns:a16="http://schemas.microsoft.com/office/drawing/2014/main" val="20003"/>
                    </a:ext>
                  </a:extLst>
                </a:gridCol>
                <a:gridCol w="960755">
                  <a:extLst>
                    <a:ext uri="{9D8B030D-6E8A-4147-A177-3AD203B41FA5}">
                      <a16:colId xmlns:a16="http://schemas.microsoft.com/office/drawing/2014/main" val="20004"/>
                    </a:ext>
                  </a:extLst>
                </a:gridCol>
              </a:tblGrid>
              <a:tr h="288032">
                <a:tc>
                  <a:txBody>
                    <a:bodyPr/>
                    <a:lstStyle/>
                    <a:p>
                      <a:pPr algn="ctr" fontAlgn="base">
                        <a:lnSpc>
                          <a:spcPct val="107000"/>
                        </a:lnSpc>
                        <a:spcAft>
                          <a:spcPts val="800"/>
                        </a:spcAft>
                      </a:pPr>
                      <a:r>
                        <a:rPr lang="en-GB" sz="1000" dirty="0">
                          <a:effectLst/>
                          <a:latin typeface="Verdana"/>
                          <a:ea typeface="Calibri"/>
                          <a:cs typeface="Calibri"/>
                        </a:rPr>
                        <a:t>Descriptor</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Attendance Level</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Actual Attendance</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Whole Days Absence</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Hours of learning lost</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fontAlgn="base">
                        <a:lnSpc>
                          <a:spcPct val="107000"/>
                        </a:lnSpc>
                        <a:spcAft>
                          <a:spcPts val="800"/>
                        </a:spcAft>
                      </a:pPr>
                      <a:r>
                        <a:rPr lang="en-GB" sz="1000">
                          <a:effectLst/>
                          <a:latin typeface="Verdana"/>
                          <a:ea typeface="Calibri"/>
                          <a:cs typeface="Calibri"/>
                        </a:rPr>
                        <a:t>Excellent</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100%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190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0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1"/>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99%</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188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2</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2"/>
                  </a:ext>
                </a:extLst>
              </a:tr>
              <a:tr h="0">
                <a:tc>
                  <a:txBody>
                    <a:bodyPr/>
                    <a:lstStyle/>
                    <a:p>
                      <a:pPr algn="ctr" fontAlgn="base">
                        <a:lnSpc>
                          <a:spcPct val="107000"/>
                        </a:lnSpc>
                        <a:spcAft>
                          <a:spcPts val="800"/>
                        </a:spcAft>
                      </a:pPr>
                      <a:r>
                        <a:rPr lang="en-GB" sz="1000">
                          <a:effectLst/>
                          <a:latin typeface="Verdana"/>
                          <a:ea typeface="Calibri"/>
                          <a:cs typeface="Calibri"/>
                        </a:rPr>
                        <a:t>Good</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98%</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186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4</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20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97%</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184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6</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30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96%</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182.5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7.5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37.5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5"/>
                  </a:ext>
                </a:extLst>
              </a:tr>
              <a:tr h="0">
                <a:tc>
                  <a:txBody>
                    <a:bodyPr/>
                    <a:lstStyle/>
                    <a:p>
                      <a:pPr algn="ctr" fontAlgn="base">
                        <a:lnSpc>
                          <a:spcPct val="107000"/>
                        </a:lnSpc>
                        <a:spcAft>
                          <a:spcPts val="800"/>
                        </a:spcAft>
                      </a:pPr>
                      <a:r>
                        <a:rPr lang="en-GB" sz="1000">
                          <a:effectLst/>
                          <a:latin typeface="Verdana"/>
                          <a:ea typeface="Calibri"/>
                          <a:cs typeface="Calibri"/>
                        </a:rPr>
                        <a:t>Satisfactory</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95%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180.5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9.5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47.5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extLst>
                  <a:ext uri="{0D108BD9-81ED-4DB2-BD59-A6C34878D82A}">
                    <a16:rowId xmlns:a16="http://schemas.microsoft.com/office/drawing/2014/main" val="10006"/>
                  </a:ext>
                </a:extLst>
              </a:tr>
              <a:tr h="0">
                <a:tc>
                  <a:txBody>
                    <a:bodyPr/>
                    <a:lstStyle/>
                    <a:p>
                      <a:pPr algn="ctr" fontAlgn="base">
                        <a:lnSpc>
                          <a:spcPct val="107000"/>
                        </a:lnSpc>
                        <a:spcAft>
                          <a:spcPts val="800"/>
                        </a:spcAft>
                      </a:pPr>
                      <a:r>
                        <a:rPr lang="en-GB" sz="1000">
                          <a:effectLst/>
                          <a:latin typeface="Verdana"/>
                          <a:ea typeface="Calibri"/>
                          <a:cs typeface="Calibri"/>
                        </a:rPr>
                        <a:t>Cause for Concern</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90%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171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19</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95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007"/>
                  </a:ext>
                </a:extLst>
              </a:tr>
            </a:tbl>
          </a:graphicData>
        </a:graphic>
      </p:graphicFrame>
      <p:sp>
        <p:nvSpPr>
          <p:cNvPr id="3" name="Rectangle 2"/>
          <p:cNvSpPr/>
          <p:nvPr/>
        </p:nvSpPr>
        <p:spPr>
          <a:xfrm>
            <a:off x="92465" y="137419"/>
            <a:ext cx="44435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LO</a:t>
            </a:r>
          </a:p>
        </p:txBody>
      </p:sp>
    </p:spTree>
    <p:extLst>
      <p:ext uri="{BB962C8B-B14F-4D97-AF65-F5344CB8AC3E}">
        <p14:creationId xmlns:p14="http://schemas.microsoft.com/office/powerpoint/2010/main" val="7139776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65760"/>
            <a:ext cx="8424936" cy="548640"/>
          </a:xfrm>
        </p:spPr>
        <p:txBody>
          <a:bodyPr/>
          <a:lstStyle/>
          <a:p>
            <a:r>
              <a:rPr lang="en-GB" b="1" u="sng" dirty="0">
                <a:effectLst>
                  <a:outerShdw blurRad="38100" dist="38100" dir="2700000" algn="tl">
                    <a:srgbClr val="000000">
                      <a:alpha val="43137"/>
                    </a:srgbClr>
                  </a:outerShdw>
                </a:effectLst>
                <a:latin typeface="Letter-join No-Lead 37" pitchFamily="50" charset="0"/>
              </a:rPr>
              <a:t>Differences between year 3 and year 4</a:t>
            </a:r>
          </a:p>
        </p:txBody>
      </p:sp>
      <p:sp>
        <p:nvSpPr>
          <p:cNvPr id="3" name="Content Placeholder 2"/>
          <p:cNvSpPr>
            <a:spLocks noGrp="1"/>
          </p:cNvSpPr>
          <p:nvPr>
            <p:ph idx="1"/>
          </p:nvPr>
        </p:nvSpPr>
        <p:spPr>
          <a:xfrm>
            <a:off x="251519" y="836712"/>
            <a:ext cx="8502341" cy="5136684"/>
          </a:xfrm>
        </p:spPr>
        <p:txBody>
          <a:bodyPr>
            <a:normAutofit/>
          </a:bodyPr>
          <a:lstStyle/>
          <a:p>
            <a:pPr>
              <a:buFont typeface="Arial" panose="020B0604020202020204" pitchFamily="34" charset="0"/>
              <a:buChar char="•"/>
            </a:pPr>
            <a:endParaRPr lang="en-GB" sz="2000" b="0" dirty="0"/>
          </a:p>
          <a:p>
            <a:pPr>
              <a:buFont typeface="Arial" panose="020B0604020202020204" pitchFamily="34" charset="0"/>
              <a:buChar char="•"/>
            </a:pPr>
            <a:r>
              <a:rPr lang="en-GB" sz="2400" b="0" dirty="0">
                <a:latin typeface="Letter-join No-Lead 37" panose="02000503000000020003" pitchFamily="50" charset="0"/>
              </a:rPr>
              <a:t>Increase in independence – as with all year group changes, the children will expected to develop in their level of independence.</a:t>
            </a:r>
          </a:p>
          <a:p>
            <a:pPr>
              <a:buFont typeface="Arial" panose="020B0604020202020204" pitchFamily="34" charset="0"/>
              <a:buChar char="•"/>
            </a:pPr>
            <a:r>
              <a:rPr lang="en-GB" sz="2400" b="0" dirty="0">
                <a:latin typeface="Letter-join No-Lead 37" panose="02000503000000020003" pitchFamily="50" charset="0"/>
              </a:rPr>
              <a:t>Statutory times table test – children will be tested on a computer generated times table tests, recalling multiplication facts up to the 12 times tables. This is a 3 week window during the month of June.</a:t>
            </a:r>
          </a:p>
          <a:p>
            <a:pPr>
              <a:buFont typeface="Arial" panose="020B0604020202020204" pitchFamily="34" charset="0"/>
              <a:buChar char="•"/>
            </a:pPr>
            <a:r>
              <a:rPr lang="en-GB" sz="2400" b="0" dirty="0">
                <a:latin typeface="Letter-join No-Lead 37" panose="02000503000000020003" pitchFamily="50" charset="0"/>
              </a:rPr>
              <a:t>Swimming – each Year 4 class will swim during the year. (Timings will be confirmed).</a:t>
            </a:r>
            <a:endParaRPr lang="en-GB" sz="2000" b="0" dirty="0"/>
          </a:p>
          <a:p>
            <a:pPr>
              <a:buFont typeface="Arial" panose="020B0604020202020204" pitchFamily="34" charset="0"/>
              <a:buChar char="•"/>
            </a:pPr>
            <a:endParaRPr lang="en-GB" b="0" dirty="0"/>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179512" y="1100628"/>
            <a:ext cx="8856984" cy="3579849"/>
          </a:xfrm>
          <a:prstGeom prst="rect">
            <a:avLst/>
          </a:prstGeom>
        </p:spPr>
        <p:txBody>
          <a:bodyPr vert="horz" lIns="91440" tIns="45720" rIns="91440" bIns="45720" rtlCol="0">
            <a:norm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0" indent="0" algn="ctr"/>
            <a:endParaRPr lang="en-GB" sz="2400" dirty="0">
              <a:latin typeface="Letter-join No-Lead 37" pitchFamily="50" charset="0"/>
            </a:endParaRPr>
          </a:p>
        </p:txBody>
      </p:sp>
      <p:sp>
        <p:nvSpPr>
          <p:cNvPr id="6" name="Rectangle 5"/>
          <p:cNvSpPr/>
          <p:nvPr/>
        </p:nvSpPr>
        <p:spPr>
          <a:xfrm>
            <a:off x="95881" y="53670"/>
            <a:ext cx="44435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LO</a:t>
            </a:r>
          </a:p>
        </p:txBody>
      </p:sp>
    </p:spTree>
    <p:extLst>
      <p:ext uri="{BB962C8B-B14F-4D97-AF65-F5344CB8AC3E}">
        <p14:creationId xmlns:p14="http://schemas.microsoft.com/office/powerpoint/2010/main" val="2833868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Uniform</a:t>
            </a:r>
            <a:br>
              <a:rPr lang="en-GB" dirty="0"/>
            </a:br>
            <a:r>
              <a:rPr lang="en-GB" sz="1600" b="1" dirty="0">
                <a:latin typeface="Letter-join No-Lead 37" pitchFamily="50" charset="0"/>
              </a:rPr>
              <a:t>children are expected to come to school appropriately dressed in our school uniform</a:t>
            </a:r>
            <a:r>
              <a:rPr lang="en-GB" b="1" dirty="0">
                <a:latin typeface="Letter-join No-Lead 37" pitchFamily="50" charset="0"/>
              </a:rPr>
              <a:t>.</a:t>
            </a:r>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8" name="Content Placeholder 2">
            <a:extLst>
              <a:ext uri="{FF2B5EF4-FFF2-40B4-BE49-F238E27FC236}">
                <a16:creationId xmlns:a16="http://schemas.microsoft.com/office/drawing/2014/main" id="{C2A780CB-7E74-475E-A910-B76E7602C839}"/>
              </a:ext>
            </a:extLst>
          </p:cNvPr>
          <p:cNvSpPr>
            <a:spLocks noGrp="1"/>
          </p:cNvSpPr>
          <p:nvPr/>
        </p:nvSpPr>
        <p:spPr>
          <a:xfrm>
            <a:off x="813420" y="1601416"/>
            <a:ext cx="7517160" cy="5211960"/>
          </a:xfrm>
          <a:prstGeom prst="rect">
            <a:avLst/>
          </a:prstGeom>
          <a:solidFill>
            <a:srgbClr val="00B0F0"/>
          </a:solidFill>
        </p:spPr>
        <p:txBody>
          <a:bodyPr vert="horz" lIns="91440" tIns="45720" rIns="91440" bIns="45720" numCol="1" rtlCol="0">
            <a:normAutofit fontScale="92500" lnSpcReduction="10000"/>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algn="ctr"/>
            <a:r>
              <a:rPr lang="en-GB" sz="1900" u="sng" dirty="0">
                <a:latin typeface="Letter-join No-Lead 37" pitchFamily="50" charset="0"/>
              </a:rPr>
              <a:t>School Uniform</a:t>
            </a:r>
          </a:p>
          <a:p>
            <a:pPr algn="ctr" fontAlgn="t">
              <a:buFont typeface="Arial" panose="020B0604020202020204" pitchFamily="34" charset="0"/>
              <a:buChar char="•"/>
            </a:pPr>
            <a:r>
              <a:rPr lang="en-GB" sz="1900" dirty="0">
                <a:latin typeface="Letter-join No-Lead 37" pitchFamily="50" charset="0"/>
              </a:rPr>
              <a:t>Roebuck Academy logo polo shirt, white or  royal blue (or plain white or royal blue polo shirt). </a:t>
            </a:r>
          </a:p>
          <a:p>
            <a:pPr algn="ctr" fontAlgn="t">
              <a:buFont typeface="Arial" panose="020B0604020202020204" pitchFamily="34" charset="0"/>
              <a:buChar char="•"/>
            </a:pPr>
            <a:r>
              <a:rPr lang="en-GB" sz="1900" dirty="0">
                <a:latin typeface="Letter-join No-Lead 37" pitchFamily="50" charset="0"/>
              </a:rPr>
              <a:t>Plain grey or black school tailored trousers/tailored shorts/skirt/pinafore (no leggings)</a:t>
            </a:r>
          </a:p>
          <a:p>
            <a:pPr algn="ctr" fontAlgn="t">
              <a:buFont typeface="Arial" panose="020B0604020202020204" pitchFamily="34" charset="0"/>
              <a:buChar char="•"/>
            </a:pPr>
            <a:r>
              <a:rPr lang="en-GB" sz="1900" dirty="0">
                <a:latin typeface="Letter-join No-Lead 37" pitchFamily="50" charset="0"/>
              </a:rPr>
              <a:t>Roebuck Academy  logo sweatshirt /cardigan or royal blue sweatshirt /cardigan </a:t>
            </a:r>
          </a:p>
          <a:p>
            <a:pPr algn="ctr" fontAlgn="t">
              <a:buFont typeface="Arial" panose="020B0604020202020204" pitchFamily="34" charset="0"/>
              <a:buChar char="•"/>
            </a:pPr>
            <a:r>
              <a:rPr lang="en-GB" sz="1900" dirty="0">
                <a:latin typeface="Letter-join No-Lead 37" pitchFamily="50" charset="0"/>
              </a:rPr>
              <a:t>Roebuck Academy logo fleece. </a:t>
            </a:r>
          </a:p>
          <a:p>
            <a:pPr algn="ctr" fontAlgn="t">
              <a:buFont typeface="Arial" panose="020B0604020202020204" pitchFamily="34" charset="0"/>
              <a:buChar char="•"/>
            </a:pPr>
            <a:r>
              <a:rPr lang="en-GB" sz="1900" dirty="0">
                <a:latin typeface="Letter-join No-Lead 37" pitchFamily="50" charset="0"/>
              </a:rPr>
              <a:t>Black school shoes or plain black trainers. Shoes must be flat – no open toes. </a:t>
            </a:r>
          </a:p>
          <a:p>
            <a:pPr algn="ctr" fontAlgn="t">
              <a:buFont typeface="Arial" panose="020B0604020202020204" pitchFamily="34" charset="0"/>
              <a:buChar char="•"/>
            </a:pPr>
            <a:r>
              <a:rPr lang="en-GB" sz="1900" dirty="0">
                <a:latin typeface="Letter-join No-Lead 37" pitchFamily="50" charset="0"/>
              </a:rPr>
              <a:t>Hats with a brim for summer.</a:t>
            </a:r>
          </a:p>
          <a:p>
            <a:pPr algn="ctr" fontAlgn="t">
              <a:buFont typeface="Arial" panose="020B0604020202020204" pitchFamily="34" charset="0"/>
              <a:buChar char="•"/>
            </a:pPr>
            <a:r>
              <a:rPr lang="en-GB" sz="1900" dirty="0">
                <a:latin typeface="Letter-join No-Lead 37" pitchFamily="50" charset="0"/>
              </a:rPr>
              <a:t>Winter coat – brighter the better </a:t>
            </a:r>
          </a:p>
          <a:p>
            <a:pPr algn="ctr" fontAlgn="t">
              <a:buFont typeface="Arial" panose="020B0604020202020204" pitchFamily="34" charset="0"/>
              <a:buChar char="•"/>
            </a:pPr>
            <a:r>
              <a:rPr lang="en-GB" sz="1900" dirty="0">
                <a:latin typeface="Letter-join No-Lead 37" pitchFamily="50" charset="0"/>
              </a:rPr>
              <a:t>Hair bands and bows – must be royal blue, white or black</a:t>
            </a:r>
          </a:p>
          <a:p>
            <a:pPr algn="ctr" fontAlgn="t"/>
            <a:endParaRPr lang="en-GB" sz="1900" dirty="0">
              <a:latin typeface="Letter-join No-Lead 37" pitchFamily="50" charset="0"/>
            </a:endParaRPr>
          </a:p>
          <a:p>
            <a:pPr algn="ctr" fontAlgn="t"/>
            <a:r>
              <a:rPr lang="en-GB" sz="1900" dirty="0">
                <a:latin typeface="Letter-join No-Lead 37" pitchFamily="50" charset="0"/>
              </a:rPr>
              <a:t>Please ensure you label all of your children’s uniform </a:t>
            </a:r>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dirty="0"/>
          </a:p>
          <a:p>
            <a:pPr algn="ctr" fontAlgn="t"/>
            <a:endParaRPr lang="en-GB" dirty="0"/>
          </a:p>
        </p:txBody>
      </p:sp>
      <p:sp>
        <p:nvSpPr>
          <p:cNvPr id="3" name="Rectangle 2"/>
          <p:cNvSpPr/>
          <p:nvPr/>
        </p:nvSpPr>
        <p:spPr>
          <a:xfrm>
            <a:off x="107504" y="107340"/>
            <a:ext cx="38504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LJ</a:t>
            </a:r>
          </a:p>
        </p:txBody>
      </p:sp>
    </p:spTree>
    <p:extLst>
      <p:ext uri="{BB962C8B-B14F-4D97-AF65-F5344CB8AC3E}">
        <p14:creationId xmlns:p14="http://schemas.microsoft.com/office/powerpoint/2010/main" val="21815005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Uniform Information</a:t>
            </a:r>
            <a:br>
              <a:rPr lang="en-GB" dirty="0"/>
            </a:br>
            <a:r>
              <a:rPr lang="en-GB" sz="1600" b="1" dirty="0">
                <a:latin typeface="Letter-join No-Lead 37" pitchFamily="50" charset="0"/>
              </a:rPr>
              <a:t>children are expected to come to school appropriately dressed in our school uniform</a:t>
            </a:r>
            <a:r>
              <a:rPr lang="en-GB" b="1" dirty="0">
                <a:latin typeface="Letter-join No-Lead 37" pitchFamily="50" charset="0"/>
              </a:rPr>
              <a:t>.</a:t>
            </a:r>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822960" y="1916832"/>
            <a:ext cx="7520940" cy="2763645"/>
          </a:xfrm>
        </p:spPr>
        <p:txBody>
          <a:bodyPr>
            <a:noAutofit/>
          </a:bodyPr>
          <a:lstStyle/>
          <a:p>
            <a:pPr>
              <a:buFont typeface="Arial" panose="020B0604020202020204" pitchFamily="34" charset="0"/>
              <a:buChar char="•"/>
            </a:pPr>
            <a:r>
              <a:rPr lang="en-GB" sz="2400" dirty="0">
                <a:latin typeface="Letter-join No-Lead 37" pitchFamily="50" charset="0"/>
              </a:rPr>
              <a:t>Please tie hair back at all times </a:t>
            </a:r>
          </a:p>
          <a:p>
            <a:pPr>
              <a:buFont typeface="Arial" panose="020B0604020202020204" pitchFamily="34" charset="0"/>
              <a:buChar char="•"/>
            </a:pPr>
            <a:r>
              <a:rPr lang="en-GB" sz="2400" dirty="0">
                <a:latin typeface="Letter-join No-Lead 37" pitchFamily="50" charset="0"/>
              </a:rPr>
              <a:t>No large bows – any hairbands or bows are to be either white, blue or black. </a:t>
            </a:r>
          </a:p>
          <a:p>
            <a:pPr>
              <a:buFont typeface="Arial" panose="020B0604020202020204" pitchFamily="34" charset="0"/>
              <a:buChar char="•"/>
            </a:pPr>
            <a:r>
              <a:rPr lang="en-GB" sz="2400" dirty="0">
                <a:latin typeface="Letter-join No-Lead 37" pitchFamily="50" charset="0"/>
              </a:rPr>
              <a:t>Simple studs to be worn – no other earrings permitted </a:t>
            </a:r>
          </a:p>
          <a:p>
            <a:pPr>
              <a:buFont typeface="Arial" panose="020B0604020202020204" pitchFamily="34" charset="0"/>
              <a:buChar char="•"/>
            </a:pPr>
            <a:r>
              <a:rPr lang="en-GB" sz="2400" dirty="0">
                <a:latin typeface="Letter-join No-Lead 37" pitchFamily="50" charset="0"/>
              </a:rPr>
              <a:t>Book bag needed every day </a:t>
            </a:r>
          </a:p>
          <a:p>
            <a:pPr>
              <a:buFont typeface="Arial" panose="020B0604020202020204" pitchFamily="34" charset="0"/>
              <a:buChar char="•"/>
            </a:pPr>
            <a:r>
              <a:rPr lang="en-GB" sz="2400" dirty="0">
                <a:latin typeface="Letter-join No-Lead 37" pitchFamily="50" charset="0"/>
              </a:rPr>
              <a:t>Flat shoes – no heels or AstroTurf boots / shoes </a:t>
            </a:r>
          </a:p>
        </p:txBody>
      </p:sp>
      <p:sp>
        <p:nvSpPr>
          <p:cNvPr id="3" name="Rectangle 2"/>
          <p:cNvSpPr/>
          <p:nvPr/>
        </p:nvSpPr>
        <p:spPr>
          <a:xfrm>
            <a:off x="137159" y="82001"/>
            <a:ext cx="38504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LJ</a:t>
            </a:r>
          </a:p>
        </p:txBody>
      </p:sp>
    </p:spTree>
    <p:extLst>
      <p:ext uri="{BB962C8B-B14F-4D97-AF65-F5344CB8AC3E}">
        <p14:creationId xmlns:p14="http://schemas.microsoft.com/office/powerpoint/2010/main" val="19638136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PE Kit</a:t>
            </a:r>
          </a:p>
        </p:txBody>
      </p:sp>
      <p:sp>
        <p:nvSpPr>
          <p:cNvPr id="3" name="Content Placeholder 2"/>
          <p:cNvSpPr>
            <a:spLocks noGrp="1"/>
          </p:cNvSpPr>
          <p:nvPr>
            <p:ph idx="1"/>
          </p:nvPr>
        </p:nvSpPr>
        <p:spPr>
          <a:solidFill>
            <a:schemeClr val="accent3">
              <a:lumMod val="60000"/>
              <a:lumOff val="40000"/>
            </a:schemeClr>
          </a:solidFill>
        </p:spPr>
        <p:txBody>
          <a:bodyPr>
            <a:normAutofit fontScale="85000" lnSpcReduction="10000"/>
          </a:bodyPr>
          <a:lstStyle/>
          <a:p>
            <a:pPr marL="571500" indent="-571500">
              <a:buFont typeface="Arial" panose="020B0604020202020204" pitchFamily="34" charset="0"/>
              <a:buChar char="•"/>
            </a:pPr>
            <a:r>
              <a:rPr lang="en-GB" sz="3600" dirty="0">
                <a:latin typeface="Letter-join No-Lead 37" pitchFamily="50" charset="0"/>
              </a:rPr>
              <a:t>White t-shirt with Roebuck Academy logo (or plain white t-shirt).</a:t>
            </a:r>
          </a:p>
          <a:p>
            <a:pPr marL="571500" indent="-571500">
              <a:buFont typeface="Arial" panose="020B0604020202020204" pitchFamily="34" charset="0"/>
              <a:buChar char="•"/>
            </a:pPr>
            <a:r>
              <a:rPr lang="en-GB" sz="3600" dirty="0">
                <a:latin typeface="Letter-join No-Lead 37" pitchFamily="50" charset="0"/>
              </a:rPr>
              <a:t>Royal blue shorts.</a:t>
            </a:r>
          </a:p>
          <a:p>
            <a:pPr marL="571500" indent="-571500">
              <a:buFont typeface="Arial" panose="020B0604020202020204" pitchFamily="34" charset="0"/>
              <a:buChar char="•"/>
            </a:pPr>
            <a:r>
              <a:rPr lang="en-GB" sz="3600" dirty="0">
                <a:latin typeface="Letter-join No-Lead 37" pitchFamily="50" charset="0"/>
              </a:rPr>
              <a:t>Plimsolls or trainers for outside games</a:t>
            </a:r>
            <a:r>
              <a:rPr lang="en-GB" sz="3600" dirty="0"/>
              <a:t>.</a:t>
            </a:r>
          </a:p>
          <a:p>
            <a:pPr marL="571500" indent="-571500">
              <a:buFont typeface="Arial" panose="020B0604020202020204" pitchFamily="34" charset="0"/>
              <a:buChar char="•"/>
            </a:pPr>
            <a:r>
              <a:rPr lang="en-GB" sz="3600" dirty="0">
                <a:latin typeface="Letter-join No-Lead 37" panose="02000503000000020003" pitchFamily="50" charset="0"/>
              </a:rPr>
              <a:t>Hair tied back</a:t>
            </a:r>
          </a:p>
          <a:p>
            <a:pPr marL="571500" indent="-571500">
              <a:buFont typeface="Arial" panose="020B0604020202020204" pitchFamily="34" charset="0"/>
              <a:buChar char="•"/>
            </a:pPr>
            <a:r>
              <a:rPr lang="en-GB" sz="3600" dirty="0">
                <a:latin typeface="Letter-join No-Lead 37" panose="02000503000000020003" pitchFamily="50" charset="0"/>
              </a:rPr>
              <a:t>No earrings</a:t>
            </a:r>
          </a:p>
          <a:p>
            <a:endParaRPr lang="en-GB" dirty="0"/>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09167" y="107340"/>
            <a:ext cx="38504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LJ</a:t>
            </a:r>
          </a:p>
        </p:txBody>
      </p:sp>
    </p:spTree>
    <p:extLst>
      <p:ext uri="{BB962C8B-B14F-4D97-AF65-F5344CB8AC3E}">
        <p14:creationId xmlns:p14="http://schemas.microsoft.com/office/powerpoint/2010/main" val="2685187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188640"/>
            <a:ext cx="7520940" cy="725760"/>
          </a:xfrm>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equipment</a:t>
            </a:r>
            <a:endParaRPr lang="en-GB" b="1" u="sng" dirty="0">
              <a:effectLst>
                <a:outerShdw blurRad="38100" dist="38100" dir="2700000" algn="tl">
                  <a:srgbClr val="000000">
                    <a:alpha val="43137"/>
                  </a:srgbClr>
                </a:outerShdw>
              </a:effectLst>
              <a:latin typeface="Letter-join No-Lead 37" pitchFamily="50" charset="0"/>
            </a:endParaRPr>
          </a:p>
        </p:txBody>
      </p:sp>
      <p:sp>
        <p:nvSpPr>
          <p:cNvPr id="3" name="Content Placeholder 2"/>
          <p:cNvSpPr>
            <a:spLocks noGrp="1"/>
          </p:cNvSpPr>
          <p:nvPr>
            <p:ph idx="1"/>
          </p:nvPr>
        </p:nvSpPr>
        <p:spPr>
          <a:xfrm>
            <a:off x="827584" y="980728"/>
            <a:ext cx="7520940" cy="3579849"/>
          </a:xfrm>
        </p:spPr>
        <p:txBody>
          <a:bodyPr>
            <a:noAutofit/>
          </a:bodyPr>
          <a:lstStyle/>
          <a:p>
            <a:r>
              <a:rPr lang="en-GB" sz="2400" b="0" dirty="0">
                <a:latin typeface="Letter-join No-Lead 37" pitchFamily="50" charset="0"/>
              </a:rPr>
              <a:t>Your child will be provided with a pen, pencil and ruler</a:t>
            </a:r>
          </a:p>
          <a:p>
            <a:r>
              <a:rPr lang="en-GB" sz="2400" b="0" dirty="0">
                <a:latin typeface="Letter-join No-Lead 37" pitchFamily="50" charset="0"/>
              </a:rPr>
              <a:t>at the beginning of the year. They do not need to bring</a:t>
            </a:r>
          </a:p>
          <a:p>
            <a:r>
              <a:rPr lang="en-GB" sz="2400" b="0" dirty="0">
                <a:latin typeface="Letter-join No-Lead 37" pitchFamily="50" charset="0"/>
              </a:rPr>
              <a:t>a pencil case in from home. </a:t>
            </a:r>
          </a:p>
          <a:p>
            <a:endParaRPr lang="en-GB" sz="2400" b="0" dirty="0">
              <a:highlight>
                <a:srgbClr val="FF0000"/>
              </a:highlight>
              <a:latin typeface="Letter-join No-Lead 37" pitchFamily="50" charset="0"/>
            </a:endParaRPr>
          </a:p>
          <a:p>
            <a:r>
              <a:rPr lang="en-GB" sz="2400" b="0" dirty="0">
                <a:latin typeface="Letter-join No-Lead 37" pitchFamily="50" charset="0"/>
              </a:rPr>
              <a:t>Your child will be participating in various Art, Design</a:t>
            </a:r>
          </a:p>
          <a:p>
            <a:r>
              <a:rPr lang="en-GB" sz="2400" b="0" dirty="0">
                <a:latin typeface="Letter-join No-Lead 37" pitchFamily="50" charset="0"/>
              </a:rPr>
              <a:t>and Technology projects throughout the year. Please</a:t>
            </a:r>
          </a:p>
          <a:p>
            <a:r>
              <a:rPr lang="en-GB" sz="2400" b="0" dirty="0">
                <a:latin typeface="Letter-join No-Lead 37" pitchFamily="50" charset="0"/>
              </a:rPr>
              <a:t>provide your child with a named apron, alternatively a</a:t>
            </a:r>
          </a:p>
          <a:p>
            <a:r>
              <a:rPr lang="en-GB" sz="2400" b="0" dirty="0">
                <a:latin typeface="Letter-join No-Lead 37" pitchFamily="50" charset="0"/>
              </a:rPr>
              <a:t>large old shirt will do.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51520" y="238336"/>
            <a:ext cx="444353"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LO</a:t>
            </a:r>
          </a:p>
        </p:txBody>
      </p:sp>
    </p:spTree>
    <p:extLst>
      <p:ext uri="{BB962C8B-B14F-4D97-AF65-F5344CB8AC3E}">
        <p14:creationId xmlns:p14="http://schemas.microsoft.com/office/powerpoint/2010/main" val="16787720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latin typeface="Letter-join No-Lead 37" pitchFamily="50" charset="0"/>
              </a:rPr>
              <a:t>Physical environment </a:t>
            </a:r>
          </a:p>
        </p:txBody>
      </p:sp>
      <p:sp>
        <p:nvSpPr>
          <p:cNvPr id="3" name="Content Placeholder 2"/>
          <p:cNvSpPr>
            <a:spLocks noGrp="1"/>
          </p:cNvSpPr>
          <p:nvPr>
            <p:ph idx="1"/>
          </p:nvPr>
        </p:nvSpPr>
        <p:spPr>
          <a:xfrm>
            <a:off x="524290" y="1196752"/>
            <a:ext cx="8268011" cy="3579849"/>
          </a:xfrm>
        </p:spPr>
        <p:txBody>
          <a:bodyPr>
            <a:noAutofit/>
          </a:bodyPr>
          <a:lstStyle/>
          <a:p>
            <a:pPr>
              <a:buFont typeface="Arial" panose="020B0604020202020204" pitchFamily="34" charset="0"/>
              <a:buChar char="•"/>
            </a:pPr>
            <a:r>
              <a:rPr lang="en-GB" sz="2400" dirty="0">
                <a:latin typeface="Letter-join No-Lead 37" pitchFamily="50" charset="0"/>
              </a:rPr>
              <a:t>Working walls are there to support children with key vocabulary, steps to success and a sequence to learning. </a:t>
            </a:r>
          </a:p>
          <a:p>
            <a:pPr>
              <a:buFont typeface="Arial" panose="020B0604020202020204" pitchFamily="34" charset="0"/>
              <a:buChar char="•"/>
            </a:pPr>
            <a:r>
              <a:rPr lang="en-GB" sz="2400" dirty="0">
                <a:latin typeface="Letter-join No-Lead 37" pitchFamily="50" charset="0"/>
              </a:rPr>
              <a:t>Sentence stacking wall to showcase children’s sentences in literacy writing units.</a:t>
            </a:r>
          </a:p>
          <a:p>
            <a:pPr>
              <a:buFont typeface="Arial" panose="020B0604020202020204" pitchFamily="34" charset="0"/>
              <a:buChar char="•"/>
            </a:pPr>
            <a:r>
              <a:rPr lang="en-GB" sz="2400" dirty="0">
                <a:latin typeface="Letter-join No-Lead 37" pitchFamily="50" charset="0"/>
              </a:rPr>
              <a:t>WAPOLL (What a poor one looks like)</a:t>
            </a:r>
          </a:p>
          <a:p>
            <a:pPr>
              <a:buFont typeface="Arial" panose="020B0604020202020204" pitchFamily="34" charset="0"/>
              <a:buChar char="•"/>
            </a:pPr>
            <a:r>
              <a:rPr lang="en-GB" sz="2400" dirty="0">
                <a:latin typeface="Letter-join No-Lead 37" pitchFamily="50" charset="0"/>
              </a:rPr>
              <a:t>WAGOLL (What a good one looks like)</a:t>
            </a:r>
          </a:p>
          <a:p>
            <a:pPr>
              <a:buFont typeface="Arial" panose="020B0604020202020204" pitchFamily="34" charset="0"/>
              <a:buChar char="•"/>
            </a:pPr>
            <a:r>
              <a:rPr lang="en-GB" sz="2400" dirty="0">
                <a:latin typeface="Letter-join No-Lead 37" pitchFamily="50" charset="0"/>
              </a:rPr>
              <a:t>Reading corners aim to inspire children to want to read.</a:t>
            </a:r>
          </a:p>
          <a:p>
            <a:pPr>
              <a:buFont typeface="Arial" panose="020B0604020202020204" pitchFamily="34" charset="0"/>
              <a:buChar char="•"/>
            </a:pPr>
            <a:r>
              <a:rPr lang="en-GB" sz="2400" dirty="0">
                <a:latin typeface="Letter-join No-Lead 37" pitchFamily="50" charset="0"/>
              </a:rPr>
              <a:t>Celebratory display –children’s work is displayed.</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12782" y="123565"/>
            <a:ext cx="38504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LJ</a:t>
            </a:r>
          </a:p>
        </p:txBody>
      </p:sp>
    </p:spTree>
    <p:extLst>
      <p:ext uri="{BB962C8B-B14F-4D97-AF65-F5344CB8AC3E}">
        <p14:creationId xmlns:p14="http://schemas.microsoft.com/office/powerpoint/2010/main" val="29694868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u="sng" dirty="0">
                <a:effectLst>
                  <a:outerShdw blurRad="38100" dist="38100" dir="2700000" algn="tl">
                    <a:srgbClr val="000000">
                      <a:alpha val="43137"/>
                    </a:srgbClr>
                  </a:outerShdw>
                </a:effectLst>
                <a:latin typeface="Letter-join No-Lead 37" pitchFamily="50" charset="0"/>
              </a:rPr>
              <a:t>Emotional environment </a:t>
            </a:r>
          </a:p>
        </p:txBody>
      </p:sp>
      <p:sp>
        <p:nvSpPr>
          <p:cNvPr id="3" name="Content Placeholder 2"/>
          <p:cNvSpPr>
            <a:spLocks noGrp="1"/>
          </p:cNvSpPr>
          <p:nvPr>
            <p:ph idx="1"/>
          </p:nvPr>
        </p:nvSpPr>
        <p:spPr/>
        <p:txBody>
          <a:bodyPr>
            <a:normAutofit/>
          </a:bodyPr>
          <a:lstStyle/>
          <a:p>
            <a:pPr marL="457200" indent="-457200">
              <a:buFont typeface="Arial" panose="020B0604020202020204" pitchFamily="34" charset="0"/>
              <a:buChar char="•"/>
            </a:pPr>
            <a:r>
              <a:rPr lang="en-GB" sz="2800" dirty="0">
                <a:latin typeface="Letter-join No-Lead 37" pitchFamily="50" charset="0"/>
              </a:rPr>
              <a:t>PSHE lessons</a:t>
            </a:r>
          </a:p>
          <a:p>
            <a:pPr marL="457200" indent="-457200">
              <a:buFont typeface="Arial" panose="020B0604020202020204" pitchFamily="34" charset="0"/>
              <a:buChar char="•"/>
            </a:pPr>
            <a:r>
              <a:rPr lang="en-GB" sz="2800" dirty="0">
                <a:latin typeface="Letter-join No-Lead 37" pitchFamily="50" charset="0"/>
              </a:rPr>
              <a:t>Whole school themes &amp; focuses</a:t>
            </a:r>
          </a:p>
          <a:p>
            <a:pPr marL="457200" indent="-457200">
              <a:buFont typeface="Arial" panose="020B0604020202020204" pitchFamily="34" charset="0"/>
              <a:buChar char="•"/>
            </a:pPr>
            <a:r>
              <a:rPr lang="en-GB" sz="2800" dirty="0">
                <a:latin typeface="Letter-join No-Lead 37" pitchFamily="50" charset="0"/>
              </a:rPr>
              <a:t>Meeting with Year 3 teacher to discuss each child individually and their needs as well as strengths</a:t>
            </a:r>
          </a:p>
          <a:p>
            <a:pPr marL="457200" indent="-457200">
              <a:buFont typeface="Arial" panose="020B0604020202020204" pitchFamily="34" charset="0"/>
              <a:buChar char="•"/>
            </a:pPr>
            <a:r>
              <a:rPr lang="en-GB" sz="2800" dirty="0">
                <a:latin typeface="Letter-join No-Lead 37" pitchFamily="50" charset="0"/>
              </a:rPr>
              <a:t>Open door policy (via email at the moment </a:t>
            </a:r>
            <a:r>
              <a:rPr lang="en-GB" sz="2800" dirty="0">
                <a:latin typeface="Letter-join No-Lead 37" pitchFamily="50" charset="0"/>
                <a:hlinkClick r:id="rId2"/>
              </a:rPr>
              <a:t>y4@roebuck.herts.sch.uk</a:t>
            </a:r>
            <a:r>
              <a:rPr lang="en-GB" sz="2800" dirty="0">
                <a:latin typeface="Letter-join No-Lead 37" pitchFamily="50" charset="0"/>
              </a:rPr>
              <a:t>)</a:t>
            </a:r>
          </a:p>
          <a:p>
            <a:endParaRPr lang="en-GB" dirty="0"/>
          </a:p>
          <a:p>
            <a:endParaRPr lang="en-GB" dirty="0"/>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79512" y="292006"/>
            <a:ext cx="44435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LO</a:t>
            </a:r>
          </a:p>
        </p:txBody>
      </p:sp>
    </p:spTree>
    <p:extLst>
      <p:ext uri="{BB962C8B-B14F-4D97-AF65-F5344CB8AC3E}">
        <p14:creationId xmlns:p14="http://schemas.microsoft.com/office/powerpoint/2010/main" val="41163610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Year 4 curriculum </a:t>
            </a:r>
          </a:p>
        </p:txBody>
      </p:sp>
      <p:sp>
        <p:nvSpPr>
          <p:cNvPr id="3" name="Content Placeholder 2"/>
          <p:cNvSpPr>
            <a:spLocks noGrp="1"/>
          </p:cNvSpPr>
          <p:nvPr>
            <p:ph idx="1"/>
          </p:nvPr>
        </p:nvSpPr>
        <p:spPr/>
        <p:txBody>
          <a:bodyPr>
            <a:noAutofit/>
          </a:bodyPr>
          <a:lstStyle/>
          <a:p>
            <a:pPr algn="ctr"/>
            <a:r>
              <a:rPr lang="en-GB" sz="4000" dirty="0">
                <a:latin typeface="Letter-join No-Lead 37" pitchFamily="50" charset="0"/>
              </a:rPr>
              <a:t>To achieve working towards (WTS), age related (ARE) or Greater depth (GDS) children must meet objectives from the Teacher Assessment Framework.</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81175" y="226852"/>
            <a:ext cx="38504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LJ</a:t>
            </a:r>
          </a:p>
        </p:txBody>
      </p:sp>
    </p:spTree>
    <p:extLst>
      <p:ext uri="{BB962C8B-B14F-4D97-AF65-F5344CB8AC3E}">
        <p14:creationId xmlns:p14="http://schemas.microsoft.com/office/powerpoint/2010/main" val="9861904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u="sng" dirty="0">
                <a:latin typeface="Letter-join No-Lead 37" pitchFamily="50" charset="0"/>
              </a:rPr>
              <a:t>Progression - Reading</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24810799"/>
              </p:ext>
            </p:extLst>
          </p:nvPr>
        </p:nvGraphicFramePr>
        <p:xfrm>
          <a:off x="251521" y="980728"/>
          <a:ext cx="8568952"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2" descr="C:\ProgramData\Shared Desktop\Roebuck\Vision &amp; Ethos\School Logos\New Academy Logo\Academy Logo With Motto.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7" name="Rounded Rectangle 6"/>
          <p:cNvSpPr/>
          <p:nvPr/>
        </p:nvSpPr>
        <p:spPr>
          <a:xfrm>
            <a:off x="5017585" y="2708920"/>
            <a:ext cx="3802888" cy="1728192"/>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tx1"/>
                </a:solidFill>
                <a:latin typeface="Letter-join No-Lead 37"/>
              </a:rPr>
              <a:t>Year 4</a:t>
            </a:r>
          </a:p>
          <a:p>
            <a:pPr lvl="0"/>
            <a:r>
              <a:rPr lang="en-GB" dirty="0">
                <a:solidFill>
                  <a:schemeClr val="tx1"/>
                </a:solidFill>
                <a:latin typeface="Letter-join No-Lead 37"/>
              </a:rPr>
              <a:t>Consistently noticing key words and phrases used to convey passing of time to introduce paragraphs or chapters.</a:t>
            </a:r>
            <a:endParaRPr lang="en-GB" dirty="0">
              <a:latin typeface="Letter-join No-Lead 37"/>
            </a:endParaRPr>
          </a:p>
        </p:txBody>
      </p:sp>
      <p:sp>
        <p:nvSpPr>
          <p:cNvPr id="9" name="Rounded Rectangle 6">
            <a:extLst>
              <a:ext uri="{FF2B5EF4-FFF2-40B4-BE49-F238E27FC236}">
                <a16:creationId xmlns:a16="http://schemas.microsoft.com/office/drawing/2014/main" id="{F4829BB4-1733-4D7F-A910-11E4D33B719A}"/>
              </a:ext>
            </a:extLst>
          </p:cNvPr>
          <p:cNvSpPr/>
          <p:nvPr/>
        </p:nvSpPr>
        <p:spPr>
          <a:xfrm>
            <a:off x="539552" y="2708920"/>
            <a:ext cx="3802888" cy="1728192"/>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tx1"/>
                </a:solidFill>
                <a:latin typeface="Letter-join No-Lead 37"/>
              </a:rPr>
              <a:t>Year 3</a:t>
            </a:r>
          </a:p>
          <a:p>
            <a:pPr lvl="0"/>
            <a:r>
              <a:rPr lang="en-GB" dirty="0">
                <a:solidFill>
                  <a:schemeClr val="tx1"/>
                </a:solidFill>
                <a:latin typeface="Letter-join No-Lead 37"/>
              </a:rPr>
              <a:t>Begin to notice key words and phrases used to convey passing of time to introduce paragraphs or chapters.</a:t>
            </a:r>
            <a:endParaRPr lang="en-GB" dirty="0">
              <a:latin typeface="Letter-join No-Lead 37"/>
            </a:endParaRPr>
          </a:p>
        </p:txBody>
      </p:sp>
      <p:sp>
        <p:nvSpPr>
          <p:cNvPr id="3" name="Rectangle 2"/>
          <p:cNvSpPr/>
          <p:nvPr/>
        </p:nvSpPr>
        <p:spPr>
          <a:xfrm>
            <a:off x="95200" y="82001"/>
            <a:ext cx="44435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LO</a:t>
            </a:r>
          </a:p>
        </p:txBody>
      </p:sp>
    </p:spTree>
    <p:extLst>
      <p:ext uri="{BB962C8B-B14F-4D97-AF65-F5344CB8AC3E}">
        <p14:creationId xmlns:p14="http://schemas.microsoft.com/office/powerpoint/2010/main" val="38284535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Image result for everyone is a reader some just haven't found their favorite book ye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64093" y="4468361"/>
            <a:ext cx="2533629" cy="239174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395536" y="202352"/>
            <a:ext cx="7520940" cy="548640"/>
          </a:xfrm>
        </p:spPr>
        <p:txBody>
          <a:bodyPr/>
          <a:lstStyle/>
          <a:p>
            <a:r>
              <a:rPr lang="en-GB" sz="4000" u="sng" dirty="0">
                <a:effectLst>
                  <a:outerShdw blurRad="38100" dist="38100" dir="2700000" algn="tl">
                    <a:srgbClr val="000000">
                      <a:alpha val="43137"/>
                    </a:srgbClr>
                  </a:outerShdw>
                </a:effectLst>
                <a:latin typeface="Letter-join No-Lead 37" pitchFamily="50" charset="0"/>
              </a:rPr>
              <a:t>Reading</a:t>
            </a:r>
            <a:r>
              <a:rPr lang="en-GB" dirty="0"/>
              <a:t>	</a:t>
            </a:r>
          </a:p>
        </p:txBody>
      </p:sp>
      <p:sp>
        <p:nvSpPr>
          <p:cNvPr id="3" name="Content Placeholder 2"/>
          <p:cNvSpPr>
            <a:spLocks noGrp="1"/>
          </p:cNvSpPr>
          <p:nvPr>
            <p:ph idx="1"/>
          </p:nvPr>
        </p:nvSpPr>
        <p:spPr>
          <a:xfrm>
            <a:off x="0" y="773160"/>
            <a:ext cx="6405368" cy="2696817"/>
          </a:xfrm>
        </p:spPr>
        <p:txBody>
          <a:bodyPr>
            <a:normAutofit fontScale="25000" lnSpcReduction="20000"/>
          </a:bodyPr>
          <a:lstStyle/>
          <a:p>
            <a:pPr algn="ctr"/>
            <a:r>
              <a:rPr lang="en-GB" sz="8000" b="0" dirty="0">
                <a:latin typeface="Letter-join No-Lead 37" pitchFamily="50" charset="0"/>
              </a:rPr>
              <a:t>We actively encourage reading throughout the school. This continues in Year 4. Reading buddies will be set up. This is where they are given the opportunity to nurture the enjoyment of reading in the younger generations.</a:t>
            </a:r>
            <a:endParaRPr lang="en-GB" sz="2400" b="0" dirty="0">
              <a:latin typeface="Letter-join No-Lead 37" pitchFamily="50" charset="0"/>
            </a:endParaRPr>
          </a:p>
          <a:p>
            <a:pPr algn="ctr"/>
            <a:r>
              <a:rPr lang="en-GB" sz="8000" b="0" dirty="0">
                <a:latin typeface="Letter-join No-Lead 37" pitchFamily="50" charset="0"/>
              </a:rPr>
              <a:t>Please can you continue to support your child’s enjoyment of reading at home by ensuring they continue to read at least 5 times a week for at least 20 minutes.</a:t>
            </a:r>
          </a:p>
          <a:p>
            <a:pPr algn="ctr"/>
            <a:endParaRPr lang="en-GB" sz="2400" b="0" dirty="0">
              <a:latin typeface="Letter-join No-Lead 37" pitchFamily="50" charset="0"/>
            </a:endParaRPr>
          </a:p>
          <a:p>
            <a:pPr algn="ctr"/>
            <a:r>
              <a:rPr lang="en-GB" sz="8000" b="0" dirty="0">
                <a:latin typeface="Letter-join No-Lead 37" pitchFamily="50" charset="0"/>
              </a:rPr>
              <a:t>Reading record books are collected daily. This enables us to monitor their reading which feeds into a whole school weekly reading competition. </a:t>
            </a:r>
          </a:p>
          <a:p>
            <a:pPr algn="ctr"/>
            <a:endParaRPr lang="en-GB" sz="2400" b="0" dirty="0">
              <a:latin typeface="Letter-join No-Lead 37" pitchFamily="50" charset="0"/>
            </a:endParaRPr>
          </a:p>
          <a:p>
            <a:pPr algn="ctr"/>
            <a:r>
              <a:rPr lang="en-GB" sz="8000" b="0" dirty="0">
                <a:latin typeface="Letter-join No-Lead 37" pitchFamily="50" charset="0"/>
              </a:rPr>
              <a:t>Once your child has completed a book, they will use the iPads to complete an accelerated reading quiz. You can monitor your own child’s progress by signing up to Home Connect. </a:t>
            </a:r>
          </a:p>
          <a:p>
            <a:pPr algn="ctr"/>
            <a:r>
              <a:rPr lang="en-GB" sz="8000" b="0" dirty="0">
                <a:latin typeface="Letter-join No-Lead 37" pitchFamily="50" charset="0"/>
                <a:hlinkClick r:id="rId3"/>
              </a:rPr>
              <a:t>http://www.roebuck.herts.sch.uk/page/?title=Accelerated+Reader&amp;pid=99</a:t>
            </a:r>
            <a:endParaRPr lang="en-GB" sz="8000" b="0" dirty="0">
              <a:latin typeface="Letter-join No-Lead 37" pitchFamily="50" charset="0"/>
            </a:endParaRPr>
          </a:p>
          <a:p>
            <a:endParaRPr lang="en-GB" b="0" dirty="0">
              <a:latin typeface="Letter-join No-Lead 37" pitchFamily="50" charset="0"/>
            </a:endParaRPr>
          </a:p>
          <a:p>
            <a:pPr marL="0" indent="0"/>
            <a:endParaRPr lang="en-GB" b="0" dirty="0"/>
          </a:p>
          <a:p>
            <a:endParaRPr lang="en-GB" b="0" dirty="0"/>
          </a:p>
        </p:txBody>
      </p:sp>
      <p:sp>
        <p:nvSpPr>
          <p:cNvPr id="5" name="Rectangle 4"/>
          <p:cNvSpPr/>
          <p:nvPr/>
        </p:nvSpPr>
        <p:spPr>
          <a:xfrm>
            <a:off x="6812315" y="1736232"/>
            <a:ext cx="2331685" cy="2862322"/>
          </a:xfrm>
          <a:prstGeom prst="rect">
            <a:avLst/>
          </a:prstGeom>
        </p:spPr>
        <p:txBody>
          <a:bodyPr wrap="square">
            <a:spAutoFit/>
          </a:bodyPr>
          <a:lstStyle/>
          <a:p>
            <a:pPr algn="ctr"/>
            <a:r>
              <a:rPr lang="en-GB" dirty="0">
                <a:latin typeface="Letter-join No-Lead 37" pitchFamily="50" charset="0"/>
              </a:rPr>
              <a:t>Although there is a heavy focus on reading comprehension,, promoting a love of reading is still the number one priority. The best way to get better at reading is to read!</a:t>
            </a:r>
          </a:p>
        </p:txBody>
      </p:sp>
      <p:pic>
        <p:nvPicPr>
          <p:cNvPr id="5122" name="Picture 2" descr="Image result for reading quotes for kid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64094" y="11140"/>
            <a:ext cx="1126148" cy="157641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ProgramData\Shared Desktop\Roebuck\Vision &amp; Ethos\School Logos\New Academy Logo\Academy Logo With Mott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44817" y="53670"/>
            <a:ext cx="44435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LO</a:t>
            </a:r>
          </a:p>
        </p:txBody>
      </p:sp>
    </p:spTree>
    <p:extLst>
      <p:ext uri="{BB962C8B-B14F-4D97-AF65-F5344CB8AC3E}">
        <p14:creationId xmlns:p14="http://schemas.microsoft.com/office/powerpoint/2010/main" val="24654906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5272" y="764704"/>
            <a:ext cx="8758728" cy="548640"/>
          </a:xfrm>
        </p:spPr>
        <p:txBody>
          <a:bodyPr/>
          <a:lstStyle/>
          <a:p>
            <a:r>
              <a:rPr lang="en-GB" sz="4000" u="sng" dirty="0">
                <a:effectLst>
                  <a:outerShdw blurRad="38100" dist="38100" dir="2700000" algn="tl">
                    <a:srgbClr val="000000">
                      <a:alpha val="43137"/>
                    </a:srgbClr>
                  </a:outerShdw>
                </a:effectLst>
                <a:latin typeface="Letter-join No-Lead 37" pitchFamily="50" charset="0"/>
              </a:rPr>
              <a:t>Reading – </a:t>
            </a:r>
            <a:br>
              <a:rPr lang="en-GB" sz="4000" u="sng" dirty="0">
                <a:effectLst>
                  <a:outerShdw blurRad="38100" dist="38100" dir="2700000" algn="tl">
                    <a:srgbClr val="000000">
                      <a:alpha val="43137"/>
                    </a:srgbClr>
                  </a:outerShdw>
                </a:effectLst>
                <a:latin typeface="Letter-join No-Lead 37" pitchFamily="50" charset="0"/>
              </a:rPr>
            </a:br>
            <a:r>
              <a:rPr lang="en-GB" sz="4000" u="sng" dirty="0">
                <a:effectLst>
                  <a:outerShdw blurRad="38100" dist="38100" dir="2700000" algn="tl">
                    <a:srgbClr val="000000">
                      <a:alpha val="43137"/>
                    </a:srgbClr>
                  </a:outerShdw>
                </a:effectLst>
                <a:latin typeface="Letter-join No-Lead 37" pitchFamily="50" charset="0"/>
              </a:rPr>
              <a:t>Book talk and comprehension </a:t>
            </a:r>
            <a:r>
              <a:rPr lang="en-GB" dirty="0"/>
              <a:t>	</a:t>
            </a:r>
          </a:p>
        </p:txBody>
      </p:sp>
      <p:pic>
        <p:nvPicPr>
          <p:cNvPr id="7"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9840DEE4-86EC-452D-BFE7-8F616F8EB8C3}"/>
              </a:ext>
            </a:extLst>
          </p:cNvPr>
          <p:cNvPicPr/>
          <p:nvPr/>
        </p:nvPicPr>
        <p:blipFill rotWithShape="1">
          <a:blip r:embed="rId3"/>
          <a:srcRect l="2177" t="13901" r="2431" b="5839"/>
          <a:stretch/>
        </p:blipFill>
        <p:spPr bwMode="auto">
          <a:xfrm>
            <a:off x="1067368" y="1601376"/>
            <a:ext cx="6961016" cy="5018569"/>
          </a:xfrm>
          <a:prstGeom prst="rect">
            <a:avLst/>
          </a:prstGeom>
          <a:ln>
            <a:noFill/>
          </a:ln>
          <a:extLst>
            <a:ext uri="{53640926-AAD7-44D8-BBD7-CCE9431645EC}">
              <a14:shadowObscured xmlns:a14="http://schemas.microsoft.com/office/drawing/2010/main"/>
            </a:ext>
          </a:extLst>
        </p:spPr>
      </p:pic>
      <p:sp>
        <p:nvSpPr>
          <p:cNvPr id="3" name="Rectangle 2"/>
          <p:cNvSpPr/>
          <p:nvPr/>
        </p:nvSpPr>
        <p:spPr>
          <a:xfrm>
            <a:off x="0" y="0"/>
            <a:ext cx="38504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LJ</a:t>
            </a:r>
          </a:p>
        </p:txBody>
      </p:sp>
    </p:spTree>
    <p:extLst>
      <p:ext uri="{BB962C8B-B14F-4D97-AF65-F5344CB8AC3E}">
        <p14:creationId xmlns:p14="http://schemas.microsoft.com/office/powerpoint/2010/main" val="28206742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2232" y="404664"/>
            <a:ext cx="7520940" cy="548640"/>
          </a:xfrm>
        </p:spPr>
        <p:txBody>
          <a:bodyPr/>
          <a:lstStyle/>
          <a:p>
            <a:r>
              <a:rPr lang="en-GB" sz="4000" u="sng" dirty="0">
                <a:latin typeface="Letter-join No-Lead 37" pitchFamily="50" charset="0"/>
              </a:rPr>
              <a:t>Progression - Writing </a:t>
            </a:r>
          </a:p>
        </p:txBody>
      </p:sp>
      <p:pic>
        <p:nvPicPr>
          <p:cNvPr id="9"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611560" y="1271571"/>
            <a:ext cx="3384376" cy="1224136"/>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u="sng" dirty="0">
              <a:solidFill>
                <a:schemeClr val="tx1"/>
              </a:solidFill>
              <a:latin typeface="Letter-join No-Lead 37" pitchFamily="50" charset="0"/>
            </a:endParaRPr>
          </a:p>
          <a:p>
            <a:pPr algn="ctr"/>
            <a:r>
              <a:rPr lang="en-GB" u="sng" dirty="0">
                <a:solidFill>
                  <a:schemeClr val="tx1"/>
                </a:solidFill>
                <a:latin typeface="Letter-join No-Lead 37" pitchFamily="50" charset="0"/>
              </a:rPr>
              <a:t>Year 3</a:t>
            </a:r>
          </a:p>
          <a:p>
            <a:pPr algn="ctr"/>
            <a:r>
              <a:rPr lang="en-GB" dirty="0">
                <a:solidFill>
                  <a:schemeClr val="tx1"/>
                </a:solidFill>
                <a:latin typeface="Letter-join No-Lead 37" pitchFamily="50" charset="0"/>
              </a:rPr>
              <a:t>Use speech punctuation when following modelled writing</a:t>
            </a:r>
          </a:p>
          <a:p>
            <a:pPr algn="ctr"/>
            <a:endParaRPr lang="en-GB" u="sng" dirty="0">
              <a:solidFill>
                <a:schemeClr val="tx1"/>
              </a:solidFill>
              <a:latin typeface="Letter-join No-Lead 37" pitchFamily="50" charset="0"/>
            </a:endParaRPr>
          </a:p>
          <a:p>
            <a:pPr algn="ctr"/>
            <a:endParaRPr lang="en-GB" u="sng" dirty="0">
              <a:solidFill>
                <a:schemeClr val="tx1"/>
              </a:solidFill>
              <a:latin typeface="Letter-join No-Lead 37" pitchFamily="50" charset="0"/>
            </a:endParaRPr>
          </a:p>
        </p:txBody>
      </p:sp>
      <p:sp>
        <p:nvSpPr>
          <p:cNvPr id="12" name="Content Placeholder 11"/>
          <p:cNvSpPr>
            <a:spLocks noGrp="1"/>
          </p:cNvSpPr>
          <p:nvPr>
            <p:ph idx="1"/>
          </p:nvPr>
        </p:nvSpPr>
        <p:spPr>
          <a:xfrm>
            <a:off x="4812432" y="1052736"/>
            <a:ext cx="4037072" cy="168030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r>
              <a:rPr lang="en-GB" sz="1800" u="sng" dirty="0">
                <a:solidFill>
                  <a:schemeClr val="tx1"/>
                </a:solidFill>
                <a:latin typeface="Letter-join No-Lead 37" pitchFamily="50" charset="0"/>
              </a:rPr>
              <a:t>Year 4</a:t>
            </a:r>
          </a:p>
          <a:p>
            <a:pPr algn="ctr"/>
            <a:r>
              <a:rPr lang="en-GB" sz="1800" dirty="0">
                <a:solidFill>
                  <a:schemeClr val="tx1"/>
                </a:solidFill>
                <a:latin typeface="Letter-join No-Lead 37" pitchFamily="50" charset="0"/>
              </a:rPr>
              <a:t>Use speech punctuation correctly most of the time</a:t>
            </a:r>
          </a:p>
        </p:txBody>
      </p:sp>
      <p:sp>
        <p:nvSpPr>
          <p:cNvPr id="13" name="Rounded Rectangle 12"/>
          <p:cNvSpPr/>
          <p:nvPr/>
        </p:nvSpPr>
        <p:spPr>
          <a:xfrm>
            <a:off x="539552" y="2813975"/>
            <a:ext cx="3456384" cy="1512168"/>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u="sng" dirty="0">
                <a:solidFill>
                  <a:schemeClr val="tx1"/>
                </a:solidFill>
                <a:latin typeface="Letter-join No-Lead 37" pitchFamily="50" charset="0"/>
              </a:rPr>
              <a:t>Year 3</a:t>
            </a:r>
          </a:p>
          <a:p>
            <a:pPr algn="ctr"/>
            <a:r>
              <a:rPr lang="en-GB" dirty="0">
                <a:solidFill>
                  <a:schemeClr val="tx1"/>
                </a:solidFill>
                <a:latin typeface="Letter-join No-Lead 37" pitchFamily="50" charset="0"/>
              </a:rPr>
              <a:t>Use some conjunctions, adverbs and prepositions for cohesion and to add detail</a:t>
            </a:r>
          </a:p>
        </p:txBody>
      </p:sp>
      <p:sp>
        <p:nvSpPr>
          <p:cNvPr id="14" name="Content Placeholder 11"/>
          <p:cNvSpPr txBox="1">
            <a:spLocks/>
          </p:cNvSpPr>
          <p:nvPr/>
        </p:nvSpPr>
        <p:spPr>
          <a:xfrm>
            <a:off x="4812432" y="2914316"/>
            <a:ext cx="4037072" cy="1680300"/>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marL="342900" indent="-342900" algn="l" defTabSz="914400" rtl="0" eaLnBrk="1" latinLnBrk="0" hangingPunct="1">
              <a:spcBef>
                <a:spcPts val="800"/>
              </a:spcBef>
              <a:buFont typeface="Arial" pitchFamily="34" charset="0"/>
              <a:buNone/>
              <a:defRPr sz="1600" b="1" kern="1200">
                <a:solidFill>
                  <a:schemeClr val="lt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lt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lt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lt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lt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lt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lt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lt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lt1"/>
                </a:solidFill>
                <a:latin typeface="+mn-lt"/>
                <a:ea typeface="+mn-ea"/>
                <a:cs typeface="+mn-cs"/>
              </a:defRPr>
            </a:lvl9pPr>
          </a:lstStyle>
          <a:p>
            <a:pPr algn="ctr"/>
            <a:r>
              <a:rPr lang="en-GB" sz="1800" u="sng" dirty="0">
                <a:solidFill>
                  <a:schemeClr val="tx1"/>
                </a:solidFill>
                <a:latin typeface="Letter-join No-Lead 37" pitchFamily="50" charset="0"/>
              </a:rPr>
              <a:t>Year 4</a:t>
            </a:r>
          </a:p>
          <a:p>
            <a:pPr algn="ctr"/>
            <a:r>
              <a:rPr lang="en-GB" sz="1800" dirty="0">
                <a:solidFill>
                  <a:schemeClr val="tx1"/>
                </a:solidFill>
                <a:latin typeface="Letter-join No-Lead 37" pitchFamily="50" charset="0"/>
              </a:rPr>
              <a:t>Use a range of conjunctions, adverbs, prepositions and pronouns for cohesion, detail and clarity</a:t>
            </a:r>
          </a:p>
        </p:txBody>
      </p:sp>
      <p:sp>
        <p:nvSpPr>
          <p:cNvPr id="16" name="Rounded Rectangle 15"/>
          <p:cNvSpPr/>
          <p:nvPr/>
        </p:nvSpPr>
        <p:spPr>
          <a:xfrm>
            <a:off x="481081" y="4610658"/>
            <a:ext cx="3456384" cy="1512168"/>
          </a:xfrm>
          <a:prstGeom prst="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tx1"/>
                </a:solidFill>
                <a:latin typeface="Letter-join No-Lead 37" pitchFamily="50" charset="0"/>
              </a:rPr>
              <a:t>Year 3</a:t>
            </a:r>
          </a:p>
          <a:p>
            <a:pPr algn="ctr"/>
            <a:r>
              <a:rPr lang="en-GB" dirty="0">
                <a:solidFill>
                  <a:schemeClr val="tx1"/>
                </a:solidFill>
                <a:latin typeface="Letter-join No-Lead 37" pitchFamily="50" charset="0"/>
              </a:rPr>
              <a:t>Uses commas in a list</a:t>
            </a:r>
          </a:p>
        </p:txBody>
      </p:sp>
      <p:sp>
        <p:nvSpPr>
          <p:cNvPr id="17" name="Rounded Rectangle 16"/>
          <p:cNvSpPr/>
          <p:nvPr/>
        </p:nvSpPr>
        <p:spPr>
          <a:xfrm>
            <a:off x="5145017" y="4797152"/>
            <a:ext cx="3456384" cy="1512168"/>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tx1"/>
                </a:solidFill>
                <a:latin typeface="Letter-join No-Lead 37" pitchFamily="50" charset="0"/>
              </a:rPr>
              <a:t>Year 4</a:t>
            </a:r>
          </a:p>
          <a:p>
            <a:pPr algn="ctr"/>
            <a:r>
              <a:rPr lang="en-GB" dirty="0">
                <a:solidFill>
                  <a:schemeClr val="tx1"/>
                </a:solidFill>
                <a:latin typeface="Letter-join No-Lead 37" pitchFamily="50" charset="0"/>
              </a:rPr>
              <a:t>Uses commas after fronted adverbials</a:t>
            </a:r>
          </a:p>
        </p:txBody>
      </p:sp>
      <p:sp>
        <p:nvSpPr>
          <p:cNvPr id="3" name="Rectangle 2"/>
          <p:cNvSpPr/>
          <p:nvPr/>
        </p:nvSpPr>
        <p:spPr>
          <a:xfrm>
            <a:off x="36729" y="53670"/>
            <a:ext cx="44435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LO</a:t>
            </a:r>
          </a:p>
        </p:txBody>
      </p:sp>
    </p:spTree>
    <p:extLst>
      <p:ext uri="{BB962C8B-B14F-4D97-AF65-F5344CB8AC3E}">
        <p14:creationId xmlns:p14="http://schemas.microsoft.com/office/powerpoint/2010/main" val="41989991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2232" y="404664"/>
            <a:ext cx="7520940" cy="548640"/>
          </a:xfrm>
        </p:spPr>
        <p:txBody>
          <a:bodyPr/>
          <a:lstStyle/>
          <a:p>
            <a:r>
              <a:rPr lang="en-GB" sz="4000" u="sng" dirty="0">
                <a:latin typeface="Letter-join No-Lead 37" pitchFamily="50" charset="0"/>
              </a:rPr>
              <a:t>Progression - Writing </a:t>
            </a:r>
          </a:p>
        </p:txBody>
      </p:sp>
      <p:pic>
        <p:nvPicPr>
          <p:cNvPr id="9"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Displaying writingrainbowpicture.png">
            <a:extLst>
              <a:ext uri="{FF2B5EF4-FFF2-40B4-BE49-F238E27FC236}">
                <a16:creationId xmlns:a16="http://schemas.microsoft.com/office/drawing/2014/main" id="{AB9C3213-0F6D-47A2-977D-C1AC527F32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990" y="1124744"/>
            <a:ext cx="7782019" cy="552072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98927" y="53670"/>
            <a:ext cx="38504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LJ</a:t>
            </a:r>
          </a:p>
        </p:txBody>
      </p:sp>
    </p:spTree>
    <p:extLst>
      <p:ext uri="{BB962C8B-B14F-4D97-AF65-F5344CB8AC3E}">
        <p14:creationId xmlns:p14="http://schemas.microsoft.com/office/powerpoint/2010/main" val="7528893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7514" y="238336"/>
            <a:ext cx="7520940" cy="548640"/>
          </a:xfrm>
        </p:spPr>
        <p:txBody>
          <a:bodyPr/>
          <a:lstStyle/>
          <a:p>
            <a:pPr algn="ctr"/>
            <a:r>
              <a:rPr lang="en-GB" sz="3600" b="1" u="sng" dirty="0">
                <a:latin typeface="Letter-join No-Lead 37" pitchFamily="50" charset="0"/>
              </a:rPr>
              <a:t>Progression - Maths</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DA023A86-384A-4F84-80EC-F0D0E4DE69FD}"/>
              </a:ext>
            </a:extLst>
          </p:cNvPr>
          <p:cNvPicPr>
            <a:picLocks noChangeAspect="1"/>
          </p:cNvPicPr>
          <p:nvPr/>
        </p:nvPicPr>
        <p:blipFill rotWithShape="1">
          <a:blip r:embed="rId3"/>
          <a:srcRect l="29840" t="16401" r="11360" b="50000"/>
          <a:stretch/>
        </p:blipFill>
        <p:spPr>
          <a:xfrm>
            <a:off x="1228151" y="704174"/>
            <a:ext cx="5890106" cy="2692620"/>
          </a:xfrm>
          <a:prstGeom prst="rect">
            <a:avLst/>
          </a:prstGeom>
        </p:spPr>
      </p:pic>
      <p:pic>
        <p:nvPicPr>
          <p:cNvPr id="7" name="Picture 6">
            <a:extLst>
              <a:ext uri="{FF2B5EF4-FFF2-40B4-BE49-F238E27FC236}">
                <a16:creationId xmlns:a16="http://schemas.microsoft.com/office/drawing/2014/main" id="{D9FB51F7-13F0-46FD-A742-D3A7B12D8586}"/>
              </a:ext>
            </a:extLst>
          </p:cNvPr>
          <p:cNvPicPr>
            <a:picLocks noChangeAspect="1"/>
          </p:cNvPicPr>
          <p:nvPr/>
        </p:nvPicPr>
        <p:blipFill rotWithShape="1">
          <a:blip r:embed="rId4"/>
          <a:srcRect l="29840" t="33201" r="12200" b="18501"/>
          <a:stretch/>
        </p:blipFill>
        <p:spPr>
          <a:xfrm>
            <a:off x="1331640" y="3301524"/>
            <a:ext cx="5334715" cy="3556476"/>
          </a:xfrm>
          <a:prstGeom prst="rect">
            <a:avLst/>
          </a:prstGeom>
        </p:spPr>
      </p:pic>
      <p:sp>
        <p:nvSpPr>
          <p:cNvPr id="11" name="TextBox 10">
            <a:extLst>
              <a:ext uri="{FF2B5EF4-FFF2-40B4-BE49-F238E27FC236}">
                <a16:creationId xmlns:a16="http://schemas.microsoft.com/office/drawing/2014/main" id="{C0658EF9-8823-4540-8E64-8FDA7804B562}"/>
              </a:ext>
            </a:extLst>
          </p:cNvPr>
          <p:cNvSpPr txBox="1"/>
          <p:nvPr/>
        </p:nvSpPr>
        <p:spPr>
          <a:xfrm>
            <a:off x="4614203" y="773698"/>
            <a:ext cx="797591" cy="369332"/>
          </a:xfrm>
          <a:prstGeom prst="rect">
            <a:avLst/>
          </a:prstGeom>
          <a:noFill/>
        </p:spPr>
        <p:txBody>
          <a:bodyPr wrap="none" rtlCol="0">
            <a:spAutoFit/>
          </a:bodyPr>
          <a:lstStyle/>
          <a:p>
            <a:r>
              <a:rPr lang="en-GB" dirty="0"/>
              <a:t>Year 3</a:t>
            </a:r>
          </a:p>
        </p:txBody>
      </p:sp>
      <p:sp>
        <p:nvSpPr>
          <p:cNvPr id="12" name="TextBox 11">
            <a:extLst>
              <a:ext uri="{FF2B5EF4-FFF2-40B4-BE49-F238E27FC236}">
                <a16:creationId xmlns:a16="http://schemas.microsoft.com/office/drawing/2014/main" id="{F341E18B-4B90-4A57-A8CB-0002BFAF2275}"/>
              </a:ext>
            </a:extLst>
          </p:cNvPr>
          <p:cNvSpPr txBox="1"/>
          <p:nvPr/>
        </p:nvSpPr>
        <p:spPr>
          <a:xfrm>
            <a:off x="4610864" y="3409449"/>
            <a:ext cx="797591" cy="369332"/>
          </a:xfrm>
          <a:prstGeom prst="rect">
            <a:avLst/>
          </a:prstGeom>
          <a:noFill/>
        </p:spPr>
        <p:txBody>
          <a:bodyPr wrap="none" rtlCol="0">
            <a:spAutoFit/>
          </a:bodyPr>
          <a:lstStyle/>
          <a:p>
            <a:r>
              <a:rPr lang="en-GB" dirty="0"/>
              <a:t>Year 4</a:t>
            </a:r>
          </a:p>
        </p:txBody>
      </p:sp>
      <p:sp>
        <p:nvSpPr>
          <p:cNvPr id="4" name="Rectangle 3"/>
          <p:cNvSpPr/>
          <p:nvPr/>
        </p:nvSpPr>
        <p:spPr>
          <a:xfrm>
            <a:off x="179512" y="53670"/>
            <a:ext cx="44435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LO</a:t>
            </a:r>
          </a:p>
        </p:txBody>
      </p:sp>
    </p:spTree>
    <p:extLst>
      <p:ext uri="{BB962C8B-B14F-4D97-AF65-F5344CB8AC3E}">
        <p14:creationId xmlns:p14="http://schemas.microsoft.com/office/powerpoint/2010/main" val="36012726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u="sng" dirty="0">
                <a:latin typeface="Letter-join No-Lead 37" pitchFamily="50" charset="0"/>
              </a:rPr>
              <a:t>Typical timetable </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339F9613-C579-44FF-ACEA-4554F562C278}"/>
              </a:ext>
            </a:extLst>
          </p:cNvPr>
          <p:cNvPicPr>
            <a:picLocks noChangeAspect="1"/>
          </p:cNvPicPr>
          <p:nvPr/>
        </p:nvPicPr>
        <p:blipFill rotWithShape="1">
          <a:blip r:embed="rId4"/>
          <a:srcRect l="26912" t="30476" r="28247" b="15430"/>
          <a:stretch/>
        </p:blipFill>
        <p:spPr>
          <a:xfrm>
            <a:off x="323527" y="1052735"/>
            <a:ext cx="8430333" cy="5743147"/>
          </a:xfrm>
          <a:prstGeom prst="rect">
            <a:avLst/>
          </a:prstGeom>
        </p:spPr>
      </p:pic>
      <p:sp>
        <p:nvSpPr>
          <p:cNvPr id="3" name="Rectangle 2"/>
          <p:cNvSpPr/>
          <p:nvPr/>
        </p:nvSpPr>
        <p:spPr>
          <a:xfrm>
            <a:off x="131006" y="107340"/>
            <a:ext cx="38504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LJ</a:t>
            </a:r>
          </a:p>
        </p:txBody>
      </p:sp>
    </p:spTree>
    <p:extLst>
      <p:ext uri="{BB962C8B-B14F-4D97-AF65-F5344CB8AC3E}">
        <p14:creationId xmlns:p14="http://schemas.microsoft.com/office/powerpoint/2010/main" val="41495697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692696"/>
            <a:ext cx="7520940" cy="548640"/>
          </a:xfrm>
        </p:spPr>
        <p:txBody>
          <a:bodyPr/>
          <a:lstStyle/>
          <a:p>
            <a:r>
              <a:rPr lang="en-GB" sz="40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827584" y="1556792"/>
            <a:ext cx="7520940" cy="3339709"/>
          </a:xfrm>
        </p:spPr>
        <p:txBody>
          <a:bodyPr>
            <a:noAutofit/>
          </a:bodyPr>
          <a:lstStyle/>
          <a:p>
            <a:r>
              <a:rPr lang="en-GB" sz="2800" dirty="0">
                <a:latin typeface="Letter-join No-Lead 37" pitchFamily="50" charset="0"/>
              </a:rPr>
              <a:t>Read with your child as often as possible,</a:t>
            </a:r>
          </a:p>
          <a:p>
            <a:r>
              <a:rPr lang="en-GB" sz="2800" dirty="0">
                <a:latin typeface="Letter-join No-Lead 37" pitchFamily="50" charset="0"/>
              </a:rPr>
              <a:t>discussing the book and making predictions</a:t>
            </a:r>
          </a:p>
          <a:p>
            <a:r>
              <a:rPr lang="en-GB" sz="2800" dirty="0">
                <a:latin typeface="Letter-join No-Lead 37" pitchFamily="50" charset="0"/>
              </a:rPr>
              <a:t>about what will happen next. Encourage your</a:t>
            </a:r>
          </a:p>
          <a:p>
            <a:r>
              <a:rPr lang="en-GB" sz="2800" dirty="0">
                <a:latin typeface="Letter-join No-Lead 37" pitchFamily="50" charset="0"/>
              </a:rPr>
              <a:t>child to read aloud to you, as well as hearing</a:t>
            </a:r>
          </a:p>
          <a:p>
            <a:r>
              <a:rPr lang="en-GB" sz="2800" dirty="0">
                <a:latin typeface="Letter-join No-Lead 37" pitchFamily="50" charset="0"/>
              </a:rPr>
              <a:t>you read to them. Encourage children to</a:t>
            </a:r>
          </a:p>
          <a:p>
            <a:r>
              <a:rPr lang="en-GB" sz="2800" dirty="0">
                <a:latin typeface="Letter-join No-Lead 37" pitchFamily="50" charset="0"/>
              </a:rPr>
              <a:t>explain the meaning of unfamiliar words and</a:t>
            </a:r>
          </a:p>
          <a:p>
            <a:r>
              <a:rPr lang="en-GB" sz="2800" dirty="0">
                <a:latin typeface="Letter-join No-Lead 37" pitchFamily="50" charset="0"/>
              </a:rPr>
              <a:t>language. Use a dictionary or thesaurus to</a:t>
            </a:r>
          </a:p>
          <a:p>
            <a:r>
              <a:rPr lang="en-GB" sz="2800" dirty="0">
                <a:latin typeface="Letter-join No-Lead 37" pitchFamily="50" charset="0"/>
              </a:rPr>
              <a:t>look up their word meanings.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79512" y="107340"/>
            <a:ext cx="44435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LO</a:t>
            </a:r>
          </a:p>
        </p:txBody>
      </p:sp>
    </p:spTree>
    <p:extLst>
      <p:ext uri="{BB962C8B-B14F-4D97-AF65-F5344CB8AC3E}">
        <p14:creationId xmlns:p14="http://schemas.microsoft.com/office/powerpoint/2010/main" val="34367664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493691" y="1196752"/>
            <a:ext cx="8254773" cy="4680520"/>
          </a:xfrm>
        </p:spPr>
        <p:txBody>
          <a:bodyPr>
            <a:noAutofit/>
          </a:bodyPr>
          <a:lstStyle/>
          <a:p>
            <a:r>
              <a:rPr lang="en-GB" sz="2800" dirty="0">
                <a:latin typeface="Letter-join No-Lead 37" pitchFamily="50" charset="0"/>
              </a:rPr>
              <a:t>Ensure that your child practises their spellings </a:t>
            </a:r>
          </a:p>
          <a:p>
            <a:r>
              <a:rPr lang="en-GB" sz="2800" dirty="0">
                <a:latin typeface="Letter-join No-Lead 37" pitchFamily="50" charset="0"/>
              </a:rPr>
              <a:t>at home every evening. Every child will have</a:t>
            </a:r>
          </a:p>
          <a:p>
            <a:r>
              <a:rPr lang="en-GB" sz="2800" dirty="0">
                <a:latin typeface="Letter-join No-Lead 37" pitchFamily="50" charset="0"/>
              </a:rPr>
              <a:t>a spelling journal that they will bring home</a:t>
            </a:r>
          </a:p>
          <a:p>
            <a:r>
              <a:rPr lang="en-GB" sz="2800" dirty="0">
                <a:latin typeface="Letter-join No-Lead 37" pitchFamily="50" charset="0"/>
              </a:rPr>
              <a:t>every evening. </a:t>
            </a:r>
          </a:p>
          <a:p>
            <a:r>
              <a:rPr lang="en-GB" sz="2800" dirty="0">
                <a:latin typeface="Letter-join No-Lead 37" pitchFamily="50" charset="0"/>
              </a:rPr>
              <a:t>Encourage your child to complete their</a:t>
            </a:r>
          </a:p>
          <a:p>
            <a:r>
              <a:rPr lang="en-GB" sz="2800" dirty="0">
                <a:latin typeface="Letter-join No-Lead 37" pitchFamily="50" charset="0"/>
              </a:rPr>
              <a:t>spelling every night throughout the week. </a:t>
            </a:r>
          </a:p>
          <a:p>
            <a:endParaRPr lang="en-GB" sz="900" dirty="0">
              <a:latin typeface="Letter-join No-Lead 37" pitchFamily="50" charset="0"/>
            </a:endParaRPr>
          </a:p>
          <a:p>
            <a:r>
              <a:rPr lang="en-GB" sz="2800" dirty="0">
                <a:latin typeface="Letter-join No-Lead 37" pitchFamily="50" charset="0"/>
              </a:rPr>
              <a:t>When writing at home, encourage your child</a:t>
            </a:r>
          </a:p>
          <a:p>
            <a:r>
              <a:rPr lang="en-GB" sz="2800" dirty="0">
                <a:latin typeface="Letter-join No-Lead 37" pitchFamily="50" charset="0"/>
              </a:rPr>
              <a:t>to check their spelling, grammar and</a:t>
            </a:r>
          </a:p>
          <a:p>
            <a:r>
              <a:rPr lang="en-GB" sz="2800" dirty="0">
                <a:latin typeface="Letter-join No-Lead 37" pitchFamily="50" charset="0"/>
              </a:rPr>
              <a:t>punctuation. Their handwriting should also be</a:t>
            </a:r>
          </a:p>
          <a:p>
            <a:r>
              <a:rPr lang="en-GB" sz="2800" dirty="0">
                <a:latin typeface="Letter-join No-Lead 37" pitchFamily="50" charset="0"/>
              </a:rPr>
              <a:t>cursive and produced with a blue pen.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9655" y="137419"/>
            <a:ext cx="385042" cy="369332"/>
          </a:xfrm>
          <a:prstGeom prst="rect">
            <a:avLst/>
          </a:prstGeom>
        </p:spPr>
        <p:txBody>
          <a:bodyPr wrap="none">
            <a:spAutoFit/>
          </a:bodyPr>
          <a:lstStyle/>
          <a:p>
            <a:pPr algn="ctr">
              <a:defRPr sz="1800" b="0" i="0" u="none" strike="noStrike" kern="0" cap="none" spc="0" baseline="0">
                <a:solidFill>
                  <a:srgbClr val="000000"/>
                </a:solidFill>
                <a:uFillTx/>
              </a:defRPr>
            </a:pPr>
            <a:r>
              <a:rPr lang="en-GB" dirty="0"/>
              <a:t>LJ</a:t>
            </a:r>
          </a:p>
        </p:txBody>
      </p:sp>
    </p:spTree>
    <p:extLst>
      <p:ext uri="{BB962C8B-B14F-4D97-AF65-F5344CB8AC3E}">
        <p14:creationId xmlns:p14="http://schemas.microsoft.com/office/powerpoint/2010/main" val="13234200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251519" y="1124744"/>
            <a:ext cx="8502341" cy="2520281"/>
          </a:xfrm>
        </p:spPr>
        <p:txBody>
          <a:bodyPr>
            <a:noAutofit/>
          </a:bodyPr>
          <a:lstStyle/>
          <a:p>
            <a:r>
              <a:rPr lang="en-GB" sz="2400" dirty="0">
                <a:latin typeface="Letter-join No-Lead 37" pitchFamily="50" charset="0"/>
              </a:rPr>
              <a:t>Weekly homework on Google Classroom (Maths problem solving) and Mathletics</a:t>
            </a:r>
          </a:p>
          <a:p>
            <a:endParaRPr lang="en-GB" sz="2400" dirty="0">
              <a:latin typeface="Letter-join No-Lead 37" pitchFamily="50" charset="0"/>
            </a:endParaRPr>
          </a:p>
          <a:p>
            <a:r>
              <a:rPr lang="en-GB" sz="2400" dirty="0">
                <a:latin typeface="Letter-join No-Lead 37" pitchFamily="50" charset="0"/>
              </a:rPr>
              <a:t>TT </a:t>
            </a:r>
            <a:r>
              <a:rPr lang="en-GB" sz="2400" dirty="0" err="1">
                <a:latin typeface="Letter-join No-Lead 37" pitchFamily="50" charset="0"/>
              </a:rPr>
              <a:t>Rockstars</a:t>
            </a:r>
            <a:endParaRPr lang="en-GB" sz="2400" dirty="0">
              <a:latin typeface="Letter-join No-Lead 37" pitchFamily="50" charset="0"/>
            </a:endParaRPr>
          </a:p>
          <a:p>
            <a:endParaRPr lang="en-GB" sz="2400" dirty="0">
              <a:latin typeface="Letter-join No-Lead 37" pitchFamily="50" charset="0"/>
            </a:endParaRPr>
          </a:p>
          <a:p>
            <a:r>
              <a:rPr lang="en-GB" sz="2400" dirty="0">
                <a:latin typeface="Letter-join No-Lead 37" pitchFamily="50" charset="0"/>
              </a:rPr>
              <a:t>Reading at least 5 times a week </a:t>
            </a:r>
          </a:p>
          <a:p>
            <a:endParaRPr lang="en-GB" sz="2400" dirty="0">
              <a:latin typeface="Letter-join No-Lead 37" pitchFamily="50" charset="0"/>
            </a:endParaRPr>
          </a:p>
          <a:p>
            <a:r>
              <a:rPr lang="en-GB" sz="2400" dirty="0">
                <a:latin typeface="Letter-join No-Lead 37" pitchFamily="50" charset="0"/>
              </a:rPr>
              <a:t>Spelling practise </a:t>
            </a:r>
          </a:p>
          <a:p>
            <a:endParaRPr lang="en-GB" sz="2400" dirty="0">
              <a:latin typeface="Letter-join No-Lead 37" pitchFamily="50" charset="0"/>
            </a:endParaRPr>
          </a:p>
          <a:p>
            <a:r>
              <a:rPr lang="en-GB" sz="2400" dirty="0">
                <a:latin typeface="Letter-join No-Lead 37" pitchFamily="50" charset="0"/>
              </a:rPr>
              <a:t>Times tables </a:t>
            </a:r>
          </a:p>
          <a:p>
            <a:endParaRPr lang="en-GB" sz="2400" dirty="0">
              <a:latin typeface="Letter-join No-Lead 37" pitchFamily="50" charset="0"/>
            </a:endParaRPr>
          </a:p>
          <a:p>
            <a:r>
              <a:rPr lang="en-GB" sz="2400" dirty="0">
                <a:latin typeface="Letter-join No-Lead 37" pitchFamily="50" charset="0"/>
              </a:rPr>
              <a:t>Themed Homework (holiday homework)</a:t>
            </a:r>
          </a:p>
          <a:p>
            <a:r>
              <a:rPr lang="en-GB" sz="2400" dirty="0">
                <a:latin typeface="Letter-join No-Lead 37" pitchFamily="50" charset="0"/>
              </a:rPr>
              <a:t>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07504" y="116632"/>
            <a:ext cx="576064" cy="369332"/>
          </a:xfrm>
          <a:prstGeom prst="rect">
            <a:avLst/>
          </a:prstGeom>
          <a:noFill/>
        </p:spPr>
        <p:txBody>
          <a:bodyPr wrap="square" rtlCol="0">
            <a:spAutoFit/>
          </a:bodyPr>
          <a:lstStyle/>
          <a:p>
            <a:r>
              <a:rPr lang="en-GB" dirty="0"/>
              <a:t>LO</a:t>
            </a:r>
          </a:p>
        </p:txBody>
      </p:sp>
    </p:spTree>
    <p:extLst>
      <p:ext uri="{BB962C8B-B14F-4D97-AF65-F5344CB8AC3E}">
        <p14:creationId xmlns:p14="http://schemas.microsoft.com/office/powerpoint/2010/main" val="32412306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755576" y="1268760"/>
            <a:ext cx="7520940" cy="2520281"/>
          </a:xfrm>
        </p:spPr>
        <p:txBody>
          <a:bodyPr>
            <a:noAutofit/>
          </a:bodyPr>
          <a:lstStyle/>
          <a:p>
            <a:r>
              <a:rPr lang="en-GB" sz="2800" dirty="0">
                <a:latin typeface="Letter-join No-Lead 37" pitchFamily="50" charset="0"/>
              </a:rPr>
              <a:t>Please monitor your child’s home learning</a:t>
            </a:r>
          </a:p>
          <a:p>
            <a:r>
              <a:rPr lang="en-GB" sz="2800" dirty="0">
                <a:latin typeface="Letter-join No-Lead 37" pitchFamily="50" charset="0"/>
              </a:rPr>
              <a:t>tasks and encourage them to complete them. </a:t>
            </a:r>
          </a:p>
          <a:p>
            <a:endParaRPr lang="en-GB" sz="2800" dirty="0">
              <a:latin typeface="Letter-join No-Lead 37" pitchFamily="50" charset="0"/>
            </a:endParaRPr>
          </a:p>
          <a:p>
            <a:endParaRPr lang="en-GB" sz="2800" dirty="0">
              <a:latin typeface="Letter-join No-Lead 37" pitchFamily="50" charset="0"/>
            </a:endParaRPr>
          </a:p>
          <a:p>
            <a:r>
              <a:rPr lang="en-GB" sz="2800" dirty="0">
                <a:latin typeface="Letter-join No-Lead 37" pitchFamily="50" charset="0"/>
              </a:rPr>
              <a:t>Please ask if you need any help with</a:t>
            </a:r>
          </a:p>
          <a:p>
            <a:r>
              <a:rPr lang="en-GB" sz="2800" dirty="0">
                <a:latin typeface="Letter-join No-Lead 37" pitchFamily="50" charset="0"/>
              </a:rPr>
              <a:t>motivating your child or if you would like</a:t>
            </a:r>
          </a:p>
          <a:p>
            <a:r>
              <a:rPr lang="en-GB" sz="2800" dirty="0">
                <a:latin typeface="Letter-join No-Lead 37" pitchFamily="50" charset="0"/>
              </a:rPr>
              <a:t>suggestions of different strategies to try with</a:t>
            </a:r>
          </a:p>
          <a:p>
            <a:r>
              <a:rPr lang="en-GB" sz="2800" dirty="0">
                <a:latin typeface="Letter-join No-Lead 37" pitchFamily="50" charset="0"/>
              </a:rPr>
              <a:t>them.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79512" y="116632"/>
            <a:ext cx="576064" cy="369332"/>
          </a:xfrm>
          <a:prstGeom prst="rect">
            <a:avLst/>
          </a:prstGeom>
          <a:noFill/>
        </p:spPr>
        <p:txBody>
          <a:bodyPr wrap="square" rtlCol="0">
            <a:spAutoFit/>
          </a:bodyPr>
          <a:lstStyle/>
          <a:p>
            <a:r>
              <a:rPr lang="en-GB" dirty="0"/>
              <a:t>LJ</a:t>
            </a:r>
          </a:p>
        </p:txBody>
      </p:sp>
    </p:spTree>
    <p:extLst>
      <p:ext uri="{BB962C8B-B14F-4D97-AF65-F5344CB8AC3E}">
        <p14:creationId xmlns:p14="http://schemas.microsoft.com/office/powerpoint/2010/main" val="32412306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Website…</a:t>
            </a:r>
          </a:p>
        </p:txBody>
      </p:sp>
      <p:sp>
        <p:nvSpPr>
          <p:cNvPr id="3" name="Content Placeholder 2"/>
          <p:cNvSpPr>
            <a:spLocks noGrp="1"/>
          </p:cNvSpPr>
          <p:nvPr>
            <p:ph idx="1"/>
          </p:nvPr>
        </p:nvSpPr>
        <p:spPr>
          <a:xfrm>
            <a:off x="755576" y="1124744"/>
            <a:ext cx="7520940" cy="5256584"/>
          </a:xfrm>
        </p:spPr>
        <p:txBody>
          <a:bodyPr>
            <a:noAutofit/>
          </a:bodyPr>
          <a:lstStyle/>
          <a:p>
            <a:r>
              <a:rPr lang="en-GB" sz="2800" dirty="0">
                <a:latin typeface="Letter-join No-Lead 37" pitchFamily="50" charset="0"/>
              </a:rPr>
              <a:t>Roebuck School Website is your first port of</a:t>
            </a:r>
          </a:p>
          <a:p>
            <a:r>
              <a:rPr lang="en-GB" sz="2800" dirty="0">
                <a:latin typeface="Letter-join No-Lead 37" pitchFamily="50" charset="0"/>
              </a:rPr>
              <a:t>call for ALL communication</a:t>
            </a:r>
          </a:p>
          <a:p>
            <a:r>
              <a:rPr lang="en-GB" sz="2800" dirty="0">
                <a:latin typeface="Letter-join No-Lead 37" pitchFamily="50" charset="0"/>
              </a:rPr>
              <a:t>Policies </a:t>
            </a:r>
          </a:p>
          <a:p>
            <a:r>
              <a:rPr lang="en-GB" sz="2800" dirty="0">
                <a:latin typeface="Letter-join No-Lead 37" pitchFamily="50" charset="0"/>
              </a:rPr>
              <a:t>Letter Section </a:t>
            </a:r>
          </a:p>
          <a:p>
            <a:r>
              <a:rPr lang="en-GB" sz="2800" dirty="0">
                <a:latin typeface="Letter-join No-Lead 37" pitchFamily="50" charset="0"/>
              </a:rPr>
              <a:t>Admissions </a:t>
            </a:r>
          </a:p>
          <a:p>
            <a:r>
              <a:rPr lang="en-GB" sz="2800" dirty="0">
                <a:latin typeface="Letter-join No-Lead 37" pitchFamily="50" charset="0"/>
              </a:rPr>
              <a:t>Uniform</a:t>
            </a:r>
          </a:p>
          <a:p>
            <a:r>
              <a:rPr lang="en-GB" sz="2800" dirty="0">
                <a:latin typeface="Letter-join No-Lead 37" pitchFamily="50" charset="0"/>
              </a:rPr>
              <a:t>Blogs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07504" y="107340"/>
            <a:ext cx="439031" cy="369332"/>
          </a:xfrm>
          <a:prstGeom prst="rect">
            <a:avLst/>
          </a:prstGeom>
        </p:spPr>
        <p:txBody>
          <a:bodyPr wrap="none">
            <a:spAutoFit/>
          </a:bodyPr>
          <a:lstStyle/>
          <a:p>
            <a:r>
              <a:rPr lang="en-GB" dirty="0"/>
              <a:t>LO</a:t>
            </a:r>
          </a:p>
        </p:txBody>
      </p:sp>
    </p:spTree>
    <p:extLst>
      <p:ext uri="{BB962C8B-B14F-4D97-AF65-F5344CB8AC3E}">
        <p14:creationId xmlns:p14="http://schemas.microsoft.com/office/powerpoint/2010/main" val="27274604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Communication at roebuck…</a:t>
            </a:r>
          </a:p>
        </p:txBody>
      </p:sp>
      <p:sp>
        <p:nvSpPr>
          <p:cNvPr id="3" name="Content Placeholder 2"/>
          <p:cNvSpPr>
            <a:spLocks noGrp="1"/>
          </p:cNvSpPr>
          <p:nvPr>
            <p:ph idx="1"/>
          </p:nvPr>
        </p:nvSpPr>
        <p:spPr>
          <a:xfrm>
            <a:off x="683568" y="908720"/>
            <a:ext cx="7520940" cy="5256584"/>
          </a:xfrm>
        </p:spPr>
        <p:txBody>
          <a:bodyPr>
            <a:noAutofit/>
          </a:bodyPr>
          <a:lstStyle/>
          <a:p>
            <a:pPr algn="ctr"/>
            <a:r>
              <a:rPr lang="en-GB" sz="2800" u="sng" dirty="0">
                <a:latin typeface="Letter-join No-Lead 37" pitchFamily="50" charset="0"/>
              </a:rPr>
              <a:t>Reminder: </a:t>
            </a:r>
          </a:p>
          <a:p>
            <a:pPr algn="ctr"/>
            <a:r>
              <a:rPr lang="en-GB" sz="2800" dirty="0">
                <a:latin typeface="Letter-join No-Lead 37" pitchFamily="50" charset="0"/>
              </a:rPr>
              <a:t>Facebook</a:t>
            </a:r>
          </a:p>
          <a:p>
            <a:pPr algn="ctr"/>
            <a:r>
              <a:rPr lang="en-GB" sz="2800" dirty="0">
                <a:latin typeface="Letter-join No-Lead 37" pitchFamily="50" charset="0"/>
              </a:rPr>
              <a:t>Twitter</a:t>
            </a:r>
          </a:p>
          <a:p>
            <a:pPr algn="ctr"/>
            <a:r>
              <a:rPr lang="en-GB" sz="2800" dirty="0">
                <a:latin typeface="Letter-join No-Lead 37" pitchFamily="50" charset="0"/>
              </a:rPr>
              <a:t>School Website </a:t>
            </a:r>
          </a:p>
          <a:p>
            <a:pPr algn="ctr"/>
            <a:r>
              <a:rPr lang="en-GB" sz="2800" dirty="0">
                <a:latin typeface="Letter-join No-Lead 37" pitchFamily="50" charset="0"/>
              </a:rPr>
              <a:t>Flyers and Posters</a:t>
            </a:r>
          </a:p>
          <a:p>
            <a:pPr algn="ctr"/>
            <a:r>
              <a:rPr lang="en-GB" sz="2800" dirty="0">
                <a:latin typeface="Letter-join No-Lead 37" pitchFamily="50" charset="0"/>
              </a:rPr>
              <a:t>Email</a:t>
            </a:r>
          </a:p>
          <a:p>
            <a:pPr algn="ctr"/>
            <a:r>
              <a:rPr lang="en-GB" sz="2800" dirty="0">
                <a:latin typeface="Letter-join No-Lead 37" pitchFamily="50" charset="0"/>
              </a:rPr>
              <a:t>Text </a:t>
            </a:r>
          </a:p>
          <a:p>
            <a:pPr algn="ctr"/>
            <a:r>
              <a:rPr lang="en-GB" sz="2800" dirty="0">
                <a:latin typeface="Letter-join No-Lead 37" pitchFamily="50" charset="0"/>
              </a:rPr>
              <a:t>Open Door Policy (via email)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79512" y="165129"/>
            <a:ext cx="385042" cy="369332"/>
          </a:xfrm>
          <a:prstGeom prst="rect">
            <a:avLst/>
          </a:prstGeom>
        </p:spPr>
        <p:txBody>
          <a:bodyPr wrap="none">
            <a:spAutoFit/>
          </a:bodyPr>
          <a:lstStyle/>
          <a:p>
            <a:r>
              <a:rPr lang="en-GB" dirty="0"/>
              <a:t>LJ</a:t>
            </a:r>
          </a:p>
        </p:txBody>
      </p:sp>
    </p:spTree>
    <p:extLst>
      <p:ext uri="{BB962C8B-B14F-4D97-AF65-F5344CB8AC3E}">
        <p14:creationId xmlns:p14="http://schemas.microsoft.com/office/powerpoint/2010/main" val="27274604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600" b="1" u="sng" dirty="0">
                <a:effectLst>
                  <a:outerShdw blurRad="38100" dist="38100" dir="2700000" algn="tl">
                    <a:srgbClr val="000000">
                      <a:alpha val="43137"/>
                    </a:srgbClr>
                  </a:outerShdw>
                </a:effectLst>
                <a:latin typeface="Letter-join No-Lead 37" pitchFamily="50" charset="0"/>
              </a:rPr>
              <a:t>Roebuck uses Gateway for…</a:t>
            </a:r>
          </a:p>
        </p:txBody>
      </p:sp>
      <p:sp>
        <p:nvSpPr>
          <p:cNvPr id="3" name="Content Placeholder 2"/>
          <p:cNvSpPr>
            <a:spLocks noGrp="1"/>
          </p:cNvSpPr>
          <p:nvPr>
            <p:ph idx="1"/>
          </p:nvPr>
        </p:nvSpPr>
        <p:spPr>
          <a:xfrm>
            <a:off x="800100" y="914400"/>
            <a:ext cx="7520940" cy="3579849"/>
          </a:xfrm>
        </p:spPr>
        <p:txBody>
          <a:bodyPr>
            <a:normAutofit/>
          </a:bodyPr>
          <a:lstStyle/>
          <a:p>
            <a:pPr marL="571500" indent="-571500">
              <a:buFont typeface="Arial" panose="020B0604020202020204" pitchFamily="34" charset="0"/>
              <a:buChar char="•"/>
            </a:pPr>
            <a:r>
              <a:rPr lang="en-GB" sz="3600" dirty="0">
                <a:latin typeface="Letter-join No-Lead 37" pitchFamily="50" charset="0"/>
              </a:rPr>
              <a:t>Online payments </a:t>
            </a:r>
          </a:p>
          <a:p>
            <a:pPr marL="571500" indent="-571500">
              <a:buFont typeface="Arial" panose="020B0604020202020204" pitchFamily="34" charset="0"/>
              <a:buChar char="•"/>
            </a:pPr>
            <a:r>
              <a:rPr lang="en-GB" sz="3600" dirty="0">
                <a:latin typeface="Letter-join No-Lead 37" pitchFamily="50" charset="0"/>
              </a:rPr>
              <a:t>Communication</a:t>
            </a:r>
          </a:p>
          <a:p>
            <a:pPr marL="571500" indent="-571500">
              <a:buFont typeface="Arial" panose="020B0604020202020204" pitchFamily="34" charset="0"/>
              <a:buChar char="•"/>
            </a:pPr>
            <a:r>
              <a:rPr lang="en-GB" sz="3600" dirty="0">
                <a:latin typeface="Letter-join No-Lead 37" pitchFamily="50" charset="0"/>
              </a:rPr>
              <a:t>Booking into workshops </a:t>
            </a:r>
          </a:p>
          <a:p>
            <a:pPr marL="571500" indent="-571500">
              <a:buFont typeface="Arial" panose="020B0604020202020204" pitchFamily="34" charset="0"/>
              <a:buChar char="•"/>
            </a:pPr>
            <a:r>
              <a:rPr lang="en-GB" sz="3600" dirty="0">
                <a:latin typeface="Letter-join No-Lead 37" pitchFamily="50" charset="0"/>
              </a:rPr>
              <a:t>Booking clubs </a:t>
            </a:r>
          </a:p>
          <a:p>
            <a:pPr marL="571500" indent="-571500">
              <a:buFont typeface="Arial" panose="020B0604020202020204" pitchFamily="34" charset="0"/>
              <a:buChar char="•"/>
            </a:pPr>
            <a:r>
              <a:rPr lang="en-GB" sz="3600" dirty="0">
                <a:latin typeface="Letter-join No-Lead 37" pitchFamily="50" charset="0"/>
              </a:rPr>
              <a:t>Booking into special events </a:t>
            </a:r>
          </a:p>
          <a:p>
            <a:pPr marL="571500" indent="-571500">
              <a:buFont typeface="Arial" panose="020B0604020202020204" pitchFamily="34" charset="0"/>
              <a:buChar char="•"/>
            </a:pPr>
            <a:endParaRPr lang="en-GB" sz="3600" dirty="0">
              <a:latin typeface="Letter-join No-Lead 37" pitchFamily="50" charset="0"/>
            </a:endParaRPr>
          </a:p>
          <a:p>
            <a:endParaRPr lang="en-GB" dirty="0"/>
          </a:p>
        </p:txBody>
      </p:sp>
      <p:sp>
        <p:nvSpPr>
          <p:cNvPr id="4" name="Rectangle 3"/>
          <p:cNvSpPr/>
          <p:nvPr/>
        </p:nvSpPr>
        <p:spPr>
          <a:xfrm>
            <a:off x="251520" y="188640"/>
            <a:ext cx="439031" cy="369332"/>
          </a:xfrm>
          <a:prstGeom prst="rect">
            <a:avLst/>
          </a:prstGeom>
        </p:spPr>
        <p:txBody>
          <a:bodyPr wrap="none">
            <a:spAutoFit/>
          </a:bodyPr>
          <a:lstStyle/>
          <a:p>
            <a:r>
              <a:rPr lang="en-GB" dirty="0"/>
              <a:t>LO</a:t>
            </a:r>
          </a:p>
        </p:txBody>
      </p:sp>
      <p:sp>
        <p:nvSpPr>
          <p:cNvPr id="5" name="Rectangle 4">
            <a:extLst>
              <a:ext uri="{FF2B5EF4-FFF2-40B4-BE49-F238E27FC236}">
                <a16:creationId xmlns:a16="http://schemas.microsoft.com/office/drawing/2014/main" id="{DE5230D2-09E8-4727-AFB9-0A26342EC347}"/>
              </a:ext>
            </a:extLst>
          </p:cNvPr>
          <p:cNvSpPr/>
          <p:nvPr/>
        </p:nvSpPr>
        <p:spPr>
          <a:xfrm>
            <a:off x="800100" y="5157192"/>
            <a:ext cx="7088800" cy="1200329"/>
          </a:xfrm>
          <a:prstGeom prst="rect">
            <a:avLst/>
          </a:prstGeom>
        </p:spPr>
        <p:txBody>
          <a:bodyPr wrap="none">
            <a:spAutoFit/>
          </a:bodyPr>
          <a:lstStyle/>
          <a:p>
            <a:r>
              <a:rPr lang="en-GB" sz="3600" b="1" dirty="0">
                <a:latin typeface="Letter-join No-Lead 37" pitchFamily="50" charset="0"/>
              </a:rPr>
              <a:t>Use school grid for booking lunch</a:t>
            </a:r>
          </a:p>
          <a:p>
            <a:r>
              <a:rPr lang="en-GB" sz="3600" b="1" dirty="0">
                <a:latin typeface="Letter-join No-Lead 37" pitchFamily="50" charset="0"/>
              </a:rPr>
              <a:t>for your child</a:t>
            </a:r>
          </a:p>
        </p:txBody>
      </p:sp>
    </p:spTree>
    <p:extLst>
      <p:ext uri="{BB962C8B-B14F-4D97-AF65-F5344CB8AC3E}">
        <p14:creationId xmlns:p14="http://schemas.microsoft.com/office/powerpoint/2010/main" val="23492646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3600" b="1" u="sng" dirty="0">
                <a:effectLst>
                  <a:outerShdw blurRad="38100" dist="38100" dir="2700000" algn="tl">
                    <a:srgbClr val="000000">
                      <a:alpha val="43137"/>
                    </a:srgbClr>
                  </a:outerShdw>
                </a:effectLst>
                <a:latin typeface="Letter-join No-Lead 37" pitchFamily="50" charset="0"/>
              </a:rPr>
              <a:t>Collecting pupils from school</a:t>
            </a:r>
          </a:p>
        </p:txBody>
      </p:sp>
      <p:sp>
        <p:nvSpPr>
          <p:cNvPr id="3" name="Content Placeholder 2"/>
          <p:cNvSpPr>
            <a:spLocks noGrp="1"/>
          </p:cNvSpPr>
          <p:nvPr>
            <p:ph idx="1"/>
          </p:nvPr>
        </p:nvSpPr>
        <p:spPr>
          <a:xfrm>
            <a:off x="251521" y="1124744"/>
            <a:ext cx="8839450" cy="5256584"/>
          </a:xfrm>
        </p:spPr>
        <p:txBody>
          <a:bodyPr>
            <a:noAutofit/>
          </a:bodyPr>
          <a:lstStyle/>
          <a:p>
            <a:r>
              <a:rPr lang="en-GB" sz="2800" u="sng" dirty="0">
                <a:latin typeface="Letter-join No-Lead 37" pitchFamily="50" charset="0"/>
              </a:rPr>
              <a:t>Drop off: </a:t>
            </a:r>
            <a:r>
              <a:rPr lang="en-GB" sz="2800" dirty="0">
                <a:latin typeface="Letter-join No-Lead 37" pitchFamily="50" charset="0"/>
              </a:rPr>
              <a:t>Outside the classroom entrance.</a:t>
            </a:r>
          </a:p>
          <a:p>
            <a:r>
              <a:rPr lang="en-GB" sz="2800" dirty="0">
                <a:latin typeface="Letter-join No-Lead 37" pitchFamily="50" charset="0"/>
              </a:rPr>
              <a:t>Doors will open at 8:45am. Children are not</a:t>
            </a:r>
          </a:p>
          <a:p>
            <a:r>
              <a:rPr lang="en-GB" sz="2800" dirty="0">
                <a:latin typeface="Letter-join No-Lead 37" pitchFamily="50" charset="0"/>
              </a:rPr>
              <a:t>allowed into a classroom without a teacher.</a:t>
            </a:r>
          </a:p>
          <a:p>
            <a:r>
              <a:rPr lang="en-GB" sz="2800" dirty="0">
                <a:latin typeface="Letter-join No-Lead 37" pitchFamily="50" charset="0"/>
              </a:rPr>
              <a:t>Registration begins at 8:45am. Doors will be</a:t>
            </a:r>
          </a:p>
          <a:p>
            <a:r>
              <a:rPr lang="en-GB" sz="2800" dirty="0">
                <a:latin typeface="Letter-join No-Lead 37" pitchFamily="50" charset="0"/>
              </a:rPr>
              <a:t>closed at 9:00am. Anyone late will need to</a:t>
            </a:r>
          </a:p>
          <a:p>
            <a:r>
              <a:rPr lang="en-GB" sz="2800" dirty="0">
                <a:latin typeface="Letter-join No-Lead 37" pitchFamily="50" charset="0"/>
              </a:rPr>
              <a:t>register at the main office. Lessons begin at </a:t>
            </a:r>
          </a:p>
          <a:p>
            <a:r>
              <a:rPr lang="en-GB" sz="2800" dirty="0">
                <a:latin typeface="Letter-join No-Lead 37" pitchFamily="50" charset="0"/>
              </a:rPr>
              <a:t>9:00am sharp. </a:t>
            </a:r>
          </a:p>
          <a:p>
            <a:r>
              <a:rPr lang="en-GB" sz="2800" u="sng" dirty="0">
                <a:latin typeface="Letter-join No-Lead 37" pitchFamily="50" charset="0"/>
              </a:rPr>
              <a:t>Collection: </a:t>
            </a:r>
            <a:r>
              <a:rPr lang="en-GB" sz="2800" b="0" dirty="0">
                <a:latin typeface="Letter-join No-Lead 37" pitchFamily="50" charset="0"/>
              </a:rPr>
              <a:t>Blue slips need to be completed if somebody</a:t>
            </a:r>
          </a:p>
          <a:p>
            <a:r>
              <a:rPr lang="en-GB" sz="2800" b="0" dirty="0">
                <a:latin typeface="Letter-join No-Lead 37" pitchFamily="50" charset="0"/>
              </a:rPr>
              <a:t>different is picking up your child (only applies to those who are collected).</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3127" y="107340"/>
            <a:ext cx="385042" cy="369332"/>
          </a:xfrm>
          <a:prstGeom prst="rect">
            <a:avLst/>
          </a:prstGeom>
        </p:spPr>
        <p:txBody>
          <a:bodyPr wrap="none">
            <a:spAutoFit/>
          </a:bodyPr>
          <a:lstStyle/>
          <a:p>
            <a:r>
              <a:rPr lang="en-GB" dirty="0"/>
              <a:t>LJ</a:t>
            </a:r>
          </a:p>
        </p:txBody>
      </p:sp>
    </p:spTree>
    <p:extLst>
      <p:ext uri="{BB962C8B-B14F-4D97-AF65-F5344CB8AC3E}">
        <p14:creationId xmlns:p14="http://schemas.microsoft.com/office/powerpoint/2010/main" val="27274604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800" b="1" u="sng" dirty="0">
                <a:effectLst>
                  <a:outerShdw blurRad="38100" dist="38100" dir="2700000" algn="tl">
                    <a:srgbClr val="000000">
                      <a:alpha val="43137"/>
                    </a:srgbClr>
                  </a:outerShdw>
                </a:effectLst>
                <a:latin typeface="Letter-join No-Lead 37" pitchFamily="50" charset="0"/>
              </a:rPr>
              <a:t>Safeguarding </a:t>
            </a:r>
          </a:p>
        </p:txBody>
      </p:sp>
      <p:sp>
        <p:nvSpPr>
          <p:cNvPr id="3" name="Content Placeholder 2"/>
          <p:cNvSpPr>
            <a:spLocks noGrp="1"/>
          </p:cNvSpPr>
          <p:nvPr>
            <p:ph idx="1"/>
          </p:nvPr>
        </p:nvSpPr>
        <p:spPr>
          <a:xfrm>
            <a:off x="822960" y="1100628"/>
            <a:ext cx="7853496" cy="5064676"/>
          </a:xfrm>
        </p:spPr>
        <p:txBody>
          <a:bodyPr>
            <a:normAutofit fontScale="92500" lnSpcReduction="20000"/>
          </a:bodyPr>
          <a:lstStyle/>
          <a:p>
            <a:pPr>
              <a:buFont typeface="Arial" panose="020B0604020202020204" pitchFamily="34" charset="0"/>
              <a:buChar char="•"/>
            </a:pPr>
            <a:r>
              <a:rPr lang="en-GB" sz="2400" dirty="0">
                <a:latin typeface="Letter-join No-Lead 37" pitchFamily="50" charset="0"/>
              </a:rPr>
              <a:t>Please update the office with names of</a:t>
            </a:r>
          </a:p>
          <a:p>
            <a:pPr marL="0" indent="0"/>
            <a:r>
              <a:rPr lang="en-GB" sz="2400" dirty="0">
                <a:latin typeface="Letter-join No-Lead 37" pitchFamily="50" charset="0"/>
              </a:rPr>
              <a:t>parents/guardians who are permitted to collect your</a:t>
            </a:r>
          </a:p>
          <a:p>
            <a:pPr marL="0" indent="0"/>
            <a:r>
              <a:rPr lang="en-GB" sz="2400" dirty="0">
                <a:latin typeface="Letter-join No-Lead 37" pitchFamily="50" charset="0"/>
              </a:rPr>
              <a:t>child. </a:t>
            </a:r>
          </a:p>
          <a:p>
            <a:pPr>
              <a:buFont typeface="Arial" panose="020B0604020202020204" pitchFamily="34" charset="0"/>
              <a:buChar char="•"/>
            </a:pPr>
            <a:r>
              <a:rPr lang="en-GB" sz="2400" dirty="0">
                <a:latin typeface="Letter-join No-Lead 37" pitchFamily="50" charset="0"/>
              </a:rPr>
              <a:t>Do not use mobile phones inside school or while on</a:t>
            </a:r>
          </a:p>
          <a:p>
            <a:pPr marL="0" indent="0"/>
            <a:r>
              <a:rPr lang="en-GB" sz="2400" dirty="0">
                <a:latin typeface="Letter-join No-Lead 37" pitchFamily="50" charset="0"/>
              </a:rPr>
              <a:t>school trips. </a:t>
            </a:r>
          </a:p>
          <a:p>
            <a:pPr>
              <a:buFont typeface="Arial" panose="020B0604020202020204" pitchFamily="34" charset="0"/>
              <a:buChar char="•"/>
            </a:pPr>
            <a:r>
              <a:rPr lang="en-GB" sz="2400" dirty="0">
                <a:latin typeface="Letter-join No-Lead 37" pitchFamily="50" charset="0"/>
              </a:rPr>
              <a:t>Children below the age of 13 should not have access</a:t>
            </a:r>
          </a:p>
          <a:p>
            <a:pPr marL="0" indent="0"/>
            <a:r>
              <a:rPr lang="en-GB" sz="2400" dirty="0">
                <a:latin typeface="Letter-join No-Lead 37" pitchFamily="50" charset="0"/>
              </a:rPr>
              <a:t>to any social media networking sites / platforms</a:t>
            </a:r>
          </a:p>
          <a:p>
            <a:pPr>
              <a:buFont typeface="Arial" panose="020B0604020202020204" pitchFamily="34" charset="0"/>
              <a:buChar char="•"/>
            </a:pPr>
            <a:r>
              <a:rPr lang="en-GB" sz="2400" dirty="0">
                <a:latin typeface="Letter-join No-Lead 37" pitchFamily="50" charset="0"/>
              </a:rPr>
              <a:t>Scooters and bikes to be walked into school and</a:t>
            </a:r>
          </a:p>
          <a:p>
            <a:pPr marL="0" indent="0"/>
            <a:r>
              <a:rPr lang="en-GB" sz="2400" dirty="0">
                <a:latin typeface="Letter-join No-Lead 37" pitchFamily="50" charset="0"/>
              </a:rPr>
              <a:t>placed in the cycle/scooter parks</a:t>
            </a:r>
          </a:p>
          <a:p>
            <a:pPr>
              <a:buFont typeface="Arial" panose="020B0604020202020204" pitchFamily="34" charset="0"/>
              <a:buChar char="•"/>
            </a:pPr>
            <a:r>
              <a:rPr lang="en-GB" sz="2400" dirty="0">
                <a:latin typeface="Letter-join No-Lead 37" pitchFamily="50" charset="0"/>
              </a:rPr>
              <a:t>We are a NUT FREE SCHOOL. Please ensure that no</a:t>
            </a:r>
          </a:p>
          <a:p>
            <a:pPr marL="0" indent="0"/>
            <a:r>
              <a:rPr lang="en-GB" sz="2400" dirty="0">
                <a:latin typeface="Letter-join No-Lead 37" pitchFamily="50" charset="0"/>
              </a:rPr>
              <a:t>items containing nuts are brought into school. </a:t>
            </a:r>
          </a:p>
          <a:p>
            <a:pPr marL="0" indent="0"/>
            <a:endParaRPr lang="en-GB" sz="2400" dirty="0">
              <a:latin typeface="Letter-join No-Lead 37" pitchFamily="50" charset="0"/>
            </a:endParaRPr>
          </a:p>
          <a:p>
            <a:pPr marL="0" indent="0"/>
            <a:r>
              <a:rPr lang="en-GB" sz="2400" dirty="0">
                <a:latin typeface="Letter-join No-Lead 37" pitchFamily="50" charset="0"/>
              </a:rPr>
              <a:t> </a:t>
            </a:r>
          </a:p>
          <a:p>
            <a:endParaRPr lang="en-GB" sz="2400" dirty="0">
              <a:latin typeface="Letter-join No-Lead 37" pitchFamily="50" charset="0"/>
            </a:endParaRPr>
          </a:p>
          <a:p>
            <a:endParaRPr lang="en-GB" dirty="0"/>
          </a:p>
        </p:txBody>
      </p:sp>
      <p:sp>
        <p:nvSpPr>
          <p:cNvPr id="4" name="Rectangle 3"/>
          <p:cNvSpPr/>
          <p:nvPr/>
        </p:nvSpPr>
        <p:spPr>
          <a:xfrm>
            <a:off x="179512" y="260648"/>
            <a:ext cx="439031" cy="369332"/>
          </a:xfrm>
          <a:prstGeom prst="rect">
            <a:avLst/>
          </a:prstGeom>
        </p:spPr>
        <p:txBody>
          <a:bodyPr wrap="none">
            <a:spAutoFit/>
          </a:bodyPr>
          <a:lstStyle/>
          <a:p>
            <a:r>
              <a:rPr lang="en-GB" dirty="0"/>
              <a:t>LO</a:t>
            </a:r>
          </a:p>
        </p:txBody>
      </p:sp>
    </p:spTree>
    <p:extLst>
      <p:ext uri="{BB962C8B-B14F-4D97-AF65-F5344CB8AC3E}">
        <p14:creationId xmlns:p14="http://schemas.microsoft.com/office/powerpoint/2010/main" val="31503554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medical Information</a:t>
            </a:r>
          </a:p>
        </p:txBody>
      </p:sp>
      <p:sp>
        <p:nvSpPr>
          <p:cNvPr id="3" name="Content Placeholder 2"/>
          <p:cNvSpPr>
            <a:spLocks noGrp="1"/>
          </p:cNvSpPr>
          <p:nvPr>
            <p:ph idx="1"/>
          </p:nvPr>
        </p:nvSpPr>
        <p:spPr>
          <a:xfrm>
            <a:off x="755576" y="908720"/>
            <a:ext cx="7520940" cy="4560620"/>
          </a:xfrm>
        </p:spPr>
        <p:txBody>
          <a:bodyPr>
            <a:normAutofit fontScale="85000" lnSpcReduction="20000"/>
          </a:bodyPr>
          <a:lstStyle/>
          <a:p>
            <a:pPr marL="0" indent="0"/>
            <a:r>
              <a:rPr lang="en-GB" sz="2400" dirty="0">
                <a:latin typeface="Letter-join No-Lead 37" pitchFamily="50" charset="0"/>
              </a:rPr>
              <a:t>Support your child: </a:t>
            </a:r>
          </a:p>
          <a:p>
            <a:pPr>
              <a:buFont typeface="Arial" panose="020B0604020202020204" pitchFamily="34" charset="0"/>
              <a:buChar char="•"/>
            </a:pPr>
            <a:r>
              <a:rPr lang="en-GB" sz="2400" dirty="0">
                <a:latin typeface="Letter-join No-Lead 37" pitchFamily="50" charset="0"/>
              </a:rPr>
              <a:t>Keep the school and class teacher up to date with new medical information (Health care plans need to be completed if an ongoing medical need)</a:t>
            </a:r>
          </a:p>
          <a:p>
            <a:pPr>
              <a:buFont typeface="Arial" panose="020B0604020202020204" pitchFamily="34" charset="0"/>
              <a:buChar char="•"/>
            </a:pPr>
            <a:r>
              <a:rPr lang="en-GB" sz="2400" dirty="0">
                <a:latin typeface="Letter-join No-Lead 37" pitchFamily="50" charset="0"/>
              </a:rPr>
              <a:t>Ensure that your child’s asthma pump/inhaler, </a:t>
            </a:r>
            <a:r>
              <a:rPr lang="en-GB" sz="2400" dirty="0" err="1">
                <a:latin typeface="Letter-join No-Lead 37" pitchFamily="50" charset="0"/>
              </a:rPr>
              <a:t>epipen</a:t>
            </a:r>
            <a:r>
              <a:rPr lang="en-GB" sz="2400" dirty="0">
                <a:latin typeface="Letter-join No-Lead 37" pitchFamily="50" charset="0"/>
              </a:rPr>
              <a:t> or additional medicine is in date and with a good expiration life. </a:t>
            </a:r>
          </a:p>
          <a:p>
            <a:pPr>
              <a:buFont typeface="Arial" panose="020B0604020202020204" pitchFamily="34" charset="0"/>
              <a:buChar char="•"/>
            </a:pPr>
            <a:r>
              <a:rPr lang="en-GB" sz="2400" dirty="0">
                <a:latin typeface="Letter-join No-Lead 37" pitchFamily="50" charset="0"/>
              </a:rPr>
              <a:t>Ensure that all contact information; especially phone numbers are correct</a:t>
            </a:r>
          </a:p>
          <a:p>
            <a:pPr>
              <a:buFont typeface="Arial" panose="020B0604020202020204" pitchFamily="34" charset="0"/>
              <a:buChar char="•"/>
            </a:pPr>
            <a:r>
              <a:rPr lang="en-GB" sz="2400" dirty="0">
                <a:latin typeface="Letter-join No-Lead 37" pitchFamily="50" charset="0"/>
              </a:rPr>
              <a:t>Inform us if your child’s medical information or needs change </a:t>
            </a:r>
          </a:p>
          <a:p>
            <a:pPr>
              <a:buFont typeface="Arial" panose="020B0604020202020204" pitchFamily="34" charset="0"/>
              <a:buChar char="•"/>
            </a:pPr>
            <a:r>
              <a:rPr lang="en-GB" sz="2400" dirty="0">
                <a:latin typeface="Letter-join No-Lead 37" pitchFamily="50" charset="0"/>
              </a:rPr>
              <a:t>You will always be contacted if your child sustains any form of head injury – this includes minor bumps and knocks</a:t>
            </a:r>
          </a:p>
          <a:p>
            <a:pPr>
              <a:buFont typeface="Arial" panose="020B0604020202020204" pitchFamily="34" charset="0"/>
              <a:buChar char="•"/>
            </a:pPr>
            <a:r>
              <a:rPr lang="en-GB" sz="2400" dirty="0">
                <a:latin typeface="Letter-join No-Lead 37" pitchFamily="50" charset="0"/>
              </a:rPr>
              <a:t>Children will only be permitted to miss PE if they have a letter from a parent/carer </a:t>
            </a:r>
          </a:p>
          <a:p>
            <a:pPr>
              <a:buFont typeface="Arial" panose="020B0604020202020204" pitchFamily="34" charset="0"/>
              <a:buChar char="•"/>
            </a:pPr>
            <a:endParaRPr lang="en-GB" sz="2400" dirty="0">
              <a:latin typeface="Letter-join No-Lead 37" pitchFamily="50" charset="0"/>
            </a:endParaRPr>
          </a:p>
          <a:p>
            <a:pPr>
              <a:buFont typeface="Arial" panose="020B0604020202020204" pitchFamily="34" charset="0"/>
              <a:buChar char="•"/>
            </a:pPr>
            <a:endParaRPr lang="en-GB" sz="2400" dirty="0">
              <a:latin typeface="Letter-join No-Lead 37" pitchFamily="50" charset="0"/>
            </a:endParaRPr>
          </a:p>
        </p:txBody>
      </p:sp>
      <p:sp>
        <p:nvSpPr>
          <p:cNvPr id="4" name="Rectangle 3"/>
          <p:cNvSpPr/>
          <p:nvPr/>
        </p:nvSpPr>
        <p:spPr>
          <a:xfrm>
            <a:off x="83127" y="57789"/>
            <a:ext cx="385042" cy="369332"/>
          </a:xfrm>
          <a:prstGeom prst="rect">
            <a:avLst/>
          </a:prstGeom>
        </p:spPr>
        <p:txBody>
          <a:bodyPr wrap="none">
            <a:spAutoFit/>
          </a:bodyPr>
          <a:lstStyle/>
          <a:p>
            <a:r>
              <a:rPr lang="en-GB" dirty="0"/>
              <a:t>LJ</a:t>
            </a:r>
          </a:p>
        </p:txBody>
      </p:sp>
    </p:spTree>
    <p:extLst>
      <p:ext uri="{BB962C8B-B14F-4D97-AF65-F5344CB8AC3E}">
        <p14:creationId xmlns:p14="http://schemas.microsoft.com/office/powerpoint/2010/main" val="7889856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REMINDER: PACKED LUNCHES</a:t>
            </a:r>
            <a:br>
              <a:rPr lang="en-GB" dirty="0"/>
            </a:br>
            <a:endParaRPr lang="en-GB" b="1" dirty="0">
              <a:latin typeface="Letter-join No-Lead 37" pitchFamily="50" charset="0"/>
            </a:endParaRPr>
          </a:p>
        </p:txBody>
      </p:sp>
      <p:sp>
        <p:nvSpPr>
          <p:cNvPr id="10" name="Content Placeholder 2"/>
          <p:cNvSpPr txBox="1">
            <a:spLocks/>
          </p:cNvSpPr>
          <p:nvPr/>
        </p:nvSpPr>
        <p:spPr>
          <a:xfrm>
            <a:off x="2357230" y="1052736"/>
            <a:ext cx="4392488" cy="4824536"/>
          </a:xfrm>
          <a:prstGeom prst="rect">
            <a:avLst/>
          </a:prstGeom>
          <a:solidFill>
            <a:schemeClr val="accent3">
              <a:lumMod val="75000"/>
            </a:schemeClr>
          </a:solidFill>
        </p:spPr>
        <p:txBody>
          <a:bodyPr vert="horz" lIns="91440" tIns="45720" rIns="91440" bIns="45720" numCol="1" rtlCol="0">
            <a:norm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457200" indent="-457200" fontAlgn="t">
              <a:buFont typeface="Arial" panose="020B0604020202020204" pitchFamily="34" charset="0"/>
              <a:buChar char="•"/>
            </a:pPr>
            <a:r>
              <a:rPr lang="en-GB" sz="3200" dirty="0">
                <a:latin typeface="Letter-join No-Lead 37" pitchFamily="50" charset="0"/>
              </a:rPr>
              <a:t>Drink – no fizzy drinks or high-sugar content</a:t>
            </a:r>
          </a:p>
          <a:p>
            <a:pPr marL="457200" indent="-457200" fontAlgn="t">
              <a:buFont typeface="Arial" panose="020B0604020202020204" pitchFamily="34" charset="0"/>
              <a:buChar char="•"/>
            </a:pPr>
            <a:r>
              <a:rPr lang="en-GB" sz="3200" dirty="0">
                <a:latin typeface="Letter-join No-Lead 37" pitchFamily="50" charset="0"/>
              </a:rPr>
              <a:t>No chocolate bars </a:t>
            </a:r>
          </a:p>
          <a:p>
            <a:pPr marL="457200" indent="-457200" fontAlgn="t">
              <a:buFont typeface="Arial" panose="020B0604020202020204" pitchFamily="34" charset="0"/>
              <a:buChar char="•"/>
            </a:pPr>
            <a:r>
              <a:rPr lang="en-GB" sz="3200" dirty="0">
                <a:latin typeface="Letter-join No-Lead 37" pitchFamily="50" charset="0"/>
              </a:rPr>
              <a:t>No sweets</a:t>
            </a:r>
          </a:p>
          <a:p>
            <a:pPr marL="457200" indent="-457200" fontAlgn="t">
              <a:buFont typeface="Arial" panose="020B0604020202020204" pitchFamily="34" charset="0"/>
              <a:buChar char="•"/>
            </a:pPr>
            <a:r>
              <a:rPr lang="en-GB" sz="3200" dirty="0">
                <a:latin typeface="Letter-join No-Lead 37" pitchFamily="50" charset="0"/>
              </a:rPr>
              <a:t>No products containing nuts </a:t>
            </a:r>
          </a:p>
          <a:p>
            <a:pPr fontAlgn="t"/>
            <a:endParaRPr lang="en-GB" sz="1800" dirty="0">
              <a:latin typeface="Letter-join No-Lead 37" pitchFamily="50" charset="0"/>
            </a:endParaRPr>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dirty="0"/>
          </a:p>
          <a:p>
            <a:pPr algn="ctr" fontAlgn="t"/>
            <a:endParaRPr lang="en-GB" dirty="0"/>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07504" y="107340"/>
            <a:ext cx="439031" cy="369332"/>
          </a:xfrm>
          <a:prstGeom prst="rect">
            <a:avLst/>
          </a:prstGeom>
        </p:spPr>
        <p:txBody>
          <a:bodyPr wrap="none">
            <a:spAutoFit/>
          </a:bodyPr>
          <a:lstStyle/>
          <a:p>
            <a:r>
              <a:rPr lang="en-GB" dirty="0"/>
              <a:t>LO</a:t>
            </a:r>
          </a:p>
        </p:txBody>
      </p:sp>
    </p:spTree>
    <p:extLst>
      <p:ext uri="{BB962C8B-B14F-4D97-AF65-F5344CB8AC3E}">
        <p14:creationId xmlns:p14="http://schemas.microsoft.com/office/powerpoint/2010/main" val="19638136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Facilities available to you… </a:t>
            </a:r>
          </a:p>
        </p:txBody>
      </p:sp>
      <p:sp>
        <p:nvSpPr>
          <p:cNvPr id="3" name="Content Placeholder 2"/>
          <p:cNvSpPr>
            <a:spLocks noGrp="1"/>
          </p:cNvSpPr>
          <p:nvPr>
            <p:ph idx="1"/>
          </p:nvPr>
        </p:nvSpPr>
        <p:spPr>
          <a:xfrm>
            <a:off x="11430" y="1484784"/>
            <a:ext cx="9144000" cy="3579849"/>
          </a:xfrm>
        </p:spPr>
        <p:txBody>
          <a:bodyPr>
            <a:noAutofit/>
          </a:bodyPr>
          <a:lstStyle/>
          <a:p>
            <a:r>
              <a:rPr lang="en-GB" sz="3600" dirty="0">
                <a:latin typeface="Letter-join No-Lead 37" pitchFamily="50" charset="0"/>
              </a:rPr>
              <a:t>Buccaneers Breakfast Club: 7:30 – 8:45am </a:t>
            </a:r>
          </a:p>
          <a:p>
            <a:r>
              <a:rPr lang="en-GB" sz="3600" dirty="0">
                <a:latin typeface="Letter-join No-Lead 37" pitchFamily="50" charset="0"/>
              </a:rPr>
              <a:t>Buccaneers After-School Club 3:15-6:00pm</a:t>
            </a:r>
          </a:p>
          <a:p>
            <a:r>
              <a:rPr lang="en-GB" sz="3600" dirty="0">
                <a:latin typeface="Letter-join No-Lead 37" pitchFamily="50" charset="0"/>
              </a:rPr>
              <a:t>Pastoral Support Worker – Mrs Johnson</a:t>
            </a:r>
          </a:p>
        </p:txBody>
      </p:sp>
      <p:sp>
        <p:nvSpPr>
          <p:cNvPr id="4" name="Rectangle 3"/>
          <p:cNvSpPr/>
          <p:nvPr/>
        </p:nvSpPr>
        <p:spPr>
          <a:xfrm>
            <a:off x="179512" y="188640"/>
            <a:ext cx="385042" cy="369332"/>
          </a:xfrm>
          <a:prstGeom prst="rect">
            <a:avLst/>
          </a:prstGeom>
        </p:spPr>
        <p:txBody>
          <a:bodyPr wrap="none">
            <a:spAutoFit/>
          </a:bodyPr>
          <a:lstStyle/>
          <a:p>
            <a:r>
              <a:rPr lang="en-GB" dirty="0"/>
              <a:t>LJ</a:t>
            </a:r>
          </a:p>
        </p:txBody>
      </p:sp>
    </p:spTree>
    <p:extLst>
      <p:ext uri="{BB962C8B-B14F-4D97-AF65-F5344CB8AC3E}">
        <p14:creationId xmlns:p14="http://schemas.microsoft.com/office/powerpoint/2010/main" val="5216762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268760"/>
            <a:ext cx="8568952" cy="2880320"/>
          </a:xfrm>
        </p:spPr>
        <p:txBody>
          <a:bodyPr>
            <a:noAutofit/>
          </a:bodyPr>
          <a:lstStyle/>
          <a:p>
            <a:pPr algn="ctr"/>
            <a:r>
              <a:rPr lang="en-GB" sz="7200" dirty="0">
                <a:latin typeface="Letter-join No-Lead 37" pitchFamily="50" charset="0"/>
              </a:rPr>
              <a:t>Parent/Carer Questions?</a:t>
            </a:r>
          </a:p>
          <a:p>
            <a:pPr algn="ctr"/>
            <a:r>
              <a:rPr lang="en-GB" sz="4800" dirty="0">
                <a:latin typeface="Letter-join No-Lead 37" pitchFamily="50" charset="0"/>
              </a:rPr>
              <a:t>Email: y4@roebuck.herts.sch.uk</a:t>
            </a:r>
          </a:p>
          <a:p>
            <a:pPr algn="ctr"/>
            <a:endParaRPr lang="en-GB" sz="720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404960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1159</TotalTime>
  <Words>2051</Words>
  <Application>Microsoft Office PowerPoint</Application>
  <PresentationFormat>On-screen Show (4:3)</PresentationFormat>
  <Paragraphs>367</Paragraphs>
  <Slides>41</Slides>
  <Notes>4</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41</vt:i4>
      </vt:variant>
    </vt:vector>
  </HeadingPairs>
  <TitlesOfParts>
    <vt:vector size="53" baseType="lpstr">
      <vt:lpstr>AR CENA</vt:lpstr>
      <vt:lpstr>Arial</vt:lpstr>
      <vt:lpstr>Calibri</vt:lpstr>
      <vt:lpstr>Franklin Gothic Book</vt:lpstr>
      <vt:lpstr>Franklin Gothic Medium</vt:lpstr>
      <vt:lpstr>Letter join</vt:lpstr>
      <vt:lpstr>Letter-join No-Lead 37</vt:lpstr>
      <vt:lpstr>Times New Roman</vt:lpstr>
      <vt:lpstr>Tunga</vt:lpstr>
      <vt:lpstr>Verdana</vt:lpstr>
      <vt:lpstr>Wingdings</vt:lpstr>
      <vt:lpstr>Angles</vt:lpstr>
      <vt:lpstr>PowerPoint Presentation</vt:lpstr>
      <vt:lpstr>Teaching staff</vt:lpstr>
      <vt:lpstr>What will we do to support transition?</vt:lpstr>
      <vt:lpstr>Essentials for Year 4…</vt:lpstr>
      <vt:lpstr>Year 4 national Curriculum</vt:lpstr>
      <vt:lpstr>Year 4 HISTORY Topics</vt:lpstr>
      <vt:lpstr>Year 4 Geography Topics</vt:lpstr>
      <vt:lpstr>Year 4 SCIENCE</vt:lpstr>
      <vt:lpstr>Growth Mindset </vt:lpstr>
      <vt:lpstr>PowerPoint Presentation</vt:lpstr>
      <vt:lpstr>PowerPoint Presentation</vt:lpstr>
      <vt:lpstr>PowerPoint Presentation</vt:lpstr>
      <vt:lpstr>Attendance &amp; punctuality  </vt:lpstr>
      <vt:lpstr>Differences between year 3 and year 4</vt:lpstr>
      <vt:lpstr>Uniform children are expected to come to school appropriately dressed in our school uniform.</vt:lpstr>
      <vt:lpstr>Uniform Information children are expected to come to school appropriately dressed in our school uniform.</vt:lpstr>
      <vt:lpstr>PE Kit</vt:lpstr>
      <vt:lpstr>equipment</vt:lpstr>
      <vt:lpstr>Physical environment </vt:lpstr>
      <vt:lpstr>Emotional environment </vt:lpstr>
      <vt:lpstr>Year 4 curriculum </vt:lpstr>
      <vt:lpstr>Progression - Reading</vt:lpstr>
      <vt:lpstr>Reading </vt:lpstr>
      <vt:lpstr>Reading –  Book talk and comprehension  </vt:lpstr>
      <vt:lpstr>Progression - Writing </vt:lpstr>
      <vt:lpstr>Progression - Writing </vt:lpstr>
      <vt:lpstr>Progression - Maths</vt:lpstr>
      <vt:lpstr>Typical timetable </vt:lpstr>
      <vt:lpstr>How to Help your child at home…</vt:lpstr>
      <vt:lpstr>How to Help your child at home…</vt:lpstr>
      <vt:lpstr>How to Help your child at home…</vt:lpstr>
      <vt:lpstr>How to Help your child at home…</vt:lpstr>
      <vt:lpstr>Website…</vt:lpstr>
      <vt:lpstr>Communication at roebuck…</vt:lpstr>
      <vt:lpstr>Roebuck uses Gateway for…</vt:lpstr>
      <vt:lpstr>Collecting pupils from school</vt:lpstr>
      <vt:lpstr>Safeguarding </vt:lpstr>
      <vt:lpstr>medical Information</vt:lpstr>
      <vt:lpstr>REMINDER: PACKED LUNCHES </vt:lpstr>
      <vt:lpstr>Facilities available to you… </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YoungL</dc:creator>
  <cp:lastModifiedBy>JarmanL</cp:lastModifiedBy>
  <cp:revision>123</cp:revision>
  <dcterms:created xsi:type="dcterms:W3CDTF">2019-05-31T09:55:41Z</dcterms:created>
  <dcterms:modified xsi:type="dcterms:W3CDTF">2022-06-14T15:42:03Z</dcterms:modified>
</cp:coreProperties>
</file>