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0"/>
  </p:notesMasterIdLst>
  <p:handoutMasterIdLst>
    <p:handoutMasterId r:id="rId21"/>
  </p:handoutMasterIdLst>
  <p:sldIdLst>
    <p:sldId id="259" r:id="rId2"/>
    <p:sldId id="261" r:id="rId3"/>
    <p:sldId id="288" r:id="rId4"/>
    <p:sldId id="290" r:id="rId5"/>
    <p:sldId id="291" r:id="rId6"/>
    <p:sldId id="292" r:id="rId7"/>
    <p:sldId id="293" r:id="rId8"/>
    <p:sldId id="299" r:id="rId9"/>
    <p:sldId id="295" r:id="rId10"/>
    <p:sldId id="296" r:id="rId11"/>
    <p:sldId id="297" r:id="rId12"/>
    <p:sldId id="303" r:id="rId13"/>
    <p:sldId id="301" r:id="rId14"/>
    <p:sldId id="281" r:id="rId15"/>
    <p:sldId id="310" r:id="rId16"/>
    <p:sldId id="311" r:id="rId17"/>
    <p:sldId id="312" r:id="rId18"/>
    <p:sldId id="31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79CC93D-E52E-4D84-901B-11D7331DD495}">
          <p14:sldIdLst>
            <p14:sldId id="259"/>
          </p14:sldIdLst>
        </p14:section>
        <p14:section name="Overview and Objectives" id="{ABA716BF-3A5C-4ADB-94C9-CFEF84EBA240}">
          <p14:sldIdLst>
            <p14:sldId id="261"/>
            <p14:sldId id="288"/>
            <p14:sldId id="290"/>
            <p14:sldId id="291"/>
            <p14:sldId id="292"/>
            <p14:sldId id="293"/>
            <p14:sldId id="299"/>
            <p14:sldId id="295"/>
            <p14:sldId id="296"/>
            <p14:sldId id="297"/>
            <p14:sldId id="303"/>
            <p14:sldId id="301"/>
            <p14:sldId id="281"/>
            <p14:sldId id="310"/>
            <p14:sldId id="311"/>
            <p14:sldId id="312"/>
            <p14:sldId id="313"/>
          </p14:sldIdLst>
        </p14:section>
        <p14:section name="Conclusion and Summary" id="{790CEF5B-569A-4C2F-BED5-750B08C0E5AD}">
          <p14:sldIdLst/>
        </p14:section>
        <p14:section name="Appendix" id="{3F78B471-41DA-46F2-A8E4-97E471896AB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9ED6"/>
    <a:srgbClr val="003300"/>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44" autoAdjust="0"/>
    <p:restoredTop sz="96120" autoAdjust="0"/>
  </p:normalViewPr>
  <p:slideViewPr>
    <p:cSldViewPr>
      <p:cViewPr varScale="1">
        <p:scale>
          <a:sx n="90" d="100"/>
          <a:sy n="90" d="100"/>
        </p:scale>
        <p:origin x="1512" y="66"/>
      </p:cViewPr>
      <p:guideLst>
        <p:guide orient="horz" pos="2160"/>
        <p:guide pos="2880"/>
      </p:guideLst>
    </p:cSldViewPr>
  </p:slideViewPr>
  <p:notesTextViewPr>
    <p:cViewPr>
      <p:scale>
        <a:sx n="100" d="100"/>
        <a:sy n="100" d="100"/>
      </p:scale>
      <p:origin x="0" y="0"/>
    </p:cViewPr>
  </p:notesTextViewPr>
  <p:sorterViewPr>
    <p:cViewPr>
      <p:scale>
        <a:sx n="154" d="100"/>
        <a:sy n="154" d="100"/>
      </p:scale>
      <p:origin x="0" y="0"/>
    </p:cViewPr>
  </p:sorterViewPr>
  <p:notesViewPr>
    <p:cSldViewPr>
      <p:cViewPr varScale="1">
        <p:scale>
          <a:sx n="83" d="100"/>
          <a:sy n="83" d="100"/>
        </p:scale>
        <p:origin x="-314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3FDC75-7F73-4A4A-A77C-09AADF00E0EA}" type="datetimeFigureOut">
              <a:rPr lang="en-US" smtClean="0"/>
              <a:pPr/>
              <a:t>9/22/2021</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59226BF-1F13-42D3-80DC-373E7ADD1EBC}" type="slidenum">
              <a:rPr lang="en-US" smtClean="0"/>
              <a:pPr/>
              <a:t>‹#›</a:t>
            </a:fld>
            <a:endParaRPr lang="en-US" dirty="0"/>
          </a:p>
        </p:txBody>
      </p:sp>
    </p:spTree>
    <p:extLst>
      <p:ext uri="{BB962C8B-B14F-4D97-AF65-F5344CB8AC3E}">
        <p14:creationId xmlns:p14="http://schemas.microsoft.com/office/powerpoint/2010/main" val="33883010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AEF76B-3757-4A0B-AF93-28494465C1DD}" type="datetimeFigureOut">
              <a:rPr lang="en-US" smtClean="0"/>
              <a:pPr/>
              <a:t>9/22/2021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693FD4-8F83-4EF7-AC3F-0DC0388986B0}" type="slidenum">
              <a:rPr lang="en-US" smtClean="0"/>
              <a:pPr/>
              <a:t>‹#›</a:t>
            </a:fld>
            <a:endParaRPr lang="en-US" dirty="0"/>
          </a:p>
        </p:txBody>
      </p:sp>
    </p:spTree>
    <p:extLst>
      <p:ext uri="{BB962C8B-B14F-4D97-AF65-F5344CB8AC3E}">
        <p14:creationId xmlns:p14="http://schemas.microsoft.com/office/powerpoint/2010/main" val="919951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C6EAC7D-5A89-47C2-8ABA-56C9C2DEF7A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80000"/>
              </a:lnSpc>
            </a:pPr>
            <a:endParaRPr lang="en-US" dirty="0"/>
          </a:p>
        </p:txBody>
      </p:sp>
      <p:sp>
        <p:nvSpPr>
          <p:cNvPr id="4" name="Slide Number Placeholder 3"/>
          <p:cNvSpPr>
            <a:spLocks noGrp="1"/>
          </p:cNvSpPr>
          <p:nvPr>
            <p:ph type="sldNum" sz="quarter" idx="10"/>
          </p:nvPr>
        </p:nvSpPr>
        <p:spPr/>
        <p:txBody>
          <a:bodyPr/>
          <a:lstStyle/>
          <a:p>
            <a:fld id="{EC6EAC7D-5A89-47C2-8ABA-56C9C2DEF7A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25 questions will be asked using all the multiplication tables up to 12x12.</a:t>
            </a:r>
          </a:p>
          <a:p>
            <a:r>
              <a:rPr lang="en-GB" dirty="0"/>
              <a:t>Multiplication facts will be the only things tested (there will be no problem-solving in the check)</a:t>
            </a:r>
          </a:p>
          <a:p>
            <a:r>
              <a:rPr lang="en-GB" dirty="0"/>
              <a:t>School-level results won’t be made publicly available.</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3</a:t>
            </a:fld>
            <a:endParaRPr lang="en-US" dirty="0"/>
          </a:p>
        </p:txBody>
      </p:sp>
    </p:spTree>
    <p:extLst>
      <p:ext uri="{BB962C8B-B14F-4D97-AF65-F5344CB8AC3E}">
        <p14:creationId xmlns:p14="http://schemas.microsoft.com/office/powerpoint/2010/main" val="2136392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table below are the National</a:t>
            </a:r>
            <a:r>
              <a:rPr lang="en-GB" baseline="0" dirty="0"/>
              <a:t> Curriculum times tables expectations for each year group. The children will be tested on their times tables regularly in school.</a:t>
            </a:r>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5</a:t>
            </a:fld>
            <a:endParaRPr lang="en-US" dirty="0"/>
          </a:p>
        </p:txBody>
      </p:sp>
    </p:spTree>
    <p:extLst>
      <p:ext uri="{BB962C8B-B14F-4D97-AF65-F5344CB8AC3E}">
        <p14:creationId xmlns:p14="http://schemas.microsoft.com/office/powerpoint/2010/main" val="55118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8</a:t>
            </a:fld>
            <a:endParaRPr lang="en-US" dirty="0"/>
          </a:p>
        </p:txBody>
      </p:sp>
    </p:spTree>
    <p:extLst>
      <p:ext uri="{BB962C8B-B14F-4D97-AF65-F5344CB8AC3E}">
        <p14:creationId xmlns:p14="http://schemas.microsoft.com/office/powerpoint/2010/main" val="143738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Times Table Rock Stars is a fun and challenging programme designed to help students master the times tables!</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9</a:t>
            </a:fld>
            <a:endParaRPr lang="en-US" dirty="0"/>
          </a:p>
        </p:txBody>
      </p:sp>
    </p:spTree>
    <p:extLst>
      <p:ext uri="{BB962C8B-B14F-4D97-AF65-F5344CB8AC3E}">
        <p14:creationId xmlns:p14="http://schemas.microsoft.com/office/powerpoint/2010/main" val="652146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will include multiplication and division questions.  As pupils start to answer questions, TT Rock Stars works out which facts they take longer on and will give them more of these questions to answer. </a:t>
            </a:r>
          </a:p>
        </p:txBody>
      </p:sp>
      <p:sp>
        <p:nvSpPr>
          <p:cNvPr id="4" name="Slide Number Placeholder 3"/>
          <p:cNvSpPr>
            <a:spLocks noGrp="1"/>
          </p:cNvSpPr>
          <p:nvPr>
            <p:ph type="sldNum" sz="quarter" idx="10"/>
          </p:nvPr>
        </p:nvSpPr>
        <p:spPr/>
        <p:txBody>
          <a:bodyPr/>
          <a:lstStyle/>
          <a:p>
            <a:fld id="{75693FD4-8F83-4EF7-AC3F-0DC0388986B0}" type="slidenum">
              <a:rPr lang="en-US" smtClean="0"/>
              <a:pPr/>
              <a:t>10</a:t>
            </a:fld>
            <a:endParaRPr lang="en-US" dirty="0"/>
          </a:p>
        </p:txBody>
      </p:sp>
    </p:spTree>
    <p:extLst>
      <p:ext uri="{BB962C8B-B14F-4D97-AF65-F5344CB8AC3E}">
        <p14:creationId xmlns:p14="http://schemas.microsoft.com/office/powerpoint/2010/main" val="235674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11</a:t>
            </a:fld>
            <a:endParaRPr lang="en-US" dirty="0"/>
          </a:p>
        </p:txBody>
      </p:sp>
    </p:spTree>
    <p:extLst>
      <p:ext uri="{BB962C8B-B14F-4D97-AF65-F5344CB8AC3E}">
        <p14:creationId xmlns:p14="http://schemas.microsoft.com/office/powerpoint/2010/main" val="221294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Adult reads out a question and child points to an answer.</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To use them, you call out a question from the times table you are focusing on and your child should point to the answer on the page. For example, if you are concentrating on the 5 times table, then find the Scatter Table for the 5s and call out questions like, “9 times 5” (your child points to 45), “6 times 5” (your child points to 30) or “5 times 12” (your child points to 60). Your child should be trying to get them correct each time and not worrying about the speed.</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13</a:t>
            </a:fld>
            <a:endParaRPr lang="en-US" dirty="0"/>
          </a:p>
        </p:txBody>
      </p:sp>
    </p:spTree>
    <p:extLst>
      <p:ext uri="{BB962C8B-B14F-4D97-AF65-F5344CB8AC3E}">
        <p14:creationId xmlns:p14="http://schemas.microsoft.com/office/powerpoint/2010/main" val="2750111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15</a:t>
            </a:fld>
            <a:endParaRPr lang="en-US" dirty="0"/>
          </a:p>
        </p:txBody>
      </p:sp>
    </p:spTree>
    <p:extLst>
      <p:ext uri="{BB962C8B-B14F-4D97-AF65-F5344CB8AC3E}">
        <p14:creationId xmlns:p14="http://schemas.microsoft.com/office/powerpoint/2010/main" val="3289794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16</a:t>
            </a:fld>
            <a:endParaRPr lang="en-US" dirty="0"/>
          </a:p>
        </p:txBody>
      </p:sp>
    </p:spTree>
    <p:extLst>
      <p:ext uri="{BB962C8B-B14F-4D97-AF65-F5344CB8AC3E}">
        <p14:creationId xmlns:p14="http://schemas.microsoft.com/office/powerpoint/2010/main" val="1084579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17</a:t>
            </a:fld>
            <a:endParaRPr lang="en-US" dirty="0"/>
          </a:p>
        </p:txBody>
      </p:sp>
    </p:spTree>
    <p:extLst>
      <p:ext uri="{BB962C8B-B14F-4D97-AF65-F5344CB8AC3E}">
        <p14:creationId xmlns:p14="http://schemas.microsoft.com/office/powerpoint/2010/main" val="34150872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Rock Arena: A new Arena game starts every 15 seconds and once the clock starts they race to answer more questions than the others. In the Arena, questions will only come from the times tables the teacher has set for the week, similar to the Garage.  They earn 1 coin per correct answer.</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18</a:t>
            </a:fld>
            <a:endParaRPr lang="en-US" dirty="0"/>
          </a:p>
        </p:txBody>
      </p:sp>
    </p:spTree>
    <p:extLst>
      <p:ext uri="{BB962C8B-B14F-4D97-AF65-F5344CB8AC3E}">
        <p14:creationId xmlns:p14="http://schemas.microsoft.com/office/powerpoint/2010/main" val="448665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1"/>
          <p:cNvSpPr>
            <a:spLocks noGrp="1"/>
          </p:cNvSpPr>
          <p:nvPr>
            <p:ph type="ctrTitle" hasCustomPrompt="1"/>
          </p:nvPr>
        </p:nvSpPr>
        <p:spPr>
          <a:xfrm>
            <a:off x="2590800" y="2286000"/>
            <a:ext cx="6180224" cy="1470025"/>
          </a:xfrm>
        </p:spPr>
        <p:txBody>
          <a:bodyPr anchor="t"/>
          <a:lstStyle>
            <a:lvl1pPr algn="r">
              <a:defRPr b="1" cap="small" baseline="0">
                <a:solidFill>
                  <a:srgbClr val="003300"/>
                </a:solidFill>
              </a:defRPr>
            </a:lvl1pPr>
          </a:lstStyle>
          <a:p>
            <a:r>
              <a:rPr lang="en-US" dirty="0"/>
              <a:t>Click to edit master title style</a:t>
            </a:r>
          </a:p>
        </p:txBody>
      </p:sp>
      <p:sp>
        <p:nvSpPr>
          <p:cNvPr id="3" name="Subtitle 2"/>
          <p:cNvSpPr>
            <a:spLocks noGrp="1"/>
          </p:cNvSpPr>
          <p:nvPr>
            <p:ph type="subTitle" idx="1"/>
          </p:nvPr>
        </p:nvSpPr>
        <p:spPr>
          <a:xfrm>
            <a:off x="3962400" y="4038600"/>
            <a:ext cx="4772528" cy="990600"/>
          </a:xfrm>
        </p:spPr>
        <p:txBody>
          <a:bodyPr>
            <a:normAutofit/>
          </a:bodyPr>
          <a:lstStyle>
            <a:lvl1pPr marL="0" indent="0" algn="r">
              <a:buNone/>
              <a:defRPr sz="2000" b="0">
                <a:solidFill>
                  <a:schemeClr val="tx1"/>
                </a:solidFill>
                <a:latin typeface="Georgia"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pic>
        <p:nvPicPr>
          <p:cNvPr id="7" name="Picture 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0" y="1251"/>
            <a:ext cx="3721618" cy="6858000"/>
          </a:xfrm>
          <a:prstGeom prst="rect">
            <a:avLst/>
          </a:prstGeom>
        </p:spPr>
      </p:pic>
      <p:sp>
        <p:nvSpPr>
          <p:cNvPr id="10" name="Picture Placeholder 9"/>
          <p:cNvSpPr>
            <a:spLocks noGrp="1"/>
          </p:cNvSpPr>
          <p:nvPr>
            <p:ph type="pic" sz="quarter" idx="13" hasCustomPrompt="1"/>
          </p:nvPr>
        </p:nvSpPr>
        <p:spPr>
          <a:xfrm>
            <a:off x="6858000" y="5105400"/>
            <a:ext cx="1828800" cy="990600"/>
          </a:xfrm>
        </p:spPr>
        <p:txBody>
          <a:bodyPr>
            <a:normAutofit/>
          </a:bodyPr>
          <a:lstStyle>
            <a:lvl1pPr marL="0" indent="0" algn="ctr">
              <a:buNone/>
              <a:defRPr sz="2000" baseline="0"/>
            </a:lvl1pPr>
          </a:lstStyle>
          <a:p>
            <a:r>
              <a:rPr lang="en-US" dirty="0"/>
              <a:t>Company Logo</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a:defRPr sz="4000" b="1" cap="small" baseline="0">
                <a:solidFill>
                  <a:srgbClr val="003300"/>
                </a:solidFill>
              </a:defRPr>
            </a:lvl1pPr>
          </a:lstStyle>
          <a:p>
            <a:r>
              <a:rPr lang="en-US" dirty="0"/>
              <a:t>Click to edit master title style</a:t>
            </a:r>
          </a:p>
        </p:txBody>
      </p:sp>
      <p:sp>
        <p:nvSpPr>
          <p:cNvPr id="4" name="Date Placeholder 3"/>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a:buNone/>
              <a:defRPr sz="1800"/>
            </a:lvl1pPr>
          </a:lstStyle>
          <a:p>
            <a:r>
              <a:rPr lang="en-US" dirty="0"/>
              <a:t>Company Logo</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2000" y="269632"/>
            <a:ext cx="8077200" cy="1143000"/>
          </a:xfrm>
        </p:spPr>
        <p:txBody>
          <a:bodyPr anchor="ctr" anchorCtr="0"/>
          <a:lstStyle>
            <a:lvl1pPr algn="l">
              <a:defRPr lang="en-US" dirty="0"/>
            </a:lvl1pPr>
          </a:lstStyle>
          <a:p>
            <a:r>
              <a:rPr lang="en-US" dirty="0"/>
              <a:t>Click To Edit Master Title Style</a:t>
            </a:r>
          </a:p>
        </p:txBody>
      </p:sp>
      <p:sp>
        <p:nvSpPr>
          <p:cNvPr id="3" name="Content Placeholder 2"/>
          <p:cNvSpPr>
            <a:spLocks noGrp="1"/>
          </p:cNvSpPr>
          <p:nvPr>
            <p:ph idx="1"/>
          </p:nvPr>
        </p:nvSpPr>
        <p:spPr>
          <a:xfrm>
            <a:off x="762000" y="1596413"/>
            <a:ext cx="8077200" cy="4297363"/>
          </a:xfrm>
        </p:spPr>
        <p:txBody>
          <a:bodyPr>
            <a:normAutofit/>
          </a:bodyPr>
          <a:lstStyle>
            <a:lvl1pPr>
              <a:defRPr sz="3200">
                <a:latin typeface="+mn-lt"/>
              </a:defRPr>
            </a:lvl1pPr>
            <a:lvl2pPr>
              <a:defRPr sz="2800">
                <a:latin typeface="+mn-lt"/>
              </a:defRPr>
            </a:lvl2pPr>
            <a:lvl3pPr>
              <a:defRPr sz="2400">
                <a:latin typeface="+mn-lt"/>
              </a:defRPr>
            </a:lvl3pPr>
            <a:lvl4pPr>
              <a:defRPr sz="2400">
                <a:latin typeface="+mn-lt"/>
              </a:defRPr>
            </a:lvl4pPr>
            <a:lvl5pPr>
              <a:defRPr sz="2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858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736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736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036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274638"/>
            <a:ext cx="5867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281C-5159-4971-8228-52B9A72E9ED2}" type="datetimeFigureOut">
              <a:rPr lang="en-US" smtClean="0"/>
              <a:pPr/>
              <a:t>9/22/2021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ackground Only">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3" name="Date Placeholder 3"/>
          <p:cNvSpPr>
            <a:spLocks noGrp="1"/>
          </p:cNvSpPr>
          <p:nvPr>
            <p:ph type="dt" sz="half" idx="10"/>
          </p:nvPr>
        </p:nvSpPr>
        <p:spPr>
          <a:xfrm>
            <a:off x="762000" y="6356350"/>
            <a:ext cx="2133600" cy="365125"/>
          </a:xfrm>
        </p:spPr>
        <p:txBody>
          <a:bodyPr/>
          <a:lstStyle/>
          <a:p>
            <a:fld id="{757B281C-5159-4971-8228-52B9A72E9ED2}" type="datetimeFigureOut">
              <a:rPr lang="en-US" smtClean="0"/>
              <a:pPr/>
              <a:t>9/22/2021</a:t>
            </a:fld>
            <a:endParaRPr lang="en-US" dirty="0"/>
          </a:p>
        </p:txBody>
      </p:sp>
      <p:sp>
        <p:nvSpPr>
          <p:cNvPr id="4" name="Footer Placeholder 4"/>
          <p:cNvSpPr>
            <a:spLocks noGrp="1"/>
          </p:cNvSpPr>
          <p:nvPr>
            <p:ph type="ftr" sz="quarter" idx="11"/>
          </p:nvPr>
        </p:nvSpPr>
        <p:spPr>
          <a:xfrm>
            <a:off x="3352800" y="6356350"/>
            <a:ext cx="2895600" cy="365125"/>
          </a:xfrm>
        </p:spPr>
        <p:txBody>
          <a:bodyPr/>
          <a:lstStyle/>
          <a:p>
            <a:endParaRPr lang="en-US" dirty="0"/>
          </a:p>
        </p:txBody>
      </p:sp>
      <p:sp>
        <p:nvSpPr>
          <p:cNvPr id="5"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Placeholder 1"/>
          <p:cNvSpPr>
            <a:spLocks noGrp="1"/>
          </p:cNvSpPr>
          <p:nvPr>
            <p:ph type="title"/>
          </p:nvPr>
        </p:nvSpPr>
        <p:spPr>
          <a:xfrm>
            <a:off x="762000" y="274638"/>
            <a:ext cx="80772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2000" y="1600200"/>
            <a:ext cx="80772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20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7B281C-5159-4971-8228-52B9A72E9ED2}" type="datetimeFigureOut">
              <a:rPr lang="en-US" smtClean="0"/>
              <a:pPr/>
              <a:t>9/22/2021</a:t>
            </a:fld>
            <a:endParaRPr lang="en-US" dirty="0"/>
          </a:p>
        </p:txBody>
      </p:sp>
      <p:sp>
        <p:nvSpPr>
          <p:cNvPr id="5" name="Footer Placeholder 4"/>
          <p:cNvSpPr>
            <a:spLocks noGrp="1"/>
          </p:cNvSpPr>
          <p:nvPr>
            <p:ph type="ftr" sz="quarter" idx="3"/>
          </p:nvPr>
        </p:nvSpPr>
        <p:spPr>
          <a:xfrm>
            <a:off x="33528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7056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D6E5A2-EC83-451F-A719-9AC1370DD5CF}" type="slidenum">
              <a:rPr lang="en-US" smtClean="0"/>
              <a:pPr/>
              <a:t>‹#›</a:t>
            </a:fld>
            <a:endParaRPr lang="en-US" dirty="0"/>
          </a:p>
        </p:txBody>
      </p:sp>
      <p:pic>
        <p:nvPicPr>
          <p:cNvPr id="8" name="Picture 7"/>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a:off x="-152400" y="-109183"/>
            <a:ext cx="818707" cy="708318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6" r:id="rId6"/>
    <p:sldLayoutId id="2147483657" r:id="rId7"/>
    <p:sldLayoutId id="2147483658" r:id="rId8"/>
    <p:sldLayoutId id="2147483659" r:id="rId9"/>
    <p:sldLayoutId id="2147483654" r:id="rId10"/>
    <p:sldLayoutId id="2147483655" r:id="rId11"/>
    <p:sldLayoutId id="2147483663" r:id="rId12"/>
  </p:sldLayoutIdLst>
  <p:transition spd="slow">
    <p:wipe dir="d"/>
  </p:transition>
  <p:txStyles>
    <p:titleStyle>
      <a:lvl1pPr algn="l" defTabSz="914400" rtl="0" eaLnBrk="1" latinLnBrk="0" hangingPunct="1">
        <a:spcBef>
          <a:spcPct val="0"/>
        </a:spcBef>
        <a:buNone/>
        <a:defRPr lang="en-US" sz="4400" kern="1200" dirty="0" smtClean="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1.xml"/><Relationship Id="rId5" Type="http://schemas.openxmlformats.org/officeDocument/2006/relationships/audio" Target="../media/media1.m4a"/><Relationship Id="rId4" Type="http://schemas.microsoft.com/office/2007/relationships/media" Target="../media/media1.m4a"/><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media" Target="../media/media2.m4a"/><Relationship Id="rId7" Type="http://schemas.openxmlformats.org/officeDocument/2006/relationships/image" Target="../media/image7.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2.xml"/><Relationship Id="rId5" Type="http://schemas.openxmlformats.org/officeDocument/2006/relationships/slideLayout" Target="../slideLayouts/slideLayout3.xml"/><Relationship Id="rId4"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6.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image" Target="../media/image1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8" Type="http://schemas.openxmlformats.org/officeDocument/2006/relationships/audio" Target="../media/media14.m4a"/><Relationship Id="rId13" Type="http://schemas.openxmlformats.org/officeDocument/2006/relationships/image" Target="../media/image19.png"/><Relationship Id="rId3" Type="http://schemas.microsoft.com/office/2007/relationships/media" Target="../media/media12.m4a"/><Relationship Id="rId7" Type="http://schemas.microsoft.com/office/2007/relationships/media" Target="../media/media14.m4a"/><Relationship Id="rId12" Type="http://schemas.openxmlformats.org/officeDocument/2006/relationships/image" Target="../media/image18.png"/><Relationship Id="rId17" Type="http://schemas.openxmlformats.org/officeDocument/2006/relationships/image" Target="../media/image6.png"/><Relationship Id="rId2" Type="http://schemas.openxmlformats.org/officeDocument/2006/relationships/audio" Target="../media/media11.m4a"/><Relationship Id="rId16" Type="http://schemas.openxmlformats.org/officeDocument/2006/relationships/image" Target="../media/image7.png"/><Relationship Id="rId1" Type="http://schemas.microsoft.com/office/2007/relationships/media" Target="../media/media11.m4a"/><Relationship Id="rId6" Type="http://schemas.openxmlformats.org/officeDocument/2006/relationships/audio" Target="../media/media13.m4a"/><Relationship Id="rId11" Type="http://schemas.openxmlformats.org/officeDocument/2006/relationships/image" Target="../media/image17.png"/><Relationship Id="rId5" Type="http://schemas.microsoft.com/office/2007/relationships/media" Target="../media/media13.m4a"/><Relationship Id="rId15" Type="http://schemas.openxmlformats.org/officeDocument/2006/relationships/image" Target="../media/image21.png"/><Relationship Id="rId10" Type="http://schemas.openxmlformats.org/officeDocument/2006/relationships/notesSlide" Target="../notesSlides/notesSlide10.xml"/><Relationship Id="rId4" Type="http://schemas.openxmlformats.org/officeDocument/2006/relationships/audio" Target="../media/media12.m4a"/><Relationship Id="rId9" Type="http://schemas.openxmlformats.org/officeDocument/2006/relationships/slideLayout" Target="../slideLayouts/slideLayout12.xml"/><Relationship Id="rId1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2.jpe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2.jpeg"/><Relationship Id="rId5" Type="http://schemas.openxmlformats.org/officeDocument/2006/relationships/image" Target="../media/image14.png"/><Relationship Id="rId4"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2.jpeg"/><Relationship Id="rId5" Type="http://schemas.openxmlformats.org/officeDocument/2006/relationships/image" Target="../media/image14.png"/><Relationship Id="rId4" Type="http://schemas.openxmlformats.org/officeDocument/2006/relationships/notesSlide" Target="../notesSlides/notesSlide13.xml"/></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hyperlink" Target="mailto:Y4@roebuck.Herts.sch.uk" TargetMode="Externa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2.jpeg"/><Relationship Id="rId5" Type="http://schemas.openxmlformats.org/officeDocument/2006/relationships/image" Target="../media/image14.png"/><Relationship Id="rId4" Type="http://schemas.openxmlformats.org/officeDocument/2006/relationships/notesSlide" Target="../notesSlides/notesSlide14.xml"/><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a:xfrm>
            <a:off x="1691680" y="2286000"/>
            <a:ext cx="7079344" cy="1470025"/>
          </a:xfrm>
        </p:spPr>
        <p:txBody>
          <a:bodyPr/>
          <a:lstStyle/>
          <a:p>
            <a:r>
              <a:rPr lang="en-US" dirty="0"/>
              <a:t>Year four </a:t>
            </a:r>
            <a:br>
              <a:rPr lang="en-US" dirty="0"/>
            </a:br>
            <a:r>
              <a:rPr lang="en-US" dirty="0"/>
              <a:t>Home Learning</a:t>
            </a:r>
          </a:p>
        </p:txBody>
      </p:sp>
      <p:sp>
        <p:nvSpPr>
          <p:cNvPr id="3" name="Subtitle 2"/>
          <p:cNvSpPr>
            <a:spLocks noGrp="1"/>
          </p:cNvSpPr>
          <p:nvPr>
            <p:ph type="subTitle" idx="1"/>
            <p:custDataLst>
              <p:tags r:id="rId3"/>
            </p:custDataLst>
          </p:nvPr>
        </p:nvSpPr>
        <p:spPr/>
        <p:txBody>
          <a:bodyPr>
            <a:normAutofit/>
          </a:bodyPr>
          <a:lstStyle/>
          <a:p>
            <a:r>
              <a:rPr lang="en-US" sz="2400" dirty="0">
                <a:latin typeface="+mn-lt"/>
              </a:rPr>
              <a:t>Virtual Parent Workshop</a:t>
            </a:r>
          </a:p>
          <a:p>
            <a:r>
              <a:rPr lang="en-US" sz="2400" dirty="0">
                <a:latin typeface="+mn-lt"/>
              </a:rPr>
              <a:t>September 2021</a:t>
            </a:r>
          </a:p>
        </p:txBody>
      </p:sp>
      <p:pic>
        <p:nvPicPr>
          <p:cNvPr id="5" name="Picture 2" descr="Table Cartoon clipart - Rectangle, transparent clip art">
            <a:extLst>
              <a:ext uri="{FF2B5EF4-FFF2-40B4-BE49-F238E27FC236}">
                <a16:creationId xmlns:a16="http://schemas.microsoft.com/office/drawing/2014/main" id="{5A62CE78-E956-406D-8AB1-0F0E4F782E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56176" y="5157192"/>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Recorded Sound">
            <a:hlinkClick r:id="" action="ppaction://media"/>
            <a:extLst>
              <a:ext uri="{FF2B5EF4-FFF2-40B4-BE49-F238E27FC236}">
                <a16:creationId xmlns:a16="http://schemas.microsoft.com/office/drawing/2014/main" id="{052DFE89-3390-4D70-B19B-8E3619793E5E}"/>
              </a:ext>
            </a:extLst>
          </p:cNvPr>
          <p:cNvPicPr>
            <a:picLocks noChangeAspect="1"/>
          </p:cNvPicPr>
          <p:nvPr>
            <a:audioFile r:link="rId5"/>
            <p:extLst>
              <p:ext uri="{DAA4B4D4-6D71-4841-9C94-3DE7FCFB9230}">
                <p14:media xmlns:p14="http://schemas.microsoft.com/office/powerpoint/2010/main" r:embed="rId4"/>
              </p:ext>
            </p:extLst>
          </p:nvPr>
        </p:nvPicPr>
        <p:blipFill>
          <a:blip r:embed="rId9"/>
          <a:stretch>
            <a:fillRect/>
          </a:stretch>
        </p:blipFill>
        <p:spPr>
          <a:xfrm>
            <a:off x="8292315" y="5805264"/>
            <a:ext cx="609600" cy="609600"/>
          </a:xfrm>
          <a:prstGeom prst="rect">
            <a:avLst/>
          </a:prstGeom>
        </p:spPr>
      </p:pic>
    </p:spTree>
    <p:custDataLst>
      <p:tags r:id="rId1"/>
    </p:custDataLst>
  </p:cSld>
  <p:clrMapOvr>
    <a:masterClrMapping/>
  </p:clrMapOvr>
  <p:transition spd="slow" advTm="614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7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custDataLst>
              <p:tags r:id="rId2"/>
            </p:custDataLst>
          </p:nvPr>
        </p:nvSpPr>
        <p:spPr/>
        <p:txBody>
          <a:bodyPr>
            <a:normAutofit/>
          </a:bodyPr>
          <a:lstStyle/>
          <a:p>
            <a:r>
              <a:rPr lang="en-US" dirty="0"/>
              <a:t>Primary –school children are expected to know ALL their times tables up to 12 x 12.</a:t>
            </a:r>
          </a:p>
          <a:p>
            <a:r>
              <a:rPr lang="en-US" dirty="0"/>
              <a:t>Under the current National Curriculum, children should know all their times tables by the end of Year 4.</a:t>
            </a:r>
          </a:p>
          <a:p>
            <a:r>
              <a:rPr lang="en-US" dirty="0"/>
              <a:t>This will now be formally tested.</a:t>
            </a:r>
          </a:p>
        </p:txBody>
      </p:sp>
      <p:sp>
        <p:nvSpPr>
          <p:cNvPr id="3" name="Title 2"/>
          <p:cNvSpPr>
            <a:spLocks noGrp="1"/>
          </p:cNvSpPr>
          <p:nvPr>
            <p:ph type="title"/>
          </p:nvPr>
        </p:nvSpPr>
        <p:spPr/>
        <p:txBody>
          <a:bodyPr>
            <a:normAutofit fontScale="90000"/>
          </a:bodyPr>
          <a:lstStyle/>
          <a:p>
            <a:r>
              <a:rPr lang="en-GB" dirty="0"/>
              <a:t>New Primary Times Table Tests Explained</a:t>
            </a:r>
          </a:p>
        </p:txBody>
      </p:sp>
      <p:pic>
        <p:nvPicPr>
          <p:cNvPr id="2" name="slide 2">
            <a:hlinkClick r:id="" action="ppaction://media"/>
            <a:extLst>
              <a:ext uri="{FF2B5EF4-FFF2-40B4-BE49-F238E27FC236}">
                <a16:creationId xmlns:a16="http://schemas.microsoft.com/office/drawing/2014/main" id="{8C3CDB1E-BF23-4C0C-B1E9-E463EA807D36}"/>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8250865" y="6104138"/>
            <a:ext cx="609600" cy="609600"/>
          </a:xfrm>
          <a:prstGeom prst="rect">
            <a:avLst/>
          </a:prstGeom>
        </p:spPr>
      </p:pic>
      <p:pic>
        <p:nvPicPr>
          <p:cNvPr id="6" name="Picture 2" descr="Table Cartoon clipart - Rectangle, transparent clip art">
            <a:extLst>
              <a:ext uri="{FF2B5EF4-FFF2-40B4-BE49-F238E27FC236}">
                <a16:creationId xmlns:a16="http://schemas.microsoft.com/office/drawing/2014/main" id="{E8DD5AEC-F0F3-4F13-B19C-D464926C81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38875" y="519188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692696"/>
            <a:ext cx="8077200" cy="5616624"/>
          </a:xfrm>
        </p:spPr>
        <p:txBody>
          <a:bodyPr>
            <a:normAutofit fontScale="70000" lnSpcReduction="20000"/>
          </a:bodyPr>
          <a:lstStyle/>
          <a:p>
            <a:pPr marL="0" indent="0">
              <a:buNone/>
            </a:pPr>
            <a:r>
              <a:rPr lang="en-GB" u="sng" dirty="0"/>
              <a:t>Who will take the test and when?</a:t>
            </a:r>
          </a:p>
          <a:p>
            <a:r>
              <a:rPr lang="en-GB" dirty="0"/>
              <a:t>This will be the first year children are required to sit the times table test.</a:t>
            </a:r>
          </a:p>
          <a:p>
            <a:r>
              <a:rPr lang="en-GB" dirty="0"/>
              <a:t>It will be taken by children in Year 4, in the summer term (June) for all English schools.</a:t>
            </a:r>
          </a:p>
          <a:p>
            <a:endParaRPr lang="en-GB" dirty="0"/>
          </a:p>
          <a:p>
            <a:pPr marL="0" indent="0">
              <a:buNone/>
            </a:pPr>
            <a:r>
              <a:rPr lang="en-GB" u="sng" dirty="0"/>
              <a:t>How will children be tested?</a:t>
            </a:r>
          </a:p>
          <a:p>
            <a:r>
              <a:rPr lang="en-GB" dirty="0"/>
              <a:t>Children will be tested using an on-screen check, where they will have to answer multiplication questions against the clock. The test will last no longer than 5 minutes and their answer will be marked instantly.</a:t>
            </a:r>
          </a:p>
          <a:p>
            <a:r>
              <a:rPr lang="en-GB" dirty="0"/>
              <a:t>Children will be given six seconds to answer each of the questions, with a three second blank gap between each question. </a:t>
            </a:r>
          </a:p>
          <a:p>
            <a:r>
              <a:rPr lang="en-GB" dirty="0"/>
              <a:t>The questions will be randomly selected by the testing programme. The test’s software has been programmed to show children more questions from the 6, 7, 8, 9 and 12 times tables, as these are trickier times tables focused on more in Years 3 and 4. </a:t>
            </a:r>
          </a:p>
        </p:txBody>
      </p:sp>
      <p:pic>
        <p:nvPicPr>
          <p:cNvPr id="4" name="Picture 2" descr="Table Cartoon clipart - Rectangle, transparent clip art">
            <a:extLst>
              <a:ext uri="{FF2B5EF4-FFF2-40B4-BE49-F238E27FC236}">
                <a16:creationId xmlns:a16="http://schemas.microsoft.com/office/drawing/2014/main" id="{78117CA0-66B5-4325-B835-CA399192CAC1}"/>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E32654C1-BE75-438D-B9F5-220272FE80B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251799" y="6004519"/>
            <a:ext cx="609600" cy="609600"/>
          </a:xfrm>
          <a:prstGeom prst="rect">
            <a:avLst/>
          </a:prstGeom>
        </p:spPr>
      </p:pic>
    </p:spTree>
    <p:extLst>
      <p:ext uri="{BB962C8B-B14F-4D97-AF65-F5344CB8AC3E}">
        <p14:creationId xmlns:p14="http://schemas.microsoft.com/office/powerpoint/2010/main" val="2924420705"/>
      </p:ext>
    </p:extLst>
  </p:cSld>
  <p:clrMapOvr>
    <a:masterClrMapping/>
  </p:clrMapOvr>
  <p:transition spd="slow" advTm="26596">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5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476672"/>
            <a:ext cx="8077200" cy="4297363"/>
          </a:xfrm>
        </p:spPr>
        <p:txBody>
          <a:bodyPr>
            <a:normAutofit/>
          </a:bodyPr>
          <a:lstStyle/>
          <a:p>
            <a:pPr marL="0" indent="0">
              <a:buNone/>
            </a:pPr>
            <a:r>
              <a:rPr lang="en-GB" sz="2500" u="sng" dirty="0"/>
              <a:t>Learning times tables</a:t>
            </a:r>
          </a:p>
          <a:p>
            <a:r>
              <a:rPr lang="en-GB" sz="2500" dirty="0"/>
              <a:t>This diagram shows all the multiplication facts that every child needs to commit to memory.</a:t>
            </a:r>
          </a:p>
          <a:p>
            <a:r>
              <a:rPr lang="en-GB" sz="2500" dirty="0"/>
              <a:t>Children need to be able to recall any times tables answer within 2-3 seconds. This leaves no time for counting up to the answer. The answer has to ‘pop’ out of the memory fairly instantly.</a:t>
            </a:r>
          </a:p>
        </p:txBody>
      </p:sp>
      <p:pic>
        <p:nvPicPr>
          <p:cNvPr id="1026" name="Picture 2"/>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2483768" y="3429000"/>
            <a:ext cx="3932370"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Slide 4">
            <a:hlinkClick r:id="" action="ppaction://media"/>
            <a:extLst>
              <a:ext uri="{FF2B5EF4-FFF2-40B4-BE49-F238E27FC236}">
                <a16:creationId xmlns:a16="http://schemas.microsoft.com/office/drawing/2014/main" id="{9EBE272B-F15A-4D77-96CC-871F3030D4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60432" y="6059760"/>
            <a:ext cx="609600" cy="609600"/>
          </a:xfrm>
          <a:prstGeom prst="rect">
            <a:avLst/>
          </a:prstGeom>
        </p:spPr>
      </p:pic>
      <p:pic>
        <p:nvPicPr>
          <p:cNvPr id="5" name="Picture 2" descr="Table Cartoon clipart - Rectangle, transparent clip art">
            <a:extLst>
              <a:ext uri="{FF2B5EF4-FFF2-40B4-BE49-F238E27FC236}">
                <a16:creationId xmlns:a16="http://schemas.microsoft.com/office/drawing/2014/main" id="{6ADE23B1-E340-4CE4-BC66-2A32EF7041FB}"/>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11699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8182">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6468" y="300629"/>
            <a:ext cx="8077200" cy="1143000"/>
          </a:xfrm>
        </p:spPr>
        <p:txBody>
          <a:bodyPr/>
          <a:lstStyle/>
          <a:p>
            <a:r>
              <a:rPr lang="en-GB" dirty="0"/>
              <a:t>National Curriculum Expectations</a:t>
            </a:r>
          </a:p>
        </p:txBody>
      </p:sp>
      <p:pic>
        <p:nvPicPr>
          <p:cNvPr id="2050"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904126" y="1854017"/>
            <a:ext cx="7879244" cy="323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descr="Table Cartoon clipart - Rectangle, transparent clip art">
            <a:extLst>
              <a:ext uri="{FF2B5EF4-FFF2-40B4-BE49-F238E27FC236}">
                <a16:creationId xmlns:a16="http://schemas.microsoft.com/office/drawing/2014/main" id="{4386E4FB-81BA-4FA8-8F3D-DFB1E9809A2F}"/>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372200" y="5301208"/>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5553DC7B-7D47-47DF-8DC6-73CC4800938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63978" y="5877272"/>
            <a:ext cx="609600" cy="609600"/>
          </a:xfrm>
          <a:prstGeom prst="rect">
            <a:avLst/>
          </a:prstGeom>
        </p:spPr>
      </p:pic>
    </p:spTree>
    <p:extLst>
      <p:ext uri="{BB962C8B-B14F-4D97-AF65-F5344CB8AC3E}">
        <p14:creationId xmlns:p14="http://schemas.microsoft.com/office/powerpoint/2010/main" val="1467538196"/>
      </p:ext>
    </p:extLst>
  </p:cSld>
  <p:clrMapOvr>
    <a:masterClrMapping/>
  </p:clrMapOvr>
  <p:transition spd="slow" advTm="12804">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344" y="188640"/>
            <a:ext cx="8077200" cy="1143000"/>
          </a:xfrm>
        </p:spPr>
        <p:txBody>
          <a:bodyPr/>
          <a:lstStyle/>
          <a:p>
            <a:r>
              <a:rPr lang="en-GB" dirty="0"/>
              <a:t>Language and times tables</a:t>
            </a:r>
          </a:p>
        </p:txBody>
      </p:sp>
      <p:sp>
        <p:nvSpPr>
          <p:cNvPr id="3" name="Content Placeholder 2"/>
          <p:cNvSpPr>
            <a:spLocks noGrp="1"/>
          </p:cNvSpPr>
          <p:nvPr>
            <p:ph idx="1"/>
          </p:nvPr>
        </p:nvSpPr>
        <p:spPr>
          <a:xfrm>
            <a:off x="762000" y="1596413"/>
            <a:ext cx="7698432" cy="3848811"/>
          </a:xfrm>
        </p:spPr>
        <p:txBody>
          <a:bodyPr>
            <a:normAutofit fontScale="85000" lnSpcReduction="20000"/>
          </a:bodyPr>
          <a:lstStyle/>
          <a:p>
            <a:r>
              <a:rPr lang="en-GB" dirty="0"/>
              <a:t>There are many different ways to say the tables and they’re all correct. </a:t>
            </a:r>
          </a:p>
          <a:p>
            <a:endParaRPr lang="en-GB" dirty="0"/>
          </a:p>
          <a:p>
            <a:r>
              <a:rPr lang="en-GB" dirty="0"/>
              <a:t>Children should be exposed to a range of language, for example;</a:t>
            </a:r>
          </a:p>
          <a:p>
            <a:pPr lvl="1"/>
            <a:r>
              <a:rPr lang="en-GB" dirty="0"/>
              <a:t>Three times eight is…</a:t>
            </a:r>
          </a:p>
          <a:p>
            <a:pPr lvl="1"/>
            <a:r>
              <a:rPr lang="en-GB" dirty="0"/>
              <a:t>Three multiplied by eight…</a:t>
            </a:r>
          </a:p>
          <a:p>
            <a:pPr lvl="1"/>
            <a:r>
              <a:rPr lang="en-GB" dirty="0"/>
              <a:t>Three eights are…</a:t>
            </a:r>
          </a:p>
          <a:p>
            <a:pPr lvl="1"/>
            <a:r>
              <a:rPr lang="en-GB" dirty="0"/>
              <a:t>Three lots of eight…</a:t>
            </a:r>
          </a:p>
          <a:p>
            <a:pPr lvl="1"/>
            <a:r>
              <a:rPr lang="en-GB" dirty="0"/>
              <a:t>Three groups of eight…</a:t>
            </a:r>
          </a:p>
        </p:txBody>
      </p:sp>
      <p:pic>
        <p:nvPicPr>
          <p:cNvPr id="5" name="Picture 2" descr="Table Cartoon clipart - Rectangle, transparent clip art">
            <a:extLst>
              <a:ext uri="{FF2B5EF4-FFF2-40B4-BE49-F238E27FC236}">
                <a16:creationId xmlns:a16="http://schemas.microsoft.com/office/drawing/2014/main" id="{1C264ACE-7093-44D9-A516-ED6CA29C8ECE}"/>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7FBC381F-009A-4355-86E0-BA26C5DE637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51799" y="5877272"/>
            <a:ext cx="609600" cy="609600"/>
          </a:xfrm>
          <a:prstGeom prst="rect">
            <a:avLst/>
          </a:prstGeom>
        </p:spPr>
      </p:pic>
    </p:spTree>
    <p:extLst>
      <p:ext uri="{BB962C8B-B14F-4D97-AF65-F5344CB8AC3E}">
        <p14:creationId xmlns:p14="http://schemas.microsoft.com/office/powerpoint/2010/main" val="3780146188"/>
      </p:ext>
    </p:extLst>
  </p:cSld>
  <p:clrMapOvr>
    <a:masterClrMapping/>
  </p:clrMapOvr>
  <p:transition spd="slow" advTm="23740">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tips</a:t>
            </a:r>
          </a:p>
        </p:txBody>
      </p:sp>
      <p:sp>
        <p:nvSpPr>
          <p:cNvPr id="3" name="Content Placeholder 2"/>
          <p:cNvSpPr>
            <a:spLocks noGrp="1"/>
          </p:cNvSpPr>
          <p:nvPr>
            <p:ph idx="1"/>
          </p:nvPr>
        </p:nvSpPr>
        <p:spPr/>
        <p:txBody>
          <a:bodyPr>
            <a:normAutofit/>
          </a:bodyPr>
          <a:lstStyle/>
          <a:p>
            <a:r>
              <a:rPr lang="en-GB" sz="2500" dirty="0"/>
              <a:t>Stick to one table at a time to minimise confusion</a:t>
            </a:r>
          </a:p>
          <a:p>
            <a:r>
              <a:rPr lang="en-GB" sz="2500" dirty="0"/>
              <a:t>Start with chanting and writing them out slowly in order</a:t>
            </a:r>
          </a:p>
          <a:p>
            <a:r>
              <a:rPr lang="en-GB" sz="2500" dirty="0"/>
              <a:t>Then move on to completing the answers quickly in order</a:t>
            </a:r>
          </a:p>
          <a:p>
            <a:r>
              <a:rPr lang="en-GB" sz="2500" dirty="0"/>
              <a:t>Finally, move on to completing answers in any order</a:t>
            </a:r>
          </a:p>
          <a:p>
            <a:r>
              <a:rPr lang="en-GB" sz="2500" dirty="0"/>
              <a:t>Keep reminding your child that 3 x 4 is the same as 4 x 3</a:t>
            </a:r>
          </a:p>
          <a:p>
            <a:r>
              <a:rPr lang="en-GB" sz="2500" dirty="0"/>
              <a:t>Talk about numbers as you encounter them “5 x 7 = 35 that’s our house number “ – that makes more memory hooks.</a:t>
            </a:r>
          </a:p>
        </p:txBody>
      </p:sp>
      <p:pic>
        <p:nvPicPr>
          <p:cNvPr id="4" name="Slide 7">
            <a:hlinkClick r:id="" action="ppaction://media"/>
            <a:extLst>
              <a:ext uri="{FF2B5EF4-FFF2-40B4-BE49-F238E27FC236}">
                <a16:creationId xmlns:a16="http://schemas.microsoft.com/office/drawing/2014/main" id="{E506BC06-644F-42B6-B7F8-7430CA27C7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229600" y="6005349"/>
            <a:ext cx="609600" cy="609600"/>
          </a:xfrm>
          <a:prstGeom prst="rect">
            <a:avLst/>
          </a:prstGeom>
        </p:spPr>
      </p:pic>
      <p:pic>
        <p:nvPicPr>
          <p:cNvPr id="5" name="Picture 2" descr="Table Cartoon clipart - Rectangle, transparent clip art">
            <a:extLst>
              <a:ext uri="{FF2B5EF4-FFF2-40B4-BE49-F238E27FC236}">
                <a16:creationId xmlns:a16="http://schemas.microsoft.com/office/drawing/2014/main" id="{C165D0D3-0446-4E35-A5B8-B4F33285F6AA}"/>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300692"/>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4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1184" y="1412776"/>
            <a:ext cx="7291875" cy="3416320"/>
          </a:xfrm>
          <a:prstGeom prst="rect">
            <a:avLst/>
          </a:prstGeom>
        </p:spPr>
        <p:txBody>
          <a:bodyPr wrap="square">
            <a:spAutoFit/>
          </a:bodyPr>
          <a:lstStyle/>
          <a:p>
            <a:endParaRPr lang="en-GB" dirty="0"/>
          </a:p>
          <a:p>
            <a:r>
              <a:rPr lang="en-GB" dirty="0"/>
              <a:t> </a:t>
            </a:r>
          </a:p>
          <a:p>
            <a:pPr algn="ctr"/>
            <a:r>
              <a:rPr lang="en-GB" dirty="0"/>
              <a:t>Research shows that </a:t>
            </a:r>
            <a:r>
              <a:rPr lang="en-GB" b="1" u="sng" dirty="0"/>
              <a:t>daily practise </a:t>
            </a:r>
            <a:r>
              <a:rPr lang="en-GB" dirty="0"/>
              <a:t>is the best strategy for children to learn these important facts.  </a:t>
            </a:r>
            <a:r>
              <a:rPr lang="en-GB" dirty="0">
                <a:solidFill>
                  <a:srgbClr val="00B0F0"/>
                </a:solidFill>
              </a:rPr>
              <a:t>Short bursts of daily practise are much more effective than spending hours once a week. </a:t>
            </a:r>
          </a:p>
          <a:p>
            <a:endParaRPr lang="en-GB" dirty="0"/>
          </a:p>
          <a:p>
            <a:r>
              <a:rPr lang="en-GB" dirty="0"/>
              <a:t> </a:t>
            </a:r>
          </a:p>
          <a:p>
            <a:endParaRPr lang="en-GB" dirty="0"/>
          </a:p>
          <a:p>
            <a:pPr algn="ctr"/>
            <a:r>
              <a:rPr lang="en-GB" dirty="0"/>
              <a:t>Parental support is critical in this area.  For children to be fully motivated and for them to get the best out of the practice, they need an adult's help. Without a parent's praise and reminders, without sitting down together or checking their work, practising times tables will not feel important. </a:t>
            </a:r>
          </a:p>
        </p:txBody>
      </p:sp>
      <p:pic>
        <p:nvPicPr>
          <p:cNvPr id="11266"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364088" y="-243408"/>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47927A7A-C056-4E7C-9809-6DDFAD6DCD0D}"/>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D115AD91-675F-4E03-BD44-AD6630E8095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51799" y="5877272"/>
            <a:ext cx="609600" cy="609600"/>
          </a:xfrm>
          <a:prstGeom prst="rect">
            <a:avLst/>
          </a:prstGeom>
        </p:spPr>
      </p:pic>
    </p:spTree>
    <p:extLst>
      <p:ext uri="{BB962C8B-B14F-4D97-AF65-F5344CB8AC3E}">
        <p14:creationId xmlns:p14="http://schemas.microsoft.com/office/powerpoint/2010/main" val="407119260"/>
      </p:ext>
    </p:extLst>
  </p:cSld>
  <p:clrMapOvr>
    <a:masterClrMapping/>
  </p:clrMapOvr>
  <p:transition spd="slow" advTm="29383">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3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678" y="1976264"/>
            <a:ext cx="6616856" cy="2031325"/>
          </a:xfrm>
          <a:prstGeom prst="rect">
            <a:avLst/>
          </a:prstGeom>
        </p:spPr>
        <p:txBody>
          <a:bodyPr wrap="square">
            <a:spAutoFit/>
          </a:bodyPr>
          <a:lstStyle/>
          <a:p>
            <a:endParaRPr lang="en-GB" dirty="0"/>
          </a:p>
          <a:p>
            <a:r>
              <a:rPr lang="en-GB" dirty="0"/>
              <a:t>​When it comes to times tables, speed AND accuracy are important – the more facts your child remembers, the easier it is for them to do harder calculations. </a:t>
            </a:r>
          </a:p>
          <a:p>
            <a:r>
              <a:rPr lang="en-GB" dirty="0"/>
              <a:t>​</a:t>
            </a:r>
          </a:p>
          <a:p>
            <a:r>
              <a:rPr lang="en-GB" dirty="0"/>
              <a:t>To be a Times Table Rock Star you need to answer any multiplication fact up to 12×12 in less than 3 seconds! </a:t>
            </a:r>
          </a:p>
        </p:txBody>
      </p:sp>
      <p:pic>
        <p:nvPicPr>
          <p:cNvPr id="3"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901678" y="647580"/>
            <a:ext cx="6881248" cy="1328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5292080" y="-387424"/>
            <a:ext cx="3584640" cy="7602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Table Cartoon clipart - Rectangle, transparent clip art">
            <a:extLst>
              <a:ext uri="{FF2B5EF4-FFF2-40B4-BE49-F238E27FC236}">
                <a16:creationId xmlns:a16="http://schemas.microsoft.com/office/drawing/2014/main" id="{F094C96B-ABE9-47EA-9993-DE9A577B563F}"/>
              </a:ext>
            </a:extLst>
          </p:cNvPr>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925CBDB2-8438-4385-9020-8B85061F82B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267120" y="5877272"/>
            <a:ext cx="609600" cy="609600"/>
          </a:xfrm>
          <a:prstGeom prst="rect">
            <a:avLst/>
          </a:prstGeom>
        </p:spPr>
      </p:pic>
    </p:spTree>
    <p:extLst>
      <p:ext uri="{BB962C8B-B14F-4D97-AF65-F5344CB8AC3E}">
        <p14:creationId xmlns:p14="http://schemas.microsoft.com/office/powerpoint/2010/main" val="1258950012"/>
      </p:ext>
    </p:extLst>
  </p:cSld>
  <p:clrMapOvr>
    <a:masterClrMapping/>
  </p:clrMapOvr>
  <p:transition spd="slow" advTm="25389">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3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7308304" cy="5262979"/>
          </a:xfrm>
          <a:prstGeom prst="rect">
            <a:avLst/>
          </a:prstGeom>
        </p:spPr>
        <p:txBody>
          <a:bodyPr wrap="square">
            <a:spAutoFit/>
          </a:bodyPr>
          <a:lstStyle/>
          <a:p>
            <a:r>
              <a:rPr lang="en-GB" sz="3000" dirty="0"/>
              <a:t>There are 2 Single Player  modes:</a:t>
            </a:r>
          </a:p>
          <a:p>
            <a:r>
              <a:rPr lang="en-GB" dirty="0"/>
              <a:t> </a:t>
            </a:r>
          </a:p>
          <a:p>
            <a:r>
              <a:rPr lang="en-GB" b="1" u="sng" dirty="0"/>
              <a:t>Garage </a:t>
            </a:r>
            <a:r>
              <a:rPr lang="en-GB" dirty="0"/>
              <a:t>(main mode children should play)</a:t>
            </a:r>
          </a:p>
          <a:p>
            <a:r>
              <a:rPr lang="en-GB" dirty="0"/>
              <a:t>The questions will only come from the times tables the teacher has set for the week. The Garage is best for getting quicker at a few facts. </a:t>
            </a:r>
          </a:p>
          <a:p>
            <a:endParaRPr lang="en-GB" dirty="0"/>
          </a:p>
          <a:p>
            <a:r>
              <a:rPr lang="en-GB" b="1" u="sng" dirty="0"/>
              <a:t>Studio</a:t>
            </a:r>
          </a:p>
          <a:p>
            <a:r>
              <a:rPr lang="en-GB" dirty="0"/>
              <a:t>The questions in the Studio can be anything from 1×1 up to 12×12. TT Rock Stars calculates the mean response time from their last 10 games in the Studio and translates that time into a Rock Status.</a:t>
            </a:r>
          </a:p>
          <a:p>
            <a:endParaRPr lang="en-GB" dirty="0"/>
          </a:p>
          <a:p>
            <a:r>
              <a:rPr lang="en-GB" dirty="0"/>
              <a:t>(If you don’t play in the Studio you don’t get a Rock Status.)</a:t>
            </a:r>
          </a:p>
          <a:p>
            <a:endParaRPr lang="en-GB" dirty="0"/>
          </a:p>
          <a:p>
            <a:r>
              <a:rPr lang="en-GB" dirty="0"/>
              <a:t> </a:t>
            </a:r>
          </a:p>
          <a:p>
            <a:r>
              <a:rPr lang="en-GB" b="1" u="sng" dirty="0" err="1"/>
              <a:t>Soundcheck</a:t>
            </a:r>
            <a:endParaRPr lang="en-GB" b="1" u="sng" dirty="0"/>
          </a:p>
          <a:p>
            <a:r>
              <a:rPr lang="en-GB" dirty="0"/>
              <a:t>When you play </a:t>
            </a:r>
            <a:r>
              <a:rPr lang="en-GB" dirty="0" err="1"/>
              <a:t>Soundcheck</a:t>
            </a:r>
            <a:r>
              <a:rPr lang="en-GB" dirty="0"/>
              <a:t>, you get 25 questions each with a 6-second time limit. The questions are multiplication only and evenly weighted in terms of difficulty each time you play. </a:t>
            </a:r>
          </a:p>
        </p:txBody>
      </p:sp>
      <p:pic>
        <p:nvPicPr>
          <p:cNvPr id="1229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07905" y="-14744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E4377075-D11E-424A-A45A-6473E8778A54}"/>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452320" y="5325566"/>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0908548"/>
      </p:ext>
    </p:extLst>
  </p:cSld>
  <p:clrMapOvr>
    <a:masterClrMapping/>
  </p:clrMapOvr>
  <p:transition spd="slow">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6848672" cy="4154984"/>
          </a:xfrm>
          <a:prstGeom prst="rect">
            <a:avLst/>
          </a:prstGeom>
        </p:spPr>
        <p:txBody>
          <a:bodyPr wrap="square">
            <a:spAutoFit/>
          </a:bodyPr>
          <a:lstStyle/>
          <a:p>
            <a:pPr algn="ctr"/>
            <a:r>
              <a:rPr lang="en-GB" sz="3000" u="sng" dirty="0"/>
              <a:t>Multiplayer </a:t>
            </a:r>
          </a:p>
          <a:p>
            <a:r>
              <a:rPr lang="en-GB" dirty="0"/>
              <a:t> </a:t>
            </a:r>
          </a:p>
          <a:p>
            <a:r>
              <a:rPr lang="en-GB" b="1" dirty="0"/>
              <a:t>Rock Arena</a:t>
            </a:r>
          </a:p>
          <a:p>
            <a:r>
              <a:rPr lang="en-GB" dirty="0"/>
              <a:t>The Arena allows players to compete against all other members of their Band/class (their Bandmates would need to join the same game in order to compete together).</a:t>
            </a:r>
          </a:p>
          <a:p>
            <a:endParaRPr lang="en-GB" dirty="0"/>
          </a:p>
          <a:p>
            <a:r>
              <a:rPr lang="en-GB" dirty="0"/>
              <a:t> </a:t>
            </a:r>
          </a:p>
          <a:p>
            <a:r>
              <a:rPr lang="en-GB" b="1" dirty="0"/>
              <a:t>Rock Festival</a:t>
            </a:r>
          </a:p>
          <a:p>
            <a:r>
              <a:rPr lang="en-GB" dirty="0"/>
              <a:t>​The Rock Festival games are open to players from around the world. Like the Arena, there is no limit to the number of players who can join a game; however, unlike the Arena, questions are selected at random from 1×1 to 12×12.</a:t>
            </a:r>
          </a:p>
          <a:p>
            <a:endParaRPr lang="en-GB" dirty="0"/>
          </a:p>
        </p:txBody>
      </p:sp>
      <p:pic>
        <p:nvPicPr>
          <p:cNvPr id="1331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07905" y="-368012"/>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AF23ACF7-5558-4262-9CA2-FFF094CA670C}"/>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596336" y="5313543"/>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1437245"/>
      </p:ext>
    </p:extLst>
  </p:cSld>
  <p:clrMapOvr>
    <a:masterClrMapping/>
  </p:clrMapOvr>
  <p:transition spd="slow">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675" y="1556792"/>
            <a:ext cx="6480719" cy="3554819"/>
          </a:xfrm>
          <a:prstGeom prst="rect">
            <a:avLst/>
          </a:prstGeom>
          <a:noFill/>
        </p:spPr>
        <p:txBody>
          <a:bodyPr wrap="square" rtlCol="0">
            <a:spAutoFit/>
          </a:bodyPr>
          <a:lstStyle/>
          <a:p>
            <a:pPr algn="ctr"/>
            <a:r>
              <a:rPr lang="en-GB" sz="2500" b="1" u="sng" dirty="0"/>
              <a:t>Short bursts of daily practise </a:t>
            </a:r>
            <a:r>
              <a:rPr lang="en-GB" sz="2500" dirty="0"/>
              <a:t>are more effective than a long period once a week.</a:t>
            </a:r>
          </a:p>
          <a:p>
            <a:endParaRPr lang="en-GB" sz="2500" dirty="0"/>
          </a:p>
          <a:p>
            <a:pPr algn="ctr"/>
            <a:r>
              <a:rPr lang="en-GB" sz="2500" dirty="0"/>
              <a:t>To make a success of this program and ensure your child remains motivated on their times tables your help is imperative. Without your praise and reminders, without you sitting down next to them or checking their work, practising times tables will not feel important to your child.</a:t>
            </a:r>
          </a:p>
        </p:txBody>
      </p:sp>
      <p:pic>
        <p:nvPicPr>
          <p:cNvPr id="3"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559425" y="-470243"/>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BF855957-E77E-4195-A736-83A91F7FB69B}"/>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756555"/>
      </p:ext>
    </p:extLst>
  </p:cSld>
  <p:clrMapOvr>
    <a:masterClrMapping/>
  </p:clrMapOvr>
  <p:transition spd="slow">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395536" y="940363"/>
            <a:ext cx="3528392" cy="5249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10315" y="178228"/>
            <a:ext cx="2298834" cy="553998"/>
          </a:xfrm>
          <a:prstGeom prst="rect">
            <a:avLst/>
          </a:prstGeom>
          <a:noFill/>
        </p:spPr>
        <p:txBody>
          <a:bodyPr wrap="none" rtlCol="0">
            <a:spAutoFit/>
          </a:bodyPr>
          <a:lstStyle/>
          <a:p>
            <a:r>
              <a:rPr lang="en-GB" sz="3000" u="sng" dirty="0"/>
              <a:t>Scatter tables</a:t>
            </a:r>
          </a:p>
        </p:txBody>
      </p:sp>
      <p:pic>
        <p:nvPicPr>
          <p:cNvPr id="3" name="Recorded Sound">
            <a:hlinkClick r:id="" action="ppaction://media"/>
            <a:extLst>
              <a:ext uri="{FF2B5EF4-FFF2-40B4-BE49-F238E27FC236}">
                <a16:creationId xmlns:a16="http://schemas.microsoft.com/office/drawing/2014/main" id="{A5695D88-00F6-4868-AD8C-C32214B13C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60432" y="6189921"/>
            <a:ext cx="609600" cy="609600"/>
          </a:xfrm>
          <a:prstGeom prst="rect">
            <a:avLst/>
          </a:prstGeom>
        </p:spPr>
      </p:pic>
      <p:pic>
        <p:nvPicPr>
          <p:cNvPr id="5" name="Picture 2">
            <a:extLst>
              <a:ext uri="{FF2B5EF4-FFF2-40B4-BE49-F238E27FC236}">
                <a16:creationId xmlns:a16="http://schemas.microsoft.com/office/drawing/2014/main" id="{8B7DC772-C6E0-402C-B4D9-07DCFF33C8DB}"/>
              </a:ext>
            </a:extLst>
          </p:cNvPr>
          <p:cNvPicPr>
            <a:picLocks noChangeAspect="1" noChangeArrowheads="1"/>
          </p:cNvPicPr>
          <p:nvPr/>
        </p:nvPicPr>
        <p:blipFill rotWithShape="1">
          <a:blip r:embed="rId7" cstate="email">
            <a:extLst>
              <a:ext uri="{28A0092B-C50C-407E-A947-70E740481C1C}">
                <a14:useLocalDpi xmlns:a14="http://schemas.microsoft.com/office/drawing/2010/main" val="0"/>
              </a:ext>
            </a:extLst>
          </a:blip>
          <a:srcRect/>
          <a:stretch/>
        </p:blipFill>
        <p:spPr bwMode="auto">
          <a:xfrm>
            <a:off x="4247602" y="1705161"/>
            <a:ext cx="4907217" cy="3447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341F632A-F127-4D9D-A9BA-14509AA0956E}"/>
              </a:ext>
            </a:extLst>
          </p:cNvPr>
          <p:cNvSpPr txBox="1"/>
          <p:nvPr/>
        </p:nvSpPr>
        <p:spPr>
          <a:xfrm>
            <a:off x="5292081" y="178228"/>
            <a:ext cx="3312368" cy="553998"/>
          </a:xfrm>
          <a:prstGeom prst="rect">
            <a:avLst/>
          </a:prstGeom>
          <a:noFill/>
        </p:spPr>
        <p:txBody>
          <a:bodyPr wrap="square" rtlCol="0">
            <a:spAutoFit/>
          </a:bodyPr>
          <a:lstStyle/>
          <a:p>
            <a:r>
              <a:rPr lang="en-GB" sz="3000" u="sng" dirty="0"/>
              <a:t>Chanting &amp; reciting</a:t>
            </a:r>
          </a:p>
        </p:txBody>
      </p:sp>
      <p:pic>
        <p:nvPicPr>
          <p:cNvPr id="8" name="Picture 2" descr="Table Cartoon clipart - Rectangle, transparent clip art">
            <a:extLst>
              <a:ext uri="{FF2B5EF4-FFF2-40B4-BE49-F238E27FC236}">
                <a16:creationId xmlns:a16="http://schemas.microsoft.com/office/drawing/2014/main" id="{0759CDE9-AA7A-4295-98AC-F6D3B9E83B6A}"/>
              </a:ext>
            </a:extLst>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6660232" y="5361136"/>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913078"/>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7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981010" y="-1035496"/>
            <a:ext cx="7765662" cy="16476125"/>
          </a:xfrm>
          <a:prstGeom prst="rect">
            <a:avLst/>
          </a:prstGeom>
        </p:spPr>
      </p:pic>
      <p:sp>
        <p:nvSpPr>
          <p:cNvPr id="7" name="TextBox 6"/>
          <p:cNvSpPr txBox="1"/>
          <p:nvPr/>
        </p:nvSpPr>
        <p:spPr>
          <a:xfrm>
            <a:off x="25760" y="484346"/>
            <a:ext cx="6781800" cy="3808750"/>
          </a:xfrm>
          <a:prstGeom prst="rect">
            <a:avLst/>
          </a:prstGeom>
          <a:noFill/>
        </p:spPr>
        <p:txBody>
          <a:bodyPr wrap="square" rtlCol="0">
            <a:normAutofit/>
          </a:bodyPr>
          <a:lstStyle/>
          <a:p>
            <a:r>
              <a:rPr lang="en-US" sz="5000" u="sng" dirty="0"/>
              <a:t>Games to try at home</a:t>
            </a:r>
          </a:p>
        </p:txBody>
      </p:sp>
      <p:pic>
        <p:nvPicPr>
          <p:cNvPr id="3077" name="Picture 5"/>
          <p:cNvPicPr>
            <a:picLocks noChangeAspect="1" noChangeArrowheads="1"/>
          </p:cNvPicPr>
          <p:nvPr/>
        </p:nvPicPr>
        <p:blipFill rotWithShape="1">
          <a:blip r:embed="rId12" cstate="email">
            <a:extLst>
              <a:ext uri="{28A0092B-C50C-407E-A947-70E740481C1C}">
                <a14:useLocalDpi xmlns:a14="http://schemas.microsoft.com/office/drawing/2010/main" val="0"/>
              </a:ext>
            </a:extLst>
          </a:blip>
          <a:srcRect/>
          <a:stretch/>
        </p:blipFill>
        <p:spPr bwMode="auto">
          <a:xfrm>
            <a:off x="4966437" y="4056543"/>
            <a:ext cx="2944340" cy="2710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rotWithShape="1">
          <a:blip r:embed="rId13" cstate="email">
            <a:extLst>
              <a:ext uri="{28A0092B-C50C-407E-A947-70E740481C1C}">
                <a14:useLocalDpi xmlns:a14="http://schemas.microsoft.com/office/drawing/2010/main" val="0"/>
              </a:ext>
            </a:extLst>
          </a:blip>
          <a:srcRect/>
          <a:stretch/>
        </p:blipFill>
        <p:spPr bwMode="auto">
          <a:xfrm>
            <a:off x="3131840" y="1772816"/>
            <a:ext cx="5464002" cy="1970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rotWithShape="1">
          <a:blip r:embed="rId14" cstate="email">
            <a:extLst>
              <a:ext uri="{28A0092B-C50C-407E-A947-70E740481C1C}">
                <a14:useLocalDpi xmlns:a14="http://schemas.microsoft.com/office/drawing/2010/main" val="0"/>
              </a:ext>
            </a:extLst>
          </a:blip>
          <a:srcRect/>
          <a:stretch/>
        </p:blipFill>
        <p:spPr bwMode="auto">
          <a:xfrm>
            <a:off x="46295" y="4051227"/>
            <a:ext cx="4769664" cy="2794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rotWithShape="1">
          <a:blip r:embed="rId15" cstate="email">
            <a:extLst>
              <a:ext uri="{28A0092B-C50C-407E-A947-70E740481C1C}">
                <a14:useLocalDpi xmlns:a14="http://schemas.microsoft.com/office/drawing/2010/main" val="0"/>
              </a:ext>
            </a:extLst>
          </a:blip>
          <a:srcRect/>
          <a:stretch/>
        </p:blipFill>
        <p:spPr bwMode="auto">
          <a:xfrm>
            <a:off x="76792" y="1319722"/>
            <a:ext cx="2828925" cy="270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Recorded Sound">
            <a:hlinkClick r:id="" action="ppaction://media"/>
            <a:extLst>
              <a:ext uri="{FF2B5EF4-FFF2-40B4-BE49-F238E27FC236}">
                <a16:creationId xmlns:a16="http://schemas.microsoft.com/office/drawing/2014/main" id="{1E202169-F6AB-40F7-915D-1CC2A579E481}"/>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2419627" y="1241249"/>
            <a:ext cx="609600" cy="609600"/>
          </a:xfrm>
          <a:prstGeom prst="rect">
            <a:avLst/>
          </a:prstGeom>
        </p:spPr>
      </p:pic>
      <p:pic>
        <p:nvPicPr>
          <p:cNvPr id="4" name="Recorded Sound">
            <a:hlinkClick r:id="" action="ppaction://media"/>
            <a:extLst>
              <a:ext uri="{FF2B5EF4-FFF2-40B4-BE49-F238E27FC236}">
                <a16:creationId xmlns:a16="http://schemas.microsoft.com/office/drawing/2014/main" id="{96955F09-AF04-4336-890B-AA597643FC52}"/>
              </a:ext>
            </a:extLst>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3729845" y="4102925"/>
            <a:ext cx="609600" cy="609600"/>
          </a:xfrm>
          <a:prstGeom prst="rect">
            <a:avLst/>
          </a:prstGeom>
        </p:spPr>
      </p:pic>
      <p:pic>
        <p:nvPicPr>
          <p:cNvPr id="5" name="Recorded Sound">
            <a:hlinkClick r:id="" action="ppaction://media"/>
            <a:extLst>
              <a:ext uri="{FF2B5EF4-FFF2-40B4-BE49-F238E27FC236}">
                <a16:creationId xmlns:a16="http://schemas.microsoft.com/office/drawing/2014/main" id="{5767CE96-9528-4BC4-BFBC-A02AFD3A5E73}"/>
              </a:ext>
            </a:extLst>
          </p:cNvPr>
          <p:cNvPicPr>
            <a:picLocks noChangeAspect="1"/>
          </p:cNvPicPr>
          <p:nvPr>
            <a:audioFile r:link="rId6"/>
            <p:extLst>
              <p:ext uri="{DAA4B4D4-6D71-4841-9C94-3DE7FCFB9230}">
                <p14:media xmlns:p14="http://schemas.microsoft.com/office/powerpoint/2010/main" r:embed="rId5"/>
              </p:ext>
            </p:extLst>
          </p:nvPr>
        </p:nvPicPr>
        <p:blipFill>
          <a:blip r:embed="rId16"/>
          <a:stretch>
            <a:fillRect/>
          </a:stretch>
        </p:blipFill>
        <p:spPr>
          <a:xfrm>
            <a:off x="7451944" y="3988296"/>
            <a:ext cx="609600" cy="609600"/>
          </a:xfrm>
          <a:prstGeom prst="rect">
            <a:avLst/>
          </a:prstGeom>
        </p:spPr>
      </p:pic>
      <p:pic>
        <p:nvPicPr>
          <p:cNvPr id="13" name="Picture 2" descr="Table Cartoon clipart - Rectangle, transparent clip art">
            <a:extLst>
              <a:ext uri="{FF2B5EF4-FFF2-40B4-BE49-F238E27FC236}">
                <a16:creationId xmlns:a16="http://schemas.microsoft.com/office/drawing/2014/main" id="{7AFB9C50-02EC-4CBB-A0F0-F79D71F798ED}"/>
              </a:ext>
            </a:extLst>
          </p:cNvPr>
          <p:cNvPicPr>
            <a:picLocks noChangeAspect="1" noChangeArrowheads="1"/>
          </p:cNvPicPr>
          <p:nvPr/>
        </p:nvPicPr>
        <p:blipFill>
          <a:blip r:embed="rId17" cstate="email">
            <a:extLst>
              <a:ext uri="{28A0092B-C50C-407E-A947-70E740481C1C}">
                <a14:useLocalDpi xmlns:a14="http://schemas.microsoft.com/office/drawing/2010/main" val="0"/>
              </a:ext>
            </a:extLst>
          </a:blip>
          <a:srcRect/>
          <a:stretch>
            <a:fillRect/>
          </a:stretch>
        </p:blipFill>
        <p:spPr bwMode="auto">
          <a:xfrm>
            <a:off x="7451944" y="5334834"/>
            <a:ext cx="1896367" cy="1896367"/>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CE0D83FD-BB26-4795-8E5F-69F6525A5456}"/>
              </a:ext>
            </a:extLst>
          </p:cNvPr>
          <p:cNvPicPr>
            <a:picLocks noChangeAspect="1"/>
          </p:cNvPicPr>
          <p:nvPr>
            <a:audioFile r:link="rId8"/>
            <p:extLst>
              <p:ext uri="{DAA4B4D4-6D71-4841-9C94-3DE7FCFB9230}">
                <p14:media xmlns:p14="http://schemas.microsoft.com/office/powerpoint/2010/main" r:embed="rId7"/>
              </p:ext>
            </p:extLst>
          </p:nvPr>
        </p:nvPicPr>
        <p:blipFill>
          <a:blip r:embed="rId16"/>
          <a:stretch>
            <a:fillRect/>
          </a:stretch>
        </p:blipFill>
        <p:spPr>
          <a:xfrm>
            <a:off x="7667516" y="1779121"/>
            <a:ext cx="609600" cy="609600"/>
          </a:xfrm>
          <a:prstGeom prst="rect">
            <a:avLst/>
          </a:prstGeom>
        </p:spPr>
      </p:pic>
    </p:spTree>
  </p:cSld>
  <p:clrMapOvr>
    <a:masterClrMapping/>
  </p:clrMapOvr>
  <p:transition spd="slow" advTm="1942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383"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0288" fill="hold"/>
                                        <p:tgtEl>
                                          <p:spTgt spid="4"/>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8687" fill="hold"/>
                                        <p:tgtEl>
                                          <p:spTgt spid="5"/>
                                        </p:tgtEl>
                                      </p:cBhvr>
                                    </p:cmd>
                                  </p:childTnLst>
                                </p:cTn>
                              </p:par>
                            </p:childTnLst>
                          </p:cTn>
                        </p:par>
                        <p:par>
                          <p:cTn id="15" fill="hold">
                            <p:stCondLst>
                              <p:cond delay="18687"/>
                            </p:stCondLst>
                            <p:childTnLst>
                              <p:par>
                                <p:cTn id="16" presetID="1" presetClass="mediacall" presetSubtype="0" fill="hold" nodeType="afterEffect">
                                  <p:stCondLst>
                                    <p:cond delay="0"/>
                                  </p:stCondLst>
                                  <p:childTnLst>
                                    <p:cmd type="call" cmd="playFrom(0.0)">
                                      <p:cBhvr>
                                        <p:cTn id="17" dur="1942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2"/>
                </p:tgtEl>
              </p:cMediaNode>
            </p:audio>
            <p:audio>
              <p:cMediaNode vol="80000">
                <p:cTn id="19" fill="hold" display="0">
                  <p:stCondLst>
                    <p:cond delay="indefinite"/>
                  </p:stCondLst>
                  <p:endCondLst>
                    <p:cond evt="onStopAudio" delay="0">
                      <p:tgtEl>
                        <p:sldTgt/>
                      </p:tgtEl>
                    </p:cond>
                  </p:endCondLst>
                </p:cTn>
                <p:tgtEl>
                  <p:spTgt spid="4"/>
                </p:tgtEl>
              </p:cMediaNode>
            </p:audio>
            <p:audio>
              <p:cMediaNode vol="80000">
                <p:cTn id="20" fill="hold" display="0">
                  <p:stCondLst>
                    <p:cond delay="indefinite"/>
                  </p:stCondLst>
                  <p:endCondLst>
                    <p:cond evt="onStopAudio" delay="0">
                      <p:tgtEl>
                        <p:sldTgt/>
                      </p:tgtEl>
                    </p:cond>
                  </p:endCondLst>
                </p:cTn>
                <p:tgtEl>
                  <p:spTgt spid="5"/>
                </p:tgtEl>
              </p:cMediaNode>
            </p:audio>
            <p:audio>
              <p:cMediaNode vol="80000">
                <p:cTn id="21"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548680"/>
            <a:ext cx="7632848" cy="5139869"/>
          </a:xfrm>
          <a:prstGeom prst="rect">
            <a:avLst/>
          </a:prstGeom>
        </p:spPr>
        <p:txBody>
          <a:bodyPr wrap="square">
            <a:spAutoFit/>
          </a:bodyPr>
          <a:lstStyle/>
          <a:p>
            <a:pPr algn="ctr"/>
            <a:r>
              <a:rPr lang="en-GB" sz="2800" u="sng" dirty="0">
                <a:latin typeface="+mj-lt"/>
              </a:rPr>
              <a:t>Reading at home </a:t>
            </a:r>
          </a:p>
          <a:p>
            <a:pPr algn="ctr"/>
            <a:endParaRPr lang="en-GB" sz="2800" u="sng" dirty="0">
              <a:latin typeface="+mj-lt"/>
            </a:endParaRPr>
          </a:p>
          <a:p>
            <a:r>
              <a:rPr lang="en-GB" sz="2000" dirty="0">
                <a:latin typeface="+mj-lt"/>
              </a:rPr>
              <a:t>“Becoming a fluent, skilled and attentive reader starts at the earliest stages, before children encounter a book for the first time, partly driven by the quality of their parents’ talk with them that expands their vocabulary.”</a:t>
            </a:r>
          </a:p>
          <a:p>
            <a:endParaRPr lang="en-GB" sz="2000" dirty="0">
              <a:latin typeface="+mj-lt"/>
            </a:endParaRPr>
          </a:p>
          <a:p>
            <a:endParaRPr lang="en-GB" sz="2000" dirty="0">
              <a:latin typeface="+mj-lt"/>
            </a:endParaRPr>
          </a:p>
          <a:p>
            <a:endParaRPr lang="en-GB" sz="2000" dirty="0">
              <a:latin typeface="+mj-lt"/>
            </a:endParaRPr>
          </a:p>
          <a:p>
            <a:r>
              <a:rPr lang="en-GB" sz="2000" dirty="0">
                <a:latin typeface="+mj-lt"/>
              </a:rPr>
              <a:t>“First, parents who engage their children in books prepare them to become committed and enthusiastic readers: they can transform their attitudes to reading.”</a:t>
            </a:r>
          </a:p>
          <a:p>
            <a:endParaRPr lang="en-GB" sz="2000" dirty="0">
              <a:latin typeface="+mj-lt"/>
            </a:endParaRPr>
          </a:p>
          <a:p>
            <a:r>
              <a:rPr lang="en-GB" sz="2000" dirty="0">
                <a:latin typeface="+mj-lt"/>
              </a:rPr>
              <a:t>-The Reading Framework, DfE, July 2021</a:t>
            </a:r>
          </a:p>
          <a:p>
            <a:r>
              <a:rPr lang="en-GB" sz="1400" dirty="0">
                <a:latin typeface="Comic Sans MS" panose="030F0702030302020204" pitchFamily="66" charset="0"/>
              </a:rPr>
              <a:t> </a:t>
            </a:r>
          </a:p>
          <a:p>
            <a:endParaRPr lang="en-GB" b="1" dirty="0"/>
          </a:p>
        </p:txBody>
      </p:sp>
      <p:pic>
        <p:nvPicPr>
          <p:cNvPr id="13314"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536417" y="-17140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Cartoon Open Book with Bookmark Icon Stock Vector - Illustration of  notebook, colorful: 86598551">
            <a:extLst>
              <a:ext uri="{FF2B5EF4-FFF2-40B4-BE49-F238E27FC236}">
                <a16:creationId xmlns:a16="http://schemas.microsoft.com/office/drawing/2014/main" id="{3662B85E-BA2D-4C6E-BA19-D8FC14487AD6}"/>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267220" y="5029336"/>
            <a:ext cx="1980220" cy="1584176"/>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5E13DE9B-5B97-4763-87D7-B0FC7DD8702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19173" y="6003912"/>
            <a:ext cx="737456" cy="737456"/>
          </a:xfrm>
          <a:prstGeom prst="rect">
            <a:avLst/>
          </a:prstGeom>
        </p:spPr>
      </p:pic>
    </p:spTree>
    <p:extLst>
      <p:ext uri="{BB962C8B-B14F-4D97-AF65-F5344CB8AC3E}">
        <p14:creationId xmlns:p14="http://schemas.microsoft.com/office/powerpoint/2010/main" val="3588168912"/>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1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92696"/>
            <a:ext cx="7632848" cy="4924425"/>
          </a:xfrm>
          <a:prstGeom prst="rect">
            <a:avLst/>
          </a:prstGeom>
        </p:spPr>
        <p:txBody>
          <a:bodyPr wrap="square">
            <a:spAutoFit/>
          </a:bodyPr>
          <a:lstStyle/>
          <a:p>
            <a:pPr algn="ctr"/>
            <a:r>
              <a:rPr lang="en-GB" sz="2800" u="sng" dirty="0">
                <a:latin typeface="+mj-lt"/>
              </a:rPr>
              <a:t>Recommended Reading Tips:</a:t>
            </a:r>
          </a:p>
          <a:p>
            <a:pPr algn="ctr"/>
            <a:endParaRPr lang="en-GB" sz="2800" u="sng" dirty="0">
              <a:latin typeface="+mj-lt"/>
            </a:endParaRPr>
          </a:p>
          <a:p>
            <a:pPr marL="342900" indent="-342900">
              <a:buFont typeface="Arial" panose="020B0604020202020204" pitchFamily="34" charset="0"/>
              <a:buChar char="•"/>
            </a:pPr>
            <a:r>
              <a:rPr lang="en-GB" sz="2400" dirty="0">
                <a:latin typeface="+mj-lt"/>
              </a:rPr>
              <a:t>Children should be reading a minimum of 5 times per week.</a:t>
            </a:r>
          </a:p>
          <a:p>
            <a:pPr marL="342900" indent="-342900">
              <a:buFont typeface="Arial" panose="020B0604020202020204" pitchFamily="34" charset="0"/>
              <a:buChar char="•"/>
            </a:pPr>
            <a:r>
              <a:rPr lang="en-GB" sz="2400" dirty="0">
                <a:latin typeface="+mj-lt"/>
              </a:rPr>
              <a:t>It is important for the environment that children are reading in to be distraction free.</a:t>
            </a:r>
          </a:p>
          <a:p>
            <a:pPr marL="342900" indent="-342900">
              <a:buFont typeface="Arial" panose="020B0604020202020204" pitchFamily="34" charset="0"/>
              <a:buChar char="•"/>
            </a:pPr>
            <a:r>
              <a:rPr lang="en-GB" sz="2400" dirty="0">
                <a:latin typeface="+mj-lt"/>
              </a:rPr>
              <a:t>Children are often more inclined to read if a positive attitude towards reading is promoted.</a:t>
            </a:r>
          </a:p>
          <a:p>
            <a:pPr marL="342900" indent="-342900">
              <a:buFont typeface="Arial" panose="020B0604020202020204" pitchFamily="34" charset="0"/>
              <a:buChar char="•"/>
            </a:pPr>
            <a:r>
              <a:rPr lang="en-GB" sz="2400" dirty="0">
                <a:latin typeface="+mj-lt"/>
              </a:rPr>
              <a:t>It is important to allow children to try decoding words fully before correcting them.</a:t>
            </a:r>
          </a:p>
          <a:p>
            <a:pPr marL="342900" indent="-342900">
              <a:buFont typeface="Arial" panose="020B0604020202020204" pitchFamily="34" charset="0"/>
              <a:buChar char="•"/>
            </a:pPr>
            <a:r>
              <a:rPr lang="en-GB" sz="2400" dirty="0">
                <a:latin typeface="+mj-lt"/>
              </a:rPr>
              <a:t>Reading should not be used as a chore or time filler activity.</a:t>
            </a:r>
          </a:p>
          <a:p>
            <a:endParaRPr lang="en-GB" b="1" dirty="0"/>
          </a:p>
        </p:txBody>
      </p:sp>
      <p:pic>
        <p:nvPicPr>
          <p:cNvPr id="13314"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536417" y="-17140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artoon Open Book with Bookmark Icon Stock Vector - Illustration of  notebook, colorful: 86598551">
            <a:extLst>
              <a:ext uri="{FF2B5EF4-FFF2-40B4-BE49-F238E27FC236}">
                <a16:creationId xmlns:a16="http://schemas.microsoft.com/office/drawing/2014/main" id="{3B949FC7-3730-4E69-AFC5-E98D178117DE}"/>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267220" y="5029336"/>
            <a:ext cx="1980220" cy="1584176"/>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65C8A61D-235A-4124-AB69-6154DB9640E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00392" y="5712335"/>
            <a:ext cx="905938" cy="905938"/>
          </a:xfrm>
          <a:prstGeom prst="rect">
            <a:avLst/>
          </a:prstGeom>
        </p:spPr>
      </p:pic>
    </p:spTree>
    <p:extLst>
      <p:ext uri="{BB962C8B-B14F-4D97-AF65-F5344CB8AC3E}">
        <p14:creationId xmlns:p14="http://schemas.microsoft.com/office/powerpoint/2010/main" val="3319098103"/>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9682" y="870512"/>
            <a:ext cx="5724636" cy="1231106"/>
          </a:xfrm>
          <a:prstGeom prst="rect">
            <a:avLst/>
          </a:prstGeom>
        </p:spPr>
        <p:txBody>
          <a:bodyPr wrap="square">
            <a:spAutoFit/>
          </a:bodyPr>
          <a:lstStyle/>
          <a:p>
            <a:pPr algn="ctr"/>
            <a:r>
              <a:rPr lang="en-GB" sz="2800" u="sng" dirty="0">
                <a:latin typeface="+mj-lt"/>
              </a:rPr>
              <a:t>Recommendations about how to read to a child at home:</a:t>
            </a:r>
          </a:p>
          <a:p>
            <a:endParaRPr lang="en-GB" b="1" dirty="0"/>
          </a:p>
        </p:txBody>
      </p:sp>
      <p:pic>
        <p:nvPicPr>
          <p:cNvPr id="13314"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536417" y="-17140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artoon Open Book with Bookmark Icon Stock Vector - Illustration of  notebook, colorful: 86598551">
            <a:extLst>
              <a:ext uri="{FF2B5EF4-FFF2-40B4-BE49-F238E27FC236}">
                <a16:creationId xmlns:a16="http://schemas.microsoft.com/office/drawing/2014/main" id="{3B949FC7-3730-4E69-AFC5-E98D178117DE}"/>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267220" y="5029336"/>
            <a:ext cx="1980220" cy="15841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09A7FC-B789-4AD9-85E1-BF51421B0FCE}"/>
              </a:ext>
            </a:extLst>
          </p:cNvPr>
          <p:cNvSpPr/>
          <p:nvPr/>
        </p:nvSpPr>
        <p:spPr>
          <a:xfrm>
            <a:off x="413538" y="2132856"/>
            <a:ext cx="7047994" cy="3108543"/>
          </a:xfrm>
          <a:prstGeom prst="rect">
            <a:avLst/>
          </a:prstGeom>
        </p:spPr>
        <p:txBody>
          <a:bodyPr wrap="square">
            <a:spAutoFit/>
          </a:bodyPr>
          <a:lstStyle/>
          <a:p>
            <a:r>
              <a:rPr lang="en-GB" sz="2800" dirty="0">
                <a:latin typeface="+mj-lt"/>
              </a:rPr>
              <a:t>For some examples of how reading can be done with children at home, please refer to the Roebuck school website </a:t>
            </a:r>
            <a:r>
              <a:rPr lang="en-GB" sz="2800" dirty="0">
                <a:latin typeface="+mj-lt"/>
                <a:sym typeface="Wingdings" panose="05000000000000000000" pitchFamily="2" charset="2"/>
              </a:rPr>
              <a:t> children  </a:t>
            </a:r>
            <a:r>
              <a:rPr lang="en-GB" sz="2800" dirty="0" err="1">
                <a:latin typeface="+mj-lt"/>
                <a:sym typeface="Wingdings" panose="05000000000000000000" pitchFamily="2" charset="2"/>
              </a:rPr>
              <a:t>storytime</a:t>
            </a:r>
            <a:r>
              <a:rPr lang="en-GB" sz="2800" dirty="0">
                <a:latin typeface="+mj-lt"/>
                <a:sym typeface="Wingdings" panose="05000000000000000000" pitchFamily="2" charset="2"/>
              </a:rPr>
              <a:t>. </a:t>
            </a:r>
          </a:p>
          <a:p>
            <a:endParaRPr lang="en-GB" sz="2800" dirty="0">
              <a:latin typeface="+mj-lt"/>
              <a:sym typeface="Wingdings" panose="05000000000000000000" pitchFamily="2" charset="2"/>
            </a:endParaRPr>
          </a:p>
          <a:p>
            <a:r>
              <a:rPr lang="en-GB" sz="2800" dirty="0">
                <a:latin typeface="+mj-lt"/>
                <a:sym typeface="Wingdings" panose="05000000000000000000" pitchFamily="2" charset="2"/>
              </a:rPr>
              <a:t>Here, a range of links can be found showing teachers reading a variety of texts</a:t>
            </a:r>
            <a:r>
              <a:rPr lang="en-GB" b="1" dirty="0">
                <a:sym typeface="Wingdings" panose="05000000000000000000" pitchFamily="2" charset="2"/>
              </a:rPr>
              <a:t>.</a:t>
            </a:r>
            <a:endParaRPr lang="en-GB" b="1" dirty="0"/>
          </a:p>
        </p:txBody>
      </p:sp>
      <p:pic>
        <p:nvPicPr>
          <p:cNvPr id="4" name="Recorded Sound">
            <a:hlinkClick r:id="" action="ppaction://media"/>
            <a:extLst>
              <a:ext uri="{FF2B5EF4-FFF2-40B4-BE49-F238E27FC236}">
                <a16:creationId xmlns:a16="http://schemas.microsoft.com/office/drawing/2014/main" id="{E009B366-E79F-4C18-BCC7-7A14EC473C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68643" y="5733256"/>
            <a:ext cx="609600" cy="609600"/>
          </a:xfrm>
          <a:prstGeom prst="rect">
            <a:avLst/>
          </a:prstGeom>
        </p:spPr>
      </p:pic>
    </p:spTree>
    <p:extLst>
      <p:ext uri="{BB962C8B-B14F-4D97-AF65-F5344CB8AC3E}">
        <p14:creationId xmlns:p14="http://schemas.microsoft.com/office/powerpoint/2010/main" val="665839355"/>
      </p:ext>
    </p:extLst>
  </p:cSld>
  <p:clrMapOvr>
    <a:masterClrMapping/>
  </p:clrMapOvr>
  <p:transition spd="slow" advTm="16054">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6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9682" y="870512"/>
            <a:ext cx="5724636" cy="830997"/>
          </a:xfrm>
          <a:prstGeom prst="rect">
            <a:avLst/>
          </a:prstGeom>
        </p:spPr>
        <p:txBody>
          <a:bodyPr wrap="square">
            <a:spAutoFit/>
          </a:bodyPr>
          <a:lstStyle/>
          <a:p>
            <a:pPr algn="ctr"/>
            <a:r>
              <a:rPr lang="en-GB" sz="4800" u="sng" dirty="0"/>
              <a:t>Questions</a:t>
            </a:r>
          </a:p>
        </p:txBody>
      </p:sp>
      <p:pic>
        <p:nvPicPr>
          <p:cNvPr id="13314"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536417" y="-171400"/>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artoon Open Book with Bookmark Icon Stock Vector - Illustration of  notebook, colorful: 86598551">
            <a:extLst>
              <a:ext uri="{FF2B5EF4-FFF2-40B4-BE49-F238E27FC236}">
                <a16:creationId xmlns:a16="http://schemas.microsoft.com/office/drawing/2014/main" id="{3B949FC7-3730-4E69-AFC5-E98D178117DE}"/>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267220" y="5029336"/>
            <a:ext cx="1980220" cy="15841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09A7FC-B789-4AD9-85E1-BF51421B0FCE}"/>
              </a:ext>
            </a:extLst>
          </p:cNvPr>
          <p:cNvSpPr/>
          <p:nvPr/>
        </p:nvSpPr>
        <p:spPr>
          <a:xfrm>
            <a:off x="413538" y="2132856"/>
            <a:ext cx="7047994" cy="2554545"/>
          </a:xfrm>
          <a:prstGeom prst="rect">
            <a:avLst/>
          </a:prstGeom>
        </p:spPr>
        <p:txBody>
          <a:bodyPr wrap="square">
            <a:spAutoFit/>
          </a:bodyPr>
          <a:lstStyle/>
          <a:p>
            <a:r>
              <a:rPr lang="en-GB" sz="3200" dirty="0"/>
              <a:t>If you have any questions related to anything that you have seen, please don’t hesitate to get in touch with Miss O’Reilly or Mrs </a:t>
            </a:r>
            <a:r>
              <a:rPr lang="en-GB" sz="3200" dirty="0" err="1"/>
              <a:t>Jarman</a:t>
            </a:r>
            <a:r>
              <a:rPr lang="en-GB" sz="3200" dirty="0"/>
              <a:t> at </a:t>
            </a:r>
            <a:r>
              <a:rPr lang="en-GB" sz="3200" dirty="0">
                <a:hlinkClick r:id="rId7"/>
              </a:rPr>
              <a:t>Y4@roebuck.Herts.sch.uk</a:t>
            </a:r>
            <a:r>
              <a:rPr lang="en-GB" sz="3200" dirty="0"/>
              <a:t> </a:t>
            </a:r>
          </a:p>
        </p:txBody>
      </p:sp>
      <p:pic>
        <p:nvPicPr>
          <p:cNvPr id="2050" name="Picture 2" descr="Table Cartoon clipart - Rectangle, transparent clip art">
            <a:extLst>
              <a:ext uri="{FF2B5EF4-FFF2-40B4-BE49-F238E27FC236}">
                <a16:creationId xmlns:a16="http://schemas.microsoft.com/office/drawing/2014/main" id="{2537C999-EA01-4BF1-9AAA-D1D579105A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22105" y="4749861"/>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A65858D0-0839-4852-B52E-C090364C9AE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255829" y="5589240"/>
            <a:ext cx="609600" cy="609600"/>
          </a:xfrm>
          <a:prstGeom prst="rect">
            <a:avLst/>
          </a:prstGeom>
        </p:spPr>
      </p:pic>
    </p:spTree>
    <p:extLst>
      <p:ext uri="{BB962C8B-B14F-4D97-AF65-F5344CB8AC3E}">
        <p14:creationId xmlns:p14="http://schemas.microsoft.com/office/powerpoint/2010/main" val="4083030658"/>
      </p:ext>
    </p:extLst>
  </p:cSld>
  <p:clrMapOvr>
    <a:masterClrMapping/>
  </p:clrMapOvr>
  <p:transition spd="slow" advTm="7835">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yI2DOt6RzRcU51QxdhNewL"/>
</p:tagLst>
</file>

<file path=ppt/tags/tag2.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3.xml><?xml version="1.0" encoding="utf-8"?>
<p:tagLst xmlns:a="http://schemas.openxmlformats.org/drawingml/2006/main" xmlns:r="http://schemas.openxmlformats.org/officeDocument/2006/relationships" xmlns:p="http://schemas.openxmlformats.org/presentationml/2006/main">
  <p:tag name="DVSHAPEID" val="0uhWvCQomImT50qU5y4Znw"/>
</p:tagLst>
</file>

<file path=ppt/tags/tag4.xml><?xml version="1.0" encoding="utf-8"?>
<p:tagLst xmlns:a="http://schemas.openxmlformats.org/drawingml/2006/main" xmlns:r="http://schemas.openxmlformats.org/officeDocument/2006/relationships" xmlns:p="http://schemas.openxmlformats.org/presentationml/2006/main">
  <p:tag name="DVSECTIONID" val="QUq8QELArFIgadhH063fpq"/>
</p:tagLst>
</file>

<file path=ppt/tags/tag5.xml><?xml version="1.0" encoding="utf-8"?>
<p:tagLst xmlns:a="http://schemas.openxmlformats.org/drawingml/2006/main" xmlns:r="http://schemas.openxmlformats.org/officeDocument/2006/relationships" xmlns:p="http://schemas.openxmlformats.org/presentationml/2006/main">
  <p:tag name="DVSHAPEID" val="retnMj4SFfqbVIhVK0Rf83"/>
</p:tagLst>
</file>

<file path=ppt/theme/theme1.xml><?xml version="1.0" encoding="utf-8"?>
<a:theme xmlns:a="http://schemas.openxmlformats.org/drawingml/2006/main" name="Trai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Training</Template>
  <TotalTime>0</TotalTime>
  <Words>1676</Words>
  <Application>Microsoft Office PowerPoint</Application>
  <PresentationFormat>On-screen Show (4:3)</PresentationFormat>
  <Paragraphs>123</Paragraphs>
  <Slides>18</Slides>
  <Notes>14</Notes>
  <HiddenSlides>0</HiddenSlides>
  <MMClips>18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Comic Sans MS</vt:lpstr>
      <vt:lpstr>Georgia</vt:lpstr>
      <vt:lpstr>Wingdings</vt:lpstr>
      <vt:lpstr>Training</vt:lpstr>
      <vt:lpstr>Year four  Home Learning</vt:lpstr>
      <vt:lpstr>New Primary Times Table Tests Explained</vt:lpstr>
      <vt:lpstr>PowerPoint Presentation</vt:lpstr>
      <vt:lpstr>PowerPoint Presentation</vt:lpstr>
      <vt:lpstr>National Curriculum Expectations</vt:lpstr>
      <vt:lpstr>Language and times tables</vt:lpstr>
      <vt:lpstr>Useful tips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2019-10-21T06:57:12Z</dcterms:created>
  <dcterms:modified xsi:type="dcterms:W3CDTF">2021-09-22T13:06:27Z</dcterms:modified>
</cp:coreProperties>
</file>