
<file path=[Content_Types].xml><?xml version="1.0" encoding="utf-8"?>
<Types xmlns="http://schemas.openxmlformats.org/package/2006/content-types">
  <Default Extension="jpeg" ContentType="image/jpeg"/>
  <Default Extension="jp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2" r:id="rId1"/>
  </p:sldMasterIdLst>
  <p:notesMasterIdLst>
    <p:notesMasterId r:id="rId19"/>
  </p:notesMasterIdLst>
  <p:handoutMasterIdLst>
    <p:handoutMasterId r:id="rId20"/>
  </p:handoutMasterIdLst>
  <p:sldIdLst>
    <p:sldId id="256" r:id="rId2"/>
    <p:sldId id="258" r:id="rId3"/>
    <p:sldId id="257" r:id="rId4"/>
    <p:sldId id="275" r:id="rId5"/>
    <p:sldId id="273" r:id="rId6"/>
    <p:sldId id="264" r:id="rId7"/>
    <p:sldId id="259" r:id="rId8"/>
    <p:sldId id="260" r:id="rId9"/>
    <p:sldId id="262" r:id="rId10"/>
    <p:sldId id="269" r:id="rId11"/>
    <p:sldId id="274" r:id="rId12"/>
    <p:sldId id="266" r:id="rId13"/>
    <p:sldId id="267" r:id="rId14"/>
    <p:sldId id="268" r:id="rId15"/>
    <p:sldId id="276" r:id="rId16"/>
    <p:sldId id="271" r:id="rId17"/>
    <p:sldId id="263" r:id="rId18"/>
  </p:sldIdLst>
  <p:sldSz cx="9144000" cy="6858000" type="screen4x3"/>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21" autoAdjust="0"/>
    <p:restoredTop sz="94660"/>
  </p:normalViewPr>
  <p:slideViewPr>
    <p:cSldViewPr snapToObjects="1">
      <p:cViewPr varScale="1">
        <p:scale>
          <a:sx n="85" d="100"/>
          <a:sy n="85" d="100"/>
        </p:scale>
        <p:origin x="1168" y="8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2"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5" y="0"/>
            <a:ext cx="2945659" cy="496332"/>
          </a:xfrm>
          <a:prstGeom prst="rect">
            <a:avLst/>
          </a:prstGeom>
        </p:spPr>
        <p:txBody>
          <a:bodyPr vert="horz" lIns="91440" tIns="45720" rIns="91440" bIns="45720" rtlCol="0"/>
          <a:lstStyle>
            <a:lvl1pPr algn="r">
              <a:defRPr sz="1200"/>
            </a:lvl1pPr>
          </a:lstStyle>
          <a:p>
            <a:fld id="{E580A9AB-8E50-4275-8201-5601A2987296}" type="datetimeFigureOut">
              <a:rPr lang="en-GB" smtClean="0"/>
              <a:t>01/10/2020</a:t>
            </a:fld>
            <a:endParaRPr lang="en-GB"/>
          </a:p>
        </p:txBody>
      </p:sp>
      <p:sp>
        <p:nvSpPr>
          <p:cNvPr id="4" name="Footer Placeholder 3"/>
          <p:cNvSpPr>
            <a:spLocks noGrp="1"/>
          </p:cNvSpPr>
          <p:nvPr>
            <p:ph type="ftr" sz="quarter" idx="2"/>
          </p:nvPr>
        </p:nvSpPr>
        <p:spPr>
          <a:xfrm>
            <a:off x="2"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5" y="9428583"/>
            <a:ext cx="2945659" cy="496332"/>
          </a:xfrm>
          <a:prstGeom prst="rect">
            <a:avLst/>
          </a:prstGeom>
        </p:spPr>
        <p:txBody>
          <a:bodyPr vert="horz" lIns="91440" tIns="45720" rIns="91440" bIns="45720" rtlCol="0" anchor="b"/>
          <a:lstStyle>
            <a:lvl1pPr algn="r">
              <a:defRPr sz="1200"/>
            </a:lvl1pPr>
          </a:lstStyle>
          <a:p>
            <a:fld id="{FD065510-4CDC-437B-82EC-38B9CA468666}" type="slidenum">
              <a:rPr lang="en-GB" smtClean="0"/>
              <a:t>‹#›</a:t>
            </a:fld>
            <a:endParaRPr lang="en-GB"/>
          </a:p>
        </p:txBody>
      </p:sp>
    </p:spTree>
    <p:extLst>
      <p:ext uri="{BB962C8B-B14F-4D97-AF65-F5344CB8AC3E}">
        <p14:creationId xmlns:p14="http://schemas.microsoft.com/office/powerpoint/2010/main" val="358140956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2" y="0"/>
            <a:ext cx="2945659" cy="496332"/>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50445" y="0"/>
            <a:ext cx="2945659" cy="496332"/>
          </a:xfrm>
          <a:prstGeom prst="rect">
            <a:avLst/>
          </a:prstGeom>
        </p:spPr>
        <p:txBody>
          <a:bodyPr vert="horz" lIns="91440" tIns="45720" rIns="91440" bIns="45720" rtlCol="0"/>
          <a:lstStyle>
            <a:lvl1pPr algn="r">
              <a:defRPr sz="1200"/>
            </a:lvl1pPr>
          </a:lstStyle>
          <a:p>
            <a:fld id="{74836427-92B2-9B48-8DDD-46F7C5B06D7E}" type="datetimeFigureOut">
              <a:rPr lang="en-US" smtClean="0"/>
              <a:t>10/1/2020</a:t>
            </a:fld>
            <a:endParaRPr lang="en-US"/>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79768" y="4715154"/>
            <a:ext cx="5438140" cy="4466987"/>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2" y="9428583"/>
            <a:ext cx="2945659" cy="496332"/>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50445" y="9428583"/>
            <a:ext cx="2945659" cy="496332"/>
          </a:xfrm>
          <a:prstGeom prst="rect">
            <a:avLst/>
          </a:prstGeom>
        </p:spPr>
        <p:txBody>
          <a:bodyPr vert="horz" lIns="91440" tIns="45720" rIns="91440" bIns="45720" rtlCol="0" anchor="b"/>
          <a:lstStyle>
            <a:lvl1pPr algn="r">
              <a:defRPr sz="1200"/>
            </a:lvl1pPr>
          </a:lstStyle>
          <a:p>
            <a:fld id="{CCE4CD2C-67DC-BB41-90CE-A96F33E6101F}" type="slidenum">
              <a:rPr lang="en-US" smtClean="0"/>
              <a:t>‹#›</a:t>
            </a:fld>
            <a:endParaRPr lang="en-US"/>
          </a:p>
        </p:txBody>
      </p:sp>
    </p:spTree>
    <p:extLst>
      <p:ext uri="{BB962C8B-B14F-4D97-AF65-F5344CB8AC3E}">
        <p14:creationId xmlns:p14="http://schemas.microsoft.com/office/powerpoint/2010/main" val="2813925885"/>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Welcome to our presentation about how we teach phonics and reading in reception.</a:t>
            </a:r>
          </a:p>
        </p:txBody>
      </p:sp>
      <p:sp>
        <p:nvSpPr>
          <p:cNvPr id="4" name="Slide Number Placeholder 3"/>
          <p:cNvSpPr>
            <a:spLocks noGrp="1"/>
          </p:cNvSpPr>
          <p:nvPr>
            <p:ph type="sldNum" sz="quarter" idx="5"/>
          </p:nvPr>
        </p:nvSpPr>
        <p:spPr/>
        <p:txBody>
          <a:bodyPr/>
          <a:lstStyle/>
          <a:p>
            <a:fld id="{CCE4CD2C-67DC-BB41-90CE-A96F33E6101F}" type="slidenum">
              <a:rPr lang="en-US" smtClean="0"/>
              <a:t>1</a:t>
            </a:fld>
            <a:endParaRPr lang="en-US"/>
          </a:p>
        </p:txBody>
      </p:sp>
    </p:spTree>
    <p:extLst>
      <p:ext uri="{BB962C8B-B14F-4D97-AF65-F5344CB8AC3E}">
        <p14:creationId xmlns:p14="http://schemas.microsoft.com/office/powerpoint/2010/main" val="12587731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CE4CD2C-67DC-BB41-90CE-A96F33E6101F}" type="slidenum">
              <a:rPr lang="en-US" smtClean="0"/>
              <a:t>2</a:t>
            </a:fld>
            <a:endParaRPr lang="en-US"/>
          </a:p>
        </p:txBody>
      </p:sp>
    </p:spTree>
    <p:extLst>
      <p:ext uri="{BB962C8B-B14F-4D97-AF65-F5344CB8AC3E}">
        <p14:creationId xmlns:p14="http://schemas.microsoft.com/office/powerpoint/2010/main" val="426438720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At Roebuck Academy we teach phonics through a scheme called Monster Phonics. This scheme follows the government guidance highlighted in the Letters and Sounds document.</a:t>
            </a:r>
          </a:p>
        </p:txBody>
      </p:sp>
      <p:sp>
        <p:nvSpPr>
          <p:cNvPr id="4" name="Slide Number Placeholder 3"/>
          <p:cNvSpPr>
            <a:spLocks noGrp="1"/>
          </p:cNvSpPr>
          <p:nvPr>
            <p:ph type="sldNum" sz="quarter" idx="5"/>
          </p:nvPr>
        </p:nvSpPr>
        <p:spPr/>
        <p:txBody>
          <a:bodyPr/>
          <a:lstStyle/>
          <a:p>
            <a:fld id="{CCE4CD2C-67DC-BB41-90CE-A96F33E6101F}" type="slidenum">
              <a:rPr lang="en-US" smtClean="0"/>
              <a:t>5</a:t>
            </a:fld>
            <a:endParaRPr lang="en-US"/>
          </a:p>
        </p:txBody>
      </p:sp>
    </p:spTree>
    <p:extLst>
      <p:ext uri="{BB962C8B-B14F-4D97-AF65-F5344CB8AC3E}">
        <p14:creationId xmlns:p14="http://schemas.microsoft.com/office/powerpoint/2010/main" val="55859447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Each phoneme we teach links to a specific monster. As you can see Angry Red A says ‘a’ in lots of different ways. The children love these monsters and very quickly learn the different sounds they make. </a:t>
            </a:r>
          </a:p>
        </p:txBody>
      </p:sp>
      <p:sp>
        <p:nvSpPr>
          <p:cNvPr id="4" name="Slide Number Placeholder 3"/>
          <p:cNvSpPr>
            <a:spLocks noGrp="1"/>
          </p:cNvSpPr>
          <p:nvPr>
            <p:ph type="sldNum" sz="quarter" idx="5"/>
          </p:nvPr>
        </p:nvSpPr>
        <p:spPr/>
        <p:txBody>
          <a:bodyPr/>
          <a:lstStyle/>
          <a:p>
            <a:fld id="{CCE4CD2C-67DC-BB41-90CE-A96F33E6101F}" type="slidenum">
              <a:rPr lang="en-US" smtClean="0"/>
              <a:t>6</a:t>
            </a:fld>
            <a:endParaRPr lang="en-US"/>
          </a:p>
        </p:txBody>
      </p:sp>
    </p:spTree>
    <p:extLst>
      <p:ext uri="{BB962C8B-B14F-4D97-AF65-F5344CB8AC3E}">
        <p14:creationId xmlns:p14="http://schemas.microsoft.com/office/powerpoint/2010/main" val="185986701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first sounds we teach are S A T N I P your children will have already learnt these sounds, as you read with them see if they can spot them in their story.</a:t>
            </a:r>
          </a:p>
        </p:txBody>
      </p:sp>
      <p:sp>
        <p:nvSpPr>
          <p:cNvPr id="4" name="Slide Number Placeholder 3"/>
          <p:cNvSpPr>
            <a:spLocks noGrp="1"/>
          </p:cNvSpPr>
          <p:nvPr>
            <p:ph type="sldNum" sz="quarter" idx="5"/>
          </p:nvPr>
        </p:nvSpPr>
        <p:spPr/>
        <p:txBody>
          <a:bodyPr/>
          <a:lstStyle/>
          <a:p>
            <a:fld id="{CCE4CD2C-67DC-BB41-90CE-A96F33E6101F}" type="slidenum">
              <a:rPr lang="en-US" smtClean="0"/>
              <a:t>7</a:t>
            </a:fld>
            <a:endParaRPr lang="en-US"/>
          </a:p>
        </p:txBody>
      </p:sp>
    </p:spTree>
    <p:extLst>
      <p:ext uri="{BB962C8B-B14F-4D97-AF65-F5344CB8AC3E}">
        <p14:creationId xmlns:p14="http://schemas.microsoft.com/office/powerpoint/2010/main" val="92768588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With just a few phonemes we are able to make lots of different words. We teach the children to say each sound </a:t>
            </a:r>
            <a:r>
              <a:rPr lang="en-GB" dirty="0" err="1"/>
              <a:t>indivudally</a:t>
            </a:r>
            <a:r>
              <a:rPr lang="en-GB" dirty="0"/>
              <a:t>, this is called segmenting. They then blend the sounds together to make the word. </a:t>
            </a:r>
          </a:p>
        </p:txBody>
      </p:sp>
      <p:sp>
        <p:nvSpPr>
          <p:cNvPr id="4" name="Slide Number Placeholder 3"/>
          <p:cNvSpPr>
            <a:spLocks noGrp="1"/>
          </p:cNvSpPr>
          <p:nvPr>
            <p:ph type="sldNum" sz="quarter" idx="5"/>
          </p:nvPr>
        </p:nvSpPr>
        <p:spPr/>
        <p:txBody>
          <a:bodyPr/>
          <a:lstStyle/>
          <a:p>
            <a:fld id="{CCE4CD2C-67DC-BB41-90CE-A96F33E6101F}" type="slidenum">
              <a:rPr lang="en-US" smtClean="0"/>
              <a:t>8</a:t>
            </a:fld>
            <a:endParaRPr lang="en-US"/>
          </a:p>
        </p:txBody>
      </p:sp>
    </p:spTree>
    <p:extLst>
      <p:ext uri="{BB962C8B-B14F-4D97-AF65-F5344CB8AC3E}">
        <p14:creationId xmlns:p14="http://schemas.microsoft.com/office/powerpoint/2010/main" val="354044984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One of the ways we teach children to blend their sounds is to pretend to be a robot. Saying each sound faster and faster until the phonemes blend together into a word they recognise. For example – </a:t>
            </a:r>
            <a:r>
              <a:rPr lang="en-GB" dirty="0" err="1"/>
              <a:t>p_i_g</a:t>
            </a:r>
            <a:r>
              <a:rPr lang="en-GB" dirty="0"/>
              <a:t>.</a:t>
            </a:r>
          </a:p>
        </p:txBody>
      </p:sp>
      <p:sp>
        <p:nvSpPr>
          <p:cNvPr id="4" name="Slide Number Placeholder 3"/>
          <p:cNvSpPr>
            <a:spLocks noGrp="1"/>
          </p:cNvSpPr>
          <p:nvPr>
            <p:ph type="sldNum" sz="quarter" idx="5"/>
          </p:nvPr>
        </p:nvSpPr>
        <p:spPr/>
        <p:txBody>
          <a:bodyPr/>
          <a:lstStyle/>
          <a:p>
            <a:fld id="{CCE4CD2C-67DC-BB41-90CE-A96F33E6101F}" type="slidenum">
              <a:rPr lang="en-US" smtClean="0"/>
              <a:t>9</a:t>
            </a:fld>
            <a:endParaRPr lang="en-US"/>
          </a:p>
        </p:txBody>
      </p:sp>
    </p:spTree>
    <p:extLst>
      <p:ext uri="{BB962C8B-B14F-4D97-AF65-F5344CB8AC3E}">
        <p14:creationId xmlns:p14="http://schemas.microsoft.com/office/powerpoint/2010/main" val="395615518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Here are a couple of websites that you can use at home to help your children become more familiar with phonics. </a:t>
            </a:r>
          </a:p>
        </p:txBody>
      </p:sp>
      <p:sp>
        <p:nvSpPr>
          <p:cNvPr id="4" name="Slide Number Placeholder 3"/>
          <p:cNvSpPr>
            <a:spLocks noGrp="1"/>
          </p:cNvSpPr>
          <p:nvPr>
            <p:ph type="sldNum" sz="quarter" idx="5"/>
          </p:nvPr>
        </p:nvSpPr>
        <p:spPr/>
        <p:txBody>
          <a:bodyPr/>
          <a:lstStyle/>
          <a:p>
            <a:fld id="{CCE4CD2C-67DC-BB41-90CE-A96F33E6101F}" type="slidenum">
              <a:rPr lang="en-US" smtClean="0"/>
              <a:t>10</a:t>
            </a:fld>
            <a:endParaRPr lang="en-US"/>
          </a:p>
        </p:txBody>
      </p:sp>
    </p:spTree>
    <p:extLst>
      <p:ext uri="{BB962C8B-B14F-4D97-AF65-F5344CB8AC3E}">
        <p14:creationId xmlns:p14="http://schemas.microsoft.com/office/powerpoint/2010/main" val="42340741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CE4CD2C-67DC-BB41-90CE-A96F33E6101F}" type="slidenum">
              <a:rPr lang="en-US" smtClean="0"/>
              <a:t>14</a:t>
            </a:fld>
            <a:endParaRPr lang="en-US"/>
          </a:p>
        </p:txBody>
      </p:sp>
    </p:spTree>
    <p:extLst>
      <p:ext uri="{BB962C8B-B14F-4D97-AF65-F5344CB8AC3E}">
        <p14:creationId xmlns:p14="http://schemas.microsoft.com/office/powerpoint/2010/main" val="209146792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CE4CD2C-67DC-BB41-90CE-A96F33E6101F}" type="slidenum">
              <a:rPr lang="en-US" smtClean="0"/>
              <a:t>15</a:t>
            </a:fld>
            <a:endParaRPr lang="en-US"/>
          </a:p>
        </p:txBody>
      </p:sp>
    </p:spTree>
    <p:extLst>
      <p:ext uri="{BB962C8B-B14F-4D97-AF65-F5344CB8AC3E}">
        <p14:creationId xmlns:p14="http://schemas.microsoft.com/office/powerpoint/2010/main" val="190572179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Once we have learnt how to recognise phonemes we then begin to learn how to write them. Children will use their phonics which means some words will be spelt funny. This is normal and to be encouraged. The only words that must be spelt correctly are the tricky words provided in the front of your reading record.</a:t>
            </a:r>
          </a:p>
        </p:txBody>
      </p:sp>
      <p:sp>
        <p:nvSpPr>
          <p:cNvPr id="4" name="Slide Number Placeholder 3"/>
          <p:cNvSpPr>
            <a:spLocks noGrp="1"/>
          </p:cNvSpPr>
          <p:nvPr>
            <p:ph type="sldNum" sz="quarter" idx="5"/>
          </p:nvPr>
        </p:nvSpPr>
        <p:spPr/>
        <p:txBody>
          <a:bodyPr/>
          <a:lstStyle/>
          <a:p>
            <a:fld id="{CCE4CD2C-67DC-BB41-90CE-A96F33E6101F}" type="slidenum">
              <a:rPr lang="en-US" smtClean="0"/>
              <a:t>16</a:t>
            </a:fld>
            <a:endParaRPr lang="en-US"/>
          </a:p>
        </p:txBody>
      </p:sp>
    </p:spTree>
    <p:extLst>
      <p:ext uri="{BB962C8B-B14F-4D97-AF65-F5344CB8AC3E}">
        <p14:creationId xmlns:p14="http://schemas.microsoft.com/office/powerpoint/2010/main" val="217410142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822960" y="758952"/>
            <a:ext cx="75438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825038" y="4455621"/>
            <a:ext cx="75438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9455FAE-2575-BF43-84EC-98E76B00F0A0}" type="datetimeFigureOut">
              <a:rPr lang="en-US" smtClean="0"/>
              <a:t>10/1/2020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12D28D1-25D5-0044-A755-E7B72FDCCA70}" type="slidenum">
              <a:rPr lang="en-US" smtClean="0"/>
              <a:t>‹#›</a:t>
            </a:fld>
            <a:endParaRPr lang="en-US"/>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636481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9455FAE-2575-BF43-84EC-98E76B00F0A0}" type="datetimeFigureOut">
              <a:rPr lang="en-US" smtClean="0"/>
              <a:t>10/1/2020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12D28D1-25D5-0044-A755-E7B72FDCCA70}" type="slidenum">
              <a:rPr lang="en-US" smtClean="0"/>
              <a:t>‹#›</a:t>
            </a:fld>
            <a:endParaRPr lang="en-US"/>
          </a:p>
        </p:txBody>
      </p:sp>
    </p:spTree>
    <p:extLst>
      <p:ext uri="{BB962C8B-B14F-4D97-AF65-F5344CB8AC3E}">
        <p14:creationId xmlns:p14="http://schemas.microsoft.com/office/powerpoint/2010/main" val="21763628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758952"/>
            <a:ext cx="75438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822960" y="4453128"/>
            <a:ext cx="75438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9455FAE-2575-BF43-84EC-98E76B00F0A0}" type="datetimeFigureOut">
              <a:rPr lang="en-US" smtClean="0"/>
              <a:t>10/1/2020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12D28D1-25D5-0044-A755-E7B72FDCCA70}" type="slidenum">
              <a:rPr lang="en-US" smtClean="0"/>
              <a:t>‹#›</a:t>
            </a:fld>
            <a:endParaRPr lang="en-US"/>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304586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822960" y="286604"/>
            <a:ext cx="75438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822960" y="1845734"/>
            <a:ext cx="370332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63440" y="1845736"/>
            <a:ext cx="3703320" cy="402335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9455FAE-2575-BF43-84EC-98E76B00F0A0}" type="datetimeFigureOut">
              <a:rPr lang="en-US" smtClean="0"/>
              <a:t>10/1/2020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12D28D1-25D5-0044-A755-E7B72FDCCA70}" type="slidenum">
              <a:rPr lang="en-US" smtClean="0"/>
              <a:t>‹#›</a:t>
            </a:fld>
            <a:endParaRPr lang="en-US"/>
          </a:p>
        </p:txBody>
      </p:sp>
    </p:spTree>
    <p:extLst>
      <p:ext uri="{BB962C8B-B14F-4D97-AF65-F5344CB8AC3E}">
        <p14:creationId xmlns:p14="http://schemas.microsoft.com/office/powerpoint/2010/main" val="34240316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822960" y="286604"/>
            <a:ext cx="75438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82296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22960" y="2582334"/>
            <a:ext cx="3703320" cy="32867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6344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63440" y="2582334"/>
            <a:ext cx="3703320" cy="32867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9455FAE-2575-BF43-84EC-98E76B00F0A0}" type="datetimeFigureOut">
              <a:rPr lang="en-US" smtClean="0"/>
              <a:t>10/1/2020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12D28D1-25D5-0044-A755-E7B72FDCCA70}" type="slidenum">
              <a:rPr lang="en-US" smtClean="0"/>
              <a:t>‹#›</a:t>
            </a:fld>
            <a:endParaRPr lang="en-US"/>
          </a:p>
        </p:txBody>
      </p:sp>
    </p:spTree>
    <p:extLst>
      <p:ext uri="{BB962C8B-B14F-4D97-AF65-F5344CB8AC3E}">
        <p14:creationId xmlns:p14="http://schemas.microsoft.com/office/powerpoint/2010/main" val="1526053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9455FAE-2575-BF43-84EC-98E76B00F0A0}" type="datetimeFigureOut">
              <a:rPr lang="en-US" smtClean="0"/>
              <a:t>10/1/2020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12D28D1-25D5-0044-A755-E7B72FDCCA70}" type="slidenum">
              <a:rPr lang="en-US" smtClean="0"/>
              <a:t>‹#›</a:t>
            </a:fld>
            <a:endParaRPr lang="en-US"/>
          </a:p>
        </p:txBody>
      </p:sp>
    </p:spTree>
    <p:extLst>
      <p:ext uri="{BB962C8B-B14F-4D97-AF65-F5344CB8AC3E}">
        <p14:creationId xmlns:p14="http://schemas.microsoft.com/office/powerpoint/2010/main" val="40989991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89455FAE-2575-BF43-84EC-98E76B00F0A0}" type="datetimeFigureOut">
              <a:rPr lang="en-US" smtClean="0"/>
              <a:t>10/1/2020</a:t>
            </a:fld>
            <a:endParaRPr lang="en-US"/>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a:p>
        </p:txBody>
      </p:sp>
      <p:sp>
        <p:nvSpPr>
          <p:cNvPr id="9" name="Slide Number Placeholder 8"/>
          <p:cNvSpPr>
            <a:spLocks noGrp="1"/>
          </p:cNvSpPr>
          <p:nvPr>
            <p:ph type="sldNum" sz="quarter" idx="12"/>
          </p:nvPr>
        </p:nvSpPr>
        <p:spPr/>
        <p:txBody>
          <a:bodyPr/>
          <a:lstStyle/>
          <a:p>
            <a:fld id="{B12D28D1-25D5-0044-A755-E7B72FDCCA70}" type="slidenum">
              <a:rPr lang="en-US" smtClean="0"/>
              <a:t>‹#›</a:t>
            </a:fld>
            <a:endParaRPr lang="en-US"/>
          </a:p>
        </p:txBody>
      </p:sp>
    </p:spTree>
    <p:extLst>
      <p:ext uri="{BB962C8B-B14F-4D97-AF65-F5344CB8AC3E}">
        <p14:creationId xmlns:p14="http://schemas.microsoft.com/office/powerpoint/2010/main" val="8415540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3" y="0"/>
            <a:ext cx="303809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3030053" y="0"/>
            <a:ext cx="4800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342900" y="594359"/>
            <a:ext cx="24003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3460237" y="731520"/>
            <a:ext cx="5009393" cy="5257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342900" y="2926080"/>
            <a:ext cx="24003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349134" y="6459786"/>
            <a:ext cx="1963883" cy="365125"/>
          </a:xfrm>
        </p:spPr>
        <p:txBody>
          <a:bodyPr/>
          <a:lstStyle>
            <a:lvl1pPr algn="l">
              <a:defRPr/>
            </a:lvl1pPr>
          </a:lstStyle>
          <a:p>
            <a:fld id="{89455FAE-2575-BF43-84EC-98E76B00F0A0}" type="datetimeFigureOut">
              <a:rPr lang="en-US" smtClean="0"/>
              <a:t>10/1/2020</a:t>
            </a:fld>
            <a:endParaRPr lang="en-US"/>
          </a:p>
        </p:txBody>
      </p:sp>
      <p:sp>
        <p:nvSpPr>
          <p:cNvPr id="6" name="Footer Placeholder 5"/>
          <p:cNvSpPr>
            <a:spLocks noGrp="1"/>
          </p:cNvSpPr>
          <p:nvPr>
            <p:ph type="ftr" sz="quarter" idx="11"/>
          </p:nvPr>
        </p:nvSpPr>
        <p:spPr>
          <a:xfrm>
            <a:off x="3600450" y="6459786"/>
            <a:ext cx="3486150" cy="365125"/>
          </a:xfrm>
        </p:spPr>
        <p:txBody>
          <a:bodyPr/>
          <a:lstStyle>
            <a:lvl1pPr algn="l">
              <a:defRPr>
                <a:solidFill>
                  <a:schemeClr val="tx2"/>
                </a:solidFill>
              </a:defRPr>
            </a:lvl1pPr>
          </a:lstStyle>
          <a:p>
            <a:endParaRPr lang="en-U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B12D28D1-25D5-0044-A755-E7B72FDCCA70}" type="slidenum">
              <a:rPr lang="en-US" smtClean="0"/>
              <a:t>‹#›</a:t>
            </a:fld>
            <a:endParaRPr lang="en-US"/>
          </a:p>
        </p:txBody>
      </p:sp>
    </p:spTree>
    <p:extLst>
      <p:ext uri="{BB962C8B-B14F-4D97-AF65-F5344CB8AC3E}">
        <p14:creationId xmlns:p14="http://schemas.microsoft.com/office/powerpoint/2010/main" val="17606459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9141619"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2" y="491507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5074920"/>
            <a:ext cx="7589520" cy="822960"/>
          </a:xfrm>
        </p:spPr>
        <p:txBody>
          <a:bodyPr tIns="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2" y="0"/>
            <a:ext cx="9143989"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22959" y="5907024"/>
            <a:ext cx="7589520"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9455FAE-2575-BF43-84EC-98E76B00F0A0}" type="datetimeFigureOut">
              <a:rPr lang="en-US" smtClean="0"/>
              <a:t>10/1/2020</a:t>
            </a:fld>
            <a:endParaRPr lang="en-US"/>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12D28D1-25D5-0044-A755-E7B72FDCCA70}" type="slidenum">
              <a:rPr lang="en-US" smtClean="0"/>
              <a:t>‹#›</a:t>
            </a:fld>
            <a:endParaRPr lang="en-US"/>
          </a:p>
        </p:txBody>
      </p:sp>
    </p:spTree>
    <p:extLst>
      <p:ext uri="{BB962C8B-B14F-4D97-AF65-F5344CB8AC3E}">
        <p14:creationId xmlns:p14="http://schemas.microsoft.com/office/powerpoint/2010/main" val="7889555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9455FAE-2575-BF43-84EC-98E76B00F0A0}" type="datetimeFigureOut">
              <a:rPr lang="en-US" smtClean="0"/>
              <a:t>10/1/2020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12D28D1-25D5-0044-A755-E7B72FDCCA70}" type="slidenum">
              <a:rPr lang="en-US" smtClean="0"/>
              <a:t>‹#›</a:t>
            </a:fld>
            <a:endParaRPr lang="en-US"/>
          </a:p>
        </p:txBody>
      </p:sp>
    </p:spTree>
    <p:extLst>
      <p:ext uri="{BB962C8B-B14F-4D97-AF65-F5344CB8AC3E}">
        <p14:creationId xmlns:p14="http://schemas.microsoft.com/office/powerpoint/2010/main" val="42364362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6543675" y="414779"/>
            <a:ext cx="1971675" cy="575742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414779"/>
            <a:ext cx="5800725" cy="5757420"/>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9455FAE-2575-BF43-84EC-98E76B00F0A0}" type="datetimeFigureOut">
              <a:rPr lang="en-US" smtClean="0"/>
              <a:t>10/1/2020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12D28D1-25D5-0044-A755-E7B72FDCCA70}" type="slidenum">
              <a:rPr lang="en-US" smtClean="0"/>
              <a:t>‹#›</a:t>
            </a:fld>
            <a:endParaRPr lang="en-US"/>
          </a:p>
        </p:txBody>
      </p:sp>
    </p:spTree>
    <p:extLst>
      <p:ext uri="{BB962C8B-B14F-4D97-AF65-F5344CB8AC3E}">
        <p14:creationId xmlns:p14="http://schemas.microsoft.com/office/powerpoint/2010/main" val="17863680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0" y="6400800"/>
            <a:ext cx="9144001"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5"/>
            <a:ext cx="9144001" cy="6599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822960" y="286604"/>
            <a:ext cx="75438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822959" y="1845734"/>
            <a:ext cx="7543801" cy="4023360"/>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22961" y="6459786"/>
            <a:ext cx="1854203" cy="365125"/>
          </a:xfrm>
          <a:prstGeom prst="rect">
            <a:avLst/>
          </a:prstGeom>
        </p:spPr>
        <p:txBody>
          <a:bodyPr vert="horz" lIns="91440" tIns="45720" rIns="91440" bIns="45720" rtlCol="0" anchor="ctr"/>
          <a:lstStyle>
            <a:lvl1pPr algn="l">
              <a:defRPr sz="900">
                <a:solidFill>
                  <a:srgbClr val="FFFFFF"/>
                </a:solidFill>
              </a:defRPr>
            </a:lvl1pPr>
          </a:lstStyle>
          <a:p>
            <a:fld id="{89455FAE-2575-BF43-84EC-98E76B00F0A0}" type="datetimeFigureOut">
              <a:rPr lang="en-US" smtClean="0"/>
              <a:t>10/1/2020</a:t>
            </a:fld>
            <a:endParaRPr lang="en-US"/>
          </a:p>
        </p:txBody>
      </p:sp>
      <p:sp>
        <p:nvSpPr>
          <p:cNvPr id="5" name="Footer Placeholder 4"/>
          <p:cNvSpPr>
            <a:spLocks noGrp="1"/>
          </p:cNvSpPr>
          <p:nvPr>
            <p:ph type="ftr" sz="quarter" idx="3"/>
          </p:nvPr>
        </p:nvSpPr>
        <p:spPr>
          <a:xfrm>
            <a:off x="2764639" y="6459786"/>
            <a:ext cx="3617103"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a:p>
        </p:txBody>
      </p:sp>
      <p:sp>
        <p:nvSpPr>
          <p:cNvPr id="6" name="Slide Number Placeholder 5"/>
          <p:cNvSpPr>
            <a:spLocks noGrp="1"/>
          </p:cNvSpPr>
          <p:nvPr>
            <p:ph type="sldNum" sz="quarter" idx="4"/>
          </p:nvPr>
        </p:nvSpPr>
        <p:spPr>
          <a:xfrm>
            <a:off x="7425344" y="6459786"/>
            <a:ext cx="984019" cy="365125"/>
          </a:xfrm>
          <a:prstGeom prst="rect">
            <a:avLst/>
          </a:prstGeom>
        </p:spPr>
        <p:txBody>
          <a:bodyPr vert="horz" lIns="91440" tIns="45720" rIns="91440" bIns="45720" rtlCol="0" anchor="ctr"/>
          <a:lstStyle>
            <a:lvl1pPr algn="r">
              <a:defRPr sz="1050">
                <a:solidFill>
                  <a:srgbClr val="FFFFFF"/>
                </a:solidFill>
              </a:defRPr>
            </a:lvl1pPr>
          </a:lstStyle>
          <a:p>
            <a:fld id="{B12D28D1-25D5-0044-A755-E7B72FDCCA70}" type="slidenum">
              <a:rPr lang="en-US" smtClean="0"/>
              <a:t>‹#›</a:t>
            </a:fld>
            <a:endParaRPr lang="en-US"/>
          </a:p>
        </p:txBody>
      </p:sp>
      <p:cxnSp>
        <p:nvCxnSpPr>
          <p:cNvPr id="10" name="Straight Connector 9"/>
          <p:cNvCxnSpPr/>
          <p:nvPr/>
        </p:nvCxnSpPr>
        <p:spPr>
          <a:xfrm>
            <a:off x="895149" y="1737845"/>
            <a:ext cx="74752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859118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5" Type="http://schemas.openxmlformats.org/officeDocument/2006/relationships/image" Target="../media/image3.png"/><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5" Type="http://schemas.openxmlformats.org/officeDocument/2006/relationships/image" Target="../media/image3.png"/><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5" Type="http://schemas.openxmlformats.org/officeDocument/2006/relationships/image" Target="../media/image3.png"/><Relationship Id="rId4" Type="http://schemas.openxmlformats.org/officeDocument/2006/relationships/hyperlink" Target="https://www.youtube.com/watch?v=TTe5_Em0BHQ" TargetMode="Externa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3.png"/><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notesSlide" Target="../notesSlides/notesSlide3.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3.png"/><Relationship Id="rId5" Type="http://schemas.openxmlformats.org/officeDocument/2006/relationships/image" Target="../media/image7.png"/><Relationship Id="rId4" Type="http://schemas.openxmlformats.org/officeDocument/2006/relationships/notesSlide" Target="../notesSlides/notesSlide4.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7.m4a"/><Relationship Id="rId1" Type="http://schemas.microsoft.com/office/2007/relationships/media" Target="../media/media7.m4a"/><Relationship Id="rId5" Type="http://schemas.openxmlformats.org/officeDocument/2006/relationships/image" Target="../media/image3.png"/><Relationship Id="rId4" Type="http://schemas.openxmlformats.org/officeDocument/2006/relationships/notesSlide" Target="../notesSlides/notesSlide5.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3.png"/><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notesSlide" Target="../notesSlides/notesSlide6.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image" Target="../media/image3.png"/><Relationship Id="rId5" Type="http://schemas.openxmlformats.org/officeDocument/2006/relationships/image" Target="../media/image10.jpeg"/><Relationship Id="rId4" Type="http://schemas.openxmlformats.org/officeDocument/2006/relationships/notesSlide" Target="../notesSlides/notesSlide7.xml"/></Relationships>
</file>

<file path=ppt/slides/_rels/slide10.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slideLayout" Target="../slideLayouts/slideLayout7.xml"/><Relationship Id="rId7" Type="http://schemas.openxmlformats.org/officeDocument/2006/relationships/image" Target="../media/image12.png"/><Relationship Id="rId2" Type="http://schemas.openxmlformats.org/officeDocument/2006/relationships/audio" Target="../media/media10.m4a"/><Relationship Id="rId1" Type="http://schemas.microsoft.com/office/2007/relationships/media" Target="../media/media10.m4a"/><Relationship Id="rId6" Type="http://schemas.openxmlformats.org/officeDocument/2006/relationships/hyperlink" Target="https://www.youtube.com/watch?v=vMEvxTGvi4c&amp;list=PLqh11DN6jmbCsIPschffPaxvCdS9d6qPN" TargetMode="External"/><Relationship Id="rId5" Type="http://schemas.openxmlformats.org/officeDocument/2006/relationships/image" Target="../media/image11.png"/><Relationship Id="rId4" Type="http://schemas.openxmlformats.org/officeDocument/2006/relationships/notesSlide" Target="../notesSlides/notesSlide8.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1.m4a"/><Relationship Id="rId1" Type="http://schemas.microsoft.com/office/2007/relationships/media" Target="../media/media11.m4a"/><Relationship Id="rId5" Type="http://schemas.openxmlformats.org/officeDocument/2006/relationships/image" Target="../media/image3.png"/><Relationship Id="rId4" Type="http://schemas.openxmlformats.org/officeDocument/2006/relationships/image" Target="../media/image13.jpe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2.m4a"/><Relationship Id="rId1" Type="http://schemas.microsoft.com/office/2007/relationships/media" Target="../media/media12.m4a"/><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3.m4a"/><Relationship Id="rId1" Type="http://schemas.microsoft.com/office/2007/relationships/media" Target="../media/media13.m4a"/><Relationship Id="rId5" Type="http://schemas.openxmlformats.org/officeDocument/2006/relationships/image" Target="../media/image3.png"/><Relationship Id="rId4" Type="http://schemas.openxmlformats.org/officeDocument/2006/relationships/image" Target="../media/image14.pn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4.m4a"/><Relationship Id="rId1" Type="http://schemas.microsoft.com/office/2007/relationships/media" Target="../media/media14.m4a"/><Relationship Id="rId6" Type="http://schemas.openxmlformats.org/officeDocument/2006/relationships/image" Target="../media/image3.png"/><Relationship Id="rId5" Type="http://schemas.openxmlformats.org/officeDocument/2006/relationships/image" Target="../media/image15.png"/><Relationship Id="rId4" Type="http://schemas.openxmlformats.org/officeDocument/2006/relationships/notesSlide" Target="../notesSlides/notesSlide9.xml"/></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3.png"/><Relationship Id="rId2" Type="http://schemas.openxmlformats.org/officeDocument/2006/relationships/audio" Target="../media/media15.m4a"/><Relationship Id="rId1" Type="http://schemas.microsoft.com/office/2007/relationships/media" Target="../media/media15.m4a"/><Relationship Id="rId6" Type="http://schemas.openxmlformats.org/officeDocument/2006/relationships/image" Target="../media/image15.png"/><Relationship Id="rId5" Type="http://schemas.openxmlformats.org/officeDocument/2006/relationships/hyperlink" Target="https://www.ted.com/talks/helen_pearson_lessons_from_the_longest_study_on_human_development/footnotes#t-102679" TargetMode="External"/><Relationship Id="rId4" Type="http://schemas.openxmlformats.org/officeDocument/2006/relationships/notesSlide" Target="../notesSlides/notesSlide10.xml"/></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6.m4a"/><Relationship Id="rId1" Type="http://schemas.microsoft.com/office/2007/relationships/media" Target="../media/media16.m4a"/><Relationship Id="rId6" Type="http://schemas.openxmlformats.org/officeDocument/2006/relationships/image" Target="../media/image3.png"/><Relationship Id="rId5" Type="http://schemas.openxmlformats.org/officeDocument/2006/relationships/image" Target="../media/image16.png"/><Relationship Id="rId4" Type="http://schemas.openxmlformats.org/officeDocument/2006/relationships/notesSlide" Target="../notesSlides/notesSlide11.xml"/></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7.m4a"/><Relationship Id="rId1" Type="http://schemas.microsoft.com/office/2007/relationships/media" Target="../media/media17.m4a"/><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75656" y="548680"/>
            <a:ext cx="6624736" cy="1017290"/>
          </a:xfrm>
        </p:spPr>
        <p:txBody>
          <a:bodyPr>
            <a:normAutofit/>
          </a:bodyPr>
          <a:lstStyle/>
          <a:p>
            <a:r>
              <a:rPr lang="en-US" sz="6600" b="1" dirty="0" err="1">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Phun</a:t>
            </a:r>
            <a:r>
              <a:rPr lang="en-US" sz="6600" b="1"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 with Phonics</a:t>
            </a:r>
            <a:r>
              <a:rPr lang="en-US" sz="6600" b="1" dirty="0">
                <a:ln w="31550" cmpd="sng">
                  <a:gradFill>
                    <a:gsLst>
                      <a:gs pos="25000">
                        <a:schemeClr val="accent1">
                          <a:shade val="25000"/>
                          <a:satMod val="190000"/>
                        </a:schemeClr>
                      </a:gs>
                      <a:gs pos="80000">
                        <a:schemeClr val="accent1">
                          <a:tint val="75000"/>
                          <a:satMod val="190000"/>
                        </a:schemeClr>
                      </a:gs>
                    </a:gsLst>
                    <a:lin ang="5400000"/>
                  </a:gradFill>
                  <a:prstDash val="solid"/>
                </a:ln>
                <a:effectLst>
                  <a:outerShdw blurRad="41275" dist="12700" dir="12000000" algn="tl" rotWithShape="0">
                    <a:srgbClr val="000000">
                      <a:alpha val="40000"/>
                    </a:srgbClr>
                  </a:outerShdw>
                </a:effectLst>
              </a:rPr>
              <a:t>!</a:t>
            </a:r>
            <a:endParaRPr lang="en-US" sz="6600" b="1"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endParaRPr>
          </a:p>
        </p:txBody>
      </p:sp>
      <p:pic>
        <p:nvPicPr>
          <p:cNvPr id="1026" name="Picture 2" descr="Image result for monster phonics characters"/>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460154" y="1412776"/>
            <a:ext cx="3800475" cy="3571875"/>
          </a:xfrm>
          <a:prstGeom prst="rect">
            <a:avLst/>
          </a:prstGeom>
          <a:noFill/>
          <a:extLst>
            <a:ext uri="{909E8E84-426E-40DD-AFC4-6F175D3DCCD1}">
              <a14:hiddenFill xmlns:a14="http://schemas.microsoft.com/office/drawing/2010/main">
                <a:solidFill>
                  <a:srgbClr val="FFFFFF"/>
                </a:solidFill>
              </a14:hiddenFill>
            </a:ext>
          </a:extLst>
        </p:spPr>
      </p:pic>
      <p:pic>
        <p:nvPicPr>
          <p:cNvPr id="5" name="Recorded Sound">
            <a:hlinkClick r:id="" action="ppaction://media"/>
            <a:extLst>
              <a:ext uri="{FF2B5EF4-FFF2-40B4-BE49-F238E27FC236}">
                <a16:creationId xmlns:a16="http://schemas.microsoft.com/office/drawing/2014/main" id="{2EDFACD7-248C-4520-95B0-D25E238A0215}"/>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6948264" y="2492896"/>
            <a:ext cx="406400" cy="406400"/>
          </a:xfrm>
          <a:prstGeom prst="rect">
            <a:avLst/>
          </a:prstGeom>
        </p:spPr>
      </p:pic>
    </p:spTree>
  </p:cSld>
  <p:clrMapOvr>
    <a:masterClrMapping/>
  </p:clrMapOvr>
  <p:transition>
    <p:wheel spokes="8"/>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2362"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Comic Sans MS" panose="030F0702030302020204" pitchFamily="66" charset="0"/>
              </a:rPr>
              <a:t>How often do we teach it?</a:t>
            </a:r>
          </a:p>
        </p:txBody>
      </p:sp>
      <p:sp>
        <p:nvSpPr>
          <p:cNvPr id="3" name="Content Placeholder 2"/>
          <p:cNvSpPr>
            <a:spLocks noGrp="1"/>
          </p:cNvSpPr>
          <p:nvPr>
            <p:ph idx="1"/>
          </p:nvPr>
        </p:nvSpPr>
        <p:spPr/>
        <p:txBody>
          <a:bodyPr>
            <a:normAutofit/>
          </a:bodyPr>
          <a:lstStyle/>
          <a:p>
            <a:r>
              <a:rPr lang="en-US" dirty="0">
                <a:latin typeface="Comic Sans MS" panose="030F0702030302020204" pitchFamily="66" charset="0"/>
              </a:rPr>
              <a:t>We teach phonics EVERY DAY!</a:t>
            </a:r>
          </a:p>
          <a:p>
            <a:endParaRPr lang="en-US" dirty="0">
              <a:latin typeface="Comic Sans MS" panose="030F0702030302020204" pitchFamily="66" charset="0"/>
            </a:endParaRPr>
          </a:p>
          <a:p>
            <a:r>
              <a:rPr lang="en-US" dirty="0">
                <a:latin typeface="Comic Sans MS" panose="030F0702030302020204" pitchFamily="66" charset="0"/>
              </a:rPr>
              <a:t>We enjoy phase 1 activities throughout the year – rhyming, </a:t>
            </a:r>
          </a:p>
          <a:p>
            <a:r>
              <a:rPr lang="en-US" dirty="0">
                <a:latin typeface="Comic Sans MS" panose="030F0702030302020204" pitchFamily="66" charset="0"/>
              </a:rPr>
              <a:t>I spy, listening games</a:t>
            </a:r>
          </a:p>
          <a:p>
            <a:endParaRPr lang="en-US" dirty="0">
              <a:latin typeface="Comic Sans MS" panose="030F0702030302020204" pitchFamily="66" charset="0"/>
            </a:endParaRPr>
          </a:p>
          <a:p>
            <a:r>
              <a:rPr lang="en-US" dirty="0">
                <a:latin typeface="Comic Sans MS" panose="030F0702030302020204" pitchFamily="66" charset="0"/>
              </a:rPr>
              <a:t>Phase 2 –  19 phonemes </a:t>
            </a:r>
          </a:p>
          <a:p>
            <a:r>
              <a:rPr lang="en-US" dirty="0">
                <a:latin typeface="Comic Sans MS" panose="030F0702030302020204" pitchFamily="66" charset="0"/>
              </a:rPr>
              <a:t>Phase 3 – 26 phonemes</a:t>
            </a:r>
          </a:p>
          <a:p>
            <a:r>
              <a:rPr lang="en-US" dirty="0">
                <a:latin typeface="Comic Sans MS" panose="030F0702030302020204" pitchFamily="66" charset="0"/>
              </a:rPr>
              <a:t>Phase 4 – </a:t>
            </a:r>
            <a:r>
              <a:rPr lang="en-US" dirty="0" err="1">
                <a:latin typeface="Comic Sans MS" panose="030F0702030302020204" pitchFamily="66" charset="0"/>
              </a:rPr>
              <a:t>ccvc</a:t>
            </a:r>
            <a:r>
              <a:rPr lang="en-US" dirty="0">
                <a:latin typeface="Comic Sans MS" panose="030F0702030302020204" pitchFamily="66" charset="0"/>
              </a:rPr>
              <a:t> and </a:t>
            </a:r>
            <a:r>
              <a:rPr lang="en-US" dirty="0" err="1">
                <a:latin typeface="Comic Sans MS" panose="030F0702030302020204" pitchFamily="66" charset="0"/>
              </a:rPr>
              <a:t>cvcc</a:t>
            </a:r>
            <a:r>
              <a:rPr lang="en-US" dirty="0">
                <a:latin typeface="Comic Sans MS" panose="030F0702030302020204" pitchFamily="66" charset="0"/>
              </a:rPr>
              <a:t> words </a:t>
            </a:r>
          </a:p>
          <a:p>
            <a:r>
              <a:rPr lang="en-US" dirty="0">
                <a:latin typeface="Comic Sans MS" panose="030F0702030302020204" pitchFamily="66" charset="0"/>
              </a:rPr>
              <a:t>Phase 5a – 16 phonemes</a:t>
            </a:r>
          </a:p>
        </p:txBody>
      </p:sp>
      <p:pic>
        <p:nvPicPr>
          <p:cNvPr id="4" name="Recorded Sound">
            <a:hlinkClick r:id="" action="ppaction://media"/>
            <a:extLst>
              <a:ext uri="{FF2B5EF4-FFF2-40B4-BE49-F238E27FC236}">
                <a16:creationId xmlns:a16="http://schemas.microsoft.com/office/drawing/2014/main" id="{9FEB1A69-0056-4591-87BF-C631A1192D3A}"/>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7308304" y="1916832"/>
            <a:ext cx="406400" cy="4064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1055"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latin typeface="Comic Sans MS" panose="030F0702030302020204" pitchFamily="66" charset="0"/>
              </a:rPr>
              <a:t>What is a phoneme?</a:t>
            </a:r>
            <a:br>
              <a:rPr lang="en-US" dirty="0"/>
            </a:br>
            <a:endParaRPr lang="en-US" dirty="0"/>
          </a:p>
        </p:txBody>
      </p:sp>
      <p:sp>
        <p:nvSpPr>
          <p:cNvPr id="3" name="Content Placeholder 2"/>
          <p:cNvSpPr>
            <a:spLocks noGrp="1"/>
          </p:cNvSpPr>
          <p:nvPr>
            <p:ph idx="1"/>
          </p:nvPr>
        </p:nvSpPr>
        <p:spPr/>
        <p:txBody>
          <a:bodyPr/>
          <a:lstStyle/>
          <a:p>
            <a:pPr>
              <a:buNone/>
            </a:pPr>
            <a:r>
              <a:rPr lang="en-US" dirty="0">
                <a:latin typeface="Comic Sans MS" panose="030F0702030302020204" pitchFamily="66" charset="0"/>
              </a:rPr>
              <a:t>It’s a unit of sound.</a:t>
            </a:r>
          </a:p>
          <a:p>
            <a:pPr>
              <a:buNone/>
            </a:pPr>
            <a:endParaRPr lang="en-US" dirty="0">
              <a:latin typeface="Comic Sans MS" panose="030F0702030302020204" pitchFamily="66" charset="0"/>
            </a:endParaRPr>
          </a:p>
          <a:p>
            <a:pPr>
              <a:buNone/>
            </a:pPr>
            <a:r>
              <a:rPr lang="en-US" dirty="0">
                <a:latin typeface="Comic Sans MS" panose="030F0702030302020204" pitchFamily="66" charset="0"/>
              </a:rPr>
              <a:t>How many sounds in cat? </a:t>
            </a:r>
          </a:p>
          <a:p>
            <a:pPr>
              <a:buNone/>
            </a:pPr>
            <a:endParaRPr lang="en-US" dirty="0"/>
          </a:p>
          <a:p>
            <a:pPr algn="just">
              <a:buNone/>
            </a:pPr>
            <a:r>
              <a:rPr lang="en-US" dirty="0">
                <a:latin typeface="Comic Sans MS" panose="030F0702030302020204" pitchFamily="66" charset="0"/>
              </a:rPr>
              <a:t>         </a:t>
            </a:r>
            <a:r>
              <a:rPr lang="en-US" sz="4800" dirty="0">
                <a:latin typeface="Comic Sans MS" panose="030F0702030302020204" pitchFamily="66" charset="0"/>
              </a:rPr>
              <a:t>c</a:t>
            </a:r>
            <a:r>
              <a:rPr lang="en-US" sz="4800" dirty="0">
                <a:latin typeface="Comic Sans MS" panose="030F0702030302020204" pitchFamily="66" charset="0"/>
                <a:ea typeface="Wingdings"/>
                <a:cs typeface="Wingdings"/>
              </a:rPr>
              <a:t>  </a:t>
            </a:r>
            <a:r>
              <a:rPr lang="en-US" sz="4800" dirty="0">
                <a:latin typeface="Comic Sans MS" panose="030F0702030302020204" pitchFamily="66" charset="0"/>
              </a:rPr>
              <a:t>a  t  </a:t>
            </a:r>
          </a:p>
        </p:txBody>
      </p:sp>
      <p:pic>
        <p:nvPicPr>
          <p:cNvPr id="5" name="Picture 4" descr="cat1.jpg"/>
          <p:cNvPicPr>
            <a:picLocks noChangeAspect="1"/>
          </p:cNvPicPr>
          <p:nvPr/>
        </p:nvPicPr>
        <p:blipFill>
          <a:blip r:embed="rId4"/>
          <a:stretch>
            <a:fillRect/>
          </a:stretch>
        </p:blipFill>
        <p:spPr>
          <a:xfrm>
            <a:off x="4853940" y="2276872"/>
            <a:ext cx="3810000" cy="3810000"/>
          </a:xfrm>
          <a:prstGeom prst="rect">
            <a:avLst/>
          </a:prstGeom>
        </p:spPr>
      </p:pic>
      <p:sp>
        <p:nvSpPr>
          <p:cNvPr id="7" name="TextBox 6"/>
          <p:cNvSpPr txBox="1"/>
          <p:nvPr/>
        </p:nvSpPr>
        <p:spPr>
          <a:xfrm>
            <a:off x="1586030" y="4411270"/>
            <a:ext cx="2160240" cy="461665"/>
          </a:xfrm>
          <a:prstGeom prst="rect">
            <a:avLst/>
          </a:prstGeom>
          <a:noFill/>
        </p:spPr>
        <p:txBody>
          <a:bodyPr wrap="square" rtlCol="0">
            <a:spAutoFit/>
          </a:bodyPr>
          <a:lstStyle/>
          <a:p>
            <a:r>
              <a:rPr lang="en-US" sz="2400" dirty="0">
                <a:latin typeface="Wingdings"/>
                <a:ea typeface="Wingdings"/>
                <a:cs typeface="Wingdings"/>
              </a:rPr>
              <a:t> 	</a:t>
            </a:r>
            <a:endParaRPr lang="en-US" sz="2400" dirty="0"/>
          </a:p>
        </p:txBody>
      </p:sp>
      <p:sp>
        <p:nvSpPr>
          <p:cNvPr id="4" name="Rectangle 3"/>
          <p:cNvSpPr/>
          <p:nvPr/>
        </p:nvSpPr>
        <p:spPr>
          <a:xfrm>
            <a:off x="2195736" y="4411270"/>
            <a:ext cx="290464" cy="369332"/>
          </a:xfrm>
          <a:prstGeom prst="rect">
            <a:avLst/>
          </a:prstGeom>
        </p:spPr>
        <p:txBody>
          <a:bodyPr wrap="none">
            <a:spAutoFit/>
          </a:bodyPr>
          <a:lstStyle/>
          <a:p>
            <a:r>
              <a:rPr lang="en-US" dirty="0">
                <a:latin typeface="Wingdings"/>
                <a:ea typeface="Wingdings"/>
                <a:cs typeface="Wingdings"/>
              </a:rPr>
              <a:t></a:t>
            </a:r>
            <a:endParaRPr lang="en-GB" dirty="0"/>
          </a:p>
        </p:txBody>
      </p:sp>
      <p:sp>
        <p:nvSpPr>
          <p:cNvPr id="8" name="Rectangle 7"/>
          <p:cNvSpPr/>
          <p:nvPr/>
        </p:nvSpPr>
        <p:spPr>
          <a:xfrm>
            <a:off x="2825771" y="4411270"/>
            <a:ext cx="290464" cy="369332"/>
          </a:xfrm>
          <a:prstGeom prst="rect">
            <a:avLst/>
          </a:prstGeom>
        </p:spPr>
        <p:txBody>
          <a:bodyPr wrap="none">
            <a:spAutoFit/>
          </a:bodyPr>
          <a:lstStyle/>
          <a:p>
            <a:r>
              <a:rPr lang="en-US" dirty="0">
                <a:latin typeface="Wingdings"/>
                <a:ea typeface="Wingdings"/>
                <a:cs typeface="Wingdings"/>
              </a:rPr>
              <a:t></a:t>
            </a:r>
            <a:endParaRPr lang="en-GB" dirty="0"/>
          </a:p>
        </p:txBody>
      </p:sp>
      <p:sp>
        <p:nvSpPr>
          <p:cNvPr id="9" name="Rectangle 8"/>
          <p:cNvSpPr/>
          <p:nvPr/>
        </p:nvSpPr>
        <p:spPr>
          <a:xfrm>
            <a:off x="1552596" y="4411270"/>
            <a:ext cx="290464" cy="369332"/>
          </a:xfrm>
          <a:prstGeom prst="rect">
            <a:avLst/>
          </a:prstGeom>
        </p:spPr>
        <p:txBody>
          <a:bodyPr wrap="none">
            <a:spAutoFit/>
          </a:bodyPr>
          <a:lstStyle/>
          <a:p>
            <a:r>
              <a:rPr lang="en-US" dirty="0">
                <a:latin typeface="Wingdings"/>
                <a:ea typeface="Wingdings"/>
                <a:cs typeface="Wingdings"/>
              </a:rPr>
              <a:t></a:t>
            </a:r>
            <a:endParaRPr lang="en-GB" dirty="0"/>
          </a:p>
        </p:txBody>
      </p:sp>
      <p:pic>
        <p:nvPicPr>
          <p:cNvPr id="6" name="Recorded Sound">
            <a:hlinkClick r:id="" action="ppaction://media"/>
            <a:extLst>
              <a:ext uri="{FF2B5EF4-FFF2-40B4-BE49-F238E27FC236}">
                <a16:creationId xmlns:a16="http://schemas.microsoft.com/office/drawing/2014/main" id="{4C6306BC-E8D0-438C-B08E-A28A3681EA9B}"/>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flipV="1">
            <a:off x="7308304" y="730466"/>
            <a:ext cx="406400" cy="51688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2603"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latin typeface="Comic Sans MS" panose="030F0702030302020204" pitchFamily="66" charset="0"/>
              </a:rPr>
              <a:t>How do we pronounce them?</a:t>
            </a:r>
            <a:br>
              <a:rPr lang="en-US" dirty="0"/>
            </a:br>
            <a:endParaRPr lang="en-US" dirty="0"/>
          </a:p>
        </p:txBody>
      </p:sp>
      <p:sp>
        <p:nvSpPr>
          <p:cNvPr id="3" name="Content Placeholder 2"/>
          <p:cNvSpPr>
            <a:spLocks noGrp="1"/>
          </p:cNvSpPr>
          <p:nvPr>
            <p:ph idx="1"/>
          </p:nvPr>
        </p:nvSpPr>
        <p:spPr>
          <a:xfrm>
            <a:off x="822959" y="1845734"/>
            <a:ext cx="7543801" cy="4023360"/>
          </a:xfrm>
        </p:spPr>
        <p:txBody>
          <a:bodyPr/>
          <a:lstStyle/>
          <a:p>
            <a:r>
              <a:rPr lang="en-US" dirty="0">
                <a:latin typeface="Comic Sans MS" panose="030F0702030302020204" pitchFamily="66" charset="0"/>
              </a:rPr>
              <a:t>It’s very important that phonemes are pronounced correctly.</a:t>
            </a:r>
          </a:p>
          <a:p>
            <a:r>
              <a:rPr lang="en-US" dirty="0">
                <a:latin typeface="Comic Sans MS" panose="030F0702030302020204" pitchFamily="66" charset="0"/>
              </a:rPr>
              <a:t>Pronouncing them correctly will make blending words </a:t>
            </a:r>
          </a:p>
          <a:p>
            <a:r>
              <a:rPr lang="en-US" dirty="0">
                <a:latin typeface="Comic Sans MS" panose="030F0702030302020204" pitchFamily="66" charset="0"/>
              </a:rPr>
              <a:t>much easier.</a:t>
            </a:r>
          </a:p>
          <a:p>
            <a:r>
              <a:rPr lang="en-US" dirty="0">
                <a:latin typeface="Comic Sans MS" panose="030F0702030302020204" pitchFamily="66" charset="0"/>
              </a:rPr>
              <a:t>Here is a handy video to help you learn the correct pronunciation of the phonemes.</a:t>
            </a:r>
          </a:p>
          <a:p>
            <a:pPr>
              <a:buNone/>
            </a:pPr>
            <a:endParaRPr lang="en-US" dirty="0">
              <a:latin typeface="Comic Sans MS" panose="030F0702030302020204" pitchFamily="66" charset="0"/>
            </a:endParaRPr>
          </a:p>
          <a:p>
            <a:pPr>
              <a:buNone/>
            </a:pPr>
            <a:r>
              <a:rPr lang="en-US" dirty="0">
                <a:latin typeface="Comic Sans MS" panose="030F0702030302020204" pitchFamily="66" charset="0"/>
                <a:hlinkClick r:id="rId4"/>
              </a:rPr>
              <a:t>https://www.youtube.com/watch?v=TTe5_Em0BHQ</a:t>
            </a:r>
            <a:endParaRPr lang="en-US" dirty="0">
              <a:latin typeface="Comic Sans MS" panose="030F0702030302020204" pitchFamily="66" charset="0"/>
            </a:endParaRPr>
          </a:p>
          <a:p>
            <a:pPr>
              <a:buNone/>
            </a:pPr>
            <a:endParaRPr lang="en-US" dirty="0">
              <a:latin typeface="Comic Sans MS" panose="030F0702030302020204" pitchFamily="66" charset="0"/>
            </a:endParaRPr>
          </a:p>
        </p:txBody>
      </p:sp>
      <p:pic>
        <p:nvPicPr>
          <p:cNvPr id="4" name="Recorded Sound">
            <a:hlinkClick r:id="" action="ppaction://media"/>
            <a:extLst>
              <a:ext uri="{FF2B5EF4-FFF2-40B4-BE49-F238E27FC236}">
                <a16:creationId xmlns:a16="http://schemas.microsoft.com/office/drawing/2014/main" id="{7B4FB0A8-999B-4A68-991F-3142ED2FC6C4}"/>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7740352" y="1181948"/>
            <a:ext cx="406400" cy="406400"/>
          </a:xfrm>
          <a:prstGeom prst="rect">
            <a:avLst/>
          </a:prstGeom>
        </p:spPr>
      </p:pic>
    </p:spTree>
    <p:extLst>
      <p:ext uri="{BB962C8B-B14F-4D97-AF65-F5344CB8AC3E}">
        <p14:creationId xmlns:p14="http://schemas.microsoft.com/office/powerpoint/2010/main" val="22188256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8539"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Comic Sans MS" panose="030F0702030302020204" pitchFamily="66" charset="0"/>
              </a:rPr>
              <a:t>How do we teach it?</a:t>
            </a:r>
          </a:p>
        </p:txBody>
      </p:sp>
      <p:sp>
        <p:nvSpPr>
          <p:cNvPr id="3" name="Content Placeholder 2"/>
          <p:cNvSpPr>
            <a:spLocks noGrp="1"/>
          </p:cNvSpPr>
          <p:nvPr>
            <p:ph idx="1"/>
          </p:nvPr>
        </p:nvSpPr>
        <p:spPr/>
        <p:txBody>
          <a:bodyPr>
            <a:normAutofit/>
          </a:bodyPr>
          <a:lstStyle/>
          <a:p>
            <a:pPr>
              <a:buNone/>
            </a:pPr>
            <a:endParaRPr lang="en-US" dirty="0"/>
          </a:p>
          <a:p>
            <a:endParaRPr lang="en-US" dirty="0"/>
          </a:p>
          <a:p>
            <a:endParaRPr lang="en-US" dirty="0"/>
          </a:p>
          <a:p>
            <a:endParaRPr lang="en-US" dirty="0"/>
          </a:p>
          <a:p>
            <a:endParaRPr lang="en-US" dirty="0"/>
          </a:p>
          <a:p>
            <a:endParaRPr lang="en-US" dirty="0"/>
          </a:p>
          <a:p>
            <a:r>
              <a:rPr lang="en-US" dirty="0">
                <a:latin typeface="Comic Sans MS" panose="030F0702030302020204" pitchFamily="66" charset="0"/>
              </a:rPr>
              <a:t>Learning through actions, pictures, stories and sounds.</a:t>
            </a:r>
          </a:p>
        </p:txBody>
      </p:sp>
      <p:pic>
        <p:nvPicPr>
          <p:cNvPr id="4" name="Picture 3"/>
          <p:cNvPicPr>
            <a:picLocks noChangeAspect="1"/>
          </p:cNvPicPr>
          <p:nvPr/>
        </p:nvPicPr>
        <p:blipFill>
          <a:blip r:embed="rId5"/>
          <a:stretch>
            <a:fillRect/>
          </a:stretch>
        </p:blipFill>
        <p:spPr>
          <a:xfrm>
            <a:off x="5193147" y="1880740"/>
            <a:ext cx="1844394" cy="2431868"/>
          </a:xfrm>
          <a:prstGeom prst="rect">
            <a:avLst/>
          </a:prstGeom>
        </p:spPr>
      </p:pic>
      <p:pic>
        <p:nvPicPr>
          <p:cNvPr id="6" name="Picture 5" descr="logo sm"/>
          <p:cNvPicPr/>
          <p:nvPr/>
        </p:nvPicPr>
        <p:blipFill>
          <a:blip r:embed="rId6" cstate="print">
            <a:extLst>
              <a:ext uri="{28A0092B-C50C-407E-A947-70E740481C1C}">
                <a14:useLocalDpi xmlns:a14="http://schemas.microsoft.com/office/drawing/2010/main" val="0"/>
              </a:ext>
            </a:extLst>
          </a:blip>
          <a:srcRect l="5632" t="24039" r="6787" b="35689"/>
          <a:stretch>
            <a:fillRect/>
          </a:stretch>
        </p:blipFill>
        <p:spPr bwMode="auto">
          <a:xfrm>
            <a:off x="822959" y="2420888"/>
            <a:ext cx="3429459" cy="1670446"/>
          </a:xfrm>
          <a:prstGeom prst="rect">
            <a:avLst/>
          </a:prstGeom>
          <a:noFill/>
        </p:spPr>
      </p:pic>
      <p:pic>
        <p:nvPicPr>
          <p:cNvPr id="5" name="Recorded Sound">
            <a:hlinkClick r:id="" action="ppaction://media"/>
            <a:extLst>
              <a:ext uri="{FF2B5EF4-FFF2-40B4-BE49-F238E27FC236}">
                <a16:creationId xmlns:a16="http://schemas.microsoft.com/office/drawing/2014/main" id="{EC5216C2-20D3-48F3-AE0D-400530121E17}"/>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7524328" y="988906"/>
            <a:ext cx="406400" cy="406400"/>
          </a:xfrm>
          <a:prstGeom prst="rect">
            <a:avLst/>
          </a:prstGeom>
        </p:spPr>
      </p:pic>
    </p:spTree>
    <p:extLst>
      <p:ext uri="{BB962C8B-B14F-4D97-AF65-F5344CB8AC3E}">
        <p14:creationId xmlns:p14="http://schemas.microsoft.com/office/powerpoint/2010/main" val="19058761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3106"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noChangeArrowheads="1"/>
          </p:cNvPicPr>
          <p:nvPr/>
        </p:nvPicPr>
        <p:blipFill>
          <a:blip r:embed="rId5" cstate="print"/>
          <a:srcRect/>
          <a:stretch>
            <a:fillRect/>
          </a:stretch>
        </p:blipFill>
        <p:spPr bwMode="auto">
          <a:xfrm>
            <a:off x="348380" y="188640"/>
            <a:ext cx="8640960" cy="5939335"/>
          </a:xfrm>
          <a:prstGeom prst="rect">
            <a:avLst/>
          </a:prstGeom>
          <a:noFill/>
          <a:ln w="9525">
            <a:noFill/>
            <a:miter lim="800000"/>
            <a:headEnd/>
            <a:tailEnd/>
          </a:ln>
        </p:spPr>
      </p:pic>
      <p:pic>
        <p:nvPicPr>
          <p:cNvPr id="2" name="Recorded Sound">
            <a:hlinkClick r:id="" action="ppaction://media"/>
            <a:extLst>
              <a:ext uri="{FF2B5EF4-FFF2-40B4-BE49-F238E27FC236}">
                <a16:creationId xmlns:a16="http://schemas.microsoft.com/office/drawing/2014/main" id="{BA195062-366E-4E80-9153-E723C8E028C9}"/>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2948131" y="323625"/>
            <a:ext cx="406400" cy="406400"/>
          </a:xfrm>
          <a:prstGeom prst="rect">
            <a:avLst/>
          </a:prstGeom>
        </p:spPr>
      </p:pic>
    </p:spTree>
    <p:extLst>
      <p:ext uri="{BB962C8B-B14F-4D97-AF65-F5344CB8AC3E}">
        <p14:creationId xmlns:p14="http://schemas.microsoft.com/office/powerpoint/2010/main" val="42929084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473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Comic Sans MS" panose="030F0702030302020204" pitchFamily="66" charset="0"/>
              </a:rPr>
              <a:t>The first sounds…</a:t>
            </a:r>
          </a:p>
        </p:txBody>
      </p:sp>
      <p:sp>
        <p:nvSpPr>
          <p:cNvPr id="3" name="Content Placeholder 2"/>
          <p:cNvSpPr>
            <a:spLocks noGrp="1"/>
          </p:cNvSpPr>
          <p:nvPr>
            <p:ph idx="1"/>
          </p:nvPr>
        </p:nvSpPr>
        <p:spPr/>
        <p:txBody>
          <a:bodyPr>
            <a:normAutofit/>
          </a:bodyPr>
          <a:lstStyle/>
          <a:p>
            <a:r>
              <a:rPr lang="en-US" dirty="0">
                <a:latin typeface="Comic Sans MS" panose="030F0702030302020204" pitchFamily="66" charset="0"/>
              </a:rPr>
              <a:t>We teach the sounds not the letter names.</a:t>
            </a:r>
          </a:p>
          <a:p>
            <a:endParaRPr lang="en-US" dirty="0">
              <a:latin typeface="Comic Sans MS" panose="030F0702030302020204" pitchFamily="66" charset="0"/>
            </a:endParaRPr>
          </a:p>
          <a:p>
            <a:pPr>
              <a:buNone/>
            </a:pPr>
            <a:r>
              <a:rPr lang="en-US" dirty="0">
                <a:latin typeface="Comic Sans MS" panose="030F0702030302020204" pitchFamily="66" charset="0"/>
              </a:rPr>
              <a:t>The first set of sounds we teach are:</a:t>
            </a:r>
          </a:p>
          <a:p>
            <a:pPr>
              <a:buNone/>
            </a:pPr>
            <a:endParaRPr lang="en-US" dirty="0">
              <a:latin typeface="Comic Sans MS" panose="030F0702030302020204" pitchFamily="66" charset="0"/>
            </a:endParaRPr>
          </a:p>
          <a:p>
            <a:pPr>
              <a:buNone/>
            </a:pPr>
            <a:r>
              <a:rPr lang="en-US" dirty="0">
                <a:latin typeface="Comic Sans MS" panose="030F0702030302020204" pitchFamily="66" charset="0"/>
              </a:rPr>
              <a:t>s	a	t	n	</a:t>
            </a:r>
            <a:r>
              <a:rPr lang="en-US" dirty="0" err="1">
                <a:latin typeface="Comic Sans MS" panose="030F0702030302020204" pitchFamily="66" charset="0"/>
              </a:rPr>
              <a:t>i</a:t>
            </a:r>
            <a:r>
              <a:rPr lang="en-US" dirty="0">
                <a:latin typeface="Comic Sans MS" panose="030F0702030302020204" pitchFamily="66" charset="0"/>
              </a:rPr>
              <a:t>	p</a:t>
            </a:r>
          </a:p>
          <a:p>
            <a:pPr>
              <a:buNone/>
            </a:pPr>
            <a:endParaRPr lang="en-US" dirty="0">
              <a:latin typeface="Comic Sans MS" panose="030F0702030302020204" pitchFamily="66" charset="0"/>
            </a:endParaRPr>
          </a:p>
          <a:p>
            <a:pPr>
              <a:buNone/>
            </a:pPr>
            <a:endParaRPr lang="en-US" dirty="0">
              <a:latin typeface="Comic Sans MS" panose="030F0702030302020204" pitchFamily="66" charset="0"/>
            </a:endParaRPr>
          </a:p>
          <a:p>
            <a:pPr>
              <a:buNone/>
            </a:pPr>
            <a:endParaRPr lang="en-US" dirty="0">
              <a:latin typeface="Comic Sans MS" panose="030F0702030302020204" pitchFamily="66" charset="0"/>
            </a:endParaRPr>
          </a:p>
          <a:p>
            <a:pPr>
              <a:buNone/>
            </a:pPr>
            <a:endParaRPr lang="en-US" dirty="0"/>
          </a:p>
        </p:txBody>
      </p:sp>
      <p:pic>
        <p:nvPicPr>
          <p:cNvPr id="6" name="Recorded Sound">
            <a:hlinkClick r:id="" action="ppaction://media"/>
            <a:extLst>
              <a:ext uri="{FF2B5EF4-FFF2-40B4-BE49-F238E27FC236}">
                <a16:creationId xmlns:a16="http://schemas.microsoft.com/office/drawing/2014/main" id="{586C3FDD-A931-4524-8030-55F2DA5E7AB9}"/>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6876256" y="1033413"/>
            <a:ext cx="406400" cy="4064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6913"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Comic Sans MS" panose="030F0702030302020204" pitchFamily="66" charset="0"/>
              </a:rPr>
              <a:t>Making words</a:t>
            </a:r>
          </a:p>
        </p:txBody>
      </p:sp>
      <p:sp>
        <p:nvSpPr>
          <p:cNvPr id="3" name="Content Placeholder 2"/>
          <p:cNvSpPr>
            <a:spLocks noGrp="1"/>
          </p:cNvSpPr>
          <p:nvPr>
            <p:ph idx="1"/>
          </p:nvPr>
        </p:nvSpPr>
        <p:spPr/>
        <p:txBody>
          <a:bodyPr>
            <a:normAutofit fontScale="92500" lnSpcReduction="10000"/>
          </a:bodyPr>
          <a:lstStyle/>
          <a:p>
            <a:r>
              <a:rPr lang="en-US" dirty="0">
                <a:latin typeface="Comic Sans MS" panose="030F0702030302020204" pitchFamily="66" charset="0"/>
              </a:rPr>
              <a:t>Once children know these sounds we can start making words.</a:t>
            </a:r>
          </a:p>
          <a:p>
            <a:endParaRPr lang="en-US" dirty="0"/>
          </a:p>
          <a:p>
            <a:r>
              <a:rPr lang="en-US" dirty="0">
                <a:latin typeface="Comic Sans MS" panose="030F0702030302020204" pitchFamily="66" charset="0"/>
              </a:rPr>
              <a:t>sat</a:t>
            </a:r>
          </a:p>
          <a:p>
            <a:r>
              <a:rPr lang="en-US" dirty="0">
                <a:latin typeface="Comic Sans MS" panose="030F0702030302020204" pitchFamily="66" charset="0"/>
              </a:rPr>
              <a:t>pin</a:t>
            </a:r>
          </a:p>
          <a:p>
            <a:r>
              <a:rPr lang="en-US" dirty="0">
                <a:latin typeface="Comic Sans MS" panose="030F0702030302020204" pitchFamily="66" charset="0"/>
              </a:rPr>
              <a:t>nip</a:t>
            </a:r>
          </a:p>
          <a:p>
            <a:r>
              <a:rPr lang="en-US" dirty="0">
                <a:latin typeface="Comic Sans MS" panose="030F0702030302020204" pitchFamily="66" charset="0"/>
              </a:rPr>
              <a:t>sit</a:t>
            </a:r>
          </a:p>
          <a:p>
            <a:r>
              <a:rPr lang="en-US" dirty="0">
                <a:latin typeface="Comic Sans MS" panose="030F0702030302020204" pitchFamily="66" charset="0"/>
              </a:rPr>
              <a:t>pit</a:t>
            </a:r>
          </a:p>
          <a:p>
            <a:r>
              <a:rPr lang="en-US" dirty="0">
                <a:latin typeface="Comic Sans MS" panose="030F0702030302020204" pitchFamily="66" charset="0"/>
              </a:rPr>
              <a:t>pat</a:t>
            </a:r>
          </a:p>
          <a:p>
            <a:r>
              <a:rPr lang="en-US" dirty="0">
                <a:latin typeface="Comic Sans MS" panose="030F0702030302020204" pitchFamily="66" charset="0"/>
              </a:rPr>
              <a:t>pip</a:t>
            </a:r>
          </a:p>
          <a:p>
            <a:r>
              <a:rPr lang="en-US" dirty="0">
                <a:latin typeface="Comic Sans MS" panose="030F0702030302020204" pitchFamily="66" charset="0"/>
              </a:rPr>
              <a:t>sip</a:t>
            </a:r>
          </a:p>
        </p:txBody>
      </p:sp>
      <p:pic>
        <p:nvPicPr>
          <p:cNvPr id="4" name="Picture 3" descr="images.jpg"/>
          <p:cNvPicPr>
            <a:picLocks noChangeAspect="1"/>
          </p:cNvPicPr>
          <p:nvPr/>
        </p:nvPicPr>
        <p:blipFill>
          <a:blip r:embed="rId5"/>
          <a:stretch>
            <a:fillRect/>
          </a:stretch>
        </p:blipFill>
        <p:spPr>
          <a:xfrm>
            <a:off x="6781800" y="4495800"/>
            <a:ext cx="993693" cy="1447800"/>
          </a:xfrm>
          <a:prstGeom prst="rect">
            <a:avLst/>
          </a:prstGeom>
        </p:spPr>
      </p:pic>
      <p:pic>
        <p:nvPicPr>
          <p:cNvPr id="5" name="Picture 4" descr="postman-pat-8-plush-collectable--pat-w-satchel.jpg"/>
          <p:cNvPicPr>
            <a:picLocks noChangeAspect="1"/>
          </p:cNvPicPr>
          <p:nvPr/>
        </p:nvPicPr>
        <p:blipFill>
          <a:blip r:embed="rId6"/>
          <a:stretch>
            <a:fillRect/>
          </a:stretch>
        </p:blipFill>
        <p:spPr>
          <a:xfrm>
            <a:off x="3352800" y="2385561"/>
            <a:ext cx="2749508" cy="3558039"/>
          </a:xfrm>
          <a:prstGeom prst="rect">
            <a:avLst/>
          </a:prstGeom>
        </p:spPr>
      </p:pic>
      <p:pic>
        <p:nvPicPr>
          <p:cNvPr id="6" name="Recorded Sound">
            <a:hlinkClick r:id="" action="ppaction://media"/>
            <a:extLst>
              <a:ext uri="{FF2B5EF4-FFF2-40B4-BE49-F238E27FC236}">
                <a16:creationId xmlns:a16="http://schemas.microsoft.com/office/drawing/2014/main" id="{E0951060-79A1-46CC-AC8C-931B48F6D04D}"/>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6375400" y="914400"/>
            <a:ext cx="406400" cy="4064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3746"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latin typeface="Comic Sans MS" panose="030F0702030302020204" pitchFamily="66" charset="0"/>
              </a:rPr>
              <a:t>Robot talk…</a:t>
            </a:r>
            <a:br>
              <a:rPr lang="en-US" dirty="0"/>
            </a:br>
            <a:endParaRPr lang="en-US" dirty="0"/>
          </a:p>
        </p:txBody>
      </p:sp>
      <p:pic>
        <p:nvPicPr>
          <p:cNvPr id="4" name="Content Placeholder 3" descr="robot1.jpg"/>
          <p:cNvPicPr>
            <a:picLocks noGrp="1" noChangeAspect="1"/>
          </p:cNvPicPr>
          <p:nvPr>
            <p:ph idx="1"/>
          </p:nvPr>
        </p:nvPicPr>
        <p:blipFill>
          <a:blip r:embed="rId5"/>
          <a:stretch>
            <a:fillRect/>
          </a:stretch>
        </p:blipFill>
        <p:spPr>
          <a:xfrm>
            <a:off x="3352800" y="1417638"/>
            <a:ext cx="2438400" cy="4064000"/>
          </a:xfrm>
        </p:spPr>
      </p:pic>
      <p:sp>
        <p:nvSpPr>
          <p:cNvPr id="5" name="TextBox 4"/>
          <p:cNvSpPr txBox="1"/>
          <p:nvPr/>
        </p:nvSpPr>
        <p:spPr>
          <a:xfrm>
            <a:off x="1066800" y="5715000"/>
            <a:ext cx="6553200" cy="369332"/>
          </a:xfrm>
          <a:prstGeom prst="rect">
            <a:avLst/>
          </a:prstGeom>
          <a:noFill/>
        </p:spPr>
        <p:txBody>
          <a:bodyPr wrap="square" rtlCol="0">
            <a:spAutoFit/>
          </a:bodyPr>
          <a:lstStyle/>
          <a:p>
            <a:r>
              <a:rPr lang="en-US" dirty="0"/>
              <a:t>                                          </a:t>
            </a:r>
            <a:endParaRPr lang="en-US" sz="4400" dirty="0">
              <a:latin typeface="Comic Sans MS" panose="030F0702030302020204" pitchFamily="66" charset="0"/>
            </a:endParaRPr>
          </a:p>
        </p:txBody>
      </p:sp>
      <p:pic>
        <p:nvPicPr>
          <p:cNvPr id="3" name="Recorded Sound">
            <a:hlinkClick r:id="" action="ppaction://media"/>
            <a:extLst>
              <a:ext uri="{FF2B5EF4-FFF2-40B4-BE49-F238E27FC236}">
                <a16:creationId xmlns:a16="http://schemas.microsoft.com/office/drawing/2014/main" id="{6054B26E-525B-41FA-A1C3-8FFCDAEC8CE4}"/>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6588224" y="692696"/>
            <a:ext cx="406400" cy="4064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9953"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555776" y="75981"/>
            <a:ext cx="4032448" cy="646331"/>
          </a:xfrm>
          <a:prstGeom prst="rect">
            <a:avLst/>
          </a:prstGeom>
          <a:noFill/>
        </p:spPr>
        <p:txBody>
          <a:bodyPr wrap="square" rtlCol="0">
            <a:spAutoFit/>
          </a:bodyPr>
          <a:lstStyle/>
          <a:p>
            <a:r>
              <a:rPr lang="en-US" sz="3600" dirty="0">
                <a:latin typeface="Comic Sans MS" panose="030F0702030302020204" pitchFamily="66" charset="0"/>
              </a:rPr>
              <a:t>Phonics at home</a:t>
            </a:r>
            <a:endParaRPr lang="en-GB" sz="3600" dirty="0">
              <a:latin typeface="Comic Sans MS" panose="030F0702030302020204" pitchFamily="66" charset="0"/>
            </a:endParaRPr>
          </a:p>
        </p:txBody>
      </p:sp>
      <p:pic>
        <p:nvPicPr>
          <p:cNvPr id="2052" name="Picture 4" descr="Interactive phonics games, printable resources, ideas for teachers, advice for parents, assessment ideas, inspiration, planning, fun"/>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05704" y="1129845"/>
            <a:ext cx="8858250" cy="952500"/>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221753" y="2636912"/>
            <a:ext cx="4572000" cy="923330"/>
          </a:xfrm>
          <a:prstGeom prst="rect">
            <a:avLst/>
          </a:prstGeom>
        </p:spPr>
        <p:txBody>
          <a:bodyPr>
            <a:spAutoFit/>
          </a:bodyPr>
          <a:lstStyle/>
          <a:p>
            <a:r>
              <a:rPr lang="en-US" dirty="0">
                <a:latin typeface="Comic Sans MS" panose="030F0702030302020204" pitchFamily="66" charset="0"/>
                <a:hlinkClick r:id="rId6"/>
              </a:rPr>
              <a:t>https://www.youtube.com/watch?v=vMEvxTGvi4c&amp;list=PLqh11DN6jmbCsIPschffPaxvCdS9d6qPN</a:t>
            </a:r>
            <a:endParaRPr lang="en-US" dirty="0">
              <a:latin typeface="Comic Sans MS" panose="030F0702030302020204" pitchFamily="66" charset="0"/>
            </a:endParaRPr>
          </a:p>
        </p:txBody>
      </p:sp>
      <p:pic>
        <p:nvPicPr>
          <p:cNvPr id="8"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364088" y="2489879"/>
            <a:ext cx="3024336" cy="302433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Rectangle 4"/>
          <p:cNvSpPr/>
          <p:nvPr/>
        </p:nvSpPr>
        <p:spPr>
          <a:xfrm>
            <a:off x="2915816" y="4013271"/>
            <a:ext cx="2199037" cy="461665"/>
          </a:xfrm>
          <a:prstGeom prst="rect">
            <a:avLst/>
          </a:prstGeom>
        </p:spPr>
        <p:txBody>
          <a:bodyPr wrap="square">
            <a:spAutoFit/>
          </a:bodyPr>
          <a:lstStyle/>
          <a:p>
            <a:r>
              <a:rPr lang="en-US" sz="2400" dirty="0" err="1">
                <a:latin typeface="Comic Sans MS" panose="030F0702030302020204" pitchFamily="66" charset="0"/>
              </a:rPr>
              <a:t>Mr</a:t>
            </a:r>
            <a:r>
              <a:rPr lang="en-US" sz="2400" dirty="0">
                <a:latin typeface="Comic Sans MS" panose="030F0702030302020204" pitchFamily="66" charset="0"/>
              </a:rPr>
              <a:t> Thorne</a:t>
            </a:r>
            <a:endParaRPr lang="en-GB" sz="2400" dirty="0"/>
          </a:p>
        </p:txBody>
      </p:sp>
      <p:pic>
        <p:nvPicPr>
          <p:cNvPr id="2" name="Recorded Sound">
            <a:hlinkClick r:id="" action="ppaction://media"/>
            <a:extLst>
              <a:ext uri="{FF2B5EF4-FFF2-40B4-BE49-F238E27FC236}">
                <a16:creationId xmlns:a16="http://schemas.microsoft.com/office/drawing/2014/main" id="{D4229FA6-8D61-4B8C-8D25-75799BFAD339}"/>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6891246" y="722311"/>
            <a:ext cx="406400" cy="406400"/>
          </a:xfrm>
          <a:prstGeom prst="rect">
            <a:avLst/>
          </a:prstGeom>
        </p:spPr>
      </p:pic>
    </p:spTree>
    <p:extLst>
      <p:ext uri="{BB962C8B-B14F-4D97-AF65-F5344CB8AC3E}">
        <p14:creationId xmlns:p14="http://schemas.microsoft.com/office/powerpoint/2010/main" val="12967733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867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Comic Sans MS" panose="030F0702030302020204" pitchFamily="66" charset="0"/>
              </a:rPr>
              <a:t>Where it gets a bit tricky… </a:t>
            </a:r>
          </a:p>
        </p:txBody>
      </p:sp>
      <p:sp>
        <p:nvSpPr>
          <p:cNvPr id="3" name="Content Placeholder 2"/>
          <p:cNvSpPr>
            <a:spLocks noGrp="1"/>
          </p:cNvSpPr>
          <p:nvPr>
            <p:ph idx="1"/>
          </p:nvPr>
        </p:nvSpPr>
        <p:spPr>
          <a:xfrm>
            <a:off x="971600" y="1737361"/>
            <a:ext cx="7543801" cy="4023360"/>
          </a:xfrm>
        </p:spPr>
        <p:txBody>
          <a:bodyPr/>
          <a:lstStyle/>
          <a:p>
            <a:r>
              <a:rPr lang="en-US" dirty="0">
                <a:latin typeface="Comic Sans MS" panose="030F0702030302020204" pitchFamily="66" charset="0"/>
              </a:rPr>
              <a:t>There are 42 phonemes to teach in total.</a:t>
            </a:r>
          </a:p>
          <a:p>
            <a:r>
              <a:rPr lang="en-US" dirty="0">
                <a:latin typeface="Comic Sans MS" panose="030F0702030302020204" pitchFamily="66" charset="0"/>
              </a:rPr>
              <a:t>Some of these phonemes are made up of more than one letter including…</a:t>
            </a:r>
          </a:p>
          <a:p>
            <a:endParaRPr lang="en-US" dirty="0">
              <a:latin typeface="Comic Sans MS" panose="030F0702030302020204" pitchFamily="66" charset="0"/>
            </a:endParaRPr>
          </a:p>
          <a:p>
            <a:r>
              <a:rPr lang="en-US" dirty="0" err="1">
                <a:latin typeface="Comic Sans MS" panose="030F0702030302020204" pitchFamily="66" charset="0"/>
              </a:rPr>
              <a:t>ai</a:t>
            </a:r>
            <a:r>
              <a:rPr lang="en-US" dirty="0">
                <a:latin typeface="Comic Sans MS" panose="030F0702030302020204" pitchFamily="66" charset="0"/>
              </a:rPr>
              <a:t> as in rain       </a:t>
            </a:r>
          </a:p>
          <a:p>
            <a:r>
              <a:rPr lang="en-US" dirty="0" err="1">
                <a:latin typeface="Comic Sans MS" panose="030F0702030302020204" pitchFamily="66" charset="0"/>
              </a:rPr>
              <a:t>oa</a:t>
            </a:r>
            <a:r>
              <a:rPr lang="en-US" dirty="0">
                <a:latin typeface="Comic Sans MS" panose="030F0702030302020204" pitchFamily="66" charset="0"/>
              </a:rPr>
              <a:t> as in boat</a:t>
            </a:r>
          </a:p>
          <a:p>
            <a:r>
              <a:rPr lang="en-US" dirty="0" err="1">
                <a:latin typeface="Comic Sans MS" panose="030F0702030302020204" pitchFamily="66" charset="0"/>
              </a:rPr>
              <a:t>sh</a:t>
            </a:r>
            <a:r>
              <a:rPr lang="en-US" dirty="0">
                <a:latin typeface="Comic Sans MS" panose="030F0702030302020204" pitchFamily="66" charset="0"/>
              </a:rPr>
              <a:t> as in shop</a:t>
            </a:r>
          </a:p>
          <a:p>
            <a:endParaRPr lang="en-US" dirty="0">
              <a:latin typeface="Comic Sans MS" panose="030F0702030302020204" pitchFamily="66" charset="0"/>
            </a:endParaRPr>
          </a:p>
          <a:p>
            <a:r>
              <a:rPr lang="en-US" dirty="0">
                <a:latin typeface="Comic Sans MS" panose="030F0702030302020204" pitchFamily="66" charset="0"/>
              </a:rPr>
              <a:t>These are called diagraphs – 2 letters that make 1 sound</a:t>
            </a:r>
          </a:p>
        </p:txBody>
      </p:sp>
      <p:pic>
        <p:nvPicPr>
          <p:cNvPr id="5" name="Picture 4" descr="rain-drops.jpg"/>
          <p:cNvPicPr>
            <a:picLocks noChangeAspect="1"/>
          </p:cNvPicPr>
          <p:nvPr/>
        </p:nvPicPr>
        <p:blipFill>
          <a:blip r:embed="rId4"/>
          <a:stretch>
            <a:fillRect/>
          </a:stretch>
        </p:blipFill>
        <p:spPr>
          <a:xfrm>
            <a:off x="4932040" y="2852936"/>
            <a:ext cx="2151360" cy="2134149"/>
          </a:xfrm>
          <a:prstGeom prst="rect">
            <a:avLst/>
          </a:prstGeom>
        </p:spPr>
      </p:pic>
      <p:pic>
        <p:nvPicPr>
          <p:cNvPr id="4" name="Recorded Sound">
            <a:hlinkClick r:id="" action="ppaction://media"/>
            <a:extLst>
              <a:ext uri="{FF2B5EF4-FFF2-40B4-BE49-F238E27FC236}">
                <a16:creationId xmlns:a16="http://schemas.microsoft.com/office/drawing/2014/main" id="{14E14753-9BEA-48A6-8CA5-6A04EBA8FD55}"/>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6880200" y="808782"/>
            <a:ext cx="406400" cy="406400"/>
          </a:xfrm>
          <a:prstGeom prst="rect">
            <a:avLst/>
          </a:prstGeom>
        </p:spPr>
      </p:pic>
    </p:spTree>
    <p:extLst>
      <p:ext uri="{BB962C8B-B14F-4D97-AF65-F5344CB8AC3E}">
        <p14:creationId xmlns:p14="http://schemas.microsoft.com/office/powerpoint/2010/main" val="10235525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352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Comic Sans MS" panose="030F0702030302020204" pitchFamily="66" charset="0"/>
              </a:rPr>
              <a:t>Now it gets even trickier… </a:t>
            </a:r>
          </a:p>
        </p:txBody>
      </p:sp>
      <p:sp>
        <p:nvSpPr>
          <p:cNvPr id="3" name="Content Placeholder 2"/>
          <p:cNvSpPr>
            <a:spLocks noGrp="1"/>
          </p:cNvSpPr>
          <p:nvPr>
            <p:ph idx="1"/>
          </p:nvPr>
        </p:nvSpPr>
        <p:spPr/>
        <p:txBody>
          <a:bodyPr>
            <a:normAutofit/>
          </a:bodyPr>
          <a:lstStyle/>
          <a:p>
            <a:r>
              <a:rPr lang="en-US" dirty="0">
                <a:latin typeface="Comic Sans MS" panose="030F0702030302020204" pitchFamily="66" charset="0"/>
              </a:rPr>
              <a:t>Tricky words are words that can’t be sounded out – we just have to remember them!</a:t>
            </a:r>
          </a:p>
          <a:p>
            <a:endParaRPr lang="en-US" dirty="0">
              <a:latin typeface="Comic Sans MS" panose="030F0702030302020204" pitchFamily="66" charset="0"/>
            </a:endParaRPr>
          </a:p>
          <a:p>
            <a:r>
              <a:rPr lang="en-US" dirty="0">
                <a:solidFill>
                  <a:srgbClr val="00B050"/>
                </a:solidFill>
                <a:latin typeface="Comic Sans MS" panose="030F0702030302020204" pitchFamily="66" charset="0"/>
              </a:rPr>
              <a:t>the	go	no	I	he	me	she	we	</a:t>
            </a:r>
          </a:p>
          <a:p>
            <a:endParaRPr lang="en-US" dirty="0">
              <a:latin typeface="Comic Sans MS" panose="030F0702030302020204" pitchFamily="66" charset="0"/>
            </a:endParaRPr>
          </a:p>
          <a:p>
            <a:r>
              <a:rPr lang="en-US" dirty="0">
                <a:latin typeface="Comic Sans MS" panose="030F0702030302020204" pitchFamily="66" charset="0"/>
              </a:rPr>
              <a:t>We will be sending home reception words in the front of your child’s reading record book. Please learn them with your child. The more that they are exposed to these words, the easier they will find it to read and write them.</a:t>
            </a:r>
          </a:p>
        </p:txBody>
      </p:sp>
      <p:pic>
        <p:nvPicPr>
          <p:cNvPr id="4" name="Recorded Sound">
            <a:hlinkClick r:id="" action="ppaction://media"/>
            <a:extLst>
              <a:ext uri="{FF2B5EF4-FFF2-40B4-BE49-F238E27FC236}">
                <a16:creationId xmlns:a16="http://schemas.microsoft.com/office/drawing/2014/main" id="{8724BCDD-B7F5-4DDA-A560-AB1B05B87939}"/>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6876256" y="785706"/>
            <a:ext cx="406400" cy="406400"/>
          </a:xfrm>
          <a:prstGeom prst="rect">
            <a:avLst/>
          </a:prstGeom>
        </p:spPr>
      </p:pic>
    </p:spTree>
    <p:extLst>
      <p:ext uri="{BB962C8B-B14F-4D97-AF65-F5344CB8AC3E}">
        <p14:creationId xmlns:p14="http://schemas.microsoft.com/office/powerpoint/2010/main" val="9276268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0443"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Comic Sans MS" panose="030F0702030302020204" pitchFamily="66" charset="0"/>
              </a:rPr>
              <a:t>Reading is not just about the words…</a:t>
            </a:r>
          </a:p>
        </p:txBody>
      </p:sp>
      <p:sp>
        <p:nvSpPr>
          <p:cNvPr id="3" name="Content Placeholder 2"/>
          <p:cNvSpPr>
            <a:spLocks noGrp="1"/>
          </p:cNvSpPr>
          <p:nvPr>
            <p:ph idx="1"/>
          </p:nvPr>
        </p:nvSpPr>
        <p:spPr>
          <a:xfrm>
            <a:off x="822959" y="1845734"/>
            <a:ext cx="4685145" cy="4023360"/>
          </a:xfrm>
        </p:spPr>
        <p:txBody>
          <a:bodyPr>
            <a:normAutofit/>
          </a:bodyPr>
          <a:lstStyle/>
          <a:p>
            <a:r>
              <a:rPr lang="en-US" dirty="0">
                <a:latin typeface="Comic Sans MS" panose="030F0702030302020204" pitchFamily="66" charset="0"/>
              </a:rPr>
              <a:t> </a:t>
            </a:r>
          </a:p>
          <a:p>
            <a:r>
              <a:rPr lang="en-US" dirty="0">
                <a:latin typeface="Comic Sans MS" panose="030F0702030302020204" pitchFamily="66" charset="0"/>
              </a:rPr>
              <a:t>- Before opening the book, talk about what the book might be about.</a:t>
            </a:r>
          </a:p>
          <a:p>
            <a:endParaRPr lang="en-US" dirty="0">
              <a:latin typeface="Comic Sans MS" panose="030F0702030302020204" pitchFamily="66" charset="0"/>
            </a:endParaRPr>
          </a:p>
          <a:p>
            <a:r>
              <a:rPr lang="en-US" dirty="0">
                <a:latin typeface="Comic Sans MS" panose="030F0702030302020204" pitchFamily="66" charset="0"/>
              </a:rPr>
              <a:t>- Practice the sounds on the inside cover.</a:t>
            </a:r>
          </a:p>
          <a:p>
            <a:endParaRPr lang="en-US" dirty="0">
              <a:latin typeface="Comic Sans MS" panose="030F0702030302020204" pitchFamily="66" charset="0"/>
            </a:endParaRPr>
          </a:p>
          <a:p>
            <a:r>
              <a:rPr lang="en-US" dirty="0">
                <a:latin typeface="Comic Sans MS" panose="030F0702030302020204" pitchFamily="66" charset="0"/>
              </a:rPr>
              <a:t>- If you only try a page or 2, that’s OK. The key is little and often.</a:t>
            </a:r>
          </a:p>
        </p:txBody>
      </p:sp>
      <p:pic>
        <p:nvPicPr>
          <p:cNvPr id="4" name="Picture 3"/>
          <p:cNvPicPr>
            <a:picLocks noChangeAspect="1"/>
          </p:cNvPicPr>
          <p:nvPr/>
        </p:nvPicPr>
        <p:blipFill>
          <a:blip r:embed="rId4"/>
          <a:stretch>
            <a:fillRect/>
          </a:stretch>
        </p:blipFill>
        <p:spPr>
          <a:xfrm>
            <a:off x="5940151" y="2276872"/>
            <a:ext cx="2309867" cy="2736304"/>
          </a:xfrm>
          <a:prstGeom prst="rect">
            <a:avLst/>
          </a:prstGeom>
        </p:spPr>
      </p:pic>
      <p:pic>
        <p:nvPicPr>
          <p:cNvPr id="6" name="Recorded Sound">
            <a:hlinkClick r:id="" action="ppaction://media"/>
            <a:extLst>
              <a:ext uri="{FF2B5EF4-FFF2-40B4-BE49-F238E27FC236}">
                <a16:creationId xmlns:a16="http://schemas.microsoft.com/office/drawing/2014/main" id="{61E6E8CA-CFD9-4AD1-AFAA-9848108164C8}"/>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6300192" y="1268760"/>
            <a:ext cx="406400" cy="406400"/>
          </a:xfrm>
          <a:prstGeom prst="rect">
            <a:avLst/>
          </a:prstGeom>
        </p:spPr>
      </p:pic>
    </p:spTree>
    <p:extLst>
      <p:ext uri="{BB962C8B-B14F-4D97-AF65-F5344CB8AC3E}">
        <p14:creationId xmlns:p14="http://schemas.microsoft.com/office/powerpoint/2010/main" val="14692832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56469"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Comic Sans MS" panose="030F0702030302020204" pitchFamily="66" charset="0"/>
              </a:rPr>
              <a:t>Stages of reading..</a:t>
            </a:r>
            <a:endParaRPr lang="en-GB" dirty="0">
              <a:latin typeface="Comic Sans MS" panose="030F0702030302020204" pitchFamily="66" charset="0"/>
            </a:endParaRPr>
          </a:p>
        </p:txBody>
      </p:sp>
      <p:sp>
        <p:nvSpPr>
          <p:cNvPr id="3" name="Content Placeholder 2"/>
          <p:cNvSpPr>
            <a:spLocks noGrp="1"/>
          </p:cNvSpPr>
          <p:nvPr>
            <p:ph idx="1"/>
          </p:nvPr>
        </p:nvSpPr>
        <p:spPr>
          <a:xfrm>
            <a:off x="611560" y="1845734"/>
            <a:ext cx="5112567" cy="4247562"/>
          </a:xfrm>
        </p:spPr>
        <p:txBody>
          <a:bodyPr>
            <a:normAutofit lnSpcReduction="10000"/>
          </a:bodyPr>
          <a:lstStyle/>
          <a:p>
            <a:endParaRPr lang="en-US" dirty="0">
              <a:latin typeface="Comic Sans MS" panose="030F0702030302020204" pitchFamily="66" charset="0"/>
            </a:endParaRPr>
          </a:p>
          <a:p>
            <a:r>
              <a:rPr lang="en-US" dirty="0">
                <a:latin typeface="Comic Sans MS" panose="030F0702030302020204" pitchFamily="66" charset="0"/>
              </a:rPr>
              <a:t>If your child </a:t>
            </a:r>
            <a:r>
              <a:rPr lang="en-US" dirty="0" err="1">
                <a:latin typeface="Comic Sans MS" panose="030F0702030302020204" pitchFamily="66" charset="0"/>
              </a:rPr>
              <a:t>memorises</a:t>
            </a:r>
            <a:r>
              <a:rPr lang="en-US" dirty="0">
                <a:latin typeface="Comic Sans MS" panose="030F0702030302020204" pitchFamily="66" charset="0"/>
              </a:rPr>
              <a:t> the words, don’t worry this is normal as children have a very good memory for things like this. To give your child a little bit of a challenge see if they can point to any sounds they recognise. You can also ask them questions about the pictures and the story.</a:t>
            </a:r>
          </a:p>
          <a:p>
            <a:pPr marL="0" indent="0">
              <a:buNone/>
            </a:pPr>
            <a:r>
              <a:rPr lang="en-US" dirty="0">
                <a:latin typeface="Comic Sans MS" panose="030F0702030302020204" pitchFamily="66" charset="0"/>
              </a:rPr>
              <a:t>Our school policy is that you read with your child at least 5 times a week but this could be any book including you reading to them. Please log this in their reading record every time you read or share a book. </a:t>
            </a:r>
          </a:p>
          <a:p>
            <a:endParaRPr lang="en-GB" dirty="0"/>
          </a:p>
        </p:txBody>
      </p:sp>
      <p:pic>
        <p:nvPicPr>
          <p:cNvPr id="4" name="Picture 3"/>
          <p:cNvPicPr>
            <a:picLocks noChangeAspect="1"/>
          </p:cNvPicPr>
          <p:nvPr/>
        </p:nvPicPr>
        <p:blipFill>
          <a:blip r:embed="rId5"/>
          <a:stretch>
            <a:fillRect/>
          </a:stretch>
        </p:blipFill>
        <p:spPr>
          <a:xfrm>
            <a:off x="5868144" y="2420888"/>
            <a:ext cx="2562019" cy="1944988"/>
          </a:xfrm>
          <a:prstGeom prst="rect">
            <a:avLst/>
          </a:prstGeom>
        </p:spPr>
      </p:pic>
      <p:pic>
        <p:nvPicPr>
          <p:cNvPr id="5" name="Recorded Sound">
            <a:hlinkClick r:id="" action="ppaction://media"/>
            <a:extLst>
              <a:ext uri="{FF2B5EF4-FFF2-40B4-BE49-F238E27FC236}">
                <a16:creationId xmlns:a16="http://schemas.microsoft.com/office/drawing/2014/main" id="{F79EFC5E-5789-418D-B07F-76C51B1A374A}"/>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7092280" y="908720"/>
            <a:ext cx="406400" cy="406400"/>
          </a:xfrm>
          <a:prstGeom prst="rect">
            <a:avLst/>
          </a:prstGeom>
        </p:spPr>
      </p:pic>
    </p:spTree>
    <p:extLst>
      <p:ext uri="{BB962C8B-B14F-4D97-AF65-F5344CB8AC3E}">
        <p14:creationId xmlns:p14="http://schemas.microsoft.com/office/powerpoint/2010/main" val="27451145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113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Comic Sans MS" panose="030F0702030302020204" pitchFamily="66" charset="0"/>
              </a:rPr>
              <a:t>Importance of reading</a:t>
            </a:r>
            <a:endParaRPr lang="en-GB" dirty="0">
              <a:latin typeface="Comic Sans MS" panose="030F0702030302020204" pitchFamily="66" charset="0"/>
            </a:endParaRPr>
          </a:p>
        </p:txBody>
      </p:sp>
      <p:sp>
        <p:nvSpPr>
          <p:cNvPr id="3" name="Content Placeholder 2"/>
          <p:cNvSpPr>
            <a:spLocks noGrp="1"/>
          </p:cNvSpPr>
          <p:nvPr>
            <p:ph idx="1"/>
          </p:nvPr>
        </p:nvSpPr>
        <p:spPr>
          <a:xfrm>
            <a:off x="611560" y="1845734"/>
            <a:ext cx="5400600" cy="4247562"/>
          </a:xfrm>
        </p:spPr>
        <p:txBody>
          <a:bodyPr>
            <a:normAutofit/>
          </a:bodyPr>
          <a:lstStyle/>
          <a:p>
            <a:r>
              <a:rPr lang="en-US" dirty="0">
                <a:latin typeface="Comic Sans MS" panose="030F0702030302020204" pitchFamily="66" charset="0"/>
              </a:rPr>
              <a:t>Being able to read fluently will greatly increase the opportunities your child will have in life. </a:t>
            </a:r>
          </a:p>
          <a:p>
            <a:endParaRPr lang="en-US" dirty="0">
              <a:latin typeface="Comic Sans MS" panose="030F0702030302020204" pitchFamily="66" charset="0"/>
            </a:endParaRPr>
          </a:p>
          <a:p>
            <a:r>
              <a:rPr lang="en-US" dirty="0">
                <a:latin typeface="Comic Sans MS" panose="030F0702030302020204" pitchFamily="66" charset="0"/>
              </a:rPr>
              <a:t>The following link talks about a study which has been conducted in the UK and has proven that children who can read have better life chances.</a:t>
            </a:r>
          </a:p>
          <a:p>
            <a:endParaRPr lang="en-US" dirty="0">
              <a:latin typeface="Comic Sans MS" panose="030F0702030302020204" pitchFamily="66" charset="0"/>
            </a:endParaRPr>
          </a:p>
          <a:p>
            <a:r>
              <a:rPr lang="en-US" dirty="0">
                <a:latin typeface="Comic Sans MS" panose="030F0702030302020204" pitchFamily="66" charset="0"/>
                <a:hlinkClick r:id="rId5"/>
              </a:rPr>
              <a:t>https://www.ted.com/talks/helen_pearson_lessons_from_the_longest_study_on_human_development/footnotes#t-102679</a:t>
            </a:r>
            <a:endParaRPr lang="en-US" dirty="0">
              <a:latin typeface="Comic Sans MS" panose="030F0702030302020204" pitchFamily="66" charset="0"/>
            </a:endParaRPr>
          </a:p>
          <a:p>
            <a:endParaRPr lang="en-US" dirty="0">
              <a:latin typeface="Comic Sans MS" panose="030F0702030302020204" pitchFamily="66" charset="0"/>
            </a:endParaRPr>
          </a:p>
          <a:p>
            <a:endParaRPr lang="en-GB" dirty="0"/>
          </a:p>
        </p:txBody>
      </p:sp>
      <p:pic>
        <p:nvPicPr>
          <p:cNvPr id="4" name="Picture 3"/>
          <p:cNvPicPr>
            <a:picLocks noChangeAspect="1"/>
          </p:cNvPicPr>
          <p:nvPr/>
        </p:nvPicPr>
        <p:blipFill>
          <a:blip r:embed="rId6"/>
          <a:stretch>
            <a:fillRect/>
          </a:stretch>
        </p:blipFill>
        <p:spPr>
          <a:xfrm>
            <a:off x="5868144" y="2420888"/>
            <a:ext cx="2562019" cy="1944988"/>
          </a:xfrm>
          <a:prstGeom prst="rect">
            <a:avLst/>
          </a:prstGeom>
        </p:spPr>
      </p:pic>
      <p:pic>
        <p:nvPicPr>
          <p:cNvPr id="6" name="Recorded Sound">
            <a:hlinkClick r:id="" action="ppaction://media"/>
            <a:extLst>
              <a:ext uri="{FF2B5EF4-FFF2-40B4-BE49-F238E27FC236}">
                <a16:creationId xmlns:a16="http://schemas.microsoft.com/office/drawing/2014/main" id="{90C82138-359A-4C71-856B-8EE412A3A21C}"/>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7914640" y="908720"/>
            <a:ext cx="406400" cy="406400"/>
          </a:xfrm>
          <a:prstGeom prst="rect">
            <a:avLst/>
          </a:prstGeom>
        </p:spPr>
      </p:pic>
    </p:spTree>
    <p:extLst>
      <p:ext uri="{BB962C8B-B14F-4D97-AF65-F5344CB8AC3E}">
        <p14:creationId xmlns:p14="http://schemas.microsoft.com/office/powerpoint/2010/main" val="40653823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2344"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Comic Sans MS" panose="030F0702030302020204" pitchFamily="66" charset="0"/>
              </a:rPr>
              <a:t>Writing phonetically…</a:t>
            </a:r>
            <a:endParaRPr lang="en-GB" dirty="0">
              <a:latin typeface="Comic Sans MS" panose="030F0702030302020204" pitchFamily="66" charset="0"/>
            </a:endParaRPr>
          </a:p>
        </p:txBody>
      </p:sp>
      <p:sp>
        <p:nvSpPr>
          <p:cNvPr id="3" name="Content Placeholder 2"/>
          <p:cNvSpPr>
            <a:spLocks noGrp="1"/>
          </p:cNvSpPr>
          <p:nvPr>
            <p:ph idx="1"/>
          </p:nvPr>
        </p:nvSpPr>
        <p:spPr>
          <a:xfrm>
            <a:off x="822959" y="1845734"/>
            <a:ext cx="4757153" cy="4023360"/>
          </a:xfrm>
        </p:spPr>
        <p:txBody>
          <a:bodyPr/>
          <a:lstStyle/>
          <a:p>
            <a:endParaRPr lang="en-US" dirty="0">
              <a:latin typeface="Comic Sans MS" panose="030F0702030302020204" pitchFamily="66" charset="0"/>
            </a:endParaRPr>
          </a:p>
          <a:p>
            <a:r>
              <a:rPr lang="en-US" dirty="0">
                <a:latin typeface="Comic Sans MS" panose="030F0702030302020204" pitchFamily="66" charset="0"/>
              </a:rPr>
              <a:t>The </a:t>
            </a:r>
            <a:r>
              <a:rPr lang="en-US" dirty="0" err="1">
                <a:latin typeface="Comic Sans MS" panose="030F0702030302020204" pitchFamily="66" charset="0"/>
              </a:rPr>
              <a:t>teecha</a:t>
            </a:r>
            <a:r>
              <a:rPr lang="en-US" dirty="0">
                <a:latin typeface="Comic Sans MS" panose="030F0702030302020204" pitchFamily="66" charset="0"/>
              </a:rPr>
              <a:t> can </a:t>
            </a:r>
            <a:r>
              <a:rPr lang="en-US" dirty="0" err="1">
                <a:latin typeface="Comic Sans MS" panose="030F0702030302020204" pitchFamily="66" charset="0"/>
              </a:rPr>
              <a:t>hlp</a:t>
            </a:r>
            <a:r>
              <a:rPr lang="en-US" dirty="0">
                <a:latin typeface="Comic Sans MS" panose="030F0702030302020204" pitchFamily="66" charset="0"/>
              </a:rPr>
              <a:t> the </a:t>
            </a:r>
            <a:r>
              <a:rPr lang="en-US" dirty="0" err="1">
                <a:latin typeface="Comic Sans MS" panose="030F0702030302020204" pitchFamily="66" charset="0"/>
              </a:rPr>
              <a:t>childurn</a:t>
            </a:r>
            <a:r>
              <a:rPr lang="en-US" dirty="0">
                <a:latin typeface="Comic Sans MS" panose="030F0702030302020204" pitchFamily="66" charset="0"/>
              </a:rPr>
              <a:t> to </a:t>
            </a:r>
            <a:r>
              <a:rPr lang="en-US" dirty="0" err="1">
                <a:latin typeface="Comic Sans MS" panose="030F0702030302020204" pitchFamily="66" charset="0"/>
              </a:rPr>
              <a:t>rIt.</a:t>
            </a:r>
            <a:endParaRPr lang="en-US" dirty="0">
              <a:latin typeface="Comic Sans MS" panose="030F0702030302020204" pitchFamily="66" charset="0"/>
            </a:endParaRPr>
          </a:p>
          <a:p>
            <a:endParaRPr lang="en-US" dirty="0">
              <a:latin typeface="Comic Sans MS" panose="030F0702030302020204" pitchFamily="66" charset="0"/>
            </a:endParaRPr>
          </a:p>
          <a:p>
            <a:r>
              <a:rPr lang="en-US" dirty="0" err="1">
                <a:latin typeface="Comic Sans MS" panose="030F0702030302020204" pitchFamily="66" charset="0"/>
              </a:rPr>
              <a:t>Yoo</a:t>
            </a:r>
            <a:r>
              <a:rPr lang="en-US" dirty="0">
                <a:latin typeface="Comic Sans MS" panose="030F0702030302020204" pitchFamily="66" charset="0"/>
              </a:rPr>
              <a:t> can </a:t>
            </a:r>
            <a:r>
              <a:rPr lang="en-US" dirty="0" err="1">
                <a:latin typeface="Comic Sans MS" panose="030F0702030302020204" pitchFamily="66" charset="0"/>
              </a:rPr>
              <a:t>hellp</a:t>
            </a:r>
            <a:r>
              <a:rPr lang="en-US" dirty="0">
                <a:latin typeface="Comic Sans MS" panose="030F0702030302020204" pitchFamily="66" charset="0"/>
              </a:rPr>
              <a:t> too</a:t>
            </a:r>
          </a:p>
          <a:p>
            <a:endParaRPr lang="en-US" dirty="0">
              <a:latin typeface="Comic Sans MS" panose="030F0702030302020204" pitchFamily="66" charset="0"/>
            </a:endParaRPr>
          </a:p>
          <a:p>
            <a:r>
              <a:rPr lang="en-US" dirty="0" err="1">
                <a:latin typeface="Comic Sans MS" panose="030F0702030302020204" pitchFamily="66" charset="0"/>
              </a:rPr>
              <a:t>Fank</a:t>
            </a:r>
            <a:r>
              <a:rPr lang="en-US" dirty="0">
                <a:latin typeface="Comic Sans MS" panose="030F0702030302020204" pitchFamily="66" charset="0"/>
              </a:rPr>
              <a:t> </a:t>
            </a:r>
            <a:r>
              <a:rPr lang="en-US" dirty="0" err="1">
                <a:latin typeface="Comic Sans MS" panose="030F0702030302020204" pitchFamily="66" charset="0"/>
              </a:rPr>
              <a:t>yoo</a:t>
            </a:r>
            <a:r>
              <a:rPr lang="en-US" dirty="0">
                <a:latin typeface="Comic Sans MS" panose="030F0702030302020204" pitchFamily="66" charset="0"/>
              </a:rPr>
              <a:t> for </a:t>
            </a:r>
            <a:r>
              <a:rPr lang="en-US" dirty="0" err="1">
                <a:latin typeface="Comic Sans MS" panose="030F0702030302020204" pitchFamily="66" charset="0"/>
              </a:rPr>
              <a:t>cumng</a:t>
            </a:r>
            <a:r>
              <a:rPr lang="en-US" dirty="0">
                <a:latin typeface="Comic Sans MS" panose="030F0702030302020204" pitchFamily="66" charset="0"/>
              </a:rPr>
              <a:t> hear</a:t>
            </a:r>
            <a:endParaRPr lang="en-GB" dirty="0"/>
          </a:p>
        </p:txBody>
      </p:sp>
      <p:pic>
        <p:nvPicPr>
          <p:cNvPr id="5" name="Picture 4"/>
          <p:cNvPicPr>
            <a:picLocks noChangeAspect="1"/>
          </p:cNvPicPr>
          <p:nvPr/>
        </p:nvPicPr>
        <p:blipFill>
          <a:blip r:embed="rId5"/>
          <a:stretch>
            <a:fillRect/>
          </a:stretch>
        </p:blipFill>
        <p:spPr>
          <a:xfrm>
            <a:off x="5940151" y="2420888"/>
            <a:ext cx="2833381" cy="2304256"/>
          </a:xfrm>
          <a:prstGeom prst="rect">
            <a:avLst/>
          </a:prstGeom>
        </p:spPr>
      </p:pic>
      <p:pic>
        <p:nvPicPr>
          <p:cNvPr id="4" name="Recorded Sound">
            <a:hlinkClick r:id="" action="ppaction://media"/>
            <a:extLst>
              <a:ext uri="{FF2B5EF4-FFF2-40B4-BE49-F238E27FC236}">
                <a16:creationId xmlns:a16="http://schemas.microsoft.com/office/drawing/2014/main" id="{DC8DF7C4-FD70-4C43-AB43-F88C51BC23DB}"/>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7452320" y="908720"/>
            <a:ext cx="406400" cy="406400"/>
          </a:xfrm>
          <a:prstGeom prst="rect">
            <a:avLst/>
          </a:prstGeom>
        </p:spPr>
      </p:pic>
    </p:spTree>
    <p:extLst>
      <p:ext uri="{BB962C8B-B14F-4D97-AF65-F5344CB8AC3E}">
        <p14:creationId xmlns:p14="http://schemas.microsoft.com/office/powerpoint/2010/main" val="21835950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4692"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Comic Sans MS" panose="030F0702030302020204" pitchFamily="66" charset="0"/>
              </a:rPr>
              <a:t>Thank you!!!</a:t>
            </a:r>
          </a:p>
        </p:txBody>
      </p:sp>
      <p:sp>
        <p:nvSpPr>
          <p:cNvPr id="3" name="Content Placeholder 2"/>
          <p:cNvSpPr>
            <a:spLocks noGrp="1"/>
          </p:cNvSpPr>
          <p:nvPr>
            <p:ph idx="1"/>
          </p:nvPr>
        </p:nvSpPr>
        <p:spPr>
          <a:xfrm>
            <a:off x="899592" y="1845734"/>
            <a:ext cx="7543801" cy="4023360"/>
          </a:xfrm>
        </p:spPr>
        <p:txBody>
          <a:bodyPr/>
          <a:lstStyle/>
          <a:p>
            <a:endParaRPr lang="en-US" dirty="0">
              <a:latin typeface="Comic Sans MS" panose="030F0702030302020204" pitchFamily="66" charset="0"/>
            </a:endParaRPr>
          </a:p>
          <a:p>
            <a:r>
              <a:rPr lang="en-US" dirty="0">
                <a:latin typeface="Comic Sans MS" panose="030F0702030302020204" pitchFamily="66" charset="0"/>
              </a:rPr>
              <a:t>In your child’s bookbag this evening is a handout that will complement this presentation.</a:t>
            </a:r>
          </a:p>
          <a:p>
            <a:endParaRPr lang="en-US" dirty="0">
              <a:latin typeface="Comic Sans MS" panose="030F0702030302020204" pitchFamily="66" charset="0"/>
            </a:endParaRPr>
          </a:p>
          <a:p>
            <a:r>
              <a:rPr lang="en-US" dirty="0">
                <a:latin typeface="Comic Sans MS" panose="030F0702030302020204" pitchFamily="66" charset="0"/>
              </a:rPr>
              <a:t>We want to work together to provide the best learning for your child.</a:t>
            </a:r>
          </a:p>
          <a:p>
            <a:endParaRPr lang="en-US" dirty="0">
              <a:latin typeface="Comic Sans MS" panose="030F0702030302020204" pitchFamily="66" charset="0"/>
            </a:endParaRPr>
          </a:p>
          <a:p>
            <a:r>
              <a:rPr lang="en-US" dirty="0">
                <a:latin typeface="Comic Sans MS" panose="030F0702030302020204" pitchFamily="66" charset="0"/>
              </a:rPr>
              <a:t>Thank you for listening and if you have any questions please speak to your class teacher.</a:t>
            </a:r>
          </a:p>
        </p:txBody>
      </p:sp>
      <p:pic>
        <p:nvPicPr>
          <p:cNvPr id="4" name="Recorded Sound">
            <a:hlinkClick r:id="" action="ppaction://media"/>
            <a:extLst>
              <a:ext uri="{FF2B5EF4-FFF2-40B4-BE49-F238E27FC236}">
                <a16:creationId xmlns:a16="http://schemas.microsoft.com/office/drawing/2014/main" id="{B70A8DF9-189C-4AF5-9523-65C17394EC33}"/>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6300192" y="1047701"/>
            <a:ext cx="406400" cy="4064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4032"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theme/theme1.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Retrospect</Template>
  <TotalTime>476</TotalTime>
  <Words>982</Words>
  <Application>Microsoft Office PowerPoint</Application>
  <PresentationFormat>On-screen Show (4:3)</PresentationFormat>
  <Paragraphs>125</Paragraphs>
  <Slides>17</Slides>
  <Notes>11</Notes>
  <HiddenSlides>0</HiddenSlides>
  <MMClips>17</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17</vt:i4>
      </vt:variant>
    </vt:vector>
  </HeadingPairs>
  <TitlesOfParts>
    <vt:vector size="22" baseType="lpstr">
      <vt:lpstr>Calibri</vt:lpstr>
      <vt:lpstr>Calibri Light</vt:lpstr>
      <vt:lpstr>Comic Sans MS</vt:lpstr>
      <vt:lpstr>Wingdings</vt:lpstr>
      <vt:lpstr>Retrospect</vt:lpstr>
      <vt:lpstr>Phun with Phonics!</vt:lpstr>
      <vt:lpstr>How often do we teach it?</vt:lpstr>
      <vt:lpstr>What is a phoneme? </vt:lpstr>
      <vt:lpstr>How do we pronounce them? </vt:lpstr>
      <vt:lpstr>How do we teach it?</vt:lpstr>
      <vt:lpstr>PowerPoint Presentation</vt:lpstr>
      <vt:lpstr>The first sounds…</vt:lpstr>
      <vt:lpstr>Making words</vt:lpstr>
      <vt:lpstr>Robot talk… </vt:lpstr>
      <vt:lpstr>PowerPoint Presentation</vt:lpstr>
      <vt:lpstr>Where it gets a bit tricky… </vt:lpstr>
      <vt:lpstr>Now it gets even trickier… </vt:lpstr>
      <vt:lpstr>Reading is not just about the words…</vt:lpstr>
      <vt:lpstr>Stages of reading..</vt:lpstr>
      <vt:lpstr>Importance of reading</vt:lpstr>
      <vt:lpstr>Writing phonetically…</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Phun with Phonics!</dc:title>
  <dc:creator>Adam Palmer</dc:creator>
  <cp:lastModifiedBy>Lynne Solomon</cp:lastModifiedBy>
  <cp:revision>43</cp:revision>
  <cp:lastPrinted>2018-10-02T09:56:33Z</cp:lastPrinted>
  <dcterms:created xsi:type="dcterms:W3CDTF">2011-07-08T22:40:45Z</dcterms:created>
  <dcterms:modified xsi:type="dcterms:W3CDTF">2020-10-01T13:21:22Z</dcterms:modified>
</cp:coreProperties>
</file>