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307" r:id="rId16"/>
  </p:sldIdLst>
  <p:sldSz cx="18288000" cy="10287000"/>
  <p:notesSz cx="6797675" cy="9926638"/>
  <p:embeddedFontLst>
    <p:embeddedFont>
      <p:font typeface="Advent Pro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omic Sans MS" panose="030F0702030302020204" pitchFamily="66" charset="0"/>
      <p:regular r:id="rId24"/>
      <p:bold r:id="rId25"/>
      <p:italic r:id="rId26"/>
      <p:boldItalic r:id="rId27"/>
    </p:embeddedFont>
    <p:embeddedFont>
      <p:font typeface="Satisfy" panose="020B0604020202020204" charset="0"/>
      <p:regular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56" autoAdjust="0"/>
    <p:restoredTop sz="94660"/>
  </p:normalViewPr>
  <p:slideViewPr>
    <p:cSldViewPr snapToGrid="0">
      <p:cViewPr varScale="1">
        <p:scale>
          <a:sx n="57" d="100"/>
          <a:sy n="57" d="100"/>
        </p:scale>
        <p:origin x="76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Year 2 and 6 provide parents with a copy of a SATs reading booklet and answer booklet to look at - have their children got this level of ability and stamina yet - other kids around the country have? what is it that is holding our kids back?</a:t>
            </a: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Aim - hope that parents support this aim too! Competitive world we live in and other local schools will have exactly the same aim - our children can achieve and we want them to be capable of any career in the future - without reading this is not possible!</a:t>
            </a: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4" name="Google Shape;12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9" name="Google Shape;14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4" name="Google Shape;17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7" name="Google Shape;18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0" name="Google Shape;20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8" name="Google Shape;22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3" name="Google Shape;24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What we do as a school…</a:t>
            </a:r>
            <a:endParaRPr dirty="0"/>
          </a:p>
        </p:txBody>
      </p:sp>
      <p:sp>
        <p:nvSpPr>
          <p:cNvPr id="256" name="Google Shape;25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Detail the approach – DSR/Hooked on books/Monster Phonics etc </a:t>
            </a:r>
            <a:endParaRPr dirty="0"/>
          </a:p>
        </p:txBody>
      </p:sp>
      <p:sp>
        <p:nvSpPr>
          <p:cNvPr id="270" name="Google Shape;27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4" name="Google Shape;28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2" name="Google Shape;31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152c01f450d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7" name="Google Shape;327;g152c01f450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14763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5" name="Google Shape;85;p13"/>
          <p:cNvGrpSpPr/>
          <p:nvPr/>
        </p:nvGrpSpPr>
        <p:grpSpPr>
          <a:xfrm>
            <a:off x="2058072" y="1295137"/>
            <a:ext cx="14171857" cy="7638807"/>
            <a:chOff x="0" y="0"/>
            <a:chExt cx="18895809" cy="10185075"/>
          </a:xfrm>
        </p:grpSpPr>
        <p:pic>
          <p:nvPicPr>
            <p:cNvPr id="86" name="Google Shape;86;p13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7" name="Google Shape;87;p1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8" name="Google Shape;88;p13"/>
          <p:cNvSpPr txBox="1"/>
          <p:nvPr/>
        </p:nvSpPr>
        <p:spPr>
          <a:xfrm>
            <a:off x="3252157" y="3172347"/>
            <a:ext cx="11783700" cy="47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US" sz="10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AT ROEBUCK </a:t>
            </a:r>
            <a:endParaRPr sz="10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999"/>
              <a:buFont typeface="Arial"/>
              <a:buNone/>
            </a:pPr>
            <a:r>
              <a:rPr lang="en-US" sz="10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ACADEMY</a:t>
            </a:r>
            <a:endParaRPr sz="10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4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" name="Google Shape;98;p14"/>
          <p:cNvGrpSpPr/>
          <p:nvPr/>
        </p:nvGrpSpPr>
        <p:grpSpPr>
          <a:xfrm>
            <a:off x="12248680" y="1844716"/>
            <a:ext cx="6313852" cy="7462838"/>
            <a:chOff x="0" y="1"/>
            <a:chExt cx="8418469" cy="9950451"/>
          </a:xfrm>
        </p:grpSpPr>
        <p:pic>
          <p:nvPicPr>
            <p:cNvPr id="99" name="Google Shape;99;p14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15002" y="1652597"/>
              <a:ext cx="8621346" cy="696127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0" name="Google Shape;100;p14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1714" y="799096"/>
              <a:ext cx="2750838" cy="839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1" name="Google Shape;101;p14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6979473" y="8915208"/>
              <a:ext cx="1393674" cy="6590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2" name="Google Shape;102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482975" y="-117583"/>
            <a:ext cx="918025" cy="25769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3" name="Google Shape;103;p14"/>
          <p:cNvGrpSpPr/>
          <p:nvPr/>
        </p:nvGrpSpPr>
        <p:grpSpPr>
          <a:xfrm>
            <a:off x="5228356" y="1117187"/>
            <a:ext cx="7864056" cy="9295148"/>
            <a:chOff x="0" y="0"/>
            <a:chExt cx="10485409" cy="12393530"/>
          </a:xfrm>
        </p:grpSpPr>
        <p:pic>
          <p:nvPicPr>
            <p:cNvPr id="104" name="Google Shape;104;p14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5" name="Google Shape;105;p14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6" name="Google Shape;106;p14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07" name="Google Shape;107;p14"/>
          <p:cNvGrpSpPr/>
          <p:nvPr/>
        </p:nvGrpSpPr>
        <p:grpSpPr>
          <a:xfrm>
            <a:off x="-300984" y="1844716"/>
            <a:ext cx="6633021" cy="7840090"/>
            <a:chOff x="0" y="0"/>
            <a:chExt cx="8844028" cy="10453453"/>
          </a:xfrm>
        </p:grpSpPr>
        <p:pic>
          <p:nvPicPr>
            <p:cNvPr id="108" name="Google Shape;108;p14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20816" y="1736137"/>
              <a:ext cx="9057160" cy="73131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9" name="Google Shape;109;p14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4834" y="839490"/>
              <a:ext cx="2889895" cy="8821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0" name="Google Shape;110;p14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7332289" y="9365877"/>
              <a:ext cx="1464125" cy="69232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11" name="Google Shape;111;p1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658254" y="9161738"/>
            <a:ext cx="3904279" cy="2250523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14"/>
          <p:cNvSpPr txBox="1"/>
          <p:nvPr/>
        </p:nvSpPr>
        <p:spPr>
          <a:xfrm>
            <a:off x="3015526" y="-200025"/>
            <a:ext cx="11556128" cy="1661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r>
              <a:rPr lang="en-US" sz="9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- WHY?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4"/>
          <p:cNvSpPr txBox="1"/>
          <p:nvPr/>
        </p:nvSpPr>
        <p:spPr>
          <a:xfrm>
            <a:off x="6072089" y="3917783"/>
            <a:ext cx="6176700" cy="575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47"/>
              <a:buFont typeface="Arial"/>
              <a:buNone/>
            </a:pPr>
            <a:r>
              <a:rPr lang="en-US" sz="39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The importance of reading for children cannot be underestimated. </a:t>
            </a:r>
            <a:endParaRPr sz="3947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47"/>
              <a:buFont typeface="Arial"/>
              <a:buNone/>
            </a:pPr>
            <a:r>
              <a:rPr lang="en-US" sz="39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for pleasure can benefit a child's education, social and cognitive development, their wellbeing &amp; mental health.</a:t>
            </a:r>
            <a:r>
              <a:rPr lang="en-US" sz="42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4"/>
          <p:cNvSpPr txBox="1"/>
          <p:nvPr/>
        </p:nvSpPr>
        <p:spPr>
          <a:xfrm>
            <a:off x="578994" y="3449235"/>
            <a:ext cx="4873200" cy="4346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55"/>
              <a:buFont typeface="Arial"/>
              <a:buNone/>
            </a:pPr>
            <a:r>
              <a:rPr lang="en-US" sz="37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Our Aim is that </a:t>
            </a:r>
            <a:r>
              <a:rPr lang="en-US" sz="3755" b="0" i="0" u="sng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all</a:t>
            </a:r>
            <a:r>
              <a:rPr lang="en-US" sz="37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children will be able to read exceptionally well by the time that they are in Year 6.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4"/>
          <p:cNvSpPr txBox="1"/>
          <p:nvPr/>
        </p:nvSpPr>
        <p:spPr>
          <a:xfrm>
            <a:off x="372661" y="2580306"/>
            <a:ext cx="4406400" cy="83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94"/>
              <a:buFont typeface="Arial"/>
              <a:buNone/>
            </a:pPr>
            <a:r>
              <a:rPr lang="en-US" sz="5394" b="1" i="0" u="none" strike="noStrike" cap="none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Aim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4"/>
          <p:cNvSpPr txBox="1"/>
          <p:nvPr/>
        </p:nvSpPr>
        <p:spPr>
          <a:xfrm>
            <a:off x="6055704" y="1738791"/>
            <a:ext cx="6176591" cy="1882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94"/>
              <a:buFont typeface="Arial"/>
              <a:buNone/>
            </a:pPr>
            <a:r>
              <a:rPr lang="en-US" sz="5394" b="1" i="0" u="none" strike="noStrike" cap="none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The Importance of Reading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4"/>
          <p:cNvSpPr txBox="1"/>
          <p:nvPr/>
        </p:nvSpPr>
        <p:spPr>
          <a:xfrm>
            <a:off x="13053504" y="2696193"/>
            <a:ext cx="4704300" cy="5967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r>
              <a:rPr lang="en-US" sz="36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Engaging with books helps children to be transported to other places and worlds.</a:t>
            </a: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r>
              <a:rPr lang="en-US" sz="36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700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We can become immersed in the lives of fictional characters or learn about the real world around us</a:t>
            </a:r>
            <a:r>
              <a:rPr lang="en-US" sz="37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8" name="Google Shape;118;p14"/>
          <p:cNvGrpSpPr/>
          <p:nvPr/>
        </p:nvGrpSpPr>
        <p:grpSpPr>
          <a:xfrm>
            <a:off x="914882" y="-200025"/>
            <a:ext cx="2100645" cy="2741802"/>
            <a:chOff x="0" y="0"/>
            <a:chExt cx="2800860" cy="3655736"/>
          </a:xfrm>
        </p:grpSpPr>
        <p:pic>
          <p:nvPicPr>
            <p:cNvPr id="119" name="Google Shape;119;p14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0" name="Google Shape;120;p14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80055" y="56984"/>
              <a:ext cx="1034265" cy="1397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1" name="Google Shape;121;p14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295983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15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7" name="Google Shape;127;p15"/>
          <p:cNvGrpSpPr/>
          <p:nvPr/>
        </p:nvGrpSpPr>
        <p:grpSpPr>
          <a:xfrm>
            <a:off x="12248680" y="1844716"/>
            <a:ext cx="6313852" cy="7462838"/>
            <a:chOff x="0" y="1"/>
            <a:chExt cx="8418469" cy="9950451"/>
          </a:xfrm>
        </p:grpSpPr>
        <p:pic>
          <p:nvPicPr>
            <p:cNvPr id="128" name="Google Shape;128;p15"/>
            <p:cNvPicPr preferRelativeResize="0"/>
            <p:nvPr/>
          </p:nvPicPr>
          <p:blipFill rotWithShape="1">
            <a:blip r:embed="rId4">
              <a:alphaModFix amt="57000"/>
            </a:blip>
            <a:srcRect t="6115" r="27884" b="24686"/>
            <a:stretch/>
          </p:blipFill>
          <p:spPr>
            <a:xfrm rot="-2458770">
              <a:off x="-61714" y="799096"/>
              <a:ext cx="2750838" cy="839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9" name="Google Shape;129;p15"/>
            <p:cNvPicPr preferRelativeResize="0"/>
            <p:nvPr/>
          </p:nvPicPr>
          <p:blipFill rotWithShape="1">
            <a:blip r:embed="rId4">
              <a:alphaModFix amt="57000"/>
            </a:blip>
            <a:srcRect l="37619" t="29580" r="15003"/>
            <a:stretch/>
          </p:blipFill>
          <p:spPr>
            <a:xfrm rot="-2458770">
              <a:off x="6979473" y="8915208"/>
              <a:ext cx="1393674" cy="6590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0" name="Google Shape;130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800300" y="588867"/>
            <a:ext cx="918025" cy="25769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1" name="Google Shape;131;p15"/>
          <p:cNvGrpSpPr/>
          <p:nvPr/>
        </p:nvGrpSpPr>
        <p:grpSpPr>
          <a:xfrm>
            <a:off x="9395244" y="1117187"/>
            <a:ext cx="7864056" cy="9295148"/>
            <a:chOff x="0" y="0"/>
            <a:chExt cx="10485409" cy="12393530"/>
          </a:xfrm>
        </p:grpSpPr>
        <p:pic>
          <p:nvPicPr>
            <p:cNvPr id="132" name="Google Shape;132;p15"/>
            <p:cNvPicPr preferRelativeResize="0"/>
            <p:nvPr/>
          </p:nvPicPr>
          <p:blipFill rotWithShape="1">
            <a:blip r:embed="rId6">
              <a:alphaModFix/>
            </a:blip>
            <a:srcRect t="27671" r="42600" b="11642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3" name="Google Shape;133;p15"/>
            <p:cNvPicPr preferRelativeResize="0"/>
            <p:nvPr/>
          </p:nvPicPr>
          <p:blipFill rotWithShape="1">
            <a:blip r:embed="rId4">
              <a:alphaModFix amt="57000"/>
            </a:blip>
            <a:srcRect t="6115" r="27884" b="24686"/>
            <a:stretch/>
          </p:blipFill>
          <p:spPr>
            <a:xfrm rot="-2458770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4" name="Google Shape;134;p15"/>
            <p:cNvPicPr preferRelativeResize="0"/>
            <p:nvPr/>
          </p:nvPicPr>
          <p:blipFill rotWithShape="1">
            <a:blip r:embed="rId4">
              <a:alphaModFix amt="57000"/>
            </a:blip>
            <a:srcRect l="37619" t="29580" r="15003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5" name="Google Shape;135;p15"/>
          <p:cNvGrpSpPr/>
          <p:nvPr/>
        </p:nvGrpSpPr>
        <p:grpSpPr>
          <a:xfrm>
            <a:off x="1279944" y="1117187"/>
            <a:ext cx="7864056" cy="9295148"/>
            <a:chOff x="0" y="0"/>
            <a:chExt cx="10485409" cy="12393530"/>
          </a:xfrm>
        </p:grpSpPr>
        <p:pic>
          <p:nvPicPr>
            <p:cNvPr id="136" name="Google Shape;136;p15"/>
            <p:cNvPicPr preferRelativeResize="0"/>
            <p:nvPr/>
          </p:nvPicPr>
          <p:blipFill rotWithShape="1">
            <a:blip r:embed="rId6">
              <a:alphaModFix/>
            </a:blip>
            <a:srcRect t="27671" r="42600" b="11642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7" name="Google Shape;137;p15"/>
            <p:cNvPicPr preferRelativeResize="0"/>
            <p:nvPr/>
          </p:nvPicPr>
          <p:blipFill rotWithShape="1">
            <a:blip r:embed="rId4">
              <a:alphaModFix amt="57000"/>
            </a:blip>
            <a:srcRect t="6115" r="27884" b="24686"/>
            <a:stretch/>
          </p:blipFill>
          <p:spPr>
            <a:xfrm rot="-2458770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8" name="Google Shape;138;p15"/>
            <p:cNvPicPr preferRelativeResize="0"/>
            <p:nvPr/>
          </p:nvPicPr>
          <p:blipFill rotWithShape="1">
            <a:blip r:embed="rId4">
              <a:alphaModFix amt="57000"/>
            </a:blip>
            <a:srcRect l="37619" t="29580" r="15003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9" name="Google Shape;139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658254" y="9161738"/>
            <a:ext cx="3904279" cy="2250523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5"/>
          <p:cNvSpPr txBox="1"/>
          <p:nvPr/>
        </p:nvSpPr>
        <p:spPr>
          <a:xfrm>
            <a:off x="1576809" y="253400"/>
            <a:ext cx="15134400" cy="10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lang="en-US" sz="6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- THE KEY TO SUCCESS!</a:t>
            </a:r>
            <a:endParaRPr sz="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15"/>
          <p:cNvSpPr txBox="1"/>
          <p:nvPr/>
        </p:nvSpPr>
        <p:spPr>
          <a:xfrm>
            <a:off x="10238976" y="1117176"/>
            <a:ext cx="6176700" cy="84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454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847"/>
              <a:buFont typeface="Arial"/>
              <a:buNone/>
            </a:pPr>
            <a:r>
              <a:rPr lang="en-US" sz="584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 child's Future / Current Academic Success, &amp; Job Prospects are directly related to their reading proficiency.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15"/>
          <p:cNvSpPr txBox="1"/>
          <p:nvPr/>
        </p:nvSpPr>
        <p:spPr>
          <a:xfrm>
            <a:off x="2198540" y="1923774"/>
            <a:ext cx="6132600" cy="7893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5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is a KEY Life Skill.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endParaRPr sz="4555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5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It is placed at the heart of Roebuck's Curriculum.</a:t>
            </a:r>
            <a:endParaRPr sz="12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endParaRPr sz="4555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5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Texts have been planned and selected carefully to engage and interest our children</a:t>
            </a:r>
            <a:r>
              <a:rPr lang="en-US" sz="47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3" name="Google Shape;143;p15"/>
          <p:cNvGrpSpPr/>
          <p:nvPr/>
        </p:nvGrpSpPr>
        <p:grpSpPr>
          <a:xfrm>
            <a:off x="375035" y="90234"/>
            <a:ext cx="2100645" cy="2741802"/>
            <a:chOff x="0" y="0"/>
            <a:chExt cx="2800860" cy="3655736"/>
          </a:xfrm>
        </p:grpSpPr>
        <p:pic>
          <p:nvPicPr>
            <p:cNvPr id="144" name="Google Shape;144;p15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5" name="Google Shape;145;p15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80055" y="56984"/>
              <a:ext cx="1034265" cy="1397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6" name="Google Shape;146;p15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295983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6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" name="Google Shape;152;p16"/>
          <p:cNvGrpSpPr/>
          <p:nvPr/>
        </p:nvGrpSpPr>
        <p:grpSpPr>
          <a:xfrm>
            <a:off x="12248680" y="1844716"/>
            <a:ext cx="6313852" cy="7462838"/>
            <a:chOff x="0" y="1"/>
            <a:chExt cx="8418470" cy="9950451"/>
          </a:xfrm>
        </p:grpSpPr>
        <p:pic>
          <p:nvPicPr>
            <p:cNvPr id="153" name="Google Shape;153;p16"/>
            <p:cNvPicPr preferRelativeResize="0"/>
            <p:nvPr/>
          </p:nvPicPr>
          <p:blipFill rotWithShape="1">
            <a:blip r:embed="rId4">
              <a:alphaModFix amt="57000"/>
            </a:blip>
            <a:srcRect t="6117" r="27885" b="24682"/>
            <a:stretch/>
          </p:blipFill>
          <p:spPr>
            <a:xfrm rot="-2458770">
              <a:off x="-61714" y="799096"/>
              <a:ext cx="2750838" cy="839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4" name="Google Shape;154;p16"/>
            <p:cNvPicPr preferRelativeResize="0"/>
            <p:nvPr/>
          </p:nvPicPr>
          <p:blipFill rotWithShape="1">
            <a:blip r:embed="rId4">
              <a:alphaModFix amt="57000"/>
            </a:blip>
            <a:srcRect l="37617" t="29582" r="15004"/>
            <a:stretch/>
          </p:blipFill>
          <p:spPr>
            <a:xfrm rot="-2458768">
              <a:off x="6979473" y="8915208"/>
              <a:ext cx="1393674" cy="6590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55" name="Google Shape;155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800300" y="588867"/>
            <a:ext cx="918025" cy="25769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6" name="Google Shape;156;p16"/>
          <p:cNvGrpSpPr/>
          <p:nvPr/>
        </p:nvGrpSpPr>
        <p:grpSpPr>
          <a:xfrm>
            <a:off x="9395244" y="1117187"/>
            <a:ext cx="7864057" cy="9295148"/>
            <a:chOff x="0" y="0"/>
            <a:chExt cx="10485409" cy="12393530"/>
          </a:xfrm>
        </p:grpSpPr>
        <p:pic>
          <p:nvPicPr>
            <p:cNvPr id="157" name="Google Shape;157;p16"/>
            <p:cNvPicPr preferRelativeResize="0"/>
            <p:nvPr/>
          </p:nvPicPr>
          <p:blipFill rotWithShape="1">
            <a:blip r:embed="rId6">
              <a:alphaModFix/>
            </a:blip>
            <a:srcRect t="27673" r="42601" b="11638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8" name="Google Shape;158;p16"/>
            <p:cNvPicPr preferRelativeResize="0"/>
            <p:nvPr/>
          </p:nvPicPr>
          <p:blipFill rotWithShape="1">
            <a:blip r:embed="rId4">
              <a:alphaModFix amt="57000"/>
            </a:blip>
            <a:srcRect t="6117" r="27885" b="24682"/>
            <a:stretch/>
          </p:blipFill>
          <p:spPr>
            <a:xfrm rot="-2458771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9" name="Google Shape;159;p16"/>
            <p:cNvPicPr preferRelativeResize="0"/>
            <p:nvPr/>
          </p:nvPicPr>
          <p:blipFill rotWithShape="1">
            <a:blip r:embed="rId4">
              <a:alphaModFix amt="57000"/>
            </a:blip>
            <a:srcRect l="37617" t="29582" r="15004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0" name="Google Shape;160;p16"/>
          <p:cNvGrpSpPr/>
          <p:nvPr/>
        </p:nvGrpSpPr>
        <p:grpSpPr>
          <a:xfrm>
            <a:off x="1279944" y="1117187"/>
            <a:ext cx="7864057" cy="9295148"/>
            <a:chOff x="0" y="0"/>
            <a:chExt cx="10485409" cy="12393530"/>
          </a:xfrm>
        </p:grpSpPr>
        <p:pic>
          <p:nvPicPr>
            <p:cNvPr id="161" name="Google Shape;161;p16"/>
            <p:cNvPicPr preferRelativeResize="0"/>
            <p:nvPr/>
          </p:nvPicPr>
          <p:blipFill rotWithShape="1">
            <a:blip r:embed="rId6">
              <a:alphaModFix/>
            </a:blip>
            <a:srcRect t="27673" r="42601" b="11638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" name="Google Shape;162;p16"/>
            <p:cNvPicPr preferRelativeResize="0"/>
            <p:nvPr/>
          </p:nvPicPr>
          <p:blipFill rotWithShape="1">
            <a:blip r:embed="rId4">
              <a:alphaModFix amt="57000"/>
            </a:blip>
            <a:srcRect t="6117" r="27885" b="24682"/>
            <a:stretch/>
          </p:blipFill>
          <p:spPr>
            <a:xfrm rot="-2458771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3" name="Google Shape;163;p16"/>
            <p:cNvPicPr preferRelativeResize="0"/>
            <p:nvPr/>
          </p:nvPicPr>
          <p:blipFill rotWithShape="1">
            <a:blip r:embed="rId4">
              <a:alphaModFix amt="57000"/>
            </a:blip>
            <a:srcRect l="37617" t="29582" r="15004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4" name="Google Shape;164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658254" y="9161738"/>
            <a:ext cx="3904278" cy="225052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16"/>
          <p:cNvSpPr txBox="1"/>
          <p:nvPr/>
        </p:nvSpPr>
        <p:spPr>
          <a:xfrm>
            <a:off x="1576809" y="253400"/>
            <a:ext cx="15134400" cy="10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lang="en-US" sz="6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- THE KEY TO SUCCESS!</a:t>
            </a:r>
            <a:endParaRPr sz="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6"/>
          <p:cNvSpPr txBox="1"/>
          <p:nvPr/>
        </p:nvSpPr>
        <p:spPr>
          <a:xfrm>
            <a:off x="10238976" y="1117176"/>
            <a:ext cx="6176700" cy="72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454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847"/>
              <a:buFont typeface="Arial"/>
              <a:buNone/>
            </a:pPr>
            <a:r>
              <a:rPr lang="en-US" sz="48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‘Reading aloud to young children is one of the best activities to stimulate language and cognitive skills; it builds motivation, curiosity &amp; memory.’ </a:t>
            </a:r>
            <a:endParaRPr sz="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16"/>
          <p:cNvSpPr txBox="1"/>
          <p:nvPr/>
        </p:nvSpPr>
        <p:spPr>
          <a:xfrm>
            <a:off x="2198540" y="1923774"/>
            <a:ext cx="6132600" cy="7321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2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supports self-esteem.</a:t>
            </a:r>
            <a:endParaRPr sz="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endParaRPr sz="4255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2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It supports the development of a wide range of language and vocabulary building. </a:t>
            </a:r>
            <a:endParaRPr sz="9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endParaRPr sz="4255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55"/>
              <a:buFont typeface="Arial"/>
              <a:buNone/>
            </a:pPr>
            <a:r>
              <a:rPr lang="en-US" sz="4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Makes connections between the spoken and written words</a:t>
            </a:r>
            <a:r>
              <a:rPr lang="en-US" sz="44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. </a:t>
            </a:r>
            <a:endParaRPr sz="105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8" name="Google Shape;168;p16"/>
          <p:cNvGrpSpPr/>
          <p:nvPr/>
        </p:nvGrpSpPr>
        <p:grpSpPr>
          <a:xfrm>
            <a:off x="375035" y="90234"/>
            <a:ext cx="2100645" cy="2741802"/>
            <a:chOff x="0" y="0"/>
            <a:chExt cx="2800860" cy="3655737"/>
          </a:xfrm>
        </p:grpSpPr>
        <p:pic>
          <p:nvPicPr>
            <p:cNvPr id="169" name="Google Shape;169;p16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2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0" name="Google Shape;170;p16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4">
              <a:off x="80055" y="56984"/>
              <a:ext cx="1034265" cy="139712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1" name="Google Shape;171;p16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295984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17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7" name="Google Shape;177;p17"/>
          <p:cNvGrpSpPr/>
          <p:nvPr/>
        </p:nvGrpSpPr>
        <p:grpSpPr>
          <a:xfrm>
            <a:off x="2058072" y="1295137"/>
            <a:ext cx="14171857" cy="7638806"/>
            <a:chOff x="0" y="0"/>
            <a:chExt cx="18895809" cy="10185075"/>
          </a:xfrm>
        </p:grpSpPr>
        <p:pic>
          <p:nvPicPr>
            <p:cNvPr id="178" name="Google Shape;178;p17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9" name="Google Shape;179;p1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80" name="Google Shape;180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17"/>
          <p:cNvSpPr txBox="1"/>
          <p:nvPr/>
        </p:nvSpPr>
        <p:spPr>
          <a:xfrm>
            <a:off x="2608300" y="3112600"/>
            <a:ext cx="12922800" cy="46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855"/>
              <a:buFont typeface="Arial"/>
              <a:buNone/>
            </a:pPr>
            <a:r>
              <a:rPr lang="en-US" sz="5855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Children learn by listening to family members talk. Children who do not hear a lot of talk and who are not encouraged themselves to talk often have problems learning to read. </a:t>
            </a:r>
            <a:endParaRPr sz="8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18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0" name="Google Shape;190;p18"/>
          <p:cNvGrpSpPr/>
          <p:nvPr/>
        </p:nvGrpSpPr>
        <p:grpSpPr>
          <a:xfrm>
            <a:off x="2058072" y="1295137"/>
            <a:ext cx="14171857" cy="7638806"/>
            <a:chOff x="0" y="0"/>
            <a:chExt cx="18895809" cy="10185075"/>
          </a:xfrm>
        </p:grpSpPr>
        <p:pic>
          <p:nvPicPr>
            <p:cNvPr id="191" name="Google Shape;191;p18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2" name="Google Shape;192;p18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93" name="Google Shape;193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18"/>
          <p:cNvSpPr txBox="1"/>
          <p:nvPr/>
        </p:nvSpPr>
        <p:spPr>
          <a:xfrm>
            <a:off x="2608300" y="3112600"/>
            <a:ext cx="12922800" cy="46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855"/>
              <a:buFont typeface="Arial"/>
              <a:buNone/>
            </a:pPr>
            <a:r>
              <a:rPr lang="en-US" sz="58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‘Research shows that the more words a parent/s uses when speaking to an 8 month old; the greater the size of the child’s vocabulary at the age of 3. This continues throughout life.’ </a:t>
            </a:r>
            <a:endParaRPr sz="80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19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3" name="Google Shape;203;p19"/>
          <p:cNvGrpSpPr/>
          <p:nvPr/>
        </p:nvGrpSpPr>
        <p:grpSpPr>
          <a:xfrm>
            <a:off x="12248680" y="1844716"/>
            <a:ext cx="6313852" cy="7462838"/>
            <a:chOff x="0" y="1"/>
            <a:chExt cx="8418469" cy="9950451"/>
          </a:xfrm>
        </p:grpSpPr>
        <p:pic>
          <p:nvPicPr>
            <p:cNvPr id="204" name="Google Shape;204;p19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15002" y="1652597"/>
              <a:ext cx="8621346" cy="696127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5" name="Google Shape;205;p19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1714" y="799096"/>
              <a:ext cx="2750838" cy="839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6" name="Google Shape;206;p19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6979473" y="8915208"/>
              <a:ext cx="1393674" cy="65901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7" name="Google Shape;207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341275" y="730567"/>
            <a:ext cx="918025" cy="257691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8" name="Google Shape;208;p19"/>
          <p:cNvGrpSpPr/>
          <p:nvPr/>
        </p:nvGrpSpPr>
        <p:grpSpPr>
          <a:xfrm>
            <a:off x="5431462" y="1117187"/>
            <a:ext cx="7864056" cy="9295148"/>
            <a:chOff x="0" y="0"/>
            <a:chExt cx="10485409" cy="12393530"/>
          </a:xfrm>
        </p:grpSpPr>
        <p:pic>
          <p:nvPicPr>
            <p:cNvPr id="209" name="Google Shape;209;p19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43238" y="2058350"/>
              <a:ext cx="10738097" cy="867044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0" name="Google Shape;210;p19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76867" y="995293"/>
              <a:ext cx="3426236" cy="10458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1" name="Google Shape;211;p19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8693103" y="11104109"/>
              <a:ext cx="1735855" cy="82081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12" name="Google Shape;212;p19"/>
          <p:cNvGrpSpPr/>
          <p:nvPr/>
        </p:nvGrpSpPr>
        <p:grpSpPr>
          <a:xfrm>
            <a:off x="-300984" y="1844716"/>
            <a:ext cx="6633021" cy="7840090"/>
            <a:chOff x="0" y="0"/>
            <a:chExt cx="8844028" cy="10453453"/>
          </a:xfrm>
        </p:grpSpPr>
        <p:pic>
          <p:nvPicPr>
            <p:cNvPr id="213" name="Google Shape;213;p19"/>
            <p:cNvPicPr preferRelativeResize="0"/>
            <p:nvPr/>
          </p:nvPicPr>
          <p:blipFill rotWithShape="1">
            <a:blip r:embed="rId4">
              <a:alphaModFix/>
            </a:blip>
            <a:srcRect t="27671" r="42600" b="11642"/>
            <a:stretch/>
          </p:blipFill>
          <p:spPr>
            <a:xfrm rot="-5400000">
              <a:off x="-120816" y="1736137"/>
              <a:ext cx="9057160" cy="73131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4" name="Google Shape;214;p19"/>
            <p:cNvPicPr preferRelativeResize="0"/>
            <p:nvPr/>
          </p:nvPicPr>
          <p:blipFill rotWithShape="1">
            <a:blip r:embed="rId5">
              <a:alphaModFix amt="57000"/>
            </a:blip>
            <a:srcRect t="6115" r="27884" b="24686"/>
            <a:stretch/>
          </p:blipFill>
          <p:spPr>
            <a:xfrm rot="-2458770">
              <a:off x="-64834" y="839490"/>
              <a:ext cx="2889895" cy="8821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5" name="Google Shape;215;p19"/>
            <p:cNvPicPr preferRelativeResize="0"/>
            <p:nvPr/>
          </p:nvPicPr>
          <p:blipFill rotWithShape="1">
            <a:blip r:embed="rId5">
              <a:alphaModFix amt="57000"/>
            </a:blip>
            <a:srcRect l="37619" t="29580" r="15003"/>
            <a:stretch/>
          </p:blipFill>
          <p:spPr>
            <a:xfrm rot="-2458770">
              <a:off x="7332289" y="9365877"/>
              <a:ext cx="1464125" cy="69232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16" name="Google Shape;216;p1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658254" y="9161738"/>
            <a:ext cx="3904279" cy="2250523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19"/>
          <p:cNvSpPr txBox="1"/>
          <p:nvPr/>
        </p:nvSpPr>
        <p:spPr>
          <a:xfrm>
            <a:off x="6480556" y="3695468"/>
            <a:ext cx="5544300" cy="61455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33033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47"/>
              <a:buFont typeface="Arial"/>
              <a:buNone/>
            </a:pPr>
            <a:r>
              <a:rPr lang="en-US" sz="36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helps pupils to develop empathy for those around them. </a:t>
            </a:r>
            <a:endParaRPr sz="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47"/>
              <a:buFont typeface="Arial"/>
              <a:buNone/>
            </a:pPr>
            <a:endParaRPr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47"/>
              <a:buFont typeface="Arial"/>
              <a:buNone/>
            </a:pPr>
            <a:r>
              <a:rPr lang="en-US" sz="364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Helps to make informed decisions about the world around them.</a:t>
            </a:r>
            <a:endParaRPr sz="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19"/>
          <p:cNvSpPr txBox="1"/>
          <p:nvPr/>
        </p:nvSpPr>
        <p:spPr>
          <a:xfrm>
            <a:off x="475134" y="2396473"/>
            <a:ext cx="5311200" cy="6596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2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30"/>
              <a:buFont typeface="Arial"/>
              <a:buNone/>
            </a:pPr>
            <a:r>
              <a:rPr lang="en-US" sz="363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is linked to being financially stable in adulthood. </a:t>
            </a:r>
            <a:endParaRPr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2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30"/>
              <a:buFont typeface="Arial"/>
              <a:buNone/>
            </a:pPr>
            <a:endParaRPr sz="3630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2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30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Children with higher reading ages at age 10 see the impact through their salaries 25 years later by a minimum of 25% more than someone with poorer reading skills</a:t>
            </a:r>
            <a:r>
              <a:rPr lang="en-US" sz="363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.</a:t>
            </a:r>
            <a:r>
              <a:rPr lang="en-US" sz="373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19"/>
          <p:cNvSpPr txBox="1"/>
          <p:nvPr/>
        </p:nvSpPr>
        <p:spPr>
          <a:xfrm>
            <a:off x="6480556" y="2216852"/>
            <a:ext cx="5326887" cy="1882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394"/>
              <a:buFont typeface="Arial"/>
              <a:buNone/>
            </a:pPr>
            <a:r>
              <a:rPr lang="en-US" sz="5394" b="1" i="0" u="none" strike="noStrike" cap="none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The Importance of Reading...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9"/>
          <p:cNvSpPr txBox="1"/>
          <p:nvPr/>
        </p:nvSpPr>
        <p:spPr>
          <a:xfrm>
            <a:off x="12664661" y="4021170"/>
            <a:ext cx="5481891" cy="30242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311"/>
              <a:buFont typeface="Arial"/>
              <a:buNone/>
            </a:pPr>
            <a:r>
              <a:rPr lang="en-US" sz="4311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is fundamental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311"/>
              <a:buFont typeface="Arial"/>
              <a:buNone/>
            </a:pPr>
            <a:r>
              <a:rPr lang="en-US" sz="4311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in developing children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311"/>
              <a:buFont typeface="Arial"/>
              <a:buNone/>
            </a:pPr>
            <a:r>
              <a:rPr lang="en-US" sz="4311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as thinkers and moving learning forward.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1" name="Google Shape;221;p19"/>
          <p:cNvGrpSpPr/>
          <p:nvPr/>
        </p:nvGrpSpPr>
        <p:grpSpPr>
          <a:xfrm>
            <a:off x="-523840" y="-594159"/>
            <a:ext cx="2100645" cy="2741802"/>
            <a:chOff x="0" y="0"/>
            <a:chExt cx="2800860" cy="3655736"/>
          </a:xfrm>
        </p:grpSpPr>
        <p:pic>
          <p:nvPicPr>
            <p:cNvPr id="222" name="Google Shape;222;p19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1431094" y="1428644"/>
              <a:ext cx="1271359" cy="171739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3" name="Google Shape;223;p19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-413333">
              <a:off x="80055" y="56984"/>
              <a:ext cx="1034265" cy="13971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4" name="Google Shape;224;p19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295983">
              <a:off x="197097" y="2542420"/>
              <a:ext cx="800182" cy="108091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25" name="Google Shape;225;p19"/>
          <p:cNvSpPr txBox="1"/>
          <p:nvPr/>
        </p:nvSpPr>
        <p:spPr>
          <a:xfrm>
            <a:off x="1576809" y="253400"/>
            <a:ext cx="15134400" cy="10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800"/>
              <a:buFont typeface="Arial"/>
              <a:buNone/>
            </a:pPr>
            <a:r>
              <a:rPr lang="en-US" sz="6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READING - THE KEY TO SUCCESS!</a:t>
            </a:r>
            <a:endParaRPr sz="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0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0"/>
          <p:cNvPicPr preferRelativeResize="0"/>
          <p:nvPr/>
        </p:nvPicPr>
        <p:blipFill rotWithShape="1">
          <a:blip r:embed="rId4">
            <a:alphaModFix/>
          </a:blip>
          <a:srcRect t="428" r="26028" b="4616"/>
          <a:stretch/>
        </p:blipFill>
        <p:spPr>
          <a:xfrm>
            <a:off x="1412842" y="-1044310"/>
            <a:ext cx="15268241" cy="140134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5852" y="802655"/>
            <a:ext cx="548388" cy="1073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17058649" y="4280287"/>
            <a:ext cx="1609185" cy="649525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0"/>
          <p:cNvSpPr txBox="1"/>
          <p:nvPr/>
        </p:nvSpPr>
        <p:spPr>
          <a:xfrm>
            <a:off x="2735188" y="-404427"/>
            <a:ext cx="12150900" cy="109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100"/>
              <a:buFont typeface="Arial"/>
              <a:buNone/>
            </a:pPr>
            <a:r>
              <a:rPr lang="en-US" sz="71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PARENTS IN PARTNERSHIP</a:t>
            </a:r>
            <a:endParaRPr sz="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5" name="Google Shape;235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16181977" y="8360898"/>
            <a:ext cx="3362512" cy="1938236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0"/>
          <p:cNvSpPr txBox="1"/>
          <p:nvPr/>
        </p:nvSpPr>
        <p:spPr>
          <a:xfrm>
            <a:off x="6706291" y="1009769"/>
            <a:ext cx="3661800" cy="67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5"/>
              <a:buFont typeface="Arial"/>
              <a:buNone/>
            </a:pPr>
            <a:r>
              <a:rPr lang="en-US" sz="4405" b="1" i="0" u="none" strike="noStrike" cap="none" dirty="0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WE NEED YOU!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2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219440" y="-480213"/>
            <a:ext cx="2867343" cy="2544115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20"/>
          <p:cNvSpPr txBox="1"/>
          <p:nvPr/>
        </p:nvSpPr>
        <p:spPr>
          <a:xfrm>
            <a:off x="1669779" y="1915231"/>
            <a:ext cx="7179900" cy="77559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Arial"/>
              <a:buNone/>
            </a:pPr>
            <a:r>
              <a:rPr lang="en-US" sz="4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It is crucial that parents and school work </a:t>
            </a:r>
            <a:r>
              <a:rPr lang="en-US" sz="4000" b="0" i="0" u="sng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together </a:t>
            </a:r>
            <a:r>
              <a:rPr lang="en-US" sz="4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to actively teach children to read. We cannot do this alone.</a:t>
            </a: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Arial"/>
              <a:buNone/>
            </a:pPr>
            <a:r>
              <a:rPr lang="en-US" sz="4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Arial"/>
              <a:buNone/>
            </a:pPr>
            <a:r>
              <a:rPr lang="en-US" sz="40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We need you to create a home environment where reading is encouraged and valued as part of normal life and routine. 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20"/>
          <p:cNvSpPr txBox="1"/>
          <p:nvPr/>
        </p:nvSpPr>
        <p:spPr>
          <a:xfrm>
            <a:off x="9505752" y="2468329"/>
            <a:ext cx="7185300" cy="7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87"/>
              <a:buFont typeface="Arial"/>
              <a:buNone/>
            </a:pPr>
            <a:r>
              <a:rPr lang="en-US" sz="448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We need you to demonstrate and model to your child that reading is a pleasurable experience.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87"/>
              <a:buFont typeface="Arial"/>
              <a:buNone/>
            </a:pPr>
            <a:endParaRPr sz="4487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87"/>
              <a:buFont typeface="Arial"/>
              <a:buNone/>
            </a:pPr>
            <a:r>
              <a:rPr lang="en-US" sz="408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Spending just 10-15 mins reading with your child every day is invaluable in developing their ability and desire to read and listen well.</a:t>
            </a:r>
            <a:r>
              <a:rPr lang="en-US" sz="4487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2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729281" y="-1258468"/>
            <a:ext cx="2612214" cy="3322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21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6" name="Google Shape;246;p21"/>
          <p:cNvGrpSpPr/>
          <p:nvPr/>
        </p:nvGrpSpPr>
        <p:grpSpPr>
          <a:xfrm>
            <a:off x="2058072" y="1295137"/>
            <a:ext cx="14171857" cy="7638806"/>
            <a:chOff x="0" y="0"/>
            <a:chExt cx="18895809" cy="10185075"/>
          </a:xfrm>
        </p:grpSpPr>
        <p:pic>
          <p:nvPicPr>
            <p:cNvPr id="247" name="Google Shape;247;p21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48" name="Google Shape;248;p2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49" name="Google Shape;249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2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1"/>
          <p:cNvSpPr txBox="1"/>
          <p:nvPr/>
        </p:nvSpPr>
        <p:spPr>
          <a:xfrm>
            <a:off x="2608300" y="3112600"/>
            <a:ext cx="12922800" cy="371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455"/>
              <a:buFont typeface="Arial"/>
              <a:buNone/>
            </a:pPr>
            <a:r>
              <a:rPr lang="en-US" sz="11455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‘The word gap is the attainment gap!’ </a:t>
            </a:r>
            <a:endParaRPr sz="136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258;p22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22"/>
          <p:cNvPicPr preferRelativeResize="0"/>
          <p:nvPr/>
        </p:nvPicPr>
        <p:blipFill rotWithShape="1">
          <a:blip r:embed="rId4">
            <a:alphaModFix/>
          </a:blip>
          <a:srcRect t="428" r="26028" b="4616"/>
          <a:stretch/>
        </p:blipFill>
        <p:spPr>
          <a:xfrm>
            <a:off x="1384869" y="0"/>
            <a:ext cx="15268243" cy="14013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84869" y="1583689"/>
            <a:ext cx="548388" cy="1073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16191161" y="4818737"/>
            <a:ext cx="1609185" cy="649525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22"/>
          <p:cNvSpPr txBox="1"/>
          <p:nvPr/>
        </p:nvSpPr>
        <p:spPr>
          <a:xfrm>
            <a:off x="2867323" y="-480213"/>
            <a:ext cx="12150900" cy="14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0"/>
              <a:buFont typeface="Arial"/>
              <a:buNone/>
            </a:pPr>
            <a:r>
              <a:rPr lang="en-US" sz="95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SCHOOL ROUTINES</a:t>
            </a:r>
            <a:endParaRPr sz="5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3" name="Google Shape;263;p2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16181977" y="8360898"/>
            <a:ext cx="3362512" cy="1938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2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219440" y="-480213"/>
            <a:ext cx="2867343" cy="2544115"/>
          </a:xfrm>
          <a:prstGeom prst="rect">
            <a:avLst/>
          </a:prstGeom>
          <a:noFill/>
          <a:ln>
            <a:noFill/>
          </a:ln>
        </p:spPr>
      </p:pic>
      <p:sp>
        <p:nvSpPr>
          <p:cNvPr id="265" name="Google Shape;265;p22"/>
          <p:cNvSpPr txBox="1"/>
          <p:nvPr/>
        </p:nvSpPr>
        <p:spPr>
          <a:xfrm>
            <a:off x="1659063" y="3791848"/>
            <a:ext cx="7179926" cy="46830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Arial"/>
              <a:buNone/>
            </a:pPr>
            <a:r>
              <a:rPr lang="en-US" sz="4428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be assessed regularly throughout the year - this will ensure that your child is provided with the correct levelled book to read in school and at home. 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22"/>
          <p:cNvSpPr txBox="1"/>
          <p:nvPr/>
        </p:nvSpPr>
        <p:spPr>
          <a:xfrm>
            <a:off x="9467884" y="2544882"/>
            <a:ext cx="7185300" cy="679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87"/>
              <a:buFont typeface="Arial"/>
              <a:buNone/>
            </a:pPr>
            <a:r>
              <a:rPr lang="en-US" sz="40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bring a reading book home everyday - this will be to improve decoding, fluency and confidence as a reader. 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87"/>
              <a:buFont typeface="Arial"/>
              <a:buNone/>
            </a:pPr>
            <a:endParaRPr sz="4087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87"/>
              <a:buFont typeface="Arial"/>
              <a:buNone/>
            </a:pPr>
            <a:r>
              <a:rPr lang="en-US" sz="40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bring home a book that will be solely for the purpose of reading for pleasure and enjoyment.   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7" name="Google Shape;267;p22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757271" y="-832090"/>
            <a:ext cx="2612214" cy="3322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Google Shape;272;p23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23"/>
          <p:cNvPicPr preferRelativeResize="0"/>
          <p:nvPr/>
        </p:nvPicPr>
        <p:blipFill rotWithShape="1">
          <a:blip r:embed="rId4">
            <a:alphaModFix/>
          </a:blip>
          <a:srcRect t="428" r="26028" b="4616"/>
          <a:stretch/>
        </p:blipFill>
        <p:spPr>
          <a:xfrm>
            <a:off x="1384869" y="0"/>
            <a:ext cx="15268243" cy="140134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84869" y="1583689"/>
            <a:ext cx="548388" cy="1073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11932022" y="3110693"/>
            <a:ext cx="1609185" cy="649525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23"/>
          <p:cNvSpPr txBox="1"/>
          <p:nvPr/>
        </p:nvSpPr>
        <p:spPr>
          <a:xfrm>
            <a:off x="2763539" y="-418851"/>
            <a:ext cx="12150900" cy="14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600"/>
              <a:buFont typeface="Arial"/>
              <a:buNone/>
            </a:pPr>
            <a:r>
              <a:rPr lang="en-US" sz="9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SCHOOL ROUTINES</a:t>
            </a:r>
            <a:endParaRPr sz="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7" name="Google Shape;277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16181977" y="8360898"/>
            <a:ext cx="3362512" cy="1938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219440" y="-480213"/>
            <a:ext cx="2867343" cy="2544115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23"/>
          <p:cNvSpPr txBox="1"/>
          <p:nvPr/>
        </p:nvSpPr>
        <p:spPr>
          <a:xfrm>
            <a:off x="1659063" y="2561797"/>
            <a:ext cx="7179926" cy="31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28"/>
              <a:buFont typeface="Arial"/>
              <a:buNone/>
            </a:pPr>
            <a:r>
              <a:rPr lang="en-US" sz="4428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be reading everyday in school using the approach appropriate for their ability and key stage.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23"/>
          <p:cNvSpPr txBox="1"/>
          <p:nvPr/>
        </p:nvSpPr>
        <p:spPr>
          <a:xfrm>
            <a:off x="9144000" y="4483496"/>
            <a:ext cx="7185300" cy="552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87"/>
              <a:buFont typeface="Arial"/>
              <a:buNone/>
            </a:pPr>
            <a:r>
              <a:rPr lang="en-US" sz="44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Your child will be exposed to a wide range of reading texts everyday - these will be in the class library, the whole school library and within their learning environment.  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1" name="Google Shape;281;p2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942919" y="6245904"/>
            <a:ext cx="2612214" cy="3322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4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24"/>
          <p:cNvPicPr preferRelativeResize="0"/>
          <p:nvPr/>
        </p:nvPicPr>
        <p:blipFill rotWithShape="1">
          <a:blip r:embed="rId4">
            <a:alphaModFix/>
          </a:blip>
          <a:srcRect t="428" r="20493" b="4616"/>
          <a:stretch/>
        </p:blipFill>
        <p:spPr>
          <a:xfrm>
            <a:off x="478264" y="-921704"/>
            <a:ext cx="17384964" cy="14845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1081" y="942966"/>
            <a:ext cx="548388" cy="1073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8366154" y="2743275"/>
            <a:ext cx="1609185" cy="649525"/>
          </a:xfrm>
          <a:prstGeom prst="rect">
            <a:avLst/>
          </a:prstGeom>
          <a:noFill/>
          <a:ln>
            <a:noFill/>
          </a:ln>
        </p:spPr>
      </p:pic>
      <p:sp>
        <p:nvSpPr>
          <p:cNvPr id="290" name="Google Shape;290;p24"/>
          <p:cNvSpPr txBox="1"/>
          <p:nvPr/>
        </p:nvSpPr>
        <p:spPr>
          <a:xfrm>
            <a:off x="3068540" y="-343204"/>
            <a:ext cx="12150900" cy="10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900"/>
              <a:buFont typeface="Arial"/>
              <a:buNone/>
            </a:pPr>
            <a:r>
              <a:rPr lang="en-US" sz="69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PARENTS IN PARTNERSHIP</a:t>
            </a:r>
            <a:endParaRPr sz="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1" name="Google Shape;291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940726">
            <a:off x="15841927" y="8105848"/>
            <a:ext cx="3362511" cy="1938236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24"/>
          <p:cNvSpPr txBox="1"/>
          <p:nvPr/>
        </p:nvSpPr>
        <p:spPr>
          <a:xfrm>
            <a:off x="5396264" y="657831"/>
            <a:ext cx="6780945" cy="754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5"/>
              <a:buFont typeface="Arial"/>
              <a:buNone/>
            </a:pPr>
            <a:r>
              <a:rPr lang="en-US" sz="4405" b="1" i="0" u="none" strike="noStrike" cap="none" dirty="0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SUPPORTING YOUR CHILD...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3" name="Google Shape;293;p2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219440" y="-480213"/>
            <a:ext cx="2867343" cy="2544115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24"/>
          <p:cNvSpPr txBox="1"/>
          <p:nvPr/>
        </p:nvSpPr>
        <p:spPr>
          <a:xfrm>
            <a:off x="803550" y="1469942"/>
            <a:ext cx="7536900" cy="80791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Reading at home is invaluable - read at home at least five times a week. </a:t>
            </a:r>
            <a:endParaRPr sz="7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Log your child's reading in their reading diary so that they can access school rewards. </a:t>
            </a: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endParaRPr lang="en-US" sz="3200" dirty="0">
              <a:latin typeface="Satisfy"/>
              <a:sym typeface="Satisfy"/>
            </a:endParaRP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endParaRPr lang="en-US" sz="3200" b="0" i="0" u="none" strike="noStrike" cap="none" dirty="0">
              <a:solidFill>
                <a:srgbClr val="000000"/>
              </a:solidFill>
              <a:latin typeface="Satisfy"/>
              <a:ea typeface="Arial"/>
              <a:cs typeface="Arial"/>
              <a:sym typeface="Satisfy"/>
            </a:endParaRP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endParaRPr lang="en-US" sz="3200" dirty="0">
              <a:latin typeface="Satisfy"/>
              <a:sym typeface="Satisfy"/>
            </a:endParaRPr>
          </a:p>
          <a:p>
            <a:pPr marL="0" marR="0" lvl="0" indent="0" algn="l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endParaRPr sz="7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28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Make reading time relaxed and pleasurable by finding a quiet, comfortable space and giving your child your undivided attention.,</a:t>
            </a:r>
            <a:r>
              <a:rPr lang="en-US" sz="36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(MUST TURN OFF THE TV!)</a:t>
            </a:r>
            <a:endParaRPr sz="105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24"/>
          <p:cNvSpPr txBox="1"/>
          <p:nvPr/>
        </p:nvSpPr>
        <p:spPr>
          <a:xfrm>
            <a:off x="9996650" y="1892914"/>
            <a:ext cx="7659000" cy="7152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Ask your child simple questions as they read to check understanding. </a:t>
            </a: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endParaRPr lang="en-US" sz="3200" dirty="0"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endParaRPr lang="en-US" sz="3200" b="0" i="0" u="none" strike="noStrike" cap="none" dirty="0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endParaRPr sz="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Use positive language and praise their efforts.</a:t>
            </a: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endParaRPr lang="en-US" sz="3200" dirty="0"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</a:t>
            </a: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endParaRPr sz="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87"/>
              <a:buFont typeface="Arial"/>
              <a:buNone/>
            </a:pPr>
            <a:r>
              <a:rPr lang="en-US" sz="3200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 to your child as part of their evening/bedtime routine. This builds vocabulary, feeds imagination and improves sleep patterns.  </a:t>
            </a:r>
            <a:endParaRPr sz="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6" name="Google Shape;296;p24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1045089" y="-869353"/>
            <a:ext cx="2612215" cy="3322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5"/>
          <p:cNvPicPr preferRelativeResize="0"/>
          <p:nvPr/>
        </p:nvPicPr>
        <p:blipFill rotWithShape="1">
          <a:blip r:embed="rId3">
            <a:alphaModFix/>
          </a:blip>
          <a:srcRect t="21875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2" name="Google Shape;302;p25"/>
          <p:cNvGrpSpPr/>
          <p:nvPr/>
        </p:nvGrpSpPr>
        <p:grpSpPr>
          <a:xfrm>
            <a:off x="2058072" y="1295137"/>
            <a:ext cx="14171857" cy="7638806"/>
            <a:chOff x="0" y="0"/>
            <a:chExt cx="18895809" cy="10185075"/>
          </a:xfrm>
        </p:grpSpPr>
        <p:pic>
          <p:nvPicPr>
            <p:cNvPr id="303" name="Google Shape;303;p25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2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05" name="Google Shape;305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5280821" y="1970635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2737392" y="8258064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2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" name="Google Shape;308;p2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25"/>
          <p:cNvSpPr txBox="1"/>
          <p:nvPr/>
        </p:nvSpPr>
        <p:spPr>
          <a:xfrm>
            <a:off x="2468880" y="3112600"/>
            <a:ext cx="13210812" cy="3718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655"/>
              <a:buFont typeface="Arial"/>
              <a:buNone/>
            </a:pPr>
            <a:r>
              <a:rPr lang="en-US" sz="7655" b="0" i="0" u="none" strike="noStrike" cap="none" dirty="0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‘Children who grow up in homes where reading is valued do better in school and their future career/s ’ </a:t>
            </a:r>
            <a:endParaRPr sz="9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4" name="Google Shape;314;p26"/>
          <p:cNvPicPr preferRelativeResize="0"/>
          <p:nvPr/>
        </p:nvPicPr>
        <p:blipFill rotWithShape="1">
          <a:blip r:embed="rId3">
            <a:alphaModFix/>
          </a:blip>
          <a:srcRect t="21875" b="21873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26"/>
          <p:cNvPicPr preferRelativeResize="0"/>
          <p:nvPr/>
        </p:nvPicPr>
        <p:blipFill rotWithShape="1">
          <a:blip r:embed="rId4">
            <a:alphaModFix/>
          </a:blip>
          <a:srcRect t="428" r="20493" b="4616"/>
          <a:stretch/>
        </p:blipFill>
        <p:spPr>
          <a:xfrm>
            <a:off x="478269" y="-832090"/>
            <a:ext cx="17384964" cy="14845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0312" y="708905"/>
            <a:ext cx="548388" cy="1073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2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389467">
            <a:off x="8034391" y="6265900"/>
            <a:ext cx="1609185" cy="649525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26"/>
          <p:cNvSpPr txBox="1"/>
          <p:nvPr/>
        </p:nvSpPr>
        <p:spPr>
          <a:xfrm>
            <a:off x="754506" y="-301672"/>
            <a:ext cx="12150900" cy="107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0"/>
              <a:buFont typeface="Arial"/>
              <a:buNone/>
            </a:pPr>
            <a:r>
              <a:rPr lang="en-US" sz="70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PARENTS IN PARTNERSHIP</a:t>
            </a:r>
            <a:endParaRPr sz="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9" name="Google Shape;319;p2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568713">
            <a:off x="15477077" y="9664473"/>
            <a:ext cx="3362512" cy="1938237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26"/>
          <p:cNvSpPr txBox="1"/>
          <p:nvPr/>
        </p:nvSpPr>
        <p:spPr>
          <a:xfrm>
            <a:off x="5448510" y="684237"/>
            <a:ext cx="6780945" cy="7548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5"/>
              <a:buFont typeface="Arial"/>
              <a:buNone/>
            </a:pPr>
            <a:r>
              <a:rPr lang="en-US" sz="4405" b="1" i="0" u="none" strike="noStrike" cap="none" dirty="0">
                <a:solidFill>
                  <a:srgbClr val="000000"/>
                </a:solidFill>
                <a:latin typeface="Advent Pro"/>
                <a:ea typeface="Advent Pro"/>
                <a:cs typeface="Advent Pro"/>
                <a:sym typeface="Advent Pro"/>
              </a:rPr>
              <a:t>SUPPORTING YOUR CHILD...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1" name="Google Shape;321;p2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219448" y="-480222"/>
            <a:ext cx="2181125" cy="1935275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26"/>
          <p:cNvSpPr txBox="1"/>
          <p:nvPr/>
        </p:nvSpPr>
        <p:spPr>
          <a:xfrm>
            <a:off x="803550" y="1697838"/>
            <a:ext cx="7536900" cy="85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28"/>
              <a:buFont typeface="Arial"/>
              <a:buNone/>
            </a:pPr>
            <a:r>
              <a:rPr lang="en-US" sz="3628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Ask your child about the examples of text around them - shop signs, maps, adverts etc  </a:t>
            </a:r>
            <a:endParaRPr sz="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28"/>
              <a:buFont typeface="Arial"/>
              <a:buNone/>
            </a:pPr>
            <a:endParaRPr sz="3628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28"/>
              <a:buFont typeface="Arial"/>
              <a:buNone/>
            </a:pPr>
            <a:r>
              <a:rPr lang="en-US" sz="3628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Ensure that when reading homework is set, that this is completed throughout the holidays. </a:t>
            </a:r>
            <a:endParaRPr sz="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28"/>
              <a:buFont typeface="Arial"/>
              <a:buNone/>
            </a:pPr>
            <a:endParaRPr sz="3628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28"/>
              <a:buFont typeface="Arial"/>
              <a:buNone/>
            </a:pPr>
            <a:r>
              <a:rPr lang="en-US" sz="3628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 at home yourself. Modelling reading is crucial. Your child will learn from you how important reading is.</a:t>
            </a:r>
            <a:r>
              <a:rPr lang="en-US" sz="4428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26"/>
          <p:cNvSpPr txBox="1"/>
          <p:nvPr/>
        </p:nvSpPr>
        <p:spPr>
          <a:xfrm>
            <a:off x="9144000" y="1573459"/>
            <a:ext cx="8692500" cy="860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87"/>
              <a:buFont typeface="Arial"/>
              <a:buNone/>
            </a:pPr>
            <a:r>
              <a:rPr lang="en-US" sz="39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Read a variety of texts including non-fiction.  Ex:Newspaper, comics, annuals, story books etc</a:t>
            </a:r>
            <a:endParaRPr sz="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87"/>
              <a:buFont typeface="Arial"/>
              <a:buNone/>
            </a:pPr>
            <a:endParaRPr sz="3987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87"/>
              <a:buFont typeface="Arial"/>
              <a:buNone/>
            </a:pPr>
            <a:r>
              <a:rPr lang="en-US" sz="39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Show an interest in what your child is reading at school. Ask them! </a:t>
            </a:r>
            <a:endParaRPr sz="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87"/>
              <a:buFont typeface="Arial"/>
              <a:buNone/>
            </a:pPr>
            <a:endParaRPr sz="2587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87"/>
              <a:buFont typeface="Arial"/>
              <a:buNone/>
            </a:pPr>
            <a:endParaRPr sz="2587" b="0" i="0" u="none" strike="noStrike" cap="none">
              <a:solidFill>
                <a:srgbClr val="000000"/>
              </a:solidFill>
              <a:latin typeface="Satisfy"/>
              <a:ea typeface="Satisfy"/>
              <a:cs typeface="Satisfy"/>
              <a:sym typeface="Satisfy"/>
            </a:endParaRPr>
          </a:p>
          <a:p>
            <a:pPr marL="0" marR="0" lvl="0" indent="0" algn="ctr" rtl="0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987"/>
              <a:buFont typeface="Arial"/>
              <a:buNone/>
            </a:pPr>
            <a:r>
              <a:rPr lang="en-US" sz="3987" b="0" i="0" u="none" strike="noStrike" cap="none">
                <a:solidFill>
                  <a:srgbClr val="000000"/>
                </a:solidFill>
                <a:latin typeface="Satisfy"/>
                <a:ea typeface="Satisfy"/>
                <a:cs typeface="Satisfy"/>
                <a:sym typeface="Satisfy"/>
              </a:rPr>
              <a:t>Have books at home. Invest in a small library of books - charity shops are superb as well as the school and local library. </a:t>
            </a:r>
            <a:endParaRPr sz="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4" name="Google Shape;324;p26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-1583514" y="-1349553"/>
            <a:ext cx="2612214" cy="3322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27"/>
          <p:cNvPicPr preferRelativeResize="0"/>
          <p:nvPr/>
        </p:nvPicPr>
        <p:blipFill rotWithShape="1">
          <a:blip r:embed="rId3">
            <a:alphaModFix/>
          </a:blip>
          <a:srcRect t="21876" b="21870"/>
          <a:stretch/>
        </p:blipFill>
        <p:spPr>
          <a:xfrm>
            <a:off x="0" y="0"/>
            <a:ext cx="18287999" cy="10287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0" name="Google Shape;330;p27"/>
          <p:cNvGrpSpPr/>
          <p:nvPr/>
        </p:nvGrpSpPr>
        <p:grpSpPr>
          <a:xfrm>
            <a:off x="2456937" y="1150719"/>
            <a:ext cx="14171857" cy="7638806"/>
            <a:chOff x="0" y="0"/>
            <a:chExt cx="18895809" cy="10185075"/>
          </a:xfrm>
        </p:grpSpPr>
        <p:pic>
          <p:nvPicPr>
            <p:cNvPr id="331" name="Google Shape;331;p27"/>
            <p:cNvPicPr preferRelativeResize="0"/>
            <p:nvPr/>
          </p:nvPicPr>
          <p:blipFill rotWithShape="1">
            <a:blip r:embed="rId4">
              <a:alphaModFix/>
            </a:blip>
            <a:srcRect t="3518" b="28694"/>
            <a:stretch/>
          </p:blipFill>
          <p:spPr>
            <a:xfrm>
              <a:off x="0" y="402745"/>
              <a:ext cx="18895809" cy="978233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2" name="Google Shape;332;p27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838892">
              <a:off x="16129734" y="305914"/>
              <a:ext cx="1617713" cy="152359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34" name="Google Shape;334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4388606">
            <a:off x="4053652" y="350778"/>
            <a:ext cx="1260418" cy="1398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-1150047">
            <a:off x="158004" y="8511972"/>
            <a:ext cx="3348950" cy="1351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5531315" y="6145889"/>
            <a:ext cx="2194959" cy="278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-4183691">
            <a:off x="-109045" y="86688"/>
            <a:ext cx="3883048" cy="30499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C7DDF35-FA71-A181-8484-39C76A45ED05}"/>
              </a:ext>
            </a:extLst>
          </p:cNvPr>
          <p:cNvSpPr txBox="1"/>
          <p:nvPr/>
        </p:nvSpPr>
        <p:spPr>
          <a:xfrm>
            <a:off x="2972186" y="1916670"/>
            <a:ext cx="1325774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0" dirty="0">
                <a:latin typeface="Comic Sans MS" panose="030F0702030302020204" pitchFamily="66" charset="0"/>
              </a:rPr>
              <a:t>Thank you!! </a:t>
            </a:r>
            <a:endParaRPr lang="en-GB" sz="8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BA392A-7A80-1F85-AF3A-AD1551C23911}"/>
              </a:ext>
            </a:extLst>
          </p:cNvPr>
          <p:cNvSpPr txBox="1"/>
          <p:nvPr/>
        </p:nvSpPr>
        <p:spPr>
          <a:xfrm>
            <a:off x="3769853" y="3589098"/>
            <a:ext cx="12142138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/>
              <a:t>Thank you for coming to this workshop</a:t>
            </a:r>
          </a:p>
          <a:p>
            <a:endParaRPr lang="en-US" sz="4400" dirty="0"/>
          </a:p>
          <a:p>
            <a:r>
              <a:rPr lang="en-US" sz="4400" dirty="0"/>
              <a:t>We want to work together to provide the best learning for your child.</a:t>
            </a:r>
          </a:p>
          <a:p>
            <a:endParaRPr lang="en-US" sz="4400" dirty="0"/>
          </a:p>
          <a:p>
            <a:endParaRPr lang="en-US" sz="4400" dirty="0"/>
          </a:p>
          <a:p>
            <a:r>
              <a:rPr lang="en-US" sz="4400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3124587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1015</Words>
  <Application>Microsoft Office PowerPoint</Application>
  <PresentationFormat>Custom</PresentationFormat>
  <Paragraphs>101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Advent Pro</vt:lpstr>
      <vt:lpstr>Comic Sans MS</vt:lpstr>
      <vt:lpstr>Arial</vt:lpstr>
      <vt:lpstr>Calibri</vt:lpstr>
      <vt:lpstr>Satisfy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YoungL</dc:creator>
  <cp:lastModifiedBy>Andy Mari</cp:lastModifiedBy>
  <cp:revision>9</cp:revision>
  <dcterms:modified xsi:type="dcterms:W3CDTF">2022-09-27T09:00:05Z</dcterms:modified>
</cp:coreProperties>
</file>