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0"/>
  </p:notesMasterIdLst>
  <p:sldIdLst>
    <p:sldId id="257" r:id="rId2"/>
    <p:sldId id="300" r:id="rId3"/>
    <p:sldId id="269" r:id="rId4"/>
    <p:sldId id="310" r:id="rId5"/>
    <p:sldId id="311" r:id="rId6"/>
    <p:sldId id="547" r:id="rId7"/>
    <p:sldId id="548" r:id="rId8"/>
    <p:sldId id="281" r:id="rId9"/>
  </p:sldIdLst>
  <p:sldSz cx="9144000" cy="6858000" type="screen4x3"/>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3676" autoAdjust="0"/>
    <p:restoredTop sz="94660"/>
  </p:normalViewPr>
  <p:slideViewPr>
    <p:cSldViewPr>
      <p:cViewPr varScale="1">
        <p:scale>
          <a:sx n="101" d="100"/>
          <a:sy n="101" d="100"/>
        </p:scale>
        <p:origin x="372" y="108"/>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presProps" Target="presProps.xml"/><Relationship Id="rId5" Type="http://schemas.openxmlformats.org/officeDocument/2006/relationships/slide" Target="slides/slide4.xml"/><Relationship Id="rId10"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8056"/>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50443" y="0"/>
            <a:ext cx="2945659" cy="498056"/>
          </a:xfrm>
          <a:prstGeom prst="rect">
            <a:avLst/>
          </a:prstGeom>
        </p:spPr>
        <p:txBody>
          <a:bodyPr vert="horz" lIns="91440" tIns="45720" rIns="91440" bIns="45720" rtlCol="0"/>
          <a:lstStyle>
            <a:lvl1pPr algn="r">
              <a:defRPr sz="1200"/>
            </a:lvl1pPr>
          </a:lstStyle>
          <a:p>
            <a:fld id="{AD664CF9-DCB6-41AB-85A7-9BF717855429}" type="datetimeFigureOut">
              <a:rPr lang="en-GB" smtClean="0"/>
              <a:t>30/06/2020</a:t>
            </a:fld>
            <a:endParaRPr lang="en-GB"/>
          </a:p>
        </p:txBody>
      </p:sp>
      <p:sp>
        <p:nvSpPr>
          <p:cNvPr id="4" name="Slide Image Placeholder 3"/>
          <p:cNvSpPr>
            <a:spLocks noGrp="1" noRot="1" noChangeAspect="1"/>
          </p:cNvSpPr>
          <p:nvPr>
            <p:ph type="sldImg" idx="2"/>
          </p:nvPr>
        </p:nvSpPr>
        <p:spPr>
          <a:xfrm>
            <a:off x="1166813" y="1241425"/>
            <a:ext cx="4464050" cy="3349625"/>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79768" y="4777194"/>
            <a:ext cx="5438140" cy="3908614"/>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9428584"/>
            <a:ext cx="2945659" cy="498055"/>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50443" y="9428584"/>
            <a:ext cx="2945659" cy="498055"/>
          </a:xfrm>
          <a:prstGeom prst="rect">
            <a:avLst/>
          </a:prstGeom>
        </p:spPr>
        <p:txBody>
          <a:bodyPr vert="horz" lIns="91440" tIns="45720" rIns="91440" bIns="45720" rtlCol="0" anchor="b"/>
          <a:lstStyle>
            <a:lvl1pPr algn="r">
              <a:defRPr sz="1200"/>
            </a:lvl1pPr>
          </a:lstStyle>
          <a:p>
            <a:fld id="{2A592967-6350-4AA1-A143-E6B4A63D597A}" type="slidenum">
              <a:rPr lang="en-GB" smtClean="0"/>
              <a:t>‹#›</a:t>
            </a:fld>
            <a:endParaRPr lang="en-GB"/>
          </a:p>
        </p:txBody>
      </p:sp>
    </p:spTree>
    <p:extLst>
      <p:ext uri="{BB962C8B-B14F-4D97-AF65-F5344CB8AC3E}">
        <p14:creationId xmlns:p14="http://schemas.microsoft.com/office/powerpoint/2010/main" val="268876466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Slide Image Placeholder 1">
            <a:extLst>
              <a:ext uri="{FF2B5EF4-FFF2-40B4-BE49-F238E27FC236}">
                <a16:creationId xmlns:a16="http://schemas.microsoft.com/office/drawing/2014/main" id="{B7E3068B-C756-43CE-AAB8-F55F8E9C2D5C}"/>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9699" name="Notes Placeholder 2">
            <a:extLst>
              <a:ext uri="{FF2B5EF4-FFF2-40B4-BE49-F238E27FC236}">
                <a16:creationId xmlns:a16="http://schemas.microsoft.com/office/drawing/2014/main" id="{F3801806-335A-4CD6-B51A-764259775053}"/>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GB" altLang="en-US"/>
          </a:p>
        </p:txBody>
      </p:sp>
      <p:sp>
        <p:nvSpPr>
          <p:cNvPr id="29700" name="Slide Number Placeholder 3">
            <a:extLst>
              <a:ext uri="{FF2B5EF4-FFF2-40B4-BE49-F238E27FC236}">
                <a16:creationId xmlns:a16="http://schemas.microsoft.com/office/drawing/2014/main" id="{A9E6D9F3-7F98-40A0-B555-1C977C4AD4DF}"/>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Sassoon Infant Rg" panose="02000503030000020003" pitchFamily="50" charset="0"/>
              </a:defRPr>
            </a:lvl1pPr>
            <a:lvl2pPr marL="742950" indent="-285750">
              <a:defRPr>
                <a:solidFill>
                  <a:schemeClr val="tx1"/>
                </a:solidFill>
                <a:latin typeface="Sassoon Infant Rg" panose="02000503030000020003" pitchFamily="50" charset="0"/>
              </a:defRPr>
            </a:lvl2pPr>
            <a:lvl3pPr marL="1143000" indent="-228600">
              <a:defRPr>
                <a:solidFill>
                  <a:schemeClr val="tx1"/>
                </a:solidFill>
                <a:latin typeface="Sassoon Infant Rg" panose="02000503030000020003" pitchFamily="50" charset="0"/>
              </a:defRPr>
            </a:lvl3pPr>
            <a:lvl4pPr marL="1600200" indent="-228600">
              <a:defRPr>
                <a:solidFill>
                  <a:schemeClr val="tx1"/>
                </a:solidFill>
                <a:latin typeface="Sassoon Infant Rg" panose="02000503030000020003" pitchFamily="50" charset="0"/>
              </a:defRPr>
            </a:lvl4pPr>
            <a:lvl5pPr marL="2057400" indent="-228600">
              <a:defRPr>
                <a:solidFill>
                  <a:schemeClr val="tx1"/>
                </a:solidFill>
                <a:latin typeface="Sassoon Infant Rg" panose="02000503030000020003" pitchFamily="50" charset="0"/>
              </a:defRPr>
            </a:lvl5pPr>
            <a:lvl6pPr marL="2514600" indent="-228600" eaLnBrk="0" fontAlgn="base" hangingPunct="0">
              <a:spcBef>
                <a:spcPct val="0"/>
              </a:spcBef>
              <a:spcAft>
                <a:spcPct val="0"/>
              </a:spcAft>
              <a:defRPr>
                <a:solidFill>
                  <a:schemeClr val="tx1"/>
                </a:solidFill>
                <a:latin typeface="Sassoon Infant Rg" panose="02000503030000020003" pitchFamily="50" charset="0"/>
              </a:defRPr>
            </a:lvl6pPr>
            <a:lvl7pPr marL="2971800" indent="-228600" eaLnBrk="0" fontAlgn="base" hangingPunct="0">
              <a:spcBef>
                <a:spcPct val="0"/>
              </a:spcBef>
              <a:spcAft>
                <a:spcPct val="0"/>
              </a:spcAft>
              <a:defRPr>
                <a:solidFill>
                  <a:schemeClr val="tx1"/>
                </a:solidFill>
                <a:latin typeface="Sassoon Infant Rg" panose="02000503030000020003" pitchFamily="50" charset="0"/>
              </a:defRPr>
            </a:lvl7pPr>
            <a:lvl8pPr marL="3429000" indent="-228600" eaLnBrk="0" fontAlgn="base" hangingPunct="0">
              <a:spcBef>
                <a:spcPct val="0"/>
              </a:spcBef>
              <a:spcAft>
                <a:spcPct val="0"/>
              </a:spcAft>
              <a:defRPr>
                <a:solidFill>
                  <a:schemeClr val="tx1"/>
                </a:solidFill>
                <a:latin typeface="Sassoon Infant Rg" panose="02000503030000020003" pitchFamily="50" charset="0"/>
              </a:defRPr>
            </a:lvl8pPr>
            <a:lvl9pPr marL="3886200" indent="-228600" eaLnBrk="0" fontAlgn="base" hangingPunct="0">
              <a:spcBef>
                <a:spcPct val="0"/>
              </a:spcBef>
              <a:spcAft>
                <a:spcPct val="0"/>
              </a:spcAft>
              <a:defRPr>
                <a:solidFill>
                  <a:schemeClr val="tx1"/>
                </a:solidFill>
                <a:latin typeface="Sassoon Infant Rg" panose="02000503030000020003" pitchFamily="50" charset="0"/>
              </a:defRPr>
            </a:lvl9pPr>
          </a:lstStyle>
          <a:p>
            <a:fld id="{C892AB88-5F72-415A-97A3-93BACEAAFC8C}" type="slidenum">
              <a:rPr lang="en-GB" altLang="en-US">
                <a:latin typeface="Calibri" panose="020F0502020204030204" pitchFamily="34" charset="0"/>
              </a:rPr>
              <a:pPr/>
              <a:t>6</a:t>
            </a:fld>
            <a:endParaRPr lang="en-GB" altLang="en-US">
              <a:latin typeface="Calibri" panose="020F0502020204030204" pitchFamily="34" charset="0"/>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Slide Image Placeholder 1">
            <a:extLst>
              <a:ext uri="{FF2B5EF4-FFF2-40B4-BE49-F238E27FC236}">
                <a16:creationId xmlns:a16="http://schemas.microsoft.com/office/drawing/2014/main" id="{AC4737FC-7112-4789-839F-E67F0E6F8C03}"/>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0723" name="Notes Placeholder 2">
            <a:extLst>
              <a:ext uri="{FF2B5EF4-FFF2-40B4-BE49-F238E27FC236}">
                <a16:creationId xmlns:a16="http://schemas.microsoft.com/office/drawing/2014/main" id="{5E667862-EA44-4720-97A9-EEBC5EB09055}"/>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GB" altLang="en-US"/>
          </a:p>
        </p:txBody>
      </p:sp>
      <p:sp>
        <p:nvSpPr>
          <p:cNvPr id="30724" name="Slide Number Placeholder 3">
            <a:extLst>
              <a:ext uri="{FF2B5EF4-FFF2-40B4-BE49-F238E27FC236}">
                <a16:creationId xmlns:a16="http://schemas.microsoft.com/office/drawing/2014/main" id="{6A0168D5-220C-47BD-AB4B-651C270A8D91}"/>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Sassoon Infant Rg" panose="02000503030000020003" pitchFamily="50" charset="0"/>
              </a:defRPr>
            </a:lvl1pPr>
            <a:lvl2pPr marL="742950" indent="-285750">
              <a:defRPr>
                <a:solidFill>
                  <a:schemeClr val="tx1"/>
                </a:solidFill>
                <a:latin typeface="Sassoon Infant Rg" panose="02000503030000020003" pitchFamily="50" charset="0"/>
              </a:defRPr>
            </a:lvl2pPr>
            <a:lvl3pPr marL="1143000" indent="-228600">
              <a:defRPr>
                <a:solidFill>
                  <a:schemeClr val="tx1"/>
                </a:solidFill>
                <a:latin typeface="Sassoon Infant Rg" panose="02000503030000020003" pitchFamily="50" charset="0"/>
              </a:defRPr>
            </a:lvl3pPr>
            <a:lvl4pPr marL="1600200" indent="-228600">
              <a:defRPr>
                <a:solidFill>
                  <a:schemeClr val="tx1"/>
                </a:solidFill>
                <a:latin typeface="Sassoon Infant Rg" panose="02000503030000020003" pitchFamily="50" charset="0"/>
              </a:defRPr>
            </a:lvl4pPr>
            <a:lvl5pPr marL="2057400" indent="-228600">
              <a:defRPr>
                <a:solidFill>
                  <a:schemeClr val="tx1"/>
                </a:solidFill>
                <a:latin typeface="Sassoon Infant Rg" panose="02000503030000020003" pitchFamily="50" charset="0"/>
              </a:defRPr>
            </a:lvl5pPr>
            <a:lvl6pPr marL="2514600" indent="-228600" eaLnBrk="0" fontAlgn="base" hangingPunct="0">
              <a:spcBef>
                <a:spcPct val="0"/>
              </a:spcBef>
              <a:spcAft>
                <a:spcPct val="0"/>
              </a:spcAft>
              <a:defRPr>
                <a:solidFill>
                  <a:schemeClr val="tx1"/>
                </a:solidFill>
                <a:latin typeface="Sassoon Infant Rg" panose="02000503030000020003" pitchFamily="50" charset="0"/>
              </a:defRPr>
            </a:lvl6pPr>
            <a:lvl7pPr marL="2971800" indent="-228600" eaLnBrk="0" fontAlgn="base" hangingPunct="0">
              <a:spcBef>
                <a:spcPct val="0"/>
              </a:spcBef>
              <a:spcAft>
                <a:spcPct val="0"/>
              </a:spcAft>
              <a:defRPr>
                <a:solidFill>
                  <a:schemeClr val="tx1"/>
                </a:solidFill>
                <a:latin typeface="Sassoon Infant Rg" panose="02000503030000020003" pitchFamily="50" charset="0"/>
              </a:defRPr>
            </a:lvl7pPr>
            <a:lvl8pPr marL="3429000" indent="-228600" eaLnBrk="0" fontAlgn="base" hangingPunct="0">
              <a:spcBef>
                <a:spcPct val="0"/>
              </a:spcBef>
              <a:spcAft>
                <a:spcPct val="0"/>
              </a:spcAft>
              <a:defRPr>
                <a:solidFill>
                  <a:schemeClr val="tx1"/>
                </a:solidFill>
                <a:latin typeface="Sassoon Infant Rg" panose="02000503030000020003" pitchFamily="50" charset="0"/>
              </a:defRPr>
            </a:lvl8pPr>
            <a:lvl9pPr marL="3886200" indent="-228600" eaLnBrk="0" fontAlgn="base" hangingPunct="0">
              <a:spcBef>
                <a:spcPct val="0"/>
              </a:spcBef>
              <a:spcAft>
                <a:spcPct val="0"/>
              </a:spcAft>
              <a:defRPr>
                <a:solidFill>
                  <a:schemeClr val="tx1"/>
                </a:solidFill>
                <a:latin typeface="Sassoon Infant Rg" panose="02000503030000020003" pitchFamily="50" charset="0"/>
              </a:defRPr>
            </a:lvl9pPr>
          </a:lstStyle>
          <a:p>
            <a:fld id="{F0BF5A78-E91A-41A4-BF6D-B04A225F58CD}" type="slidenum">
              <a:rPr lang="en-GB" altLang="en-US">
                <a:latin typeface="Calibri" panose="020F0502020204030204" pitchFamily="34" charset="0"/>
              </a:rPr>
              <a:pPr/>
              <a:t>7</a:t>
            </a:fld>
            <a:endParaRPr lang="en-GB" altLang="en-US">
              <a:latin typeface="Calibri" panose="020F0502020204030204" pitchFamily="34" charset="0"/>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02DD129D-3BCF-4ED1-8085-50BE4F6AAD70}" type="datetimeFigureOut">
              <a:rPr lang="en-GB" smtClean="0"/>
              <a:t>30/06/2020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8F4CB7E-C5AE-4BEB-A12F-3EEF20C24BAC}" type="slidenum">
              <a:rPr lang="en-GB" smtClean="0"/>
              <a:t>‹#›</a:t>
            </a:fld>
            <a:endParaRPr lang="en-GB"/>
          </a:p>
        </p:txBody>
      </p:sp>
    </p:spTree>
    <p:extLst>
      <p:ext uri="{BB962C8B-B14F-4D97-AF65-F5344CB8AC3E}">
        <p14:creationId xmlns:p14="http://schemas.microsoft.com/office/powerpoint/2010/main" val="290482619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02DD129D-3BCF-4ED1-8085-50BE4F6AAD70}" type="datetimeFigureOut">
              <a:rPr lang="en-GB" smtClean="0"/>
              <a:t>30/06/2020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8F4CB7E-C5AE-4BEB-A12F-3EEF20C24BAC}" type="slidenum">
              <a:rPr lang="en-GB" smtClean="0"/>
              <a:t>‹#›</a:t>
            </a:fld>
            <a:endParaRPr lang="en-GB"/>
          </a:p>
        </p:txBody>
      </p:sp>
    </p:spTree>
    <p:extLst>
      <p:ext uri="{BB962C8B-B14F-4D97-AF65-F5344CB8AC3E}">
        <p14:creationId xmlns:p14="http://schemas.microsoft.com/office/powerpoint/2010/main" val="76320733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02DD129D-3BCF-4ED1-8085-50BE4F6AAD70}" type="datetimeFigureOut">
              <a:rPr lang="en-GB" smtClean="0"/>
              <a:t>30/06/2020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8F4CB7E-C5AE-4BEB-A12F-3EEF20C24BAC}" type="slidenum">
              <a:rPr lang="en-GB" smtClean="0"/>
              <a:t>‹#›</a:t>
            </a:fld>
            <a:endParaRPr lang="en-GB"/>
          </a:p>
        </p:txBody>
      </p:sp>
    </p:spTree>
    <p:extLst>
      <p:ext uri="{BB962C8B-B14F-4D97-AF65-F5344CB8AC3E}">
        <p14:creationId xmlns:p14="http://schemas.microsoft.com/office/powerpoint/2010/main" val="426096299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02DD129D-3BCF-4ED1-8085-50BE4F6AAD70}" type="datetimeFigureOut">
              <a:rPr lang="en-GB" smtClean="0"/>
              <a:t>30/06/2020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18F4CB7E-C5AE-4BEB-A12F-3EEF20C24BAC}" type="slidenum">
              <a:rPr lang="en-GB" smtClean="0"/>
              <a:t>‹#›</a:t>
            </a:fld>
            <a:endParaRPr lang="en-GB"/>
          </a:p>
        </p:txBody>
      </p:sp>
    </p:spTree>
    <p:extLst>
      <p:ext uri="{BB962C8B-B14F-4D97-AF65-F5344CB8AC3E}">
        <p14:creationId xmlns:p14="http://schemas.microsoft.com/office/powerpoint/2010/main" val="261688355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02DD129D-3BCF-4ED1-8085-50BE4F6AAD70}" type="datetimeFigureOut">
              <a:rPr lang="en-GB" smtClean="0"/>
              <a:t>30/06/2020</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18F4CB7E-C5AE-4BEB-A12F-3EEF20C24BAC}" type="slidenum">
              <a:rPr lang="en-GB" smtClean="0"/>
              <a:t>‹#›</a:t>
            </a:fld>
            <a:endParaRPr lang="en-GB"/>
          </a:p>
        </p:txBody>
      </p:sp>
    </p:spTree>
    <p:extLst>
      <p:ext uri="{BB962C8B-B14F-4D97-AF65-F5344CB8AC3E}">
        <p14:creationId xmlns:p14="http://schemas.microsoft.com/office/powerpoint/2010/main" val="164860270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02DD129D-3BCF-4ED1-8085-50BE4F6AAD70}" type="datetimeFigureOut">
              <a:rPr lang="en-GB" smtClean="0"/>
              <a:t>30/06/2020</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18F4CB7E-C5AE-4BEB-A12F-3EEF20C24BAC}" type="slidenum">
              <a:rPr lang="en-GB" smtClean="0"/>
              <a:t>‹#›</a:t>
            </a:fld>
            <a:endParaRPr lang="en-GB"/>
          </a:p>
        </p:txBody>
      </p:sp>
    </p:spTree>
    <p:extLst>
      <p:ext uri="{BB962C8B-B14F-4D97-AF65-F5344CB8AC3E}">
        <p14:creationId xmlns:p14="http://schemas.microsoft.com/office/powerpoint/2010/main" val="268218296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2DD129D-3BCF-4ED1-8085-50BE4F6AAD70}" type="datetimeFigureOut">
              <a:rPr lang="en-GB" smtClean="0"/>
              <a:t>30/06/2020</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18F4CB7E-C5AE-4BEB-A12F-3EEF20C24BAC}" type="slidenum">
              <a:rPr lang="en-GB" smtClean="0"/>
              <a:t>‹#›</a:t>
            </a:fld>
            <a:endParaRPr lang="en-GB"/>
          </a:p>
        </p:txBody>
      </p:sp>
    </p:spTree>
    <p:extLst>
      <p:ext uri="{BB962C8B-B14F-4D97-AF65-F5344CB8AC3E}">
        <p14:creationId xmlns:p14="http://schemas.microsoft.com/office/powerpoint/2010/main" val="85743952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02DD129D-3BCF-4ED1-8085-50BE4F6AAD70}" type="datetimeFigureOut">
              <a:rPr lang="en-GB" smtClean="0"/>
              <a:t>30/06/2020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18F4CB7E-C5AE-4BEB-A12F-3EEF20C24BAC}" type="slidenum">
              <a:rPr lang="en-GB" smtClean="0"/>
              <a:t>‹#›</a:t>
            </a:fld>
            <a:endParaRPr lang="en-GB"/>
          </a:p>
        </p:txBody>
      </p:sp>
    </p:spTree>
    <p:extLst>
      <p:ext uri="{BB962C8B-B14F-4D97-AF65-F5344CB8AC3E}">
        <p14:creationId xmlns:p14="http://schemas.microsoft.com/office/powerpoint/2010/main" val="272389908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02DD129D-3BCF-4ED1-8085-50BE4F6AAD70}" type="datetimeFigureOut">
              <a:rPr lang="en-GB" smtClean="0"/>
              <a:t>30/06/2020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18F4CB7E-C5AE-4BEB-A12F-3EEF20C24BAC}" type="slidenum">
              <a:rPr lang="en-GB" smtClean="0"/>
              <a:t>‹#›</a:t>
            </a:fld>
            <a:endParaRPr lang="en-GB"/>
          </a:p>
        </p:txBody>
      </p:sp>
    </p:spTree>
    <p:extLst>
      <p:ext uri="{BB962C8B-B14F-4D97-AF65-F5344CB8AC3E}">
        <p14:creationId xmlns:p14="http://schemas.microsoft.com/office/powerpoint/2010/main" val="6195711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02DD129D-3BCF-4ED1-8085-50BE4F6AAD70}" type="datetimeFigureOut">
              <a:rPr lang="en-GB" smtClean="0"/>
              <a:t>30/06/2020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8F4CB7E-C5AE-4BEB-A12F-3EEF20C24BAC}" type="slidenum">
              <a:rPr lang="en-GB" smtClean="0"/>
              <a:t>‹#›</a:t>
            </a:fld>
            <a:endParaRPr lang="en-GB"/>
          </a:p>
        </p:txBody>
      </p:sp>
    </p:spTree>
    <p:extLst>
      <p:ext uri="{BB962C8B-B14F-4D97-AF65-F5344CB8AC3E}">
        <p14:creationId xmlns:p14="http://schemas.microsoft.com/office/powerpoint/2010/main" val="379174121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02DD129D-3BCF-4ED1-8085-50BE4F6AAD70}" type="datetimeFigureOut">
              <a:rPr lang="en-GB" smtClean="0"/>
              <a:t>30/06/2020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8F4CB7E-C5AE-4BEB-A12F-3EEF20C24BAC}" type="slidenum">
              <a:rPr lang="en-GB" smtClean="0"/>
              <a:t>‹#›</a:t>
            </a:fld>
            <a:endParaRPr lang="en-GB"/>
          </a:p>
        </p:txBody>
      </p:sp>
    </p:spTree>
    <p:extLst>
      <p:ext uri="{BB962C8B-B14F-4D97-AF65-F5344CB8AC3E}">
        <p14:creationId xmlns:p14="http://schemas.microsoft.com/office/powerpoint/2010/main" val="169568592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t="-49000" b="-49000"/>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2DD129D-3BCF-4ED1-8085-50BE4F6AAD70}" type="datetimeFigureOut">
              <a:rPr lang="en-GB" smtClean="0"/>
              <a:t>30/06/2020</a:t>
            </a:fld>
            <a:endParaRPr lang="en-GB"/>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8F4CB7E-C5AE-4BEB-A12F-3EEF20C24BAC}" type="slidenum">
              <a:rPr lang="en-GB" smtClean="0"/>
              <a:t>‹#›</a:t>
            </a:fld>
            <a:endParaRPr lang="en-GB"/>
          </a:p>
        </p:txBody>
      </p:sp>
    </p:spTree>
    <p:extLst>
      <p:ext uri="{BB962C8B-B14F-4D97-AF65-F5344CB8AC3E}">
        <p14:creationId xmlns:p14="http://schemas.microsoft.com/office/powerpoint/2010/main" val="321876490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jpe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jpeg"/><Relationship Id="rId1" Type="http://schemas.openxmlformats.org/officeDocument/2006/relationships/slideLayout" Target="../slideLayouts/slideLayout1.xml"/><Relationship Id="rId4" Type="http://schemas.openxmlformats.org/officeDocument/2006/relationships/image" Target="../media/image8.jpeg"/></Relationships>
</file>

<file path=ppt/slides/_rels/slide6.xml.rels><?xml version="1.0" encoding="UTF-8" standalone="yes"?>
<Relationships xmlns="http://schemas.openxmlformats.org/package/2006/relationships"><Relationship Id="rId8" Type="http://schemas.openxmlformats.org/officeDocument/2006/relationships/image" Target="../media/image14.png"/><Relationship Id="rId3" Type="http://schemas.openxmlformats.org/officeDocument/2006/relationships/image" Target="../media/image9.png"/><Relationship Id="rId7" Type="http://schemas.openxmlformats.org/officeDocument/2006/relationships/image" Target="../media/image13.png"/><Relationship Id="rId2" Type="http://schemas.openxmlformats.org/officeDocument/2006/relationships/notesSlide" Target="../notesSlides/notesSlide1.xml"/><Relationship Id="rId1" Type="http://schemas.openxmlformats.org/officeDocument/2006/relationships/slideLayout" Target="../slideLayouts/slideLayout2.xml"/><Relationship Id="rId6" Type="http://schemas.openxmlformats.org/officeDocument/2006/relationships/image" Target="../media/image12.png"/><Relationship Id="rId5" Type="http://schemas.openxmlformats.org/officeDocument/2006/relationships/image" Target="../media/image11.png"/><Relationship Id="rId4" Type="http://schemas.openxmlformats.org/officeDocument/2006/relationships/image" Target="../media/image10.png"/></Relationships>
</file>

<file path=ppt/slides/_rels/slide7.xml.rels><?xml version="1.0" encoding="UTF-8" standalone="yes"?>
<Relationships xmlns="http://schemas.openxmlformats.org/package/2006/relationships"><Relationship Id="rId8" Type="http://schemas.openxmlformats.org/officeDocument/2006/relationships/image" Target="../media/image20.png"/><Relationship Id="rId3" Type="http://schemas.openxmlformats.org/officeDocument/2006/relationships/image" Target="../media/image15.png"/><Relationship Id="rId7" Type="http://schemas.openxmlformats.org/officeDocument/2006/relationships/image" Target="../media/image19.png"/><Relationship Id="rId2" Type="http://schemas.openxmlformats.org/officeDocument/2006/relationships/notesSlide" Target="../notesSlides/notesSlide2.xml"/><Relationship Id="rId1" Type="http://schemas.openxmlformats.org/officeDocument/2006/relationships/slideLayout" Target="../slideLayouts/slideLayout2.xml"/><Relationship Id="rId6" Type="http://schemas.openxmlformats.org/officeDocument/2006/relationships/image" Target="../media/image18.png"/><Relationship Id="rId5" Type="http://schemas.openxmlformats.org/officeDocument/2006/relationships/image" Target="../media/image17.png"/><Relationship Id="rId4" Type="http://schemas.openxmlformats.org/officeDocument/2006/relationships/image" Target="../media/image16.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827584" y="3646303"/>
            <a:ext cx="7391768" cy="1862048"/>
          </a:xfrm>
          <a:prstGeom prst="rect">
            <a:avLst/>
          </a:prstGeom>
          <a:noFill/>
        </p:spPr>
        <p:txBody>
          <a:bodyPr wrap="none" lIns="91440" tIns="45720" rIns="91440" bIns="45720">
            <a:spAutoFit/>
          </a:bodyPr>
          <a:lstStyle/>
          <a:p>
            <a:pPr algn="ctr"/>
            <a:r>
              <a:rPr lang="en-US" sz="11500" b="1" dirty="0">
                <a:ln w="28575">
                  <a:solidFill>
                    <a:prstClr val="white"/>
                  </a:solidFill>
                  <a:prstDash val="solid"/>
                </a:ln>
                <a:solidFill>
                  <a:schemeClr val="tx2"/>
                </a:solidFill>
                <a:effectLst>
                  <a:glow rad="139700">
                    <a:schemeClr val="accent4">
                      <a:satMod val="175000"/>
                      <a:alpha val="40000"/>
                    </a:schemeClr>
                  </a:glow>
                  <a:outerShdw blurRad="41275" dist="20320" dir="1800000" algn="tl" rotWithShape="0">
                    <a:srgbClr val="F79646">
                      <a:alpha val="40000"/>
                    </a:srgbClr>
                  </a:outerShdw>
                </a:effectLst>
                <a:latin typeface="Bernard MT Condensed" panose="02050806060905020404" pitchFamily="18" charset="0"/>
              </a:rPr>
              <a:t>Living things</a:t>
            </a:r>
          </a:p>
        </p:txBody>
      </p:sp>
    </p:spTree>
    <p:extLst>
      <p:ext uri="{BB962C8B-B14F-4D97-AF65-F5344CB8AC3E}">
        <p14:creationId xmlns:p14="http://schemas.microsoft.com/office/powerpoint/2010/main" val="1090968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endParaRPr lang="en-GB" dirty="0"/>
          </a:p>
        </p:txBody>
      </p:sp>
      <p:sp>
        <p:nvSpPr>
          <p:cNvPr id="3" name="Subtitle 2"/>
          <p:cNvSpPr>
            <a:spLocks noGrp="1"/>
          </p:cNvSpPr>
          <p:nvPr>
            <p:ph type="subTitle" idx="1"/>
          </p:nvPr>
        </p:nvSpPr>
        <p:spPr/>
        <p:txBody>
          <a:bodyPr/>
          <a:lstStyle/>
          <a:p>
            <a:endParaRPr lang="en-GB"/>
          </a:p>
        </p:txBody>
      </p:sp>
      <p:sp>
        <p:nvSpPr>
          <p:cNvPr id="6" name="Rounded Rectangle 5"/>
          <p:cNvSpPr/>
          <p:nvPr/>
        </p:nvSpPr>
        <p:spPr>
          <a:xfrm>
            <a:off x="467544" y="476672"/>
            <a:ext cx="8208912" cy="5976664"/>
          </a:xfrm>
          <a:prstGeom prst="roundRect">
            <a:avLst/>
          </a:prstGeom>
          <a:solidFill>
            <a:schemeClr val="bg1">
              <a:alpha val="85000"/>
            </a:schemeClr>
          </a:solidFill>
          <a:ln>
            <a:solidFill>
              <a:schemeClr val="accent1"/>
            </a:solidFill>
          </a:ln>
          <a:effectLst>
            <a:glow rad="1397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3600" b="1" u="sng" dirty="0">
                <a:solidFill>
                  <a:schemeClr val="tx1"/>
                </a:solidFill>
                <a:latin typeface="Lucida Sans Unicode" panose="020B0602030504020204" pitchFamily="34" charset="0"/>
                <a:cs typeface="Lucida Sans Unicode" panose="020B0602030504020204" pitchFamily="34" charset="0"/>
              </a:rPr>
              <a:t>What is a micro organism?</a:t>
            </a:r>
            <a:endParaRPr lang="en-GB" dirty="0">
              <a:solidFill>
                <a:schemeClr val="tx1"/>
              </a:solidFill>
            </a:endParaRPr>
          </a:p>
        </p:txBody>
      </p:sp>
      <p:sp>
        <p:nvSpPr>
          <p:cNvPr id="4" name="AutoShape 2" descr="Image result for evolution"/>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solidFill>
                <a:prstClr val="black"/>
              </a:solidFill>
            </a:endParaRPr>
          </a:p>
        </p:txBody>
      </p:sp>
      <p:pic>
        <p:nvPicPr>
          <p:cNvPr id="1126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187574" y="1988840"/>
            <a:ext cx="4767263" cy="35671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80736134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endParaRPr lang="en-GB" dirty="0"/>
          </a:p>
        </p:txBody>
      </p:sp>
      <p:sp>
        <p:nvSpPr>
          <p:cNvPr id="3" name="Subtitle 2"/>
          <p:cNvSpPr>
            <a:spLocks noGrp="1"/>
          </p:cNvSpPr>
          <p:nvPr>
            <p:ph type="subTitle" idx="1"/>
          </p:nvPr>
        </p:nvSpPr>
        <p:spPr/>
        <p:txBody>
          <a:bodyPr/>
          <a:lstStyle/>
          <a:p>
            <a:endParaRPr lang="en-GB"/>
          </a:p>
        </p:txBody>
      </p:sp>
      <p:sp>
        <p:nvSpPr>
          <p:cNvPr id="6" name="Rounded Rectangle 5"/>
          <p:cNvSpPr/>
          <p:nvPr/>
        </p:nvSpPr>
        <p:spPr>
          <a:xfrm>
            <a:off x="467544" y="476672"/>
            <a:ext cx="8208912" cy="5976664"/>
          </a:xfrm>
          <a:prstGeom prst="roundRect">
            <a:avLst/>
          </a:prstGeom>
          <a:solidFill>
            <a:schemeClr val="bg1">
              <a:alpha val="85000"/>
            </a:schemeClr>
          </a:solidFill>
          <a:ln>
            <a:solidFill>
              <a:schemeClr val="accent1"/>
            </a:solidFill>
          </a:ln>
          <a:effectLst>
            <a:glow rad="1397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3600" b="1" u="sng" dirty="0">
                <a:solidFill>
                  <a:prstClr val="black"/>
                </a:solidFill>
                <a:latin typeface="Lucida Sans Unicode" panose="020B0602030504020204" pitchFamily="34" charset="0"/>
                <a:cs typeface="Lucida Sans Unicode" panose="020B0602030504020204" pitchFamily="34" charset="0"/>
              </a:rPr>
              <a:t>Microorganisms</a:t>
            </a:r>
          </a:p>
          <a:p>
            <a:pPr algn="ctr"/>
            <a:endParaRPr lang="en-GB" dirty="0">
              <a:solidFill>
                <a:prstClr val="black"/>
              </a:solidFill>
              <a:latin typeface="Lucida Sans Unicode" panose="020B0602030504020204" pitchFamily="34" charset="0"/>
              <a:cs typeface="Lucida Sans Unicode" panose="020B0602030504020204" pitchFamily="34" charset="0"/>
            </a:endParaRPr>
          </a:p>
          <a:p>
            <a:r>
              <a:rPr lang="en-GB" sz="2400" dirty="0">
                <a:solidFill>
                  <a:schemeClr val="tx1"/>
                </a:solidFill>
              </a:rPr>
              <a:t>A microorganism is an organism that is too small to see without a microscope. Common microorganisms include bacteria and some fungi. Viruses are sometimes also included, though there is debate about whether they can really be considered to be living.</a:t>
            </a:r>
          </a:p>
          <a:p>
            <a:endParaRPr lang="en-GB" dirty="0">
              <a:solidFill>
                <a:schemeClr val="tx1"/>
              </a:solidFill>
              <a:latin typeface="Lucida Sans Unicode" panose="020B0602030504020204" pitchFamily="34" charset="0"/>
              <a:cs typeface="Lucida Sans Unicode" panose="020B0602030504020204" pitchFamily="34" charset="0"/>
            </a:endParaRPr>
          </a:p>
        </p:txBody>
      </p:sp>
      <p:sp>
        <p:nvSpPr>
          <p:cNvPr id="4" name="AutoShape 2" descr="Image result for evolution"/>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solidFill>
                <a:prstClr val="black"/>
              </a:solidFill>
            </a:endParaRPr>
          </a:p>
        </p:txBody>
      </p:sp>
      <p:pic>
        <p:nvPicPr>
          <p:cNvPr id="4098" name="Picture 2"/>
          <p:cNvPicPr>
            <a:picLocks noChangeAspect="1" noChangeArrowheads="1"/>
          </p:cNvPicPr>
          <p:nvPr/>
        </p:nvPicPr>
        <p:blipFill rotWithShape="1">
          <a:blip r:embed="rId2">
            <a:extLst>
              <a:ext uri="{28A0092B-C50C-407E-A947-70E740481C1C}">
                <a14:useLocalDpi xmlns:a14="http://schemas.microsoft.com/office/drawing/2010/main" val="0"/>
              </a:ext>
            </a:extLst>
          </a:blip>
          <a:srcRect t="9509"/>
          <a:stretch/>
        </p:blipFill>
        <p:spPr bwMode="auto">
          <a:xfrm>
            <a:off x="2068252" y="3645024"/>
            <a:ext cx="5007496" cy="251983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56568597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endParaRPr lang="en-GB" dirty="0"/>
          </a:p>
        </p:txBody>
      </p:sp>
      <p:sp>
        <p:nvSpPr>
          <p:cNvPr id="3" name="Subtitle 2"/>
          <p:cNvSpPr>
            <a:spLocks noGrp="1"/>
          </p:cNvSpPr>
          <p:nvPr>
            <p:ph type="subTitle" idx="1"/>
          </p:nvPr>
        </p:nvSpPr>
        <p:spPr/>
        <p:txBody>
          <a:bodyPr/>
          <a:lstStyle/>
          <a:p>
            <a:endParaRPr lang="en-GB"/>
          </a:p>
        </p:txBody>
      </p:sp>
      <p:sp>
        <p:nvSpPr>
          <p:cNvPr id="6" name="Rounded Rectangle 5"/>
          <p:cNvSpPr/>
          <p:nvPr/>
        </p:nvSpPr>
        <p:spPr>
          <a:xfrm>
            <a:off x="467544" y="476672"/>
            <a:ext cx="8208912" cy="5976664"/>
          </a:xfrm>
          <a:prstGeom prst="roundRect">
            <a:avLst/>
          </a:prstGeom>
          <a:solidFill>
            <a:schemeClr val="bg1">
              <a:alpha val="85000"/>
            </a:schemeClr>
          </a:solidFill>
          <a:ln>
            <a:solidFill>
              <a:schemeClr val="accent1"/>
            </a:solidFill>
          </a:ln>
          <a:effectLst>
            <a:glow rad="1397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3600" b="1" u="sng" dirty="0">
                <a:solidFill>
                  <a:schemeClr val="tx1"/>
                </a:solidFill>
                <a:latin typeface="Lucida Sans Unicode" panose="020B0602030504020204" pitchFamily="34" charset="0"/>
                <a:cs typeface="Lucida Sans Unicode" panose="020B0602030504020204" pitchFamily="34" charset="0"/>
              </a:rPr>
              <a:t>What is a micro organism?</a:t>
            </a:r>
            <a:endParaRPr lang="en-GB" dirty="0">
              <a:solidFill>
                <a:schemeClr val="tx1"/>
              </a:solidFill>
            </a:endParaRPr>
          </a:p>
        </p:txBody>
      </p:sp>
      <p:sp>
        <p:nvSpPr>
          <p:cNvPr id="4" name="AutoShape 2" descr="Image result for evolution"/>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solidFill>
                <a:prstClr val="black"/>
              </a:solidFill>
            </a:endParaRPr>
          </a:p>
        </p:txBody>
      </p:sp>
      <p:sp>
        <p:nvSpPr>
          <p:cNvPr id="10" name="Rectangle 9">
            <a:extLst>
              <a:ext uri="{FF2B5EF4-FFF2-40B4-BE49-F238E27FC236}">
                <a16:creationId xmlns:a16="http://schemas.microsoft.com/office/drawing/2014/main" id="{B09C4706-C7BD-4E0D-AD2B-62EF2CD85315}"/>
              </a:ext>
            </a:extLst>
          </p:cNvPr>
          <p:cNvSpPr/>
          <p:nvPr/>
        </p:nvSpPr>
        <p:spPr>
          <a:xfrm>
            <a:off x="772319" y="4989513"/>
            <a:ext cx="3571875" cy="647700"/>
          </a:xfrm>
          <a:prstGeom prst="rect">
            <a:avLst/>
          </a:prstGeom>
        </p:spPr>
        <p:txBody>
          <a:bodyPr>
            <a:spAutoFit/>
          </a:bodyPr>
          <a:lstStyle/>
          <a:p>
            <a:pPr algn="ctr">
              <a:spcAft>
                <a:spcPts val="1200"/>
              </a:spcAft>
              <a:buFont typeface="Arial" panose="020B0604020202020204" pitchFamily="34" charset="0"/>
              <a:buNone/>
              <a:defRPr/>
            </a:pPr>
            <a:r>
              <a:rPr lang="en-GB" altLang="en-US" dirty="0">
                <a:latin typeface="+mn-lt"/>
              </a:rPr>
              <a:t>A magnified image of a household dust mite.</a:t>
            </a:r>
          </a:p>
        </p:txBody>
      </p:sp>
      <p:sp>
        <p:nvSpPr>
          <p:cNvPr id="11" name="Rectangle 2">
            <a:extLst>
              <a:ext uri="{FF2B5EF4-FFF2-40B4-BE49-F238E27FC236}">
                <a16:creationId xmlns:a16="http://schemas.microsoft.com/office/drawing/2014/main" id="{13C25F7E-A34D-42EF-ACBF-41785EBAAC80}"/>
              </a:ext>
            </a:extLst>
          </p:cNvPr>
          <p:cNvSpPr>
            <a:spLocks noChangeArrowheads="1"/>
          </p:cNvSpPr>
          <p:nvPr/>
        </p:nvSpPr>
        <p:spPr bwMode="auto">
          <a:xfrm>
            <a:off x="620713" y="1495425"/>
            <a:ext cx="8029575"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9pPr>
          </a:lstStyle>
          <a:p>
            <a:pPr>
              <a:lnSpc>
                <a:spcPct val="100000"/>
              </a:lnSpc>
              <a:spcBef>
                <a:spcPct val="0"/>
              </a:spcBef>
              <a:buFontTx/>
              <a:buNone/>
            </a:pPr>
            <a:r>
              <a:rPr lang="en-GB" altLang="en-US" sz="2400" dirty="0">
                <a:solidFill>
                  <a:schemeClr val="tx1"/>
                </a:solidFill>
                <a:latin typeface="+mn-lt"/>
              </a:rPr>
              <a:t>Some animals and plants are microorganisms. Examples include dust mites and plankton.</a:t>
            </a:r>
          </a:p>
        </p:txBody>
      </p:sp>
      <p:pic>
        <p:nvPicPr>
          <p:cNvPr id="12" name="Picture 7" descr="Dust Mite">
            <a:extLst>
              <a:ext uri="{FF2B5EF4-FFF2-40B4-BE49-F238E27FC236}">
                <a16:creationId xmlns:a16="http://schemas.microsoft.com/office/drawing/2014/main" id="{075EADC6-B484-4639-8440-BA75B9E8A97E}"/>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138448" y="2561350"/>
            <a:ext cx="2876128" cy="2158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3" name="Picture 10" descr="Plankton">
            <a:extLst>
              <a:ext uri="{FF2B5EF4-FFF2-40B4-BE49-F238E27FC236}">
                <a16:creationId xmlns:a16="http://schemas.microsoft.com/office/drawing/2014/main" id="{CBBF4A9A-44F1-4884-8A9E-0B7F284D77F7}"/>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932040" y="2534411"/>
            <a:ext cx="2938984" cy="22121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4" name="TextBox 21">
            <a:extLst>
              <a:ext uri="{FF2B5EF4-FFF2-40B4-BE49-F238E27FC236}">
                <a16:creationId xmlns:a16="http://schemas.microsoft.com/office/drawing/2014/main" id="{7F0226DF-0412-42EF-B148-74C91F90DDA7}"/>
              </a:ext>
            </a:extLst>
          </p:cNvPr>
          <p:cNvSpPr txBox="1">
            <a:spLocks noChangeArrowheads="1"/>
          </p:cNvSpPr>
          <p:nvPr/>
        </p:nvSpPr>
        <p:spPr bwMode="auto">
          <a:xfrm>
            <a:off x="657225" y="4629150"/>
            <a:ext cx="3838575" cy="90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nchorCtr="1"/>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500">
                <a:solidFill>
                  <a:schemeClr val="bg1"/>
                </a:solidFill>
                <a:latin typeface="BPreplay" panose="02000503000000020004" pitchFamily="50" charset="0"/>
              </a:rPr>
              <a:t>Photo courtesy of arkhangellohim @flickr.com) - granted under creative commons licence – attribution</a:t>
            </a:r>
          </a:p>
        </p:txBody>
      </p:sp>
      <p:sp>
        <p:nvSpPr>
          <p:cNvPr id="15" name="TextBox 21">
            <a:extLst>
              <a:ext uri="{FF2B5EF4-FFF2-40B4-BE49-F238E27FC236}">
                <a16:creationId xmlns:a16="http://schemas.microsoft.com/office/drawing/2014/main" id="{659E020E-2B59-418C-A2C6-068F3692056C}"/>
              </a:ext>
            </a:extLst>
          </p:cNvPr>
          <p:cNvSpPr txBox="1">
            <a:spLocks noChangeArrowheads="1"/>
          </p:cNvSpPr>
          <p:nvPr/>
        </p:nvSpPr>
        <p:spPr bwMode="auto">
          <a:xfrm>
            <a:off x="4621213" y="4629150"/>
            <a:ext cx="3838575" cy="90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nchorCtr="1"/>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500">
                <a:solidFill>
                  <a:schemeClr val="bg1"/>
                </a:solidFill>
                <a:latin typeface="BPreplay" panose="02000503000000020004" pitchFamily="50" charset="0"/>
              </a:rPr>
              <a:t>Photo courtesy of picksfromoutthere (@flickr.com) - granted under creative commons licence – attribution</a:t>
            </a:r>
          </a:p>
        </p:txBody>
      </p:sp>
      <p:sp>
        <p:nvSpPr>
          <p:cNvPr id="16" name="Rectangle 15">
            <a:extLst>
              <a:ext uri="{FF2B5EF4-FFF2-40B4-BE49-F238E27FC236}">
                <a16:creationId xmlns:a16="http://schemas.microsoft.com/office/drawing/2014/main" id="{ACA1AD1F-742B-431C-8E17-1DCCA5390D27}"/>
              </a:ext>
            </a:extLst>
          </p:cNvPr>
          <p:cNvSpPr/>
          <p:nvPr/>
        </p:nvSpPr>
        <p:spPr>
          <a:xfrm>
            <a:off x="4537929" y="4989513"/>
            <a:ext cx="3638550" cy="922337"/>
          </a:xfrm>
          <a:prstGeom prst="rect">
            <a:avLst/>
          </a:prstGeom>
        </p:spPr>
        <p:txBody>
          <a:bodyPr>
            <a:spAutoFit/>
          </a:bodyPr>
          <a:lstStyle/>
          <a:p>
            <a:pPr algn="ctr">
              <a:spcAft>
                <a:spcPts val="1200"/>
              </a:spcAft>
              <a:buFont typeface="Arial" panose="020B0604020202020204" pitchFamily="34" charset="0"/>
              <a:buNone/>
              <a:defRPr/>
            </a:pPr>
            <a:r>
              <a:rPr lang="en-GB" altLang="en-US" dirty="0">
                <a:latin typeface="+mn-lt"/>
              </a:rPr>
              <a:t>Plankton are microscopic organisms drifting in fresh or sea water, including plants and animals.</a:t>
            </a:r>
          </a:p>
        </p:txBody>
      </p:sp>
    </p:spTree>
    <p:extLst>
      <p:ext uri="{BB962C8B-B14F-4D97-AF65-F5344CB8AC3E}">
        <p14:creationId xmlns:p14="http://schemas.microsoft.com/office/powerpoint/2010/main" val="23274378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0">
                                            <p:txEl>
                                              <p:pRg st="0" end="0"/>
                                            </p:txEl>
                                          </p:spTgt>
                                        </p:tgtEl>
                                        <p:attrNameLst>
                                          <p:attrName>style.visibility</p:attrName>
                                        </p:attrNameLst>
                                      </p:cBhvr>
                                      <p:to>
                                        <p:strVal val="visible"/>
                                      </p:to>
                                    </p:set>
                                    <p:animEffect transition="in" filter="fade">
                                      <p:cBhvr>
                                        <p:cTn id="7" dur="500"/>
                                        <p:tgtEl>
                                          <p:spTgt spid="10">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6">
                                            <p:txEl>
                                              <p:pRg st="0" end="0"/>
                                            </p:txEl>
                                          </p:spTgt>
                                        </p:tgtEl>
                                        <p:attrNameLst>
                                          <p:attrName>style.visibility</p:attrName>
                                        </p:attrNameLst>
                                      </p:cBhvr>
                                      <p:to>
                                        <p:strVal val="visible"/>
                                      </p:to>
                                    </p:set>
                                    <p:animEffect transition="in" filter="fade">
                                      <p:cBhvr>
                                        <p:cTn id="12" dur="500"/>
                                        <p:tgtEl>
                                          <p:spTgt spid="1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build="p"/>
      <p:bldP spid="16" grpId="0" build="p"/>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endParaRPr lang="en-GB" dirty="0"/>
          </a:p>
        </p:txBody>
      </p:sp>
      <p:sp>
        <p:nvSpPr>
          <p:cNvPr id="6" name="Rounded Rectangle 5"/>
          <p:cNvSpPr/>
          <p:nvPr/>
        </p:nvSpPr>
        <p:spPr>
          <a:xfrm>
            <a:off x="467544" y="476672"/>
            <a:ext cx="8208912" cy="5976664"/>
          </a:xfrm>
          <a:prstGeom prst="roundRect">
            <a:avLst/>
          </a:prstGeom>
          <a:solidFill>
            <a:schemeClr val="bg1">
              <a:alpha val="85000"/>
            </a:schemeClr>
          </a:solidFill>
          <a:ln>
            <a:solidFill>
              <a:schemeClr val="accent1"/>
            </a:solidFill>
          </a:ln>
          <a:effectLst>
            <a:glow rad="1397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3600" b="1" u="sng" dirty="0">
                <a:solidFill>
                  <a:schemeClr val="tx1"/>
                </a:solidFill>
                <a:latin typeface="Lucida Sans Unicode" panose="020B0602030504020204" pitchFamily="34" charset="0"/>
                <a:cs typeface="Lucida Sans Unicode" panose="020B0602030504020204" pitchFamily="34" charset="0"/>
              </a:rPr>
              <a:t>What is a micro organism?</a:t>
            </a:r>
            <a:endParaRPr lang="en-GB" dirty="0">
              <a:solidFill>
                <a:schemeClr val="tx1"/>
              </a:solidFill>
            </a:endParaRPr>
          </a:p>
        </p:txBody>
      </p:sp>
      <p:sp>
        <p:nvSpPr>
          <p:cNvPr id="4" name="AutoShape 2" descr="Image result for evolution"/>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solidFill>
                <a:prstClr val="black"/>
              </a:solidFill>
            </a:endParaRPr>
          </a:p>
        </p:txBody>
      </p:sp>
      <p:sp>
        <p:nvSpPr>
          <p:cNvPr id="17" name="Rounded Rectangle 18">
            <a:extLst>
              <a:ext uri="{FF2B5EF4-FFF2-40B4-BE49-F238E27FC236}">
                <a16:creationId xmlns:a16="http://schemas.microsoft.com/office/drawing/2014/main" id="{D9F0435D-3795-42F9-B702-CC1F82CA78D4}"/>
              </a:ext>
            </a:extLst>
          </p:cNvPr>
          <p:cNvSpPr/>
          <p:nvPr/>
        </p:nvSpPr>
        <p:spPr>
          <a:xfrm>
            <a:off x="657225" y="1901825"/>
            <a:ext cx="2551113" cy="4144963"/>
          </a:xfrm>
          <a:prstGeom prst="roundRect">
            <a:avLst>
              <a:gd name="adj" fmla="val 0"/>
            </a:avLst>
          </a:prstGeom>
          <a:solidFill>
            <a:srgbClr val="FFA44B"/>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8" name="Rounded Rectangle 19">
            <a:extLst>
              <a:ext uri="{FF2B5EF4-FFF2-40B4-BE49-F238E27FC236}">
                <a16:creationId xmlns:a16="http://schemas.microsoft.com/office/drawing/2014/main" id="{0A077406-957E-46AC-99BC-899A0E648D2F}"/>
              </a:ext>
            </a:extLst>
          </p:cNvPr>
          <p:cNvSpPr/>
          <p:nvPr/>
        </p:nvSpPr>
        <p:spPr>
          <a:xfrm>
            <a:off x="3284538" y="1901825"/>
            <a:ext cx="2551112" cy="4144963"/>
          </a:xfrm>
          <a:prstGeom prst="roundRect">
            <a:avLst>
              <a:gd name="adj" fmla="val 0"/>
            </a:avLst>
          </a:prstGeom>
          <a:solidFill>
            <a:srgbClr val="FFA44B"/>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9" name="Rounded Rectangle 20">
            <a:extLst>
              <a:ext uri="{FF2B5EF4-FFF2-40B4-BE49-F238E27FC236}">
                <a16:creationId xmlns:a16="http://schemas.microsoft.com/office/drawing/2014/main" id="{BE6F8BC4-9CD4-40C4-8A2B-F260F2330A6E}"/>
              </a:ext>
            </a:extLst>
          </p:cNvPr>
          <p:cNvSpPr/>
          <p:nvPr/>
        </p:nvSpPr>
        <p:spPr>
          <a:xfrm>
            <a:off x="5908675" y="1901825"/>
            <a:ext cx="2551113" cy="4144963"/>
          </a:xfrm>
          <a:prstGeom prst="roundRect">
            <a:avLst>
              <a:gd name="adj" fmla="val 0"/>
            </a:avLst>
          </a:prstGeom>
          <a:solidFill>
            <a:srgbClr val="FFA44B"/>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20" name="Rectangle 19">
            <a:extLst>
              <a:ext uri="{FF2B5EF4-FFF2-40B4-BE49-F238E27FC236}">
                <a16:creationId xmlns:a16="http://schemas.microsoft.com/office/drawing/2014/main" id="{C937D47A-7D99-4BEA-BC4C-6BF89B066309}"/>
              </a:ext>
            </a:extLst>
          </p:cNvPr>
          <p:cNvSpPr/>
          <p:nvPr/>
        </p:nvSpPr>
        <p:spPr>
          <a:xfrm>
            <a:off x="788988" y="4846638"/>
            <a:ext cx="2287587" cy="1200150"/>
          </a:xfrm>
          <a:prstGeom prst="rect">
            <a:avLst/>
          </a:prstGeom>
        </p:spPr>
        <p:txBody>
          <a:bodyPr>
            <a:spAutoFit/>
          </a:bodyPr>
          <a:lstStyle/>
          <a:p>
            <a:pPr algn="ctr">
              <a:spcAft>
                <a:spcPts val="1200"/>
              </a:spcAft>
              <a:buFont typeface="Arial" panose="020B0604020202020204" pitchFamily="34" charset="0"/>
              <a:buNone/>
              <a:defRPr/>
            </a:pPr>
            <a:r>
              <a:rPr lang="en-GB" altLang="en-US" dirty="0">
                <a:latin typeface="+mn-lt"/>
              </a:rPr>
              <a:t>Mould is the common word for any fungus that grows on food or other materials.</a:t>
            </a:r>
          </a:p>
        </p:txBody>
      </p:sp>
      <p:pic>
        <p:nvPicPr>
          <p:cNvPr id="21" name="Picture 7" descr="Mould">
            <a:extLst>
              <a:ext uri="{FF2B5EF4-FFF2-40B4-BE49-F238E27FC236}">
                <a16:creationId xmlns:a16="http://schemas.microsoft.com/office/drawing/2014/main" id="{442D981E-5419-4C50-937F-4484D56EB3E8}"/>
              </a:ext>
            </a:extLst>
          </p:cNvPr>
          <p:cNvPicPr>
            <a:picLocks noChangeAspect="1" noChangeArrowheads="1"/>
          </p:cNvPicPr>
          <p:nvPr/>
        </p:nvPicPr>
        <p:blipFill>
          <a:blip r:embed="rId2">
            <a:extLst>
              <a:ext uri="{28A0092B-C50C-407E-A947-70E740481C1C}">
                <a14:useLocalDpi xmlns:a14="http://schemas.microsoft.com/office/drawing/2010/main" val="0"/>
              </a:ext>
            </a:extLst>
          </a:blip>
          <a:srcRect r="31969"/>
          <a:stretch>
            <a:fillRect/>
          </a:stretch>
        </p:blipFill>
        <p:spPr bwMode="auto">
          <a:xfrm>
            <a:off x="657225" y="1901825"/>
            <a:ext cx="2551113" cy="27924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2" name="Picture 11" descr="Yeast">
            <a:extLst>
              <a:ext uri="{FF2B5EF4-FFF2-40B4-BE49-F238E27FC236}">
                <a16:creationId xmlns:a16="http://schemas.microsoft.com/office/drawing/2014/main" id="{CB7620AA-EEC9-4FD3-9A87-B867B4F3D96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l="18730" r="12846"/>
          <a:stretch>
            <a:fillRect/>
          </a:stretch>
        </p:blipFill>
        <p:spPr bwMode="auto">
          <a:xfrm>
            <a:off x="5908675" y="1909763"/>
            <a:ext cx="2551113" cy="2784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3" name="Picture 12" descr="Penicillin">
            <a:extLst>
              <a:ext uri="{FF2B5EF4-FFF2-40B4-BE49-F238E27FC236}">
                <a16:creationId xmlns:a16="http://schemas.microsoft.com/office/drawing/2014/main" id="{993BFA95-7337-4CE4-BD48-0D57D83099A2}"/>
              </a:ext>
            </a:extLst>
          </p:cNvPr>
          <p:cNvPicPr>
            <a:picLocks noChangeAspect="1" noChangeArrowheads="1"/>
          </p:cNvPicPr>
          <p:nvPr/>
        </p:nvPicPr>
        <p:blipFill>
          <a:blip r:embed="rId4">
            <a:extLst>
              <a:ext uri="{28A0092B-C50C-407E-A947-70E740481C1C}">
                <a14:useLocalDpi xmlns:a14="http://schemas.microsoft.com/office/drawing/2010/main" val="0"/>
              </a:ext>
            </a:extLst>
          </a:blip>
          <a:srcRect l="18571" r="21848"/>
          <a:stretch>
            <a:fillRect/>
          </a:stretch>
        </p:blipFill>
        <p:spPr bwMode="auto">
          <a:xfrm>
            <a:off x="3281363" y="1901825"/>
            <a:ext cx="2554287" cy="27924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4" name="Rectangle 2">
            <a:extLst>
              <a:ext uri="{FF2B5EF4-FFF2-40B4-BE49-F238E27FC236}">
                <a16:creationId xmlns:a16="http://schemas.microsoft.com/office/drawing/2014/main" id="{A52E7DDC-1E52-47F8-A57A-072D37672019}"/>
              </a:ext>
            </a:extLst>
          </p:cNvPr>
          <p:cNvSpPr>
            <a:spLocks noChangeArrowheads="1"/>
          </p:cNvSpPr>
          <p:nvPr/>
        </p:nvSpPr>
        <p:spPr bwMode="auto">
          <a:xfrm>
            <a:off x="620713" y="1495425"/>
            <a:ext cx="8029575"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9pPr>
          </a:lstStyle>
          <a:p>
            <a:pPr algn="ctr">
              <a:lnSpc>
                <a:spcPct val="100000"/>
              </a:lnSpc>
              <a:spcBef>
                <a:spcPct val="0"/>
              </a:spcBef>
              <a:buFontTx/>
              <a:buNone/>
            </a:pPr>
            <a:r>
              <a:rPr lang="en-GB" altLang="en-US" sz="2000" dirty="0">
                <a:solidFill>
                  <a:schemeClr val="tx1"/>
                </a:solidFill>
                <a:latin typeface="+mn-lt"/>
              </a:rPr>
              <a:t>Other microorganisms are fungi, such as mould, yeast and </a:t>
            </a:r>
            <a:r>
              <a:rPr lang="en-GB" altLang="en-US" sz="2000" dirty="0" err="1">
                <a:solidFill>
                  <a:schemeClr val="tx1"/>
                </a:solidFill>
                <a:latin typeface="+mn-lt"/>
              </a:rPr>
              <a:t>Penicillium</a:t>
            </a:r>
            <a:r>
              <a:rPr lang="en-GB" altLang="en-US" sz="2000" dirty="0">
                <a:solidFill>
                  <a:schemeClr val="tx1"/>
                </a:solidFill>
                <a:latin typeface="+mn-lt"/>
              </a:rPr>
              <a:t>.</a:t>
            </a:r>
          </a:p>
        </p:txBody>
      </p:sp>
      <p:sp>
        <p:nvSpPr>
          <p:cNvPr id="25" name="TextBox 21">
            <a:extLst>
              <a:ext uri="{FF2B5EF4-FFF2-40B4-BE49-F238E27FC236}">
                <a16:creationId xmlns:a16="http://schemas.microsoft.com/office/drawing/2014/main" id="{FC8193DE-72AB-4500-830D-55DCCE8BBBF0}"/>
              </a:ext>
            </a:extLst>
          </p:cNvPr>
          <p:cNvSpPr txBox="1">
            <a:spLocks noChangeArrowheads="1"/>
          </p:cNvSpPr>
          <p:nvPr/>
        </p:nvSpPr>
        <p:spPr bwMode="auto">
          <a:xfrm>
            <a:off x="1166813" y="4422775"/>
            <a:ext cx="1531937" cy="250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nchorCtr="1"/>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500">
                <a:solidFill>
                  <a:schemeClr val="bg1"/>
                </a:solidFill>
                <a:latin typeface="BPreplay" panose="02000503000000020004" pitchFamily="50" charset="0"/>
              </a:rPr>
              <a:t>Photo courtesy of nsalt @flickr.com) - granted under creative commons licence – attribution</a:t>
            </a:r>
          </a:p>
        </p:txBody>
      </p:sp>
      <p:sp>
        <p:nvSpPr>
          <p:cNvPr id="26" name="Rectangle 25">
            <a:extLst>
              <a:ext uri="{FF2B5EF4-FFF2-40B4-BE49-F238E27FC236}">
                <a16:creationId xmlns:a16="http://schemas.microsoft.com/office/drawing/2014/main" id="{0C330D97-AADF-40A5-B4F1-0A15558B5EF9}"/>
              </a:ext>
            </a:extLst>
          </p:cNvPr>
          <p:cNvSpPr/>
          <p:nvPr/>
        </p:nvSpPr>
        <p:spPr>
          <a:xfrm>
            <a:off x="3409950" y="4975225"/>
            <a:ext cx="2297113" cy="923925"/>
          </a:xfrm>
          <a:prstGeom prst="rect">
            <a:avLst/>
          </a:prstGeom>
        </p:spPr>
        <p:txBody>
          <a:bodyPr>
            <a:spAutoFit/>
          </a:bodyPr>
          <a:lstStyle/>
          <a:p>
            <a:pPr algn="ctr">
              <a:spcAft>
                <a:spcPts val="1200"/>
              </a:spcAft>
              <a:buFont typeface="Arial" panose="020B0604020202020204" pitchFamily="34" charset="0"/>
              <a:buNone/>
              <a:defRPr/>
            </a:pPr>
            <a:r>
              <a:rPr lang="en-GB" altLang="en-US" dirty="0" err="1">
                <a:latin typeface="+mn-lt"/>
              </a:rPr>
              <a:t>Penicillium</a:t>
            </a:r>
            <a:r>
              <a:rPr lang="en-GB" altLang="en-US" dirty="0">
                <a:latin typeface="+mn-lt"/>
              </a:rPr>
              <a:t> fungus is used to make the antibiotic penicillin.</a:t>
            </a:r>
          </a:p>
        </p:txBody>
      </p:sp>
      <p:sp>
        <p:nvSpPr>
          <p:cNvPr id="27" name="Rectangle 3">
            <a:extLst>
              <a:ext uri="{FF2B5EF4-FFF2-40B4-BE49-F238E27FC236}">
                <a16:creationId xmlns:a16="http://schemas.microsoft.com/office/drawing/2014/main" id="{92E0B9F5-7392-445F-A9EA-F81553773809}"/>
              </a:ext>
            </a:extLst>
          </p:cNvPr>
          <p:cNvSpPr>
            <a:spLocks noChangeArrowheads="1"/>
          </p:cNvSpPr>
          <p:nvPr/>
        </p:nvSpPr>
        <p:spPr bwMode="auto">
          <a:xfrm>
            <a:off x="5922963" y="4975225"/>
            <a:ext cx="2522537" cy="923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9pPr>
          </a:lstStyle>
          <a:p>
            <a:pPr algn="ctr">
              <a:lnSpc>
                <a:spcPct val="100000"/>
              </a:lnSpc>
              <a:spcBef>
                <a:spcPct val="0"/>
              </a:spcBef>
              <a:buFontTx/>
              <a:buNone/>
            </a:pPr>
            <a:r>
              <a:rPr lang="en-GB" altLang="en-US">
                <a:solidFill>
                  <a:schemeClr val="tx1"/>
                </a:solidFill>
              </a:rPr>
              <a:t>Yeast is a microscopic fungus that can be used to raise bread dough.</a:t>
            </a:r>
          </a:p>
        </p:txBody>
      </p:sp>
      <p:sp>
        <p:nvSpPr>
          <p:cNvPr id="28" name="TextBox 21">
            <a:extLst>
              <a:ext uri="{FF2B5EF4-FFF2-40B4-BE49-F238E27FC236}">
                <a16:creationId xmlns:a16="http://schemas.microsoft.com/office/drawing/2014/main" id="{F553DE8D-EFBB-46E1-A584-13272251A90D}"/>
              </a:ext>
            </a:extLst>
          </p:cNvPr>
          <p:cNvSpPr txBox="1">
            <a:spLocks noChangeArrowheads="1"/>
          </p:cNvSpPr>
          <p:nvPr/>
        </p:nvSpPr>
        <p:spPr bwMode="auto">
          <a:xfrm>
            <a:off x="3835400" y="4422775"/>
            <a:ext cx="1600200" cy="250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nchorCtr="1"/>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500">
                <a:solidFill>
                  <a:schemeClr val="bg1"/>
                </a:solidFill>
                <a:latin typeface="BPreplay" panose="02000503000000020004" pitchFamily="50" charset="0"/>
              </a:rPr>
              <a:t>Photo courtesy of mmu-engage @flickr.com) - granted under creative commons licence – attribution</a:t>
            </a:r>
          </a:p>
        </p:txBody>
      </p:sp>
      <p:sp>
        <p:nvSpPr>
          <p:cNvPr id="29" name="TextBox 21">
            <a:extLst>
              <a:ext uri="{FF2B5EF4-FFF2-40B4-BE49-F238E27FC236}">
                <a16:creationId xmlns:a16="http://schemas.microsoft.com/office/drawing/2014/main" id="{EEBDE315-111B-4895-9D9C-E1D679AD6EF5}"/>
              </a:ext>
            </a:extLst>
          </p:cNvPr>
          <p:cNvSpPr txBox="1">
            <a:spLocks noChangeArrowheads="1"/>
          </p:cNvSpPr>
          <p:nvPr/>
        </p:nvSpPr>
        <p:spPr bwMode="auto">
          <a:xfrm>
            <a:off x="6383338" y="4422775"/>
            <a:ext cx="1601787" cy="250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nchorCtr="1"/>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500">
                <a:solidFill>
                  <a:schemeClr val="bg1"/>
                </a:solidFill>
                <a:latin typeface="BPreplay" panose="02000503000000020004" pitchFamily="50" charset="0"/>
              </a:rPr>
              <a:t>Photo courtesy of notahipster  (@flickr.com) - granted under creative commons licence – attribution</a:t>
            </a:r>
          </a:p>
        </p:txBody>
      </p:sp>
    </p:spTree>
    <p:extLst>
      <p:ext uri="{BB962C8B-B14F-4D97-AF65-F5344CB8AC3E}">
        <p14:creationId xmlns:p14="http://schemas.microsoft.com/office/powerpoint/2010/main" val="412599994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ounded Rectangle 5">
            <a:extLst>
              <a:ext uri="{FF2B5EF4-FFF2-40B4-BE49-F238E27FC236}">
                <a16:creationId xmlns:a16="http://schemas.microsoft.com/office/drawing/2014/main" id="{CAC5BB00-F82B-4B4D-B813-962ED80AC151}"/>
              </a:ext>
            </a:extLst>
          </p:cNvPr>
          <p:cNvSpPr/>
          <p:nvPr/>
        </p:nvSpPr>
        <p:spPr>
          <a:xfrm>
            <a:off x="467544" y="476672"/>
            <a:ext cx="8208912" cy="5976664"/>
          </a:xfrm>
          <a:prstGeom prst="roundRect">
            <a:avLst/>
          </a:prstGeom>
          <a:solidFill>
            <a:schemeClr val="bg1">
              <a:alpha val="85000"/>
            </a:schemeClr>
          </a:solidFill>
          <a:ln>
            <a:solidFill>
              <a:schemeClr val="accent1"/>
            </a:solidFill>
          </a:ln>
          <a:effectLst>
            <a:glow rad="1397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3600" b="1" u="sng" dirty="0">
                <a:solidFill>
                  <a:schemeClr val="tx1"/>
                </a:solidFill>
                <a:latin typeface="Lucida Sans Unicode" panose="020B0602030504020204" pitchFamily="34" charset="0"/>
                <a:cs typeface="Lucida Sans Unicode" panose="020B0602030504020204" pitchFamily="34" charset="0"/>
              </a:rPr>
              <a:t>Helpful or harmful?</a:t>
            </a:r>
            <a:endParaRPr lang="en-GB" dirty="0">
              <a:solidFill>
                <a:schemeClr val="tx1"/>
              </a:solidFill>
            </a:endParaRPr>
          </a:p>
        </p:txBody>
      </p:sp>
      <p:sp>
        <p:nvSpPr>
          <p:cNvPr id="19" name="Rounded Rectangle 18">
            <a:extLst>
              <a:ext uri="{FF2B5EF4-FFF2-40B4-BE49-F238E27FC236}">
                <a16:creationId xmlns:a16="http://schemas.microsoft.com/office/drawing/2014/main" id="{DDA0BB2B-133B-4F55-8865-20AA1C9F62A1}"/>
              </a:ext>
            </a:extLst>
          </p:cNvPr>
          <p:cNvSpPr/>
          <p:nvPr/>
        </p:nvSpPr>
        <p:spPr>
          <a:xfrm>
            <a:off x="657225" y="4071938"/>
            <a:ext cx="2551113" cy="2108200"/>
          </a:xfrm>
          <a:prstGeom prst="roundRect">
            <a:avLst>
              <a:gd name="adj" fmla="val 0"/>
            </a:avLst>
          </a:prstGeom>
          <a:solidFill>
            <a:srgbClr val="F8A9A9"/>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20" name="Rounded Rectangle 19">
            <a:extLst>
              <a:ext uri="{FF2B5EF4-FFF2-40B4-BE49-F238E27FC236}">
                <a16:creationId xmlns:a16="http://schemas.microsoft.com/office/drawing/2014/main" id="{28C5F8EE-2FEE-4E94-8D2E-57B06109B8C6}"/>
              </a:ext>
            </a:extLst>
          </p:cNvPr>
          <p:cNvSpPr/>
          <p:nvPr/>
        </p:nvSpPr>
        <p:spPr>
          <a:xfrm>
            <a:off x="3284538" y="4071938"/>
            <a:ext cx="2551112" cy="2108200"/>
          </a:xfrm>
          <a:prstGeom prst="roundRect">
            <a:avLst>
              <a:gd name="adj" fmla="val 0"/>
            </a:avLst>
          </a:prstGeom>
          <a:solidFill>
            <a:srgbClr val="FFA44B"/>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21" name="Rounded Rectangle 20">
            <a:extLst>
              <a:ext uri="{FF2B5EF4-FFF2-40B4-BE49-F238E27FC236}">
                <a16:creationId xmlns:a16="http://schemas.microsoft.com/office/drawing/2014/main" id="{DCF5E4EE-EA28-4C38-84DF-BFB9F6A6DEE9}"/>
              </a:ext>
            </a:extLst>
          </p:cNvPr>
          <p:cNvSpPr/>
          <p:nvPr/>
        </p:nvSpPr>
        <p:spPr>
          <a:xfrm>
            <a:off x="5908675" y="4071938"/>
            <a:ext cx="2551113" cy="2108200"/>
          </a:xfrm>
          <a:prstGeom prst="roundRect">
            <a:avLst>
              <a:gd name="adj" fmla="val 0"/>
            </a:avLst>
          </a:prstGeom>
          <a:solidFill>
            <a:srgbClr val="F8A9A9"/>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22" name="Rounded Rectangle 21">
            <a:extLst>
              <a:ext uri="{FF2B5EF4-FFF2-40B4-BE49-F238E27FC236}">
                <a16:creationId xmlns:a16="http://schemas.microsoft.com/office/drawing/2014/main" id="{81A0E10D-2B7F-4697-908B-BB48B9D6FDAA}"/>
              </a:ext>
            </a:extLst>
          </p:cNvPr>
          <p:cNvSpPr/>
          <p:nvPr/>
        </p:nvSpPr>
        <p:spPr>
          <a:xfrm>
            <a:off x="657225" y="1909763"/>
            <a:ext cx="2551113" cy="2106612"/>
          </a:xfrm>
          <a:prstGeom prst="roundRect">
            <a:avLst>
              <a:gd name="adj" fmla="val 0"/>
            </a:avLst>
          </a:prstGeom>
          <a:solidFill>
            <a:srgbClr val="FFA44B"/>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25" name="Rounded Rectangle 24">
            <a:extLst>
              <a:ext uri="{FF2B5EF4-FFF2-40B4-BE49-F238E27FC236}">
                <a16:creationId xmlns:a16="http://schemas.microsoft.com/office/drawing/2014/main" id="{1725D01B-0E1E-44D8-9B52-748B583E0558}"/>
              </a:ext>
            </a:extLst>
          </p:cNvPr>
          <p:cNvSpPr/>
          <p:nvPr/>
        </p:nvSpPr>
        <p:spPr>
          <a:xfrm>
            <a:off x="3284538" y="1909763"/>
            <a:ext cx="2551112" cy="2106612"/>
          </a:xfrm>
          <a:prstGeom prst="roundRect">
            <a:avLst>
              <a:gd name="adj" fmla="val 0"/>
            </a:avLst>
          </a:prstGeom>
          <a:solidFill>
            <a:srgbClr val="F8A9A9"/>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26" name="Rounded Rectangle 25">
            <a:extLst>
              <a:ext uri="{FF2B5EF4-FFF2-40B4-BE49-F238E27FC236}">
                <a16:creationId xmlns:a16="http://schemas.microsoft.com/office/drawing/2014/main" id="{3A01F6C1-E7FB-4CB3-8081-E91CEB6E9BA6}"/>
              </a:ext>
            </a:extLst>
          </p:cNvPr>
          <p:cNvSpPr/>
          <p:nvPr/>
        </p:nvSpPr>
        <p:spPr>
          <a:xfrm>
            <a:off x="5908675" y="1909763"/>
            <a:ext cx="2551113" cy="2106612"/>
          </a:xfrm>
          <a:prstGeom prst="roundRect">
            <a:avLst>
              <a:gd name="adj" fmla="val 0"/>
            </a:avLst>
          </a:prstGeom>
          <a:solidFill>
            <a:srgbClr val="FFA44B"/>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1" name="Rectangle 10">
            <a:extLst>
              <a:ext uri="{FF2B5EF4-FFF2-40B4-BE49-F238E27FC236}">
                <a16:creationId xmlns:a16="http://schemas.microsoft.com/office/drawing/2014/main" id="{D0615B33-D786-4B99-AD07-6242C081E52A}"/>
              </a:ext>
            </a:extLst>
          </p:cNvPr>
          <p:cNvSpPr/>
          <p:nvPr/>
        </p:nvSpPr>
        <p:spPr>
          <a:xfrm>
            <a:off x="657225" y="3224213"/>
            <a:ext cx="2551113" cy="739775"/>
          </a:xfrm>
          <a:prstGeom prst="rect">
            <a:avLst/>
          </a:prstGeom>
        </p:spPr>
        <p:txBody>
          <a:bodyPr>
            <a:spAutoFit/>
          </a:bodyPr>
          <a:lstStyle/>
          <a:p>
            <a:pPr algn="ctr">
              <a:spcAft>
                <a:spcPts val="1200"/>
              </a:spcAft>
              <a:buFont typeface="Arial" panose="020B0604020202020204" pitchFamily="34" charset="0"/>
              <a:buNone/>
              <a:defRPr/>
            </a:pPr>
            <a:r>
              <a:rPr lang="en-GB" altLang="en-US" sz="1400" dirty="0">
                <a:latin typeface="+mn-lt"/>
              </a:rPr>
              <a:t>Bacteria are used to ferment milk as part of the cheese making process.</a:t>
            </a:r>
          </a:p>
        </p:txBody>
      </p:sp>
      <p:sp>
        <p:nvSpPr>
          <p:cNvPr id="14346" name="Rectangle 2">
            <a:extLst>
              <a:ext uri="{FF2B5EF4-FFF2-40B4-BE49-F238E27FC236}">
                <a16:creationId xmlns:a16="http://schemas.microsoft.com/office/drawing/2014/main" id="{133519E2-F2B4-46A8-8E1D-972B3394CF2F}"/>
              </a:ext>
            </a:extLst>
          </p:cNvPr>
          <p:cNvSpPr>
            <a:spLocks noChangeArrowheads="1"/>
          </p:cNvSpPr>
          <p:nvPr/>
        </p:nvSpPr>
        <p:spPr bwMode="auto">
          <a:xfrm>
            <a:off x="620713" y="1468438"/>
            <a:ext cx="8029575" cy="430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9pPr>
          </a:lstStyle>
          <a:p>
            <a:pPr algn="ctr">
              <a:lnSpc>
                <a:spcPct val="100000"/>
              </a:lnSpc>
              <a:spcBef>
                <a:spcPct val="0"/>
              </a:spcBef>
              <a:buFontTx/>
              <a:buNone/>
            </a:pPr>
            <a:r>
              <a:rPr lang="en-GB" altLang="en-US" sz="2200" dirty="0">
                <a:solidFill>
                  <a:schemeClr val="tx1"/>
                </a:solidFill>
                <a:latin typeface="+mn-lt"/>
              </a:rPr>
              <a:t>These examples show some of the helpful uses of microorganisms.</a:t>
            </a:r>
          </a:p>
        </p:txBody>
      </p:sp>
      <p:sp>
        <p:nvSpPr>
          <p:cNvPr id="15" name="Rectangle 14">
            <a:extLst>
              <a:ext uri="{FF2B5EF4-FFF2-40B4-BE49-F238E27FC236}">
                <a16:creationId xmlns:a16="http://schemas.microsoft.com/office/drawing/2014/main" id="{1FF77602-A6B7-48CD-8A26-EB5D03AE3C29}"/>
              </a:ext>
            </a:extLst>
          </p:cNvPr>
          <p:cNvSpPr/>
          <p:nvPr/>
        </p:nvSpPr>
        <p:spPr>
          <a:xfrm>
            <a:off x="3281363" y="3224213"/>
            <a:ext cx="2554287" cy="739775"/>
          </a:xfrm>
          <a:prstGeom prst="rect">
            <a:avLst/>
          </a:prstGeom>
        </p:spPr>
        <p:txBody>
          <a:bodyPr>
            <a:spAutoFit/>
          </a:bodyPr>
          <a:lstStyle/>
          <a:p>
            <a:pPr algn="ctr">
              <a:spcAft>
                <a:spcPts val="1200"/>
              </a:spcAft>
              <a:buFont typeface="Arial" panose="020B0604020202020204" pitchFamily="34" charset="0"/>
              <a:buNone/>
              <a:defRPr/>
            </a:pPr>
            <a:r>
              <a:rPr lang="en-GB" altLang="en-US" sz="1400" dirty="0">
                <a:latin typeface="+mn-lt"/>
              </a:rPr>
              <a:t>Yeast ferments the carbohydrates found in grapes to make alcoholic wine.</a:t>
            </a:r>
          </a:p>
        </p:txBody>
      </p:sp>
      <p:sp>
        <p:nvSpPr>
          <p:cNvPr id="14348" name="Rectangle 3">
            <a:extLst>
              <a:ext uri="{FF2B5EF4-FFF2-40B4-BE49-F238E27FC236}">
                <a16:creationId xmlns:a16="http://schemas.microsoft.com/office/drawing/2014/main" id="{B899EA53-FDFE-4201-B920-BE168F61C3B9}"/>
              </a:ext>
            </a:extLst>
          </p:cNvPr>
          <p:cNvSpPr>
            <a:spLocks noChangeArrowheads="1"/>
          </p:cNvSpPr>
          <p:nvPr/>
        </p:nvSpPr>
        <p:spPr bwMode="auto">
          <a:xfrm>
            <a:off x="5922963" y="3441700"/>
            <a:ext cx="2522537" cy="522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9pPr>
          </a:lstStyle>
          <a:p>
            <a:pPr algn="ctr">
              <a:lnSpc>
                <a:spcPct val="100000"/>
              </a:lnSpc>
              <a:spcBef>
                <a:spcPct val="0"/>
              </a:spcBef>
              <a:buFontTx/>
              <a:buNone/>
            </a:pPr>
            <a:r>
              <a:rPr lang="en-GB" altLang="en-US" sz="1400">
                <a:solidFill>
                  <a:schemeClr val="tx1"/>
                </a:solidFill>
              </a:rPr>
              <a:t>Yoghurt is made using milk that has been soured by bacteria.</a:t>
            </a:r>
          </a:p>
        </p:txBody>
      </p:sp>
      <p:sp>
        <p:nvSpPr>
          <p:cNvPr id="37" name="Rectangle 36">
            <a:extLst>
              <a:ext uri="{FF2B5EF4-FFF2-40B4-BE49-F238E27FC236}">
                <a16:creationId xmlns:a16="http://schemas.microsoft.com/office/drawing/2014/main" id="{8A8E1DCE-178C-468A-9048-3759126A7160}"/>
              </a:ext>
            </a:extLst>
          </p:cNvPr>
          <p:cNvSpPr/>
          <p:nvPr/>
        </p:nvSpPr>
        <p:spPr>
          <a:xfrm>
            <a:off x="657225" y="5557838"/>
            <a:ext cx="2551113" cy="522287"/>
          </a:xfrm>
          <a:prstGeom prst="rect">
            <a:avLst/>
          </a:prstGeom>
        </p:spPr>
        <p:txBody>
          <a:bodyPr>
            <a:spAutoFit/>
          </a:bodyPr>
          <a:lstStyle/>
          <a:p>
            <a:pPr algn="ctr">
              <a:spcAft>
                <a:spcPts val="1200"/>
              </a:spcAft>
              <a:buFont typeface="Arial" panose="020B0604020202020204" pitchFamily="34" charset="0"/>
              <a:buNone/>
              <a:defRPr/>
            </a:pPr>
            <a:r>
              <a:rPr lang="en-GB" altLang="en-US" sz="1400" dirty="0">
                <a:latin typeface="+mn-lt"/>
              </a:rPr>
              <a:t>Yeast is added to bread dough to make it rise.</a:t>
            </a:r>
          </a:p>
        </p:txBody>
      </p:sp>
      <p:sp>
        <p:nvSpPr>
          <p:cNvPr id="38" name="Rectangle 37">
            <a:extLst>
              <a:ext uri="{FF2B5EF4-FFF2-40B4-BE49-F238E27FC236}">
                <a16:creationId xmlns:a16="http://schemas.microsoft.com/office/drawing/2014/main" id="{EBE06BB0-4C93-40A9-8525-D6FB40294FAA}"/>
              </a:ext>
            </a:extLst>
          </p:cNvPr>
          <p:cNvSpPr/>
          <p:nvPr/>
        </p:nvSpPr>
        <p:spPr>
          <a:xfrm>
            <a:off x="3409950" y="5126038"/>
            <a:ext cx="2297113" cy="954087"/>
          </a:xfrm>
          <a:prstGeom prst="rect">
            <a:avLst/>
          </a:prstGeom>
        </p:spPr>
        <p:txBody>
          <a:bodyPr>
            <a:spAutoFit/>
          </a:bodyPr>
          <a:lstStyle/>
          <a:p>
            <a:pPr algn="ctr">
              <a:spcAft>
                <a:spcPts val="1200"/>
              </a:spcAft>
              <a:buFont typeface="Arial" panose="020B0604020202020204" pitchFamily="34" charset="0"/>
              <a:buNone/>
              <a:defRPr/>
            </a:pPr>
            <a:r>
              <a:rPr lang="en-GB" altLang="en-US" sz="1400" dirty="0">
                <a:latin typeface="+mn-lt"/>
              </a:rPr>
              <a:t>Microorganisms feed on leaves, plants and other matter, decomposing it and creating compost.</a:t>
            </a:r>
          </a:p>
        </p:txBody>
      </p:sp>
      <p:sp>
        <p:nvSpPr>
          <p:cNvPr id="14351" name="Rectangle 38">
            <a:extLst>
              <a:ext uri="{FF2B5EF4-FFF2-40B4-BE49-F238E27FC236}">
                <a16:creationId xmlns:a16="http://schemas.microsoft.com/office/drawing/2014/main" id="{FC51A2E8-623F-4C11-AF60-D80203BC4660}"/>
              </a:ext>
            </a:extLst>
          </p:cNvPr>
          <p:cNvSpPr>
            <a:spLocks noChangeArrowheads="1"/>
          </p:cNvSpPr>
          <p:nvPr/>
        </p:nvSpPr>
        <p:spPr bwMode="auto">
          <a:xfrm>
            <a:off x="5922963" y="5145088"/>
            <a:ext cx="2522537" cy="9540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9pPr>
          </a:lstStyle>
          <a:p>
            <a:pPr algn="ctr">
              <a:lnSpc>
                <a:spcPct val="100000"/>
              </a:lnSpc>
              <a:spcBef>
                <a:spcPct val="0"/>
              </a:spcBef>
              <a:buFontTx/>
              <a:buNone/>
            </a:pPr>
            <a:r>
              <a:rPr lang="en-GB" altLang="en-US" sz="1400">
                <a:solidFill>
                  <a:schemeClr val="tx1"/>
                </a:solidFill>
              </a:rPr>
              <a:t>Antibiotics are used to kill bacteria that cause infections. They are created from fungi such as Penicillium.</a:t>
            </a:r>
          </a:p>
        </p:txBody>
      </p:sp>
      <p:pic>
        <p:nvPicPr>
          <p:cNvPr id="14352" name="Picture 4">
            <a:extLst>
              <a:ext uri="{FF2B5EF4-FFF2-40B4-BE49-F238E27FC236}">
                <a16:creationId xmlns:a16="http://schemas.microsoft.com/office/drawing/2014/main" id="{F3833274-CF69-44A6-A2D6-1DDA1946FF86}"/>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195388" y="1866900"/>
            <a:ext cx="1484312" cy="1304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4353" name="Picture 5">
            <a:extLst>
              <a:ext uri="{FF2B5EF4-FFF2-40B4-BE49-F238E27FC236}">
                <a16:creationId xmlns:a16="http://schemas.microsoft.com/office/drawing/2014/main" id="{78EA51F9-4260-486D-8583-C3238B44501D}"/>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6645275" y="1865313"/>
            <a:ext cx="1584325" cy="1533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4354" name="Picture 6">
            <a:extLst>
              <a:ext uri="{FF2B5EF4-FFF2-40B4-BE49-F238E27FC236}">
                <a16:creationId xmlns:a16="http://schemas.microsoft.com/office/drawing/2014/main" id="{B0732697-6DA0-471C-BAC7-137A3954A74F}"/>
              </a:ext>
            </a:extLst>
          </p:cNvPr>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844550" y="4071938"/>
            <a:ext cx="2189163" cy="1368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4355" name="Picture 7">
            <a:extLst>
              <a:ext uri="{FF2B5EF4-FFF2-40B4-BE49-F238E27FC236}">
                <a16:creationId xmlns:a16="http://schemas.microsoft.com/office/drawing/2014/main" id="{69C06A6B-045C-4F08-87F8-2E6B1CFCF0A4}"/>
              </a:ext>
            </a:extLst>
          </p:cNvPr>
          <p:cNvPicPr>
            <a:picLocks noChangeAspect="1"/>
          </p:cNvPicPr>
          <p:nvPr/>
        </p:nvPicPr>
        <p:blipFill>
          <a:blip r:embed="rId6">
            <a:extLst>
              <a:ext uri="{28A0092B-C50C-407E-A947-70E740481C1C}">
                <a14:useLocalDpi xmlns:a14="http://schemas.microsoft.com/office/drawing/2010/main" val="0"/>
              </a:ext>
            </a:extLst>
          </a:blip>
          <a:srcRect/>
          <a:stretch>
            <a:fillRect/>
          </a:stretch>
        </p:blipFill>
        <p:spPr bwMode="auto">
          <a:xfrm>
            <a:off x="6251575" y="4003675"/>
            <a:ext cx="1387475" cy="11826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4356" name="Picture 9">
            <a:extLst>
              <a:ext uri="{FF2B5EF4-FFF2-40B4-BE49-F238E27FC236}">
                <a16:creationId xmlns:a16="http://schemas.microsoft.com/office/drawing/2014/main" id="{AD346EB8-86B3-48B4-AE75-767D75727983}"/>
              </a:ext>
            </a:extLst>
          </p:cNvPr>
          <p:cNvPicPr>
            <a:picLocks noChangeAspect="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4275138" y="1870075"/>
            <a:ext cx="504825" cy="12938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4357" name="Picture 11">
            <a:extLst>
              <a:ext uri="{FF2B5EF4-FFF2-40B4-BE49-F238E27FC236}">
                <a16:creationId xmlns:a16="http://schemas.microsoft.com/office/drawing/2014/main" id="{C2C006D0-0AB5-4E36-ABCF-A156F285C607}"/>
              </a:ext>
            </a:extLst>
          </p:cNvPr>
          <p:cNvPicPr>
            <a:picLocks noChangeAspect="1"/>
          </p:cNvPicPr>
          <p:nvPr/>
        </p:nvPicPr>
        <p:blipFill>
          <a:blip r:embed="rId8">
            <a:extLst>
              <a:ext uri="{28A0092B-C50C-407E-A947-70E740481C1C}">
                <a14:useLocalDpi xmlns:a14="http://schemas.microsoft.com/office/drawing/2010/main" val="0"/>
              </a:ext>
            </a:extLst>
          </a:blip>
          <a:srcRect/>
          <a:stretch>
            <a:fillRect/>
          </a:stretch>
        </p:blipFill>
        <p:spPr bwMode="auto">
          <a:xfrm>
            <a:off x="3990975" y="3963988"/>
            <a:ext cx="1136650" cy="1154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ounded Rectangle 5">
            <a:extLst>
              <a:ext uri="{FF2B5EF4-FFF2-40B4-BE49-F238E27FC236}">
                <a16:creationId xmlns:a16="http://schemas.microsoft.com/office/drawing/2014/main" id="{61222CB2-4C3B-4A68-AC9A-0735912E35B6}"/>
              </a:ext>
            </a:extLst>
          </p:cNvPr>
          <p:cNvSpPr/>
          <p:nvPr/>
        </p:nvSpPr>
        <p:spPr>
          <a:xfrm>
            <a:off x="467544" y="476672"/>
            <a:ext cx="8208912" cy="5976664"/>
          </a:xfrm>
          <a:prstGeom prst="roundRect">
            <a:avLst/>
          </a:prstGeom>
          <a:solidFill>
            <a:schemeClr val="bg1">
              <a:alpha val="85000"/>
            </a:schemeClr>
          </a:solidFill>
          <a:ln>
            <a:solidFill>
              <a:schemeClr val="accent1"/>
            </a:solidFill>
          </a:ln>
          <a:effectLst>
            <a:glow rad="1397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3600" b="1" u="sng" dirty="0">
                <a:solidFill>
                  <a:schemeClr val="tx1"/>
                </a:solidFill>
                <a:latin typeface="Lucida Sans Unicode" panose="020B0602030504020204" pitchFamily="34" charset="0"/>
                <a:cs typeface="Lucida Sans Unicode" panose="020B0602030504020204" pitchFamily="34" charset="0"/>
              </a:rPr>
              <a:t>Helpful or harmful?</a:t>
            </a:r>
            <a:endParaRPr lang="en-GB" dirty="0">
              <a:solidFill>
                <a:schemeClr val="tx1"/>
              </a:solidFill>
            </a:endParaRPr>
          </a:p>
        </p:txBody>
      </p:sp>
      <p:sp>
        <p:nvSpPr>
          <p:cNvPr id="19" name="Rounded Rectangle 18">
            <a:extLst>
              <a:ext uri="{FF2B5EF4-FFF2-40B4-BE49-F238E27FC236}">
                <a16:creationId xmlns:a16="http://schemas.microsoft.com/office/drawing/2014/main" id="{22F1BA87-A2BC-4BED-8EFF-576412D94B61}"/>
              </a:ext>
            </a:extLst>
          </p:cNvPr>
          <p:cNvSpPr/>
          <p:nvPr/>
        </p:nvSpPr>
        <p:spPr>
          <a:xfrm>
            <a:off x="657225" y="4143375"/>
            <a:ext cx="2551113" cy="2036763"/>
          </a:xfrm>
          <a:prstGeom prst="roundRect">
            <a:avLst>
              <a:gd name="adj" fmla="val 0"/>
            </a:avLst>
          </a:prstGeom>
          <a:solidFill>
            <a:srgbClr val="F8A9A9"/>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20" name="Rounded Rectangle 19">
            <a:extLst>
              <a:ext uri="{FF2B5EF4-FFF2-40B4-BE49-F238E27FC236}">
                <a16:creationId xmlns:a16="http://schemas.microsoft.com/office/drawing/2014/main" id="{A6ECBD5A-7C00-4A8F-9B8E-D783AE823488}"/>
              </a:ext>
            </a:extLst>
          </p:cNvPr>
          <p:cNvSpPr/>
          <p:nvPr/>
        </p:nvSpPr>
        <p:spPr>
          <a:xfrm>
            <a:off x="3284538" y="4143375"/>
            <a:ext cx="2551112" cy="2036763"/>
          </a:xfrm>
          <a:prstGeom prst="roundRect">
            <a:avLst>
              <a:gd name="adj" fmla="val 0"/>
            </a:avLst>
          </a:prstGeom>
          <a:solidFill>
            <a:srgbClr val="FFA44B"/>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21" name="Rounded Rectangle 20">
            <a:extLst>
              <a:ext uri="{FF2B5EF4-FFF2-40B4-BE49-F238E27FC236}">
                <a16:creationId xmlns:a16="http://schemas.microsoft.com/office/drawing/2014/main" id="{72A2A4DB-D28F-4DE2-AAFB-54203A4BD9C1}"/>
              </a:ext>
            </a:extLst>
          </p:cNvPr>
          <p:cNvSpPr/>
          <p:nvPr/>
        </p:nvSpPr>
        <p:spPr>
          <a:xfrm>
            <a:off x="5908675" y="4143375"/>
            <a:ext cx="2551113" cy="2036763"/>
          </a:xfrm>
          <a:prstGeom prst="roundRect">
            <a:avLst>
              <a:gd name="adj" fmla="val 0"/>
            </a:avLst>
          </a:prstGeom>
          <a:solidFill>
            <a:srgbClr val="F8A9A9"/>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22" name="Rounded Rectangle 21">
            <a:extLst>
              <a:ext uri="{FF2B5EF4-FFF2-40B4-BE49-F238E27FC236}">
                <a16:creationId xmlns:a16="http://schemas.microsoft.com/office/drawing/2014/main" id="{21B97368-3E6F-4C43-840B-39943DE5E3B4}"/>
              </a:ext>
            </a:extLst>
          </p:cNvPr>
          <p:cNvSpPr/>
          <p:nvPr/>
        </p:nvSpPr>
        <p:spPr>
          <a:xfrm>
            <a:off x="657225" y="2052638"/>
            <a:ext cx="2551113" cy="2036762"/>
          </a:xfrm>
          <a:prstGeom prst="roundRect">
            <a:avLst>
              <a:gd name="adj" fmla="val 0"/>
            </a:avLst>
          </a:prstGeom>
          <a:solidFill>
            <a:srgbClr val="FFA44B"/>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25" name="Rounded Rectangle 24">
            <a:extLst>
              <a:ext uri="{FF2B5EF4-FFF2-40B4-BE49-F238E27FC236}">
                <a16:creationId xmlns:a16="http://schemas.microsoft.com/office/drawing/2014/main" id="{7F3328E0-0725-4810-8A6B-9F2960CC3357}"/>
              </a:ext>
            </a:extLst>
          </p:cNvPr>
          <p:cNvSpPr/>
          <p:nvPr/>
        </p:nvSpPr>
        <p:spPr>
          <a:xfrm>
            <a:off x="3284538" y="2052638"/>
            <a:ext cx="2551112" cy="2036762"/>
          </a:xfrm>
          <a:prstGeom prst="roundRect">
            <a:avLst>
              <a:gd name="adj" fmla="val 0"/>
            </a:avLst>
          </a:prstGeom>
          <a:solidFill>
            <a:srgbClr val="F8A9A9"/>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26" name="Rounded Rectangle 25">
            <a:extLst>
              <a:ext uri="{FF2B5EF4-FFF2-40B4-BE49-F238E27FC236}">
                <a16:creationId xmlns:a16="http://schemas.microsoft.com/office/drawing/2014/main" id="{6DEFB546-F8EF-40B8-982C-4C5B71423C6D}"/>
              </a:ext>
            </a:extLst>
          </p:cNvPr>
          <p:cNvSpPr/>
          <p:nvPr/>
        </p:nvSpPr>
        <p:spPr>
          <a:xfrm>
            <a:off x="5908675" y="2052638"/>
            <a:ext cx="2551113" cy="2036762"/>
          </a:xfrm>
          <a:prstGeom prst="roundRect">
            <a:avLst>
              <a:gd name="adj" fmla="val 0"/>
            </a:avLst>
          </a:prstGeom>
          <a:solidFill>
            <a:srgbClr val="FFA44B"/>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1" name="Rectangle 10">
            <a:extLst>
              <a:ext uri="{FF2B5EF4-FFF2-40B4-BE49-F238E27FC236}">
                <a16:creationId xmlns:a16="http://schemas.microsoft.com/office/drawing/2014/main" id="{874E80F1-83B2-4BC0-A91C-E4E5335E8BBA}"/>
              </a:ext>
            </a:extLst>
          </p:cNvPr>
          <p:cNvSpPr/>
          <p:nvPr/>
        </p:nvSpPr>
        <p:spPr>
          <a:xfrm>
            <a:off x="657225" y="3314700"/>
            <a:ext cx="2551113" cy="738188"/>
          </a:xfrm>
          <a:prstGeom prst="rect">
            <a:avLst/>
          </a:prstGeom>
        </p:spPr>
        <p:txBody>
          <a:bodyPr>
            <a:spAutoFit/>
          </a:bodyPr>
          <a:lstStyle/>
          <a:p>
            <a:pPr algn="ctr">
              <a:spcAft>
                <a:spcPts val="1200"/>
              </a:spcAft>
              <a:buFont typeface="Arial" panose="020B0604020202020204" pitchFamily="34" charset="0"/>
              <a:buNone/>
              <a:defRPr/>
            </a:pPr>
            <a:r>
              <a:rPr lang="en-GB" altLang="en-US" sz="1400" dirty="0">
                <a:latin typeface="+mn-lt"/>
              </a:rPr>
              <a:t>Food poisoning can be caused by bacteria that grow on uncooked or undercooked food.</a:t>
            </a:r>
          </a:p>
        </p:txBody>
      </p:sp>
      <p:sp>
        <p:nvSpPr>
          <p:cNvPr id="15370" name="Rectangle 2">
            <a:extLst>
              <a:ext uri="{FF2B5EF4-FFF2-40B4-BE49-F238E27FC236}">
                <a16:creationId xmlns:a16="http://schemas.microsoft.com/office/drawing/2014/main" id="{82C57F2C-5D04-49A0-A1D7-DBCEE0CC33F3}"/>
              </a:ext>
            </a:extLst>
          </p:cNvPr>
          <p:cNvSpPr>
            <a:spLocks noChangeArrowheads="1"/>
          </p:cNvSpPr>
          <p:nvPr/>
        </p:nvSpPr>
        <p:spPr bwMode="auto">
          <a:xfrm>
            <a:off x="620713" y="1340768"/>
            <a:ext cx="8029575" cy="7078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9pPr>
          </a:lstStyle>
          <a:p>
            <a:pPr algn="ctr">
              <a:lnSpc>
                <a:spcPct val="100000"/>
              </a:lnSpc>
              <a:spcBef>
                <a:spcPct val="0"/>
              </a:spcBef>
              <a:buFontTx/>
              <a:buNone/>
            </a:pPr>
            <a:r>
              <a:rPr lang="en-GB" altLang="en-US" sz="2000" dirty="0">
                <a:solidFill>
                  <a:schemeClr val="tx1"/>
                </a:solidFill>
                <a:latin typeface="+mn-lt"/>
              </a:rPr>
              <a:t>These examples show how microorganisms can be harmful to us. Harmful microorganisms are often called germs.</a:t>
            </a:r>
          </a:p>
        </p:txBody>
      </p:sp>
      <p:sp>
        <p:nvSpPr>
          <p:cNvPr id="15" name="Rectangle 14">
            <a:extLst>
              <a:ext uri="{FF2B5EF4-FFF2-40B4-BE49-F238E27FC236}">
                <a16:creationId xmlns:a16="http://schemas.microsoft.com/office/drawing/2014/main" id="{CBE199F5-23D5-49D8-80EC-F32251307D81}"/>
              </a:ext>
            </a:extLst>
          </p:cNvPr>
          <p:cNvSpPr/>
          <p:nvPr/>
        </p:nvSpPr>
        <p:spPr>
          <a:xfrm>
            <a:off x="3281363" y="3521075"/>
            <a:ext cx="2554287" cy="522288"/>
          </a:xfrm>
          <a:prstGeom prst="rect">
            <a:avLst/>
          </a:prstGeom>
        </p:spPr>
        <p:txBody>
          <a:bodyPr>
            <a:spAutoFit/>
          </a:bodyPr>
          <a:lstStyle/>
          <a:p>
            <a:pPr algn="ctr">
              <a:spcAft>
                <a:spcPts val="1200"/>
              </a:spcAft>
              <a:buFont typeface="Arial" panose="020B0604020202020204" pitchFamily="34" charset="0"/>
              <a:buNone/>
              <a:defRPr/>
            </a:pPr>
            <a:r>
              <a:rPr lang="en-GB" altLang="en-US" sz="1400" dirty="0">
                <a:latin typeface="+mn-lt"/>
              </a:rPr>
              <a:t>Chicken pox is caused by a virus. It spreads very easily.</a:t>
            </a:r>
          </a:p>
        </p:txBody>
      </p:sp>
      <p:sp>
        <p:nvSpPr>
          <p:cNvPr id="15372" name="Rectangle 3">
            <a:extLst>
              <a:ext uri="{FF2B5EF4-FFF2-40B4-BE49-F238E27FC236}">
                <a16:creationId xmlns:a16="http://schemas.microsoft.com/office/drawing/2014/main" id="{9D6988A6-7FE5-49FE-8128-118F473B1F21}"/>
              </a:ext>
            </a:extLst>
          </p:cNvPr>
          <p:cNvSpPr>
            <a:spLocks noChangeArrowheads="1"/>
          </p:cNvSpPr>
          <p:nvPr/>
        </p:nvSpPr>
        <p:spPr bwMode="auto">
          <a:xfrm>
            <a:off x="5922963" y="3341688"/>
            <a:ext cx="2522537" cy="7381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9pPr>
          </a:lstStyle>
          <a:p>
            <a:pPr algn="ctr">
              <a:lnSpc>
                <a:spcPct val="100000"/>
              </a:lnSpc>
              <a:spcBef>
                <a:spcPct val="0"/>
              </a:spcBef>
              <a:buFontTx/>
              <a:buNone/>
            </a:pPr>
            <a:r>
              <a:rPr lang="en-GB" altLang="en-US" sz="1400">
                <a:solidFill>
                  <a:schemeClr val="tx1"/>
                </a:solidFill>
              </a:rPr>
              <a:t>The influenza virus causes flu symptoms, such as a headache and fever.</a:t>
            </a:r>
          </a:p>
        </p:txBody>
      </p:sp>
      <p:sp>
        <p:nvSpPr>
          <p:cNvPr id="37" name="Rectangle 36">
            <a:extLst>
              <a:ext uri="{FF2B5EF4-FFF2-40B4-BE49-F238E27FC236}">
                <a16:creationId xmlns:a16="http://schemas.microsoft.com/office/drawing/2014/main" id="{A27F94B9-B5CD-4B47-AE00-E15784F91D54}"/>
              </a:ext>
            </a:extLst>
          </p:cNvPr>
          <p:cNvSpPr/>
          <p:nvPr/>
        </p:nvSpPr>
        <p:spPr>
          <a:xfrm>
            <a:off x="749300" y="5395913"/>
            <a:ext cx="2366963" cy="738187"/>
          </a:xfrm>
          <a:prstGeom prst="rect">
            <a:avLst/>
          </a:prstGeom>
        </p:spPr>
        <p:txBody>
          <a:bodyPr>
            <a:spAutoFit/>
          </a:bodyPr>
          <a:lstStyle/>
          <a:p>
            <a:pPr algn="ctr">
              <a:spcAft>
                <a:spcPts val="1200"/>
              </a:spcAft>
              <a:buFont typeface="Arial" panose="020B0604020202020204" pitchFamily="34" charset="0"/>
              <a:buNone/>
              <a:defRPr/>
            </a:pPr>
            <a:r>
              <a:rPr lang="en-GB" altLang="en-US" sz="1400" dirty="0">
                <a:latin typeface="+mn-lt"/>
              </a:rPr>
              <a:t>Athlete's foot is caused by a fungus that grows between the toes.</a:t>
            </a:r>
          </a:p>
        </p:txBody>
      </p:sp>
      <p:sp>
        <p:nvSpPr>
          <p:cNvPr id="38" name="Rectangle 37">
            <a:extLst>
              <a:ext uri="{FF2B5EF4-FFF2-40B4-BE49-F238E27FC236}">
                <a16:creationId xmlns:a16="http://schemas.microsoft.com/office/drawing/2014/main" id="{EC9C6470-0776-4C89-906B-6DD726C17073}"/>
              </a:ext>
            </a:extLst>
          </p:cNvPr>
          <p:cNvSpPr/>
          <p:nvPr/>
        </p:nvSpPr>
        <p:spPr>
          <a:xfrm>
            <a:off x="3281363" y="5378450"/>
            <a:ext cx="2627312" cy="738188"/>
          </a:xfrm>
          <a:prstGeom prst="rect">
            <a:avLst/>
          </a:prstGeom>
        </p:spPr>
        <p:txBody>
          <a:bodyPr>
            <a:spAutoFit/>
          </a:bodyPr>
          <a:lstStyle/>
          <a:p>
            <a:pPr algn="ctr">
              <a:spcAft>
                <a:spcPts val="1200"/>
              </a:spcAft>
              <a:buFont typeface="Arial" panose="020B0604020202020204" pitchFamily="34" charset="0"/>
              <a:buNone/>
              <a:defRPr/>
            </a:pPr>
            <a:r>
              <a:rPr lang="en-GB" altLang="en-US" sz="1400" dirty="0">
                <a:latin typeface="+mn-lt"/>
              </a:rPr>
              <a:t>Plaque on our teeth is formed when bacteria in the mouth combine with small food particles.</a:t>
            </a:r>
          </a:p>
        </p:txBody>
      </p:sp>
      <p:sp>
        <p:nvSpPr>
          <p:cNvPr id="15375" name="Rectangle 38">
            <a:extLst>
              <a:ext uri="{FF2B5EF4-FFF2-40B4-BE49-F238E27FC236}">
                <a16:creationId xmlns:a16="http://schemas.microsoft.com/office/drawing/2014/main" id="{FA4EFD5F-8F68-4F6C-A189-A8095D45C576}"/>
              </a:ext>
            </a:extLst>
          </p:cNvPr>
          <p:cNvSpPr>
            <a:spLocks noChangeArrowheads="1"/>
          </p:cNvSpPr>
          <p:nvPr/>
        </p:nvSpPr>
        <p:spPr bwMode="auto">
          <a:xfrm>
            <a:off x="5922963" y="5378450"/>
            <a:ext cx="2522537" cy="738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9pPr>
          </a:lstStyle>
          <a:p>
            <a:pPr algn="ctr">
              <a:lnSpc>
                <a:spcPct val="100000"/>
              </a:lnSpc>
              <a:spcBef>
                <a:spcPct val="0"/>
              </a:spcBef>
              <a:buFontTx/>
              <a:buNone/>
            </a:pPr>
            <a:r>
              <a:rPr lang="en-GB" altLang="en-US" sz="1400">
                <a:solidFill>
                  <a:schemeClr val="tx1"/>
                </a:solidFill>
              </a:rPr>
              <a:t>The fungi that grow on food are called moulds. Mould can make you ill if you eat it.</a:t>
            </a:r>
          </a:p>
        </p:txBody>
      </p:sp>
      <p:pic>
        <p:nvPicPr>
          <p:cNvPr id="15376" name="Picture 8">
            <a:extLst>
              <a:ext uri="{FF2B5EF4-FFF2-40B4-BE49-F238E27FC236}">
                <a16:creationId xmlns:a16="http://schemas.microsoft.com/office/drawing/2014/main" id="{2E2555BE-C6E7-44B4-84C0-C42B0BDF9B4C}"/>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311275" y="1998663"/>
            <a:ext cx="1300163" cy="1235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5377" name="Picture 12">
            <a:extLst>
              <a:ext uri="{FF2B5EF4-FFF2-40B4-BE49-F238E27FC236}">
                <a16:creationId xmlns:a16="http://schemas.microsoft.com/office/drawing/2014/main" id="{7475F3E7-D445-4184-AA71-EDA27B6E6DBF}"/>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6565900" y="1919288"/>
            <a:ext cx="1201738" cy="13922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5378" name="Picture 13">
            <a:extLst>
              <a:ext uri="{FF2B5EF4-FFF2-40B4-BE49-F238E27FC236}">
                <a16:creationId xmlns:a16="http://schemas.microsoft.com/office/drawing/2014/main" id="{F87D5CC1-B8BF-4385-A035-A90D26772945}"/>
              </a:ext>
            </a:extLst>
          </p:cNvPr>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1350963" y="4110038"/>
            <a:ext cx="1211262" cy="1266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5379" name="Picture 15">
            <a:extLst>
              <a:ext uri="{FF2B5EF4-FFF2-40B4-BE49-F238E27FC236}">
                <a16:creationId xmlns:a16="http://schemas.microsoft.com/office/drawing/2014/main" id="{1B4C2D50-002F-436E-8BF3-A9A4C17C0E50}"/>
              </a:ext>
            </a:extLst>
          </p:cNvPr>
          <p:cNvPicPr>
            <a:picLocks noChangeAspect="1"/>
          </p:cNvPicPr>
          <p:nvPr/>
        </p:nvPicPr>
        <p:blipFill>
          <a:blip r:embed="rId6">
            <a:extLst>
              <a:ext uri="{28A0092B-C50C-407E-A947-70E740481C1C}">
                <a14:useLocalDpi xmlns:a14="http://schemas.microsoft.com/office/drawing/2010/main" val="0"/>
              </a:ext>
            </a:extLst>
          </a:blip>
          <a:srcRect/>
          <a:stretch>
            <a:fillRect/>
          </a:stretch>
        </p:blipFill>
        <p:spPr bwMode="auto">
          <a:xfrm>
            <a:off x="4044950" y="4043363"/>
            <a:ext cx="1281113" cy="1333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5380" name="Picture 16">
            <a:extLst>
              <a:ext uri="{FF2B5EF4-FFF2-40B4-BE49-F238E27FC236}">
                <a16:creationId xmlns:a16="http://schemas.microsoft.com/office/drawing/2014/main" id="{AFE2B8E5-0B41-4ECF-A2A6-60ECA700927D}"/>
              </a:ext>
            </a:extLst>
          </p:cNvPr>
          <p:cNvPicPr>
            <a:picLocks noChangeAspect="1"/>
          </p:cNvPicPr>
          <p:nvPr/>
        </p:nvPicPr>
        <p:blipFill>
          <a:blip r:embed="rId7">
            <a:extLst>
              <a:ext uri="{28A0092B-C50C-407E-A947-70E740481C1C}">
                <a14:useLocalDpi xmlns:a14="http://schemas.microsoft.com/office/drawing/2010/main" val="0"/>
              </a:ext>
            </a:extLst>
          </a:blip>
          <a:srcRect/>
          <a:stretch>
            <a:fillRect/>
          </a:stretch>
        </p:blipFill>
        <p:spPr bwMode="auto">
          <a:xfrm>
            <a:off x="3873500" y="2027238"/>
            <a:ext cx="1368425" cy="14493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5381" name="Picture 17">
            <a:extLst>
              <a:ext uri="{FF2B5EF4-FFF2-40B4-BE49-F238E27FC236}">
                <a16:creationId xmlns:a16="http://schemas.microsoft.com/office/drawing/2014/main" id="{DDAAFC2A-58D2-4E83-B389-EADFD7A6368A}"/>
              </a:ext>
            </a:extLst>
          </p:cNvPr>
          <p:cNvPicPr>
            <a:picLocks noChangeAspect="1"/>
          </p:cNvPicPr>
          <p:nvPr/>
        </p:nvPicPr>
        <p:blipFill>
          <a:blip r:embed="rId8">
            <a:extLst>
              <a:ext uri="{28A0092B-C50C-407E-A947-70E740481C1C}">
                <a14:useLocalDpi xmlns:a14="http://schemas.microsoft.com/office/drawing/2010/main" val="0"/>
              </a:ext>
            </a:extLst>
          </a:blip>
          <a:srcRect/>
          <a:stretch>
            <a:fillRect/>
          </a:stretch>
        </p:blipFill>
        <p:spPr bwMode="auto">
          <a:xfrm>
            <a:off x="6156325" y="4108450"/>
            <a:ext cx="2032000" cy="1270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endParaRPr lang="en-GB" dirty="0"/>
          </a:p>
        </p:txBody>
      </p:sp>
      <p:sp>
        <p:nvSpPr>
          <p:cNvPr id="3" name="Subtitle 2"/>
          <p:cNvSpPr>
            <a:spLocks noGrp="1"/>
          </p:cNvSpPr>
          <p:nvPr>
            <p:ph type="subTitle" idx="1"/>
          </p:nvPr>
        </p:nvSpPr>
        <p:spPr/>
        <p:txBody>
          <a:bodyPr/>
          <a:lstStyle/>
          <a:p>
            <a:endParaRPr lang="en-GB"/>
          </a:p>
        </p:txBody>
      </p:sp>
      <p:sp>
        <p:nvSpPr>
          <p:cNvPr id="6" name="Rounded Rectangle 5"/>
          <p:cNvSpPr/>
          <p:nvPr/>
        </p:nvSpPr>
        <p:spPr>
          <a:xfrm>
            <a:off x="467544" y="476672"/>
            <a:ext cx="8208912" cy="5976664"/>
          </a:xfrm>
          <a:prstGeom prst="roundRect">
            <a:avLst/>
          </a:prstGeom>
          <a:solidFill>
            <a:schemeClr val="bg1">
              <a:alpha val="85000"/>
            </a:schemeClr>
          </a:solidFill>
          <a:ln>
            <a:solidFill>
              <a:schemeClr val="accent1"/>
            </a:solidFill>
          </a:ln>
          <a:effectLst>
            <a:glow rad="1397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3600" b="1" u="sng" dirty="0">
                <a:solidFill>
                  <a:prstClr val="black"/>
                </a:solidFill>
                <a:latin typeface="Lucida Sans Unicode" panose="020B0602030504020204" pitchFamily="34" charset="0"/>
                <a:cs typeface="Lucida Sans Unicode" panose="020B0602030504020204" pitchFamily="34" charset="0"/>
              </a:rPr>
              <a:t>Micro-Organisms</a:t>
            </a:r>
          </a:p>
          <a:p>
            <a:pPr algn="ctr"/>
            <a:endParaRPr lang="en-GB" dirty="0">
              <a:solidFill>
                <a:prstClr val="black"/>
              </a:solidFill>
              <a:latin typeface="Lucida Sans Unicode" panose="020B0602030504020204" pitchFamily="34" charset="0"/>
              <a:cs typeface="Lucida Sans Unicode" panose="020B0602030504020204" pitchFamily="34" charset="0"/>
            </a:endParaRPr>
          </a:p>
          <a:p>
            <a:r>
              <a:rPr lang="en-GB" sz="2800" dirty="0">
                <a:solidFill>
                  <a:srgbClr val="00B050"/>
                </a:solidFill>
              </a:rPr>
              <a:t>Task - Select a micro-organism to research and create a poster about.</a:t>
            </a:r>
          </a:p>
          <a:p>
            <a:endParaRPr lang="en-GB" sz="2400" dirty="0">
              <a:solidFill>
                <a:srgbClr val="00B050"/>
              </a:solidFill>
            </a:endParaRPr>
          </a:p>
          <a:p>
            <a:r>
              <a:rPr lang="en-GB" sz="2400" dirty="0">
                <a:solidFill>
                  <a:srgbClr val="00B050"/>
                </a:solidFill>
              </a:rPr>
              <a:t>Using the watercolours provided, paint a picture of your chosen micro-organism onto plain A4 paper.</a:t>
            </a:r>
          </a:p>
          <a:p>
            <a:endParaRPr lang="en-GB" sz="2400" dirty="0">
              <a:solidFill>
                <a:srgbClr val="00B050"/>
              </a:solidFill>
            </a:endParaRPr>
          </a:p>
          <a:p>
            <a:r>
              <a:rPr lang="en-GB" sz="2400" dirty="0">
                <a:solidFill>
                  <a:srgbClr val="00B050"/>
                </a:solidFill>
              </a:rPr>
              <a:t>While your painting dries, conduct your research and decide how you will lay out your findings onto your picture. Once your picture is dry you can neatly write up your findings.</a:t>
            </a:r>
          </a:p>
          <a:p>
            <a:endParaRPr lang="en-GB" sz="2400" dirty="0">
              <a:solidFill>
                <a:srgbClr val="00B050"/>
              </a:solidFill>
            </a:endParaRPr>
          </a:p>
          <a:p>
            <a:r>
              <a:rPr lang="en-GB" sz="2400" i="1" dirty="0">
                <a:solidFill>
                  <a:srgbClr val="00B050"/>
                </a:solidFill>
              </a:rPr>
              <a:t>Be prepared to present it back if there is time.</a:t>
            </a:r>
          </a:p>
        </p:txBody>
      </p:sp>
      <p:sp>
        <p:nvSpPr>
          <p:cNvPr id="4" name="AutoShape 2" descr="Image result for evolution"/>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solidFill>
                <a:prstClr val="black"/>
              </a:solidFill>
            </a:endParaRPr>
          </a:p>
        </p:txBody>
      </p:sp>
    </p:spTree>
    <p:extLst>
      <p:ext uri="{BB962C8B-B14F-4D97-AF65-F5344CB8AC3E}">
        <p14:creationId xmlns:p14="http://schemas.microsoft.com/office/powerpoint/2010/main" val="2443715425"/>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643</TotalTime>
  <Words>533</Words>
  <Application>Microsoft Office PowerPoint</Application>
  <PresentationFormat>On-screen Show (4:3)</PresentationFormat>
  <Paragraphs>46</Paragraphs>
  <Slides>8</Slides>
  <Notes>2</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8</vt:i4>
      </vt:variant>
    </vt:vector>
  </HeadingPairs>
  <TitlesOfParts>
    <vt:vector size="15" baseType="lpstr">
      <vt:lpstr>Arial</vt:lpstr>
      <vt:lpstr>Bernard MT Condensed</vt:lpstr>
      <vt:lpstr>BPreplay</vt:lpstr>
      <vt:lpstr>Calibri</vt:lpstr>
      <vt:lpstr>Lucida Sans Unicode</vt:lpstr>
      <vt:lpstr>Sassoon Infant Rg</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Mush</dc:creator>
  <cp:lastModifiedBy>ThomasC</cp:lastModifiedBy>
  <cp:revision>100</cp:revision>
  <cp:lastPrinted>2020-06-10T10:48:36Z</cp:lastPrinted>
  <dcterms:created xsi:type="dcterms:W3CDTF">2020-05-27T06:26:10Z</dcterms:created>
  <dcterms:modified xsi:type="dcterms:W3CDTF">2020-06-30T07:02:13Z</dcterms:modified>
</cp:coreProperties>
</file>