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4" r:id="rId2"/>
    <p:sldId id="274" r:id="rId3"/>
    <p:sldId id="275" r:id="rId4"/>
    <p:sldId id="265" r:id="rId5"/>
    <p:sldId id="266" r:id="rId6"/>
    <p:sldId id="267" r:id="rId7"/>
    <p:sldId id="273" r:id="rId8"/>
    <p:sldId id="268" r:id="rId9"/>
    <p:sldId id="269" r:id="rId10"/>
    <p:sldId id="270" r:id="rId11"/>
    <p:sldId id="277" r:id="rId12"/>
    <p:sldId id="271" r:id="rId13"/>
    <p:sldId id="272" r:id="rId14"/>
    <p:sldId id="276" r:id="rId15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280" autoAdjust="0"/>
  </p:normalViewPr>
  <p:slideViewPr>
    <p:cSldViewPr showGuides="1">
      <p:cViewPr>
        <p:scale>
          <a:sx n="75" d="100"/>
          <a:sy n="75" d="100"/>
        </p:scale>
        <p:origin x="48" y="69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9/22/2020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9/22/2020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9/22/2020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9/22/2020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9/22/2020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9/22/2020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9/22/2020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9/22/2020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62164" y="3068960"/>
            <a:ext cx="3456384" cy="1210319"/>
          </a:xfrm>
        </p:spPr>
        <p:txBody>
          <a:bodyPr>
            <a:noAutofit/>
          </a:bodyPr>
          <a:lstStyle/>
          <a:p>
            <a:r>
              <a:rPr lang="en-US" sz="4800" u="sng" dirty="0"/>
              <a:t>Year 3 and 4</a:t>
            </a:r>
            <a:br>
              <a:rPr lang="en-US" sz="4800" u="sng" dirty="0"/>
            </a:br>
            <a:r>
              <a:rPr lang="en-US" sz="4800" u="sng" dirty="0"/>
              <a:t>Virtual Reading Workshop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CA2A98-C74B-4BE7-8905-70678FE1A4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4295" y="7020"/>
            <a:ext cx="4944530" cy="6984868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C60121A-8CC1-4376-8A52-99FD627F38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89134" y="4509120"/>
            <a:ext cx="172819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E3D34D-2732-49B2-ACAE-D242BAC89D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2650"/>
          <a:stretch/>
        </p:blipFill>
        <p:spPr>
          <a:xfrm>
            <a:off x="1845940" y="188640"/>
            <a:ext cx="7632848" cy="612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3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7B1986-7A6C-47DE-973D-7EA05ADC68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5250" b="5900"/>
          <a:stretch/>
        </p:blipFill>
        <p:spPr>
          <a:xfrm>
            <a:off x="981844" y="764704"/>
            <a:ext cx="10153128" cy="551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09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97E8-94BA-4E0E-B429-8F8ACB0DC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-243408"/>
            <a:ext cx="10157354" cy="1397000"/>
          </a:xfrm>
        </p:spPr>
        <p:txBody>
          <a:bodyPr/>
          <a:lstStyle/>
          <a:p>
            <a:r>
              <a:rPr lang="en-GB" u="sng" dirty="0"/>
              <a:t>Why is reading so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9EBDC-29F4-4A2D-A3F5-71A739C0A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820" y="1701800"/>
            <a:ext cx="5976664" cy="48235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Reading is so important because it feeds into all aspects of adult life for every individual. There isn’t a day that goes by where you don’t read!</a:t>
            </a:r>
          </a:p>
          <a:p>
            <a:r>
              <a:rPr lang="en-GB" dirty="0"/>
              <a:t>Children with higher reading skills under the age of 10 see the impact through their salaries more than 25 years later. </a:t>
            </a:r>
          </a:p>
          <a:p>
            <a:r>
              <a:rPr lang="en-GB" dirty="0"/>
              <a:t>A strong reader at age 10 would earn 21% more an hour at age 38 on average than someone from a similar background with poor reading skills.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25 Best Quotes About Reading">
            <a:extLst>
              <a:ext uri="{FF2B5EF4-FFF2-40B4-BE49-F238E27FC236}">
                <a16:creationId xmlns:a16="http://schemas.microsoft.com/office/drawing/2014/main" id="{9F334794-F1E5-445C-BF82-761E2FE630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3" t="11924" r="14192" b="14001"/>
          <a:stretch/>
        </p:blipFill>
        <p:spPr bwMode="auto">
          <a:xfrm>
            <a:off x="7330860" y="1153592"/>
            <a:ext cx="4083900" cy="570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4370A5-50AC-4C8C-BF58-782A120EBD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10408" y="1484784"/>
            <a:ext cx="1240903" cy="1240903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084DDE-31FC-4E03-9A2C-CE3C4A07401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50368" y="5229200"/>
            <a:ext cx="1628800" cy="16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2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9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E77EF-8BAA-40A2-8D09-FCA8FA84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-385016"/>
            <a:ext cx="11161240" cy="1397000"/>
          </a:xfrm>
        </p:spPr>
        <p:txBody>
          <a:bodyPr>
            <a:normAutofit/>
          </a:bodyPr>
          <a:lstStyle/>
          <a:p>
            <a:r>
              <a:rPr lang="en-GB" sz="4000" u="sng" dirty="0"/>
              <a:t>School expectations of 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AA118-94C1-475E-AF4F-2DAF8D328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764" y="1196752"/>
            <a:ext cx="7382933" cy="504646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Read 5 times or more a week (on different days). This should include some reading with an adult. </a:t>
            </a:r>
          </a:p>
          <a:p>
            <a:r>
              <a:rPr lang="en-GB" dirty="0"/>
              <a:t>Reading record books signed and brought to school every day. Thursday is when we check the number of times they have read that week. </a:t>
            </a:r>
          </a:p>
          <a:p>
            <a:r>
              <a:rPr lang="en-GB" dirty="0"/>
              <a:t>Many Key Stage Two classes like to compete! It is a huge celebration when a class reaches 100%! </a:t>
            </a:r>
          </a:p>
          <a:p>
            <a:r>
              <a:rPr lang="en-GB" dirty="0"/>
              <a:t>If your child is not enjoying their reading book, they do not need to finish the book- encourage them to change it.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E5636D-FFEF-43E6-A41F-B2D05B745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4697" y="1393416"/>
            <a:ext cx="4653136" cy="465313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660B752-5308-4DF5-A537-02D2A4F192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38828" y="5013176"/>
            <a:ext cx="1711068" cy="171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6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E77EF-8BAA-40A2-8D09-FCA8FA847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Expectations of reading at school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AA118-94C1-475E-AF4F-2DAF8D328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5735" y="1700808"/>
            <a:ext cx="10157354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u="sng" dirty="0"/>
              <a:t>Accelerated Reader</a:t>
            </a:r>
          </a:p>
          <a:p>
            <a:r>
              <a:rPr lang="en-GB" dirty="0"/>
              <a:t>From KS2, all children will have access to Accelerated Reader. </a:t>
            </a:r>
          </a:p>
          <a:p>
            <a:r>
              <a:rPr lang="en-GB" dirty="0"/>
              <a:t>They begin with a STAR test which assesses their reading understanding which then generates a number range. The children then can read any book within this range. </a:t>
            </a:r>
          </a:p>
          <a:p>
            <a:r>
              <a:rPr lang="en-GB" dirty="0"/>
              <a:t>STAR tests are done every half term so we can monitor progress and adjust their number range.</a:t>
            </a:r>
          </a:p>
          <a:p>
            <a:r>
              <a:rPr lang="en-GB" dirty="0"/>
              <a:t>Once children have finished their reading book, they can complete a book quiz on the iPad. We expect the children to get 80% or more for their quizzes. This shows a great understanding of what they have read.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E44689-467E-4364-9EB1-209C2D49C6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50796" y="5558781"/>
            <a:ext cx="1240903" cy="124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09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E77EF-8BAA-40A2-8D09-FCA8FA84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-459432"/>
            <a:ext cx="10157354" cy="1397000"/>
          </a:xfrm>
        </p:spPr>
        <p:txBody>
          <a:bodyPr/>
          <a:lstStyle/>
          <a:p>
            <a:r>
              <a:rPr lang="en-GB" u="sng" dirty="0"/>
              <a:t>Reading Road Map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6D44C5-27BC-42EF-9116-2843A1716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593" t="10305" r="34709" b="8828"/>
          <a:stretch/>
        </p:blipFill>
        <p:spPr>
          <a:xfrm>
            <a:off x="311707" y="1115084"/>
            <a:ext cx="3744416" cy="54195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EA4B23-3ABB-4454-AEBB-6BE3E68EE85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920" t="9051" r="33201" b="10100"/>
          <a:stretch/>
        </p:blipFill>
        <p:spPr>
          <a:xfrm>
            <a:off x="7102525" y="211825"/>
            <a:ext cx="4680520" cy="63228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2A82C7-B622-4CF2-8B36-FE6218A45CAE}"/>
              </a:ext>
            </a:extLst>
          </p:cNvPr>
          <p:cNvSpPr txBox="1"/>
          <p:nvPr/>
        </p:nvSpPr>
        <p:spPr>
          <a:xfrm>
            <a:off x="4150196" y="1115084"/>
            <a:ext cx="28083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also have a reading road map. This is a selection of different types of books that will benefit your children and will be celebrated if you finish the Road Map by the end of Year 4!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07E331-67C0-44E5-850B-0DD0D58431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74356" y="5373216"/>
            <a:ext cx="1559992" cy="155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8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F5FA-E99C-42DC-AF5B-49E8055C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772" y="-365844"/>
            <a:ext cx="10868883" cy="1397000"/>
          </a:xfrm>
        </p:spPr>
        <p:txBody>
          <a:bodyPr>
            <a:normAutofit/>
          </a:bodyPr>
          <a:lstStyle/>
          <a:p>
            <a:r>
              <a:rPr lang="en-GB" sz="4000" u="sng" dirty="0"/>
              <a:t>Reading for pleasure and enjoyment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2E15-8A83-4878-BF76-E218906A6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772" y="1340768"/>
            <a:ext cx="7200800" cy="4823544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As well as reading being a key life skill, it is equally important for children to develop a love for reading. </a:t>
            </a:r>
          </a:p>
          <a:p>
            <a:r>
              <a:rPr lang="en-GB" dirty="0"/>
              <a:t>Some children may need support and modelling to help them recognise how much fun reading can be. </a:t>
            </a:r>
          </a:p>
          <a:p>
            <a:r>
              <a:rPr lang="en-GB" dirty="0"/>
              <a:t>Ways to instil a love for reading:</a:t>
            </a:r>
          </a:p>
          <a:p>
            <a:pPr>
              <a:buFontTx/>
              <a:buChar char="-"/>
            </a:pPr>
            <a:r>
              <a:rPr lang="en-GB" dirty="0"/>
              <a:t>Show your child that you love to read and enjoy books. </a:t>
            </a:r>
          </a:p>
          <a:p>
            <a:pPr>
              <a:buFontTx/>
              <a:buChar char="-"/>
            </a:pPr>
            <a:r>
              <a:rPr lang="en-GB" dirty="0"/>
              <a:t>They do not have to read books. This can be in the form of comics, newspapers, recipes, magazines etc! </a:t>
            </a:r>
          </a:p>
          <a:p>
            <a:pPr>
              <a:buFontTx/>
              <a:buChar char="-"/>
            </a:pPr>
            <a:r>
              <a:rPr lang="en-GB" dirty="0"/>
              <a:t>If your children prefers non-fiction, this is great too! </a:t>
            </a:r>
          </a:p>
          <a:p>
            <a:pPr>
              <a:buFontTx/>
              <a:buChar char="-"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D4AA7B-341B-46AB-812B-294343C123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8971" y="1056080"/>
            <a:ext cx="3976082" cy="569441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390BBE7-058C-449F-81CC-C696C0F152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80496" y="5190977"/>
            <a:ext cx="1312911" cy="131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4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9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F5FA-E99C-42DC-AF5B-49E8055C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76200"/>
            <a:ext cx="10868883" cy="1397000"/>
          </a:xfrm>
        </p:spPr>
        <p:txBody>
          <a:bodyPr/>
          <a:lstStyle/>
          <a:p>
            <a:r>
              <a:rPr lang="en-GB" u="sng" dirty="0"/>
              <a:t>What does reading look like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2E15-8A83-4878-BF76-E218906A6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701800"/>
            <a:ext cx="11305256" cy="4823544"/>
          </a:xfrm>
        </p:spPr>
        <p:txBody>
          <a:bodyPr/>
          <a:lstStyle/>
          <a:p>
            <a:r>
              <a:rPr lang="en-GB" dirty="0"/>
              <a:t>Taking it in turns to read. </a:t>
            </a:r>
          </a:p>
          <a:p>
            <a:r>
              <a:rPr lang="en-GB" dirty="0"/>
              <a:t>Showing children how you can use expression to bring the text to life.</a:t>
            </a:r>
          </a:p>
          <a:p>
            <a:r>
              <a:rPr lang="en-GB" dirty="0"/>
              <a:t>A quiet (</a:t>
            </a:r>
            <a:r>
              <a:rPr lang="en-GB" dirty="0" err="1"/>
              <a:t>ish</a:t>
            </a:r>
            <a:r>
              <a:rPr lang="en-GB" dirty="0"/>
              <a:t>) area so they can concentrate </a:t>
            </a:r>
          </a:p>
          <a:p>
            <a:r>
              <a:rPr lang="en-GB" dirty="0"/>
              <a:t>To make sure you have each other’s attention </a:t>
            </a:r>
          </a:p>
          <a:p>
            <a:r>
              <a:rPr lang="en-GB" dirty="0"/>
              <a:t>Allocate at least 10 minutes of dedicated time for reading together. This can become your special time!</a:t>
            </a:r>
          </a:p>
          <a:p>
            <a:r>
              <a:rPr lang="en-GB" dirty="0"/>
              <a:t>Have fun with different voices!</a:t>
            </a:r>
          </a:p>
          <a:p>
            <a:r>
              <a:rPr lang="en-GB" dirty="0"/>
              <a:t>MOST IMPORTANTLY- HAVE FUN!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F6E442C-783F-400E-BA4E-330EF3AF5C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70476" y="4916884"/>
            <a:ext cx="1584176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12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1F5FA-E99C-42DC-AF5B-49E8055C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76200"/>
            <a:ext cx="10868883" cy="1397000"/>
          </a:xfrm>
        </p:spPr>
        <p:txBody>
          <a:bodyPr/>
          <a:lstStyle/>
          <a:p>
            <a:r>
              <a:rPr lang="en-GB" u="sng" dirty="0"/>
              <a:t>Strategies to help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2E15-8A83-4878-BF76-E218906A6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796" y="1701800"/>
            <a:ext cx="11305256" cy="4823544"/>
          </a:xfrm>
        </p:spPr>
        <p:txBody>
          <a:bodyPr/>
          <a:lstStyle/>
          <a:p>
            <a:r>
              <a:rPr lang="en-GB" dirty="0"/>
              <a:t>Sharing a book</a:t>
            </a:r>
          </a:p>
          <a:p>
            <a:r>
              <a:rPr lang="en-GB" dirty="0"/>
              <a:t>Fastest fingers- Racing to find a key word the quickest.</a:t>
            </a:r>
          </a:p>
          <a:p>
            <a:r>
              <a:rPr lang="en-GB" dirty="0"/>
              <a:t>‘Tell me’ Questions (next slide)</a:t>
            </a:r>
          </a:p>
          <a:p>
            <a:r>
              <a:rPr lang="en-GB" dirty="0"/>
              <a:t>Re-read the sentence together. </a:t>
            </a:r>
          </a:p>
          <a:p>
            <a:r>
              <a:rPr lang="en-GB" dirty="0"/>
              <a:t>Asking children what they have just read. </a:t>
            </a:r>
          </a:p>
          <a:p>
            <a:r>
              <a:rPr lang="en-GB" dirty="0"/>
              <a:t>Reading the whole sentence to help with unknown words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4B841E-6C11-40A1-977C-DC8C087CF2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70876" y="5284441"/>
            <a:ext cx="1240903" cy="124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62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B59CE-489A-4731-8B08-6CE56B53D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Strategies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7ED44-E590-4A9C-90A6-0BA5ECD4A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804" y="1701800"/>
            <a:ext cx="10652859" cy="4470400"/>
          </a:xfrm>
        </p:spPr>
        <p:txBody>
          <a:bodyPr/>
          <a:lstStyle/>
          <a:p>
            <a:r>
              <a:rPr lang="en-GB" dirty="0"/>
              <a:t>If your child is struggling with a word, encourage them to use their phonics knowledge to sound out the word.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600" dirty="0"/>
              <a:t>For example</a:t>
            </a:r>
          </a:p>
          <a:p>
            <a:pPr marL="0" indent="0" algn="ctr">
              <a:buNone/>
            </a:pPr>
            <a:r>
              <a:rPr lang="en-GB" sz="6000" dirty="0">
                <a:solidFill>
                  <a:srgbClr val="FF0000"/>
                </a:solidFill>
              </a:rPr>
              <a:t>ch</a:t>
            </a:r>
            <a:r>
              <a:rPr lang="en-GB" sz="6000" dirty="0">
                <a:solidFill>
                  <a:srgbClr val="00B050"/>
                </a:solidFill>
              </a:rPr>
              <a:t>ee</a:t>
            </a:r>
            <a:r>
              <a:rPr lang="en-GB" sz="6000" dirty="0"/>
              <a:t>k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5E8F73-412F-48CD-974E-6AA68B28A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18748" y="4437112"/>
            <a:ext cx="1816967" cy="181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A97EE-718B-469D-96FD-4B5375F81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772" y="-12700"/>
            <a:ext cx="10157354" cy="1397000"/>
          </a:xfrm>
        </p:spPr>
        <p:txBody>
          <a:bodyPr/>
          <a:lstStyle/>
          <a:p>
            <a:r>
              <a:rPr lang="en-GB" u="sng" dirty="0"/>
              <a:t>Tell me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98D00-4383-45B8-B1D2-37973507B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56" y="1700808"/>
            <a:ext cx="11084907" cy="447139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These are some questions that you could ask your children and discuss at home when reading together. </a:t>
            </a:r>
          </a:p>
          <a:p>
            <a:pPr marL="0" indent="0">
              <a:buNone/>
            </a:pPr>
            <a:r>
              <a:rPr lang="en-GB" u="sng" dirty="0"/>
              <a:t>The whole book</a:t>
            </a:r>
          </a:p>
          <a:p>
            <a:pPr marL="0" indent="0">
              <a:buNone/>
            </a:pPr>
            <a:r>
              <a:rPr lang="en-GB" dirty="0"/>
              <a:t>Was there anything you liked about this book? </a:t>
            </a:r>
          </a:p>
          <a:p>
            <a:pPr marL="0" indent="0">
              <a:buNone/>
            </a:pPr>
            <a:r>
              <a:rPr lang="en-GB" dirty="0"/>
              <a:t> What especially caught your attention? </a:t>
            </a:r>
          </a:p>
          <a:p>
            <a:pPr marL="0" indent="0">
              <a:buNone/>
            </a:pPr>
            <a:r>
              <a:rPr lang="en-GB" dirty="0"/>
              <a:t>What would you have liked more of?</a:t>
            </a:r>
          </a:p>
          <a:p>
            <a:pPr marL="0" indent="0">
              <a:buNone/>
            </a:pPr>
            <a:r>
              <a:rPr lang="en-GB" dirty="0"/>
              <a:t>Was there anything you disliked about this book?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BE1C49B-303E-4A40-BF98-B7671D169E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42884" y="4931297"/>
            <a:ext cx="1240903" cy="124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3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A97EE-718B-469D-96FD-4B5375F81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188640"/>
            <a:ext cx="11449272" cy="892944"/>
          </a:xfrm>
        </p:spPr>
        <p:txBody>
          <a:bodyPr>
            <a:normAutofit/>
          </a:bodyPr>
          <a:lstStyle/>
          <a:p>
            <a:r>
              <a:rPr lang="en-GB" u="sng" dirty="0"/>
              <a:t>Tell me Questions </a:t>
            </a:r>
            <a:r>
              <a:rPr lang="en-GB" sz="2000" u="sng" dirty="0"/>
              <a:t>(Please see website for more of these questions)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98D00-4383-45B8-B1D2-37973507B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961" y="1385708"/>
            <a:ext cx="11377264" cy="5124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When you first saw this book, even before you read it, what kind of book did you think it was going to be? </a:t>
            </a:r>
          </a:p>
          <a:p>
            <a:pPr marL="0" indent="0">
              <a:buNone/>
            </a:pPr>
            <a:r>
              <a:rPr lang="en-GB" dirty="0"/>
              <a:t>What made you think this?</a:t>
            </a:r>
          </a:p>
          <a:p>
            <a:pPr marL="0" indent="0">
              <a:buNone/>
            </a:pPr>
            <a:r>
              <a:rPr lang="en-GB" dirty="0"/>
              <a:t>Now you’ve read it, is it as you expected?</a:t>
            </a:r>
          </a:p>
          <a:p>
            <a:pPr marL="0" indent="0">
              <a:buNone/>
            </a:pPr>
            <a:r>
              <a:rPr lang="en-GB" dirty="0"/>
              <a:t>Have you read other books like it? </a:t>
            </a:r>
          </a:p>
          <a:p>
            <a:pPr marL="0" indent="0">
              <a:buNone/>
            </a:pPr>
            <a:r>
              <a:rPr lang="en-GB" dirty="0"/>
              <a:t>How is this one the same?</a:t>
            </a:r>
          </a:p>
          <a:p>
            <a:pPr marL="0" indent="0">
              <a:buNone/>
            </a:pPr>
            <a:r>
              <a:rPr lang="en-GB" dirty="0"/>
              <a:t> How is it different ?</a:t>
            </a:r>
          </a:p>
          <a:p>
            <a:pPr marL="0" indent="0">
              <a:buNone/>
            </a:pPr>
            <a:r>
              <a:rPr lang="en-GB" dirty="0"/>
              <a:t> Have you read this book before? [If so:] Was it different this time?</a:t>
            </a:r>
          </a:p>
          <a:p>
            <a:pPr marL="0" indent="0">
              <a:buNone/>
            </a:pPr>
            <a:r>
              <a:rPr lang="en-GB" dirty="0"/>
              <a:t>What kind of person is _____________. What you have reacted in the same way?</a:t>
            </a:r>
          </a:p>
        </p:txBody>
      </p:sp>
    </p:spTree>
    <p:extLst>
      <p:ext uri="{BB962C8B-B14F-4D97-AF65-F5344CB8AC3E}">
        <p14:creationId xmlns:p14="http://schemas.microsoft.com/office/powerpoint/2010/main" val="347119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98D00-4383-45B8-B1D2-37973507B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961" y="548680"/>
            <a:ext cx="11377264" cy="5961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We hope this was useful in ways to help your child with developing their reading for enjoyment.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Any questions, please email your current year group.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dirty="0"/>
              <a:t>Remember- there is nothing better than a book that you just can’t put down.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134C179-5FB5-4805-BBF7-FAE0BC6215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44049" y="5268956"/>
            <a:ext cx="1240904" cy="124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23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94</TotalTime>
  <Words>806</Words>
  <Application>Microsoft Office PowerPoint</Application>
  <PresentationFormat>Custom</PresentationFormat>
  <Paragraphs>67</Paragraphs>
  <Slides>14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Century Gothic</vt:lpstr>
      <vt:lpstr>Books 16x9</vt:lpstr>
      <vt:lpstr>Year 3 and 4 Virtual Reading Workshop</vt:lpstr>
      <vt:lpstr>PowerPoint Presentation</vt:lpstr>
      <vt:lpstr>PowerPoint Presentation</vt:lpstr>
      <vt:lpstr>Why is reading so important?</vt:lpstr>
      <vt:lpstr>School expectations of reading at home</vt:lpstr>
      <vt:lpstr>Expectations of reading at school </vt:lpstr>
      <vt:lpstr>Reading Road Map</vt:lpstr>
      <vt:lpstr>Reading for pleasure and enjoyment</vt:lpstr>
      <vt:lpstr>What does reading look like at home?</vt:lpstr>
      <vt:lpstr>Strategies to help at home</vt:lpstr>
      <vt:lpstr>Strategies</vt:lpstr>
      <vt:lpstr>Tell me Questions</vt:lpstr>
      <vt:lpstr>Tell me Questions (Please see website for more of these questions)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and 4 Virtual Reading Workshop</dc:title>
  <dc:creator>Heather Heritage</dc:creator>
  <cp:lastModifiedBy>Heather Heritage</cp:lastModifiedBy>
  <cp:revision>11</cp:revision>
  <dcterms:created xsi:type="dcterms:W3CDTF">2020-09-22T14:50:31Z</dcterms:created>
  <dcterms:modified xsi:type="dcterms:W3CDTF">2020-09-22T16:25:01Z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