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handoutMasterIdLst>
    <p:handoutMasterId r:id="rId25"/>
  </p:handoutMasterIdLst>
  <p:sldIdLst>
    <p:sldId id="264" r:id="rId2"/>
    <p:sldId id="256" r:id="rId3"/>
    <p:sldId id="274" r:id="rId4"/>
    <p:sldId id="265" r:id="rId5"/>
    <p:sldId id="266" r:id="rId6"/>
    <p:sldId id="304" r:id="rId7"/>
    <p:sldId id="267" r:id="rId8"/>
    <p:sldId id="273" r:id="rId9"/>
    <p:sldId id="268" r:id="rId10"/>
    <p:sldId id="269" r:id="rId11"/>
    <p:sldId id="270" r:id="rId12"/>
    <p:sldId id="277" r:id="rId13"/>
    <p:sldId id="271" r:id="rId14"/>
    <p:sldId id="272" r:id="rId15"/>
    <p:sldId id="305" r:id="rId16"/>
    <p:sldId id="303" r:id="rId17"/>
    <p:sldId id="299" r:id="rId18"/>
    <p:sldId id="302" r:id="rId19"/>
    <p:sldId id="295" r:id="rId20"/>
    <p:sldId id="301" r:id="rId21"/>
    <p:sldId id="281" r:id="rId22"/>
    <p:sldId id="276" r:id="rId23"/>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280" autoAdjust="0"/>
  </p:normalViewPr>
  <p:slideViewPr>
    <p:cSldViewPr showGuides="1">
      <p:cViewPr varScale="1">
        <p:scale>
          <a:sx n="66" d="100"/>
          <a:sy n="66" d="100"/>
        </p:scale>
        <p:origin x="486" y="66"/>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9/21/2022</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9/21/2022</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Year 2 and 6 provide parents with a copy of a SATs reading booklet and answer booklet to look at - have their children got this level of ability and stamina yet - other kids around the country have? what is it that is holding our kids back?</a:t>
            </a: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9: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3" name="Google Shape;243;p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3: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9" name="Google Shape;299;p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Year 2 and 6 provide parents with a copy of a SATs reading booklet and answer booklet to look at - have their children got this level of ability and stamina yet - other kids around the country have? what is it that is holding our kids back?</a:t>
            </a: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17</a:t>
            </a:fld>
            <a:endParaRPr lang="en-US" dirty="0"/>
          </a:p>
        </p:txBody>
      </p:sp>
    </p:spTree>
    <p:extLst>
      <p:ext uri="{BB962C8B-B14F-4D97-AF65-F5344CB8AC3E}">
        <p14:creationId xmlns:p14="http://schemas.microsoft.com/office/powerpoint/2010/main" val="1437389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18</a:t>
            </a:fld>
            <a:endParaRPr lang="en-US" dirty="0"/>
          </a:p>
        </p:txBody>
      </p:sp>
    </p:spTree>
    <p:extLst>
      <p:ext uri="{BB962C8B-B14F-4D97-AF65-F5344CB8AC3E}">
        <p14:creationId xmlns:p14="http://schemas.microsoft.com/office/powerpoint/2010/main" val="6615228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Times Table Rock Stars is a fun and challenging programme designed to help students master the times tables!</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19</a:t>
            </a:fld>
            <a:endParaRPr lang="en-US" dirty="0"/>
          </a:p>
        </p:txBody>
      </p:sp>
    </p:spTree>
    <p:extLst>
      <p:ext uri="{BB962C8B-B14F-4D97-AF65-F5344CB8AC3E}">
        <p14:creationId xmlns:p14="http://schemas.microsoft.com/office/powerpoint/2010/main" val="6521469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Adult reads out a question and child points to an answer.</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To use them, you call out a question from the times table you are focusing on and your child should point to the answer on the page. For example, if you are concentrating on the 5 times table, then find the Scatter Table for the 5s and call out questions like, “9 times 5” (your child points to 45), “6 times 5” (your child points to 30) or “5 times 12” (your child points to 60). Your child should be trying to get them correct each time and not worrying about the speed.</a:t>
            </a:r>
          </a:p>
          <a:p>
            <a:endParaRPr lang="en-GB"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20</a:t>
            </a:fld>
            <a:endParaRPr lang="en-US" dirty="0"/>
          </a:p>
        </p:txBody>
      </p:sp>
    </p:spTree>
    <p:extLst>
      <p:ext uri="{BB962C8B-B14F-4D97-AF65-F5344CB8AC3E}">
        <p14:creationId xmlns:p14="http://schemas.microsoft.com/office/powerpoint/2010/main" val="2750111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693FD4-8F83-4EF7-AC3F-0DC0388986B0}"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9/21/2022</a:t>
            </a:fld>
            <a:endParaRPr dirty="0"/>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9/21/2022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9/21/2022</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9/21/2022</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9/21/2022</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9/21/2022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9/21/2022</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9/21/2022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9/21/2022</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Background Only">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8043" y="0"/>
            <a:ext cx="12130783" cy="6879771"/>
          </a:xfrm>
          <a:prstGeom prst="rect">
            <a:avLst/>
          </a:prstGeom>
        </p:spPr>
      </p:pic>
      <p:sp>
        <p:nvSpPr>
          <p:cNvPr id="3" name="Date Placeholder 3"/>
          <p:cNvSpPr>
            <a:spLocks noGrp="1"/>
          </p:cNvSpPr>
          <p:nvPr>
            <p:ph type="dt" sz="half" idx="10"/>
          </p:nvPr>
        </p:nvSpPr>
        <p:spPr>
          <a:xfrm>
            <a:off x="1015736" y="6356351"/>
            <a:ext cx="2844059" cy="365125"/>
          </a:xfrm>
        </p:spPr>
        <p:txBody>
          <a:bodyPr/>
          <a:lstStyle/>
          <a:p>
            <a:fld id="{757B281C-5159-4971-8228-52B9A72E9ED2}" type="datetimeFigureOut">
              <a:rPr lang="en-US" smtClean="0"/>
              <a:pPr/>
              <a:t>9/21/2022</a:t>
            </a:fld>
            <a:endParaRPr lang="en-US" dirty="0"/>
          </a:p>
        </p:txBody>
      </p:sp>
      <p:sp>
        <p:nvSpPr>
          <p:cNvPr id="4" name="Footer Placeholder 4"/>
          <p:cNvSpPr>
            <a:spLocks noGrp="1"/>
          </p:cNvSpPr>
          <p:nvPr>
            <p:ph type="ftr" sz="quarter" idx="11"/>
          </p:nvPr>
        </p:nvSpPr>
        <p:spPr>
          <a:xfrm>
            <a:off x="4469236" y="6356351"/>
            <a:ext cx="3859795" cy="365125"/>
          </a:xfrm>
        </p:spPr>
        <p:txBody>
          <a:bodyPr/>
          <a:lstStyle/>
          <a:p>
            <a:endParaRPr lang="en-US" dirty="0"/>
          </a:p>
        </p:txBody>
      </p:sp>
      <p:sp>
        <p:nvSpPr>
          <p:cNvPr id="5" name="Slide Number Placeholder 5"/>
          <p:cNvSpPr>
            <a:spLocks noGrp="1"/>
          </p:cNvSpPr>
          <p:nvPr>
            <p:ph type="sldNum" sz="quarter" idx="12"/>
          </p:nvPr>
        </p:nvSpPr>
        <p:spPr>
          <a:xfrm>
            <a:off x="8938472" y="6356351"/>
            <a:ext cx="2844059" cy="365125"/>
          </a:xfrm>
        </p:spPr>
        <p:txBody>
          <a:bodyPr/>
          <a:lstStyle/>
          <a:p>
            <a:fld id="{33D6E5A2-EC83-451F-A719-9AC1370DD5CF}" type="slidenum">
              <a:rPr lang="en-US" smtClean="0"/>
              <a:pPr/>
              <a:t>‹#›</a:t>
            </a:fld>
            <a:endParaRPr lang="en-US" dirty="0"/>
          </a:p>
        </p:txBody>
      </p:sp>
    </p:spTree>
    <p:extLst>
      <p:ext uri="{BB962C8B-B14F-4D97-AF65-F5344CB8AC3E}">
        <p14:creationId xmlns:p14="http://schemas.microsoft.com/office/powerpoint/2010/main" val="925028827"/>
      </p:ext>
    </p:extLst>
  </p:cSld>
  <p:clrMapOvr>
    <a:masterClrMapping/>
  </p:clrMapOvr>
  <p:transition spd="slow">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9/21/2022</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 id="214748368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mailto:Y3@roebuck.herts.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62164" y="3068960"/>
            <a:ext cx="3456384" cy="1210319"/>
          </a:xfrm>
        </p:spPr>
        <p:txBody>
          <a:bodyPr>
            <a:noAutofit/>
          </a:bodyPr>
          <a:lstStyle/>
          <a:p>
            <a:r>
              <a:rPr lang="en-US" sz="4800" u="sng" dirty="0"/>
              <a:t>Year 3</a:t>
            </a:r>
            <a:br>
              <a:rPr lang="en-US" sz="4800" u="sng" dirty="0"/>
            </a:br>
            <a:r>
              <a:rPr lang="en-US" sz="4800" u="sng" dirty="0"/>
              <a:t>Parent Workshop</a:t>
            </a:r>
          </a:p>
        </p:txBody>
      </p:sp>
      <p:pic>
        <p:nvPicPr>
          <p:cNvPr id="1026" name="Picture 2" descr="Time Tables Rock Stars » Elmwood Junior School">
            <a:extLst>
              <a:ext uri="{FF2B5EF4-FFF2-40B4-BE49-F238E27FC236}">
                <a16:creationId xmlns:a16="http://schemas.microsoft.com/office/drawing/2014/main" id="{D38B269D-46C8-4048-8FB0-7170520A83A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8548" y="2142727"/>
            <a:ext cx="4215581" cy="3062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advTm="12207">
        <p:fade/>
      </p:transition>
    </mc:Choice>
    <mc:Fallback xmlns="">
      <p:transition spd="med" advTm="12207">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3"/>
          <p:cNvPicPr preferRelativeResize="0"/>
          <p:nvPr/>
        </p:nvPicPr>
        <p:blipFill rotWithShape="1">
          <a:blip r:embed="rId3">
            <a:alphaModFix/>
          </a:blip>
          <a:srcRect t="21875" b="21873"/>
          <a:stretch/>
        </p:blipFill>
        <p:spPr>
          <a:xfrm>
            <a:off x="-1" y="893"/>
            <a:ext cx="12188825" cy="6856214"/>
          </a:xfrm>
          <a:prstGeom prst="rect">
            <a:avLst/>
          </a:prstGeom>
          <a:noFill/>
          <a:ln>
            <a:noFill/>
          </a:ln>
        </p:spPr>
      </p:pic>
      <p:grpSp>
        <p:nvGrpSpPr>
          <p:cNvPr id="85" name="Google Shape;85;p13"/>
          <p:cNvGrpSpPr/>
          <p:nvPr/>
        </p:nvGrpSpPr>
        <p:grpSpPr>
          <a:xfrm>
            <a:off x="1371691" y="864093"/>
            <a:ext cx="9445444" cy="5091212"/>
            <a:chOff x="0" y="0"/>
            <a:chExt cx="18895809" cy="10185075"/>
          </a:xfrm>
        </p:grpSpPr>
        <p:pic>
          <p:nvPicPr>
            <p:cNvPr id="86" name="Google Shape;86;p13"/>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87" name="Google Shape;87;p13"/>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88" name="Google Shape;88;p13"/>
          <p:cNvSpPr txBox="1"/>
          <p:nvPr/>
        </p:nvSpPr>
        <p:spPr>
          <a:xfrm>
            <a:off x="2167540" y="2115240"/>
            <a:ext cx="7853754" cy="3230884"/>
          </a:xfrm>
          <a:prstGeom prst="rect">
            <a:avLst/>
          </a:prstGeom>
          <a:noFill/>
          <a:ln>
            <a:noFill/>
          </a:ln>
        </p:spPr>
        <p:txBody>
          <a:bodyPr spcFirstLastPara="1" wrap="square" lIns="0" tIns="0" rIns="0" bIns="0" anchor="t" anchorCtr="0">
            <a:spAutoFit/>
          </a:bodyPr>
          <a:lstStyle/>
          <a:p>
            <a:pPr algn="ctr">
              <a:lnSpc>
                <a:spcPct val="105000"/>
              </a:lnSpc>
              <a:buClr>
                <a:srgbClr val="000000"/>
              </a:buClr>
              <a:buSzPts val="15999"/>
            </a:pPr>
            <a:r>
              <a:rPr lang="en-US" sz="6665">
                <a:solidFill>
                  <a:srgbClr val="000000"/>
                </a:solidFill>
                <a:latin typeface="Arial"/>
                <a:ea typeface="Arial"/>
                <a:cs typeface="Arial"/>
                <a:sym typeface="Arial"/>
              </a:rPr>
              <a:t>READING AT ROEBUCK </a:t>
            </a:r>
            <a:endParaRPr sz="6665">
              <a:solidFill>
                <a:srgbClr val="000000"/>
              </a:solidFill>
              <a:latin typeface="Arial"/>
              <a:ea typeface="Arial"/>
              <a:cs typeface="Arial"/>
              <a:sym typeface="Arial"/>
            </a:endParaRPr>
          </a:p>
          <a:p>
            <a:pPr algn="ctr">
              <a:lnSpc>
                <a:spcPct val="105000"/>
              </a:lnSpc>
              <a:buClr>
                <a:srgbClr val="000000"/>
              </a:buClr>
              <a:buSzPts val="15999"/>
            </a:pPr>
            <a:r>
              <a:rPr lang="en-US" sz="6665">
                <a:solidFill>
                  <a:srgbClr val="000000"/>
                </a:solidFill>
                <a:latin typeface="Arial"/>
                <a:ea typeface="Arial"/>
                <a:cs typeface="Arial"/>
                <a:sym typeface="Arial"/>
              </a:rPr>
              <a:t>ACADEMY</a:t>
            </a:r>
            <a:endParaRPr sz="6665">
              <a:solidFill>
                <a:srgbClr val="000000"/>
              </a:solidFill>
              <a:latin typeface="Arial"/>
              <a:ea typeface="Arial"/>
              <a:cs typeface="Arial"/>
              <a:sym typeface="Arial"/>
            </a:endParaRPr>
          </a:p>
        </p:txBody>
      </p:sp>
      <p:pic>
        <p:nvPicPr>
          <p:cNvPr id="89" name="Google Shape;89;p13"/>
          <p:cNvPicPr preferRelativeResize="0"/>
          <p:nvPr/>
        </p:nvPicPr>
        <p:blipFill rotWithShape="1">
          <a:blip r:embed="rId6">
            <a:alphaModFix/>
          </a:blip>
          <a:srcRect/>
          <a:stretch/>
        </p:blipFill>
        <p:spPr>
          <a:xfrm rot="-4388606">
            <a:off x="3519630" y="1314308"/>
            <a:ext cx="840060" cy="932106"/>
          </a:xfrm>
          <a:prstGeom prst="rect">
            <a:avLst/>
          </a:prstGeom>
          <a:noFill/>
          <a:ln>
            <a:noFill/>
          </a:ln>
        </p:spPr>
      </p:pic>
      <p:pic>
        <p:nvPicPr>
          <p:cNvPr id="90" name="Google Shape;90;p13"/>
          <p:cNvPicPr preferRelativeResize="0"/>
          <p:nvPr/>
        </p:nvPicPr>
        <p:blipFill rotWithShape="1">
          <a:blip r:embed="rId7">
            <a:alphaModFix/>
          </a:blip>
          <a:srcRect/>
          <a:stretch/>
        </p:blipFill>
        <p:spPr>
          <a:xfrm rot="-1150047">
            <a:off x="1824452" y="5504835"/>
            <a:ext cx="2232052" cy="900937"/>
          </a:xfrm>
          <a:prstGeom prst="rect">
            <a:avLst/>
          </a:prstGeom>
          <a:noFill/>
          <a:ln>
            <a:noFill/>
          </a:ln>
        </p:spPr>
      </p:pic>
      <p:pic>
        <p:nvPicPr>
          <p:cNvPr id="91" name="Google Shape;91;p13"/>
          <p:cNvPicPr preferRelativeResize="0"/>
          <p:nvPr/>
        </p:nvPicPr>
        <p:blipFill rotWithShape="1">
          <a:blip r:embed="rId8">
            <a:alphaModFix/>
          </a:blip>
          <a:srcRect/>
          <a:stretch/>
        </p:blipFill>
        <p:spPr>
          <a:xfrm>
            <a:off x="10351513" y="4097085"/>
            <a:ext cx="1462925" cy="1858219"/>
          </a:xfrm>
          <a:prstGeom prst="rect">
            <a:avLst/>
          </a:prstGeom>
          <a:noFill/>
          <a:ln>
            <a:noFill/>
          </a:ln>
        </p:spPr>
      </p:pic>
      <p:pic>
        <p:nvPicPr>
          <p:cNvPr id="92" name="Google Shape;92;p13"/>
          <p:cNvPicPr preferRelativeResize="0"/>
          <p:nvPr/>
        </p:nvPicPr>
        <p:blipFill rotWithShape="1">
          <a:blip r:embed="rId9">
            <a:alphaModFix/>
          </a:blip>
          <a:srcRect/>
          <a:stretch/>
        </p:blipFill>
        <p:spPr>
          <a:xfrm rot="-4183691">
            <a:off x="-72678" y="58670"/>
            <a:ext cx="2588025" cy="20327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E3D34D-2732-49B2-ACAE-D242BAC89D56}"/>
              </a:ext>
            </a:extLst>
          </p:cNvPr>
          <p:cNvPicPr>
            <a:picLocks noChangeAspect="1"/>
          </p:cNvPicPr>
          <p:nvPr/>
        </p:nvPicPr>
        <p:blipFill rotWithShape="1">
          <a:blip r:embed="rId2"/>
          <a:srcRect b="42650"/>
          <a:stretch/>
        </p:blipFill>
        <p:spPr>
          <a:xfrm>
            <a:off x="1845940" y="188640"/>
            <a:ext cx="7632848" cy="6125336"/>
          </a:xfrm>
          <a:prstGeom prst="rect">
            <a:avLst/>
          </a:prstGeom>
        </p:spPr>
      </p:pic>
    </p:spTree>
    <p:extLst>
      <p:ext uri="{BB962C8B-B14F-4D97-AF65-F5344CB8AC3E}">
        <p14:creationId xmlns:p14="http://schemas.microsoft.com/office/powerpoint/2010/main" val="4096031887"/>
      </p:ext>
    </p:extLst>
  </p:cSld>
  <p:clrMapOvr>
    <a:masterClrMapping/>
  </p:clrMapOvr>
  <mc:AlternateContent xmlns:mc="http://schemas.openxmlformats.org/markup-compatibility/2006" xmlns:p14="http://schemas.microsoft.com/office/powerpoint/2010/main">
    <mc:Choice Requires="p14">
      <p:transition spd="med" p14:dur="700" advTm="47603">
        <p:fade/>
      </p:transition>
    </mc:Choice>
    <mc:Fallback xmlns="">
      <p:transition spd="med" advTm="47603">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B97E8-94BA-4E0E-B429-8F8ACB0DC286}"/>
              </a:ext>
            </a:extLst>
          </p:cNvPr>
          <p:cNvSpPr>
            <a:spLocks noGrp="1"/>
          </p:cNvSpPr>
          <p:nvPr>
            <p:ph type="title"/>
          </p:nvPr>
        </p:nvSpPr>
        <p:spPr>
          <a:xfrm>
            <a:off x="261764" y="-243408"/>
            <a:ext cx="10157354" cy="1397000"/>
          </a:xfrm>
        </p:spPr>
        <p:txBody>
          <a:bodyPr/>
          <a:lstStyle/>
          <a:p>
            <a:r>
              <a:rPr lang="en-GB" u="sng" dirty="0"/>
              <a:t>Why is reading so important?</a:t>
            </a:r>
          </a:p>
        </p:txBody>
      </p:sp>
      <p:sp>
        <p:nvSpPr>
          <p:cNvPr id="3" name="Content Placeholder 2">
            <a:extLst>
              <a:ext uri="{FF2B5EF4-FFF2-40B4-BE49-F238E27FC236}">
                <a16:creationId xmlns:a16="http://schemas.microsoft.com/office/drawing/2014/main" id="{2BF9EBDC-29F4-4A2D-A3F5-71A739C0A92B}"/>
              </a:ext>
            </a:extLst>
          </p:cNvPr>
          <p:cNvSpPr>
            <a:spLocks noGrp="1"/>
          </p:cNvSpPr>
          <p:nvPr>
            <p:ph idx="1"/>
          </p:nvPr>
        </p:nvSpPr>
        <p:spPr>
          <a:xfrm>
            <a:off x="765820" y="1701800"/>
            <a:ext cx="5976664" cy="4823544"/>
          </a:xfrm>
        </p:spPr>
        <p:txBody>
          <a:bodyPr>
            <a:normAutofit lnSpcReduction="10000"/>
          </a:bodyPr>
          <a:lstStyle/>
          <a:p>
            <a:r>
              <a:rPr lang="en-GB" dirty="0"/>
              <a:t>Reading is so important because it feeds into all aspects of adult life for every individual. There isn’t a day that goes by where you don’t read!</a:t>
            </a:r>
          </a:p>
          <a:p>
            <a:r>
              <a:rPr lang="en-GB" dirty="0"/>
              <a:t>Children with higher reading skills under the age of 10 see the impact through their salaries more than 25 years later. </a:t>
            </a:r>
          </a:p>
          <a:p>
            <a:r>
              <a:rPr lang="en-GB" dirty="0"/>
              <a:t>A strong reader at age 10 would earn 21% more an hour at age 38 on average than someone from a similar background with poor reading skills. </a:t>
            </a:r>
          </a:p>
          <a:p>
            <a:pPr marL="0" indent="0">
              <a:buNone/>
            </a:pPr>
            <a:endParaRPr lang="en-GB" dirty="0"/>
          </a:p>
        </p:txBody>
      </p:sp>
      <p:pic>
        <p:nvPicPr>
          <p:cNvPr id="1026" name="Picture 2" descr="25 Best Quotes About Reading">
            <a:extLst>
              <a:ext uri="{FF2B5EF4-FFF2-40B4-BE49-F238E27FC236}">
                <a16:creationId xmlns:a16="http://schemas.microsoft.com/office/drawing/2014/main" id="{9F334794-F1E5-445C-BF82-761E2FE630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853" t="11924" r="14192" b="14001"/>
          <a:stretch/>
        </p:blipFill>
        <p:spPr bwMode="auto">
          <a:xfrm>
            <a:off x="8104925" y="951242"/>
            <a:ext cx="4083900" cy="5704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6248043"/>
      </p:ext>
    </p:extLst>
  </p:cSld>
  <p:clrMapOvr>
    <a:masterClrMapping/>
  </p:clrMapOvr>
  <mc:AlternateContent xmlns:mc="http://schemas.openxmlformats.org/markup-compatibility/2006" xmlns:p14="http://schemas.microsoft.com/office/powerpoint/2010/main">
    <mc:Choice Requires="p14">
      <p:transition spd="med" p14:dur="700" advTm="30333">
        <p:fade/>
      </p:transition>
    </mc:Choice>
    <mc:Fallback xmlns="">
      <p:transition spd="med" advTm="30333">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E77EF-8BAA-40A2-8D09-FCA8FA847DD2}"/>
              </a:ext>
            </a:extLst>
          </p:cNvPr>
          <p:cNvSpPr>
            <a:spLocks noGrp="1"/>
          </p:cNvSpPr>
          <p:nvPr>
            <p:ph type="title"/>
          </p:nvPr>
        </p:nvSpPr>
        <p:spPr>
          <a:xfrm>
            <a:off x="261764" y="-385016"/>
            <a:ext cx="11161240" cy="1397000"/>
          </a:xfrm>
        </p:spPr>
        <p:txBody>
          <a:bodyPr>
            <a:normAutofit/>
          </a:bodyPr>
          <a:lstStyle/>
          <a:p>
            <a:r>
              <a:rPr lang="en-GB" sz="4000" u="sng" dirty="0"/>
              <a:t>School expectations of reading at home</a:t>
            </a:r>
          </a:p>
        </p:txBody>
      </p:sp>
      <p:sp>
        <p:nvSpPr>
          <p:cNvPr id="3" name="Content Placeholder 2">
            <a:extLst>
              <a:ext uri="{FF2B5EF4-FFF2-40B4-BE49-F238E27FC236}">
                <a16:creationId xmlns:a16="http://schemas.microsoft.com/office/drawing/2014/main" id="{188AA118-94C1-475E-AF4F-2DAF8D328684}"/>
              </a:ext>
            </a:extLst>
          </p:cNvPr>
          <p:cNvSpPr>
            <a:spLocks noGrp="1"/>
          </p:cNvSpPr>
          <p:nvPr>
            <p:ph idx="1"/>
          </p:nvPr>
        </p:nvSpPr>
        <p:spPr>
          <a:xfrm>
            <a:off x="261764" y="1196752"/>
            <a:ext cx="7382933" cy="5046464"/>
          </a:xfrm>
        </p:spPr>
        <p:txBody>
          <a:bodyPr>
            <a:normAutofit fontScale="92500"/>
          </a:bodyPr>
          <a:lstStyle/>
          <a:p>
            <a:r>
              <a:rPr lang="en-GB" dirty="0"/>
              <a:t>Read 5 times or more a week (on different days). This should include some reading with an adult. </a:t>
            </a:r>
          </a:p>
          <a:p>
            <a:r>
              <a:rPr lang="en-GB" dirty="0"/>
              <a:t>Reading record books signed and brought to school every day. Thursday is when we check the number of times they have read that week. </a:t>
            </a:r>
          </a:p>
          <a:p>
            <a:r>
              <a:rPr lang="en-GB" dirty="0"/>
              <a:t>Many Key Stage Two classes like to compete! It is a huge celebration when a class reaches 100%! </a:t>
            </a:r>
          </a:p>
          <a:p>
            <a:r>
              <a:rPr lang="en-GB" dirty="0"/>
              <a:t>Year 3 rewarded with extra time on the pirate ship on a Friday if they have read 5 times.</a:t>
            </a:r>
          </a:p>
          <a:p>
            <a:r>
              <a:rPr lang="en-GB" dirty="0"/>
              <a:t>If your child is not enjoying their reading book, they do not need to finish the book- encourage them to change it. </a:t>
            </a:r>
          </a:p>
        </p:txBody>
      </p:sp>
      <p:pic>
        <p:nvPicPr>
          <p:cNvPr id="4" name="Picture 3">
            <a:extLst>
              <a:ext uri="{FF2B5EF4-FFF2-40B4-BE49-F238E27FC236}">
                <a16:creationId xmlns:a16="http://schemas.microsoft.com/office/drawing/2014/main" id="{52E5636D-FFEF-43E6-A41F-B2D05B745F3D}"/>
              </a:ext>
            </a:extLst>
          </p:cNvPr>
          <p:cNvPicPr>
            <a:picLocks noChangeAspect="1"/>
          </p:cNvPicPr>
          <p:nvPr/>
        </p:nvPicPr>
        <p:blipFill>
          <a:blip r:embed="rId2"/>
          <a:stretch>
            <a:fillRect/>
          </a:stretch>
        </p:blipFill>
        <p:spPr>
          <a:xfrm>
            <a:off x="7644697" y="1393416"/>
            <a:ext cx="4653136" cy="4653136"/>
          </a:xfrm>
          <a:prstGeom prst="rect">
            <a:avLst/>
          </a:prstGeom>
        </p:spPr>
      </p:pic>
    </p:spTree>
    <p:extLst>
      <p:ext uri="{BB962C8B-B14F-4D97-AF65-F5344CB8AC3E}">
        <p14:creationId xmlns:p14="http://schemas.microsoft.com/office/powerpoint/2010/main" val="708567661"/>
      </p:ext>
    </p:extLst>
  </p:cSld>
  <p:clrMapOvr>
    <a:masterClrMapping/>
  </p:clrMapOvr>
  <mc:AlternateContent xmlns:mc="http://schemas.openxmlformats.org/markup-compatibility/2006" xmlns:p14="http://schemas.microsoft.com/office/powerpoint/2010/main">
    <mc:Choice Requires="p14">
      <p:transition spd="med" p14:dur="700" advTm="43900">
        <p:fade/>
      </p:transition>
    </mc:Choice>
    <mc:Fallback xmlns="">
      <p:transition spd="med" advTm="439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p21"/>
          <p:cNvPicPr preferRelativeResize="0"/>
          <p:nvPr/>
        </p:nvPicPr>
        <p:blipFill rotWithShape="1">
          <a:blip r:embed="rId3">
            <a:alphaModFix/>
          </a:blip>
          <a:srcRect t="21875" b="21870"/>
          <a:stretch/>
        </p:blipFill>
        <p:spPr>
          <a:xfrm>
            <a:off x="0" y="893"/>
            <a:ext cx="12188824" cy="6856214"/>
          </a:xfrm>
          <a:prstGeom prst="rect">
            <a:avLst/>
          </a:prstGeom>
          <a:noFill/>
          <a:ln>
            <a:noFill/>
          </a:ln>
        </p:spPr>
      </p:pic>
      <p:grpSp>
        <p:nvGrpSpPr>
          <p:cNvPr id="246" name="Google Shape;246;p21"/>
          <p:cNvGrpSpPr/>
          <p:nvPr/>
        </p:nvGrpSpPr>
        <p:grpSpPr>
          <a:xfrm>
            <a:off x="1371691" y="864093"/>
            <a:ext cx="9445444" cy="5091211"/>
            <a:chOff x="0" y="0"/>
            <a:chExt cx="18895809" cy="10185075"/>
          </a:xfrm>
        </p:grpSpPr>
        <p:pic>
          <p:nvPicPr>
            <p:cNvPr id="247" name="Google Shape;247;p21"/>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248" name="Google Shape;248;p21"/>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249" name="Google Shape;249;p21"/>
          <p:cNvPicPr preferRelativeResize="0"/>
          <p:nvPr/>
        </p:nvPicPr>
        <p:blipFill rotWithShape="1">
          <a:blip r:embed="rId6">
            <a:alphaModFix/>
          </a:blip>
          <a:srcRect/>
          <a:stretch/>
        </p:blipFill>
        <p:spPr>
          <a:xfrm rot="-4388606">
            <a:off x="3519630" y="1314308"/>
            <a:ext cx="840060" cy="932106"/>
          </a:xfrm>
          <a:prstGeom prst="rect">
            <a:avLst/>
          </a:prstGeom>
          <a:noFill/>
          <a:ln>
            <a:noFill/>
          </a:ln>
        </p:spPr>
      </p:pic>
      <p:pic>
        <p:nvPicPr>
          <p:cNvPr id="250" name="Google Shape;250;p21"/>
          <p:cNvPicPr preferRelativeResize="0"/>
          <p:nvPr/>
        </p:nvPicPr>
        <p:blipFill rotWithShape="1">
          <a:blip r:embed="rId7">
            <a:alphaModFix/>
          </a:blip>
          <a:srcRect/>
          <a:stretch/>
        </p:blipFill>
        <p:spPr>
          <a:xfrm rot="-1150047">
            <a:off x="1824452" y="5504835"/>
            <a:ext cx="2232052" cy="900937"/>
          </a:xfrm>
          <a:prstGeom prst="rect">
            <a:avLst/>
          </a:prstGeom>
          <a:noFill/>
          <a:ln>
            <a:noFill/>
          </a:ln>
        </p:spPr>
      </p:pic>
      <p:pic>
        <p:nvPicPr>
          <p:cNvPr id="251" name="Google Shape;251;p21"/>
          <p:cNvPicPr preferRelativeResize="0"/>
          <p:nvPr/>
        </p:nvPicPr>
        <p:blipFill rotWithShape="1">
          <a:blip r:embed="rId8">
            <a:alphaModFix/>
          </a:blip>
          <a:srcRect/>
          <a:stretch/>
        </p:blipFill>
        <p:spPr>
          <a:xfrm>
            <a:off x="10351513" y="4097085"/>
            <a:ext cx="1462925" cy="1858219"/>
          </a:xfrm>
          <a:prstGeom prst="rect">
            <a:avLst/>
          </a:prstGeom>
          <a:noFill/>
          <a:ln>
            <a:noFill/>
          </a:ln>
        </p:spPr>
      </p:pic>
      <p:pic>
        <p:nvPicPr>
          <p:cNvPr id="252" name="Google Shape;252;p21"/>
          <p:cNvPicPr preferRelativeResize="0"/>
          <p:nvPr/>
        </p:nvPicPr>
        <p:blipFill rotWithShape="1">
          <a:blip r:embed="rId9">
            <a:alphaModFix/>
          </a:blip>
          <a:srcRect/>
          <a:stretch/>
        </p:blipFill>
        <p:spPr>
          <a:xfrm rot="-4183691">
            <a:off x="-72678" y="58670"/>
            <a:ext cx="2588025" cy="2032775"/>
          </a:xfrm>
          <a:prstGeom prst="rect">
            <a:avLst/>
          </a:prstGeom>
          <a:noFill/>
          <a:ln>
            <a:noFill/>
          </a:ln>
        </p:spPr>
      </p:pic>
      <p:sp>
        <p:nvSpPr>
          <p:cNvPr id="253" name="Google Shape;253;p21"/>
          <p:cNvSpPr txBox="1"/>
          <p:nvPr/>
        </p:nvSpPr>
        <p:spPr>
          <a:xfrm>
            <a:off x="1738414" y="2075419"/>
            <a:ext cx="8612956" cy="3647869"/>
          </a:xfrm>
          <a:prstGeom prst="rect">
            <a:avLst/>
          </a:prstGeom>
          <a:noFill/>
          <a:ln>
            <a:noFill/>
          </a:ln>
        </p:spPr>
        <p:txBody>
          <a:bodyPr spcFirstLastPara="1" wrap="square" lIns="60934" tIns="60934" rIns="60934" bIns="60934" anchor="t" anchorCtr="0">
            <a:spAutoFit/>
          </a:bodyPr>
          <a:lstStyle/>
          <a:p>
            <a:pPr algn="ctr">
              <a:buClr>
                <a:srgbClr val="000000"/>
              </a:buClr>
              <a:buSzPts val="11455"/>
            </a:pPr>
            <a:r>
              <a:rPr lang="en-US" sz="7635">
                <a:solidFill>
                  <a:srgbClr val="000000"/>
                </a:solidFill>
                <a:latin typeface="Satisfy"/>
                <a:ea typeface="Satisfy"/>
                <a:cs typeface="Satisfy"/>
                <a:sym typeface="Satisfy"/>
              </a:rPr>
              <a:t>‘The word gap is the attainment gap!’ </a:t>
            </a:r>
            <a:endParaRPr sz="9064">
              <a:solidFill>
                <a:srgbClr val="000000"/>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E77EF-8BAA-40A2-8D09-FCA8FA847DD2}"/>
              </a:ext>
            </a:extLst>
          </p:cNvPr>
          <p:cNvSpPr>
            <a:spLocks noGrp="1"/>
          </p:cNvSpPr>
          <p:nvPr>
            <p:ph type="title"/>
          </p:nvPr>
        </p:nvSpPr>
        <p:spPr/>
        <p:txBody>
          <a:bodyPr/>
          <a:lstStyle/>
          <a:p>
            <a:r>
              <a:rPr lang="en-GB" u="sng" dirty="0"/>
              <a:t>Expectations of reading at school </a:t>
            </a:r>
          </a:p>
        </p:txBody>
      </p:sp>
      <p:sp>
        <p:nvSpPr>
          <p:cNvPr id="3" name="Content Placeholder 2">
            <a:extLst>
              <a:ext uri="{FF2B5EF4-FFF2-40B4-BE49-F238E27FC236}">
                <a16:creationId xmlns:a16="http://schemas.microsoft.com/office/drawing/2014/main" id="{188AA118-94C1-475E-AF4F-2DAF8D328684}"/>
              </a:ext>
            </a:extLst>
          </p:cNvPr>
          <p:cNvSpPr>
            <a:spLocks noGrp="1"/>
          </p:cNvSpPr>
          <p:nvPr>
            <p:ph idx="1"/>
          </p:nvPr>
        </p:nvSpPr>
        <p:spPr>
          <a:xfrm>
            <a:off x="1015735" y="1700808"/>
            <a:ext cx="10157354" cy="4896544"/>
          </a:xfrm>
        </p:spPr>
        <p:txBody>
          <a:bodyPr>
            <a:normAutofit lnSpcReduction="10000"/>
          </a:bodyPr>
          <a:lstStyle/>
          <a:p>
            <a:pPr marL="0" indent="0">
              <a:buNone/>
            </a:pPr>
            <a:r>
              <a:rPr lang="en-GB" sz="3200" u="sng" dirty="0"/>
              <a:t>Gradual Introduction Accelerated Reader</a:t>
            </a:r>
          </a:p>
          <a:p>
            <a:r>
              <a:rPr lang="en-GB" dirty="0"/>
              <a:t>From KS2, all children will have access to Accelerated Reader. </a:t>
            </a:r>
          </a:p>
          <a:p>
            <a:r>
              <a:rPr lang="en-GB" dirty="0"/>
              <a:t>They begin with a STAR test which assesses their reading understanding which then generates a number range. The children then can read any book within this range. </a:t>
            </a:r>
          </a:p>
          <a:p>
            <a:r>
              <a:rPr lang="en-GB" dirty="0"/>
              <a:t>STAR tests are done every half term so we can monitor progress and adjust their number range.</a:t>
            </a:r>
          </a:p>
          <a:p>
            <a:r>
              <a:rPr lang="en-GB" dirty="0"/>
              <a:t>Once children have finished their reading book, they can complete a book quiz on the iPad. We expect the children to get 80% or more for their quizzes. This shows a great understanding of what they have read.</a:t>
            </a:r>
          </a:p>
          <a:p>
            <a:pPr marL="0" indent="0">
              <a:buNone/>
            </a:pPr>
            <a:endParaRPr lang="en-GB" dirty="0"/>
          </a:p>
        </p:txBody>
      </p:sp>
    </p:spTree>
    <p:extLst>
      <p:ext uri="{BB962C8B-B14F-4D97-AF65-F5344CB8AC3E}">
        <p14:creationId xmlns:p14="http://schemas.microsoft.com/office/powerpoint/2010/main" val="1651099529"/>
      </p:ext>
    </p:extLst>
  </p:cSld>
  <p:clrMapOvr>
    <a:masterClrMapping/>
  </p:clrMapOvr>
  <mc:AlternateContent xmlns:mc="http://schemas.openxmlformats.org/markup-compatibility/2006" xmlns:p14="http://schemas.microsoft.com/office/powerpoint/2010/main">
    <mc:Choice Requires="p14">
      <p:transition spd="med" p14:dur="700" advTm="75539">
        <p:fade/>
      </p:transition>
    </mc:Choice>
    <mc:Fallback xmlns="">
      <p:transition spd="med" advTm="75539">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E77EF-8BAA-40A2-8D09-FCA8FA847DD2}"/>
              </a:ext>
            </a:extLst>
          </p:cNvPr>
          <p:cNvSpPr>
            <a:spLocks noGrp="1"/>
          </p:cNvSpPr>
          <p:nvPr>
            <p:ph type="title"/>
          </p:nvPr>
        </p:nvSpPr>
        <p:spPr>
          <a:xfrm>
            <a:off x="261764" y="-459432"/>
            <a:ext cx="10157354" cy="1397000"/>
          </a:xfrm>
        </p:spPr>
        <p:txBody>
          <a:bodyPr/>
          <a:lstStyle/>
          <a:p>
            <a:r>
              <a:rPr lang="en-GB" u="sng" dirty="0"/>
              <a:t>Reading Road Map</a:t>
            </a:r>
          </a:p>
        </p:txBody>
      </p:sp>
      <p:pic>
        <p:nvPicPr>
          <p:cNvPr id="4" name="Content Placeholder 3">
            <a:extLst>
              <a:ext uri="{FF2B5EF4-FFF2-40B4-BE49-F238E27FC236}">
                <a16:creationId xmlns:a16="http://schemas.microsoft.com/office/drawing/2014/main" id="{FB6D44C5-27BC-42EF-9116-2843A1716921}"/>
              </a:ext>
            </a:extLst>
          </p:cNvPr>
          <p:cNvPicPr>
            <a:picLocks noGrp="1" noChangeAspect="1"/>
          </p:cNvPicPr>
          <p:nvPr>
            <p:ph idx="1"/>
          </p:nvPr>
        </p:nvPicPr>
        <p:blipFill rotWithShape="1">
          <a:blip r:embed="rId2"/>
          <a:srcRect l="20593" t="10305" r="34709" b="8828"/>
          <a:stretch/>
        </p:blipFill>
        <p:spPr>
          <a:xfrm>
            <a:off x="311707" y="1115084"/>
            <a:ext cx="3744416" cy="5419549"/>
          </a:xfrm>
          <a:prstGeom prst="rect">
            <a:avLst/>
          </a:prstGeom>
        </p:spPr>
      </p:pic>
      <p:pic>
        <p:nvPicPr>
          <p:cNvPr id="5" name="Picture 4">
            <a:extLst>
              <a:ext uri="{FF2B5EF4-FFF2-40B4-BE49-F238E27FC236}">
                <a16:creationId xmlns:a16="http://schemas.microsoft.com/office/drawing/2014/main" id="{52EA4B23-3ABB-4454-AEBB-6BE3E68EE85B}"/>
              </a:ext>
            </a:extLst>
          </p:cNvPr>
          <p:cNvPicPr>
            <a:picLocks noChangeAspect="1"/>
          </p:cNvPicPr>
          <p:nvPr/>
        </p:nvPicPr>
        <p:blipFill rotWithShape="1">
          <a:blip r:embed="rId3"/>
          <a:srcRect l="18920" t="9051" r="33201" b="10100"/>
          <a:stretch/>
        </p:blipFill>
        <p:spPr>
          <a:xfrm>
            <a:off x="7102525" y="211825"/>
            <a:ext cx="4680520" cy="6322808"/>
          </a:xfrm>
          <a:prstGeom prst="rect">
            <a:avLst/>
          </a:prstGeom>
        </p:spPr>
      </p:pic>
      <p:sp>
        <p:nvSpPr>
          <p:cNvPr id="6" name="TextBox 5">
            <a:extLst>
              <a:ext uri="{FF2B5EF4-FFF2-40B4-BE49-F238E27FC236}">
                <a16:creationId xmlns:a16="http://schemas.microsoft.com/office/drawing/2014/main" id="{622A82C7-B622-4CF2-8B36-FE6218A45CAE}"/>
              </a:ext>
            </a:extLst>
          </p:cNvPr>
          <p:cNvSpPr txBox="1"/>
          <p:nvPr/>
        </p:nvSpPr>
        <p:spPr>
          <a:xfrm>
            <a:off x="4150196" y="1115084"/>
            <a:ext cx="2808312" cy="4524315"/>
          </a:xfrm>
          <a:prstGeom prst="rect">
            <a:avLst/>
          </a:prstGeom>
          <a:noFill/>
        </p:spPr>
        <p:txBody>
          <a:bodyPr wrap="square" rtlCol="0">
            <a:spAutoFit/>
          </a:bodyPr>
          <a:lstStyle/>
          <a:p>
            <a:r>
              <a:rPr lang="en-GB" dirty="0"/>
              <a:t>We also have a reading road map. This is a selection of different types of books that will benefit your children and will be celebrated if you finish the Road Map by the end of Year 4!</a:t>
            </a:r>
          </a:p>
        </p:txBody>
      </p:sp>
    </p:spTree>
    <p:extLst>
      <p:ext uri="{BB962C8B-B14F-4D97-AF65-F5344CB8AC3E}">
        <p14:creationId xmlns:p14="http://schemas.microsoft.com/office/powerpoint/2010/main" val="1077189277"/>
      </p:ext>
    </p:extLst>
  </p:cSld>
  <p:clrMapOvr>
    <a:masterClrMapping/>
  </p:clrMapOvr>
  <mc:AlternateContent xmlns:mc="http://schemas.openxmlformats.org/markup-compatibility/2006" xmlns:p14="http://schemas.microsoft.com/office/powerpoint/2010/main">
    <mc:Choice Requires="p14">
      <p:transition spd="med" p14:dur="700" advTm="52613">
        <p:fade/>
      </p:transition>
    </mc:Choice>
    <mc:Fallback xmlns="">
      <p:transition spd="med" advTm="52613">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1F5FA-E99C-42DC-AF5B-49E8055C8C99}"/>
              </a:ext>
            </a:extLst>
          </p:cNvPr>
          <p:cNvSpPr>
            <a:spLocks noGrp="1"/>
          </p:cNvSpPr>
          <p:nvPr>
            <p:ph type="title"/>
          </p:nvPr>
        </p:nvSpPr>
        <p:spPr>
          <a:xfrm>
            <a:off x="333772" y="-365844"/>
            <a:ext cx="10868883" cy="1397000"/>
          </a:xfrm>
        </p:spPr>
        <p:txBody>
          <a:bodyPr>
            <a:normAutofit/>
          </a:bodyPr>
          <a:lstStyle/>
          <a:p>
            <a:r>
              <a:rPr lang="en-GB" sz="4000" u="sng" dirty="0"/>
              <a:t>Reading for pleasure and enjoyment</a:t>
            </a:r>
          </a:p>
        </p:txBody>
      </p:sp>
      <p:sp>
        <p:nvSpPr>
          <p:cNvPr id="3" name="Content Placeholder 2">
            <a:extLst>
              <a:ext uri="{FF2B5EF4-FFF2-40B4-BE49-F238E27FC236}">
                <a16:creationId xmlns:a16="http://schemas.microsoft.com/office/drawing/2014/main" id="{AAAF2E15-8A83-4878-BF76-E218906A6B6F}"/>
              </a:ext>
            </a:extLst>
          </p:cNvPr>
          <p:cNvSpPr>
            <a:spLocks noGrp="1"/>
          </p:cNvSpPr>
          <p:nvPr>
            <p:ph idx="1"/>
          </p:nvPr>
        </p:nvSpPr>
        <p:spPr>
          <a:xfrm>
            <a:off x="333772" y="1340768"/>
            <a:ext cx="7200800" cy="4823544"/>
          </a:xfrm>
        </p:spPr>
        <p:txBody>
          <a:bodyPr>
            <a:normAutofit fontScale="85000" lnSpcReduction="10000"/>
          </a:bodyPr>
          <a:lstStyle/>
          <a:p>
            <a:r>
              <a:rPr lang="en-GB" dirty="0"/>
              <a:t>As well as reading being a key life skill, it is equally important for children to develop a love for reading. </a:t>
            </a:r>
          </a:p>
          <a:p>
            <a:r>
              <a:rPr lang="en-GB" dirty="0"/>
              <a:t>Some children may need support and modelling to help them recognise how much fun reading can be. </a:t>
            </a:r>
          </a:p>
          <a:p>
            <a:r>
              <a:rPr lang="en-GB" dirty="0"/>
              <a:t>Ways to instil a love for reading:</a:t>
            </a:r>
          </a:p>
          <a:p>
            <a:pPr>
              <a:buFontTx/>
              <a:buChar char="-"/>
            </a:pPr>
            <a:r>
              <a:rPr lang="en-GB" dirty="0"/>
              <a:t>Show your child that you love to read and enjoy books. </a:t>
            </a:r>
          </a:p>
          <a:p>
            <a:pPr>
              <a:buFontTx/>
              <a:buChar char="-"/>
            </a:pPr>
            <a:r>
              <a:rPr lang="en-GB" dirty="0"/>
              <a:t>They do not have to read books. This can be in the form of comics, newspapers, recipes, magazines etc! </a:t>
            </a:r>
          </a:p>
          <a:p>
            <a:pPr>
              <a:buFontTx/>
              <a:buChar char="-"/>
            </a:pPr>
            <a:r>
              <a:rPr lang="en-GB" dirty="0"/>
              <a:t>If your children prefers non-fiction, this is great too! </a:t>
            </a:r>
          </a:p>
          <a:p>
            <a:pPr>
              <a:buFontTx/>
              <a:buChar char="-"/>
            </a:pPr>
            <a:endParaRPr lang="en-GB" dirty="0"/>
          </a:p>
          <a:p>
            <a:endParaRPr lang="en-GB" dirty="0"/>
          </a:p>
        </p:txBody>
      </p:sp>
      <p:pic>
        <p:nvPicPr>
          <p:cNvPr id="4" name="Picture 3">
            <a:extLst>
              <a:ext uri="{FF2B5EF4-FFF2-40B4-BE49-F238E27FC236}">
                <a16:creationId xmlns:a16="http://schemas.microsoft.com/office/drawing/2014/main" id="{4CD4AA7B-341B-46AB-812B-294343C12322}"/>
              </a:ext>
            </a:extLst>
          </p:cNvPr>
          <p:cNvPicPr>
            <a:picLocks noChangeAspect="1"/>
          </p:cNvPicPr>
          <p:nvPr/>
        </p:nvPicPr>
        <p:blipFill>
          <a:blip r:embed="rId2"/>
          <a:stretch>
            <a:fillRect/>
          </a:stretch>
        </p:blipFill>
        <p:spPr>
          <a:xfrm>
            <a:off x="7878971" y="1056080"/>
            <a:ext cx="3976082" cy="5694417"/>
          </a:xfrm>
          <a:prstGeom prst="rect">
            <a:avLst/>
          </a:prstGeom>
        </p:spPr>
      </p:pic>
    </p:spTree>
    <p:extLst>
      <p:ext uri="{BB962C8B-B14F-4D97-AF65-F5344CB8AC3E}">
        <p14:creationId xmlns:p14="http://schemas.microsoft.com/office/powerpoint/2010/main" val="58443857"/>
      </p:ext>
    </p:extLst>
  </p:cSld>
  <p:clrMapOvr>
    <a:masterClrMapping/>
  </p:clrMapOvr>
  <mc:AlternateContent xmlns:mc="http://schemas.openxmlformats.org/markup-compatibility/2006" xmlns:p14="http://schemas.microsoft.com/office/powerpoint/2010/main">
    <mc:Choice Requires="p14">
      <p:transition spd="med" p14:dur="700" advTm="28595">
        <p:fade/>
      </p:transition>
    </mc:Choice>
    <mc:Fallback xmlns="">
      <p:transition spd="med" advTm="28595">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1F5FA-E99C-42DC-AF5B-49E8055C8C99}"/>
              </a:ext>
            </a:extLst>
          </p:cNvPr>
          <p:cNvSpPr>
            <a:spLocks noGrp="1"/>
          </p:cNvSpPr>
          <p:nvPr>
            <p:ph type="title"/>
          </p:nvPr>
        </p:nvSpPr>
        <p:spPr>
          <a:xfrm>
            <a:off x="405780" y="76200"/>
            <a:ext cx="10868883" cy="1397000"/>
          </a:xfrm>
        </p:spPr>
        <p:txBody>
          <a:bodyPr/>
          <a:lstStyle/>
          <a:p>
            <a:r>
              <a:rPr lang="en-GB" u="sng" dirty="0"/>
              <a:t>What does reading look like at home?</a:t>
            </a:r>
          </a:p>
        </p:txBody>
      </p:sp>
      <p:sp>
        <p:nvSpPr>
          <p:cNvPr id="3" name="Content Placeholder 2">
            <a:extLst>
              <a:ext uri="{FF2B5EF4-FFF2-40B4-BE49-F238E27FC236}">
                <a16:creationId xmlns:a16="http://schemas.microsoft.com/office/drawing/2014/main" id="{AAAF2E15-8A83-4878-BF76-E218906A6B6F}"/>
              </a:ext>
            </a:extLst>
          </p:cNvPr>
          <p:cNvSpPr>
            <a:spLocks noGrp="1"/>
          </p:cNvSpPr>
          <p:nvPr>
            <p:ph idx="1"/>
          </p:nvPr>
        </p:nvSpPr>
        <p:spPr>
          <a:xfrm>
            <a:off x="549796" y="1701800"/>
            <a:ext cx="11305256" cy="4823544"/>
          </a:xfrm>
        </p:spPr>
        <p:txBody>
          <a:bodyPr/>
          <a:lstStyle/>
          <a:p>
            <a:r>
              <a:rPr lang="en-GB" dirty="0"/>
              <a:t>Taking it in turns to read. </a:t>
            </a:r>
          </a:p>
          <a:p>
            <a:r>
              <a:rPr lang="en-GB" dirty="0"/>
              <a:t>Showing children how you can use expression to bring the text to life.</a:t>
            </a:r>
          </a:p>
          <a:p>
            <a:r>
              <a:rPr lang="en-GB" dirty="0"/>
              <a:t>A quiet (</a:t>
            </a:r>
            <a:r>
              <a:rPr lang="en-GB" dirty="0" err="1"/>
              <a:t>ish</a:t>
            </a:r>
            <a:r>
              <a:rPr lang="en-GB" dirty="0"/>
              <a:t>) area so they can concentrate </a:t>
            </a:r>
          </a:p>
          <a:p>
            <a:r>
              <a:rPr lang="en-GB" dirty="0"/>
              <a:t>To make sure you have each other’s attention </a:t>
            </a:r>
          </a:p>
          <a:p>
            <a:r>
              <a:rPr lang="en-GB" dirty="0"/>
              <a:t>Allocate at least 10 minutes of dedicated time for reading together. This can become your special time!</a:t>
            </a:r>
          </a:p>
          <a:p>
            <a:r>
              <a:rPr lang="en-GB" dirty="0"/>
              <a:t>Have fun with different voices!</a:t>
            </a:r>
          </a:p>
          <a:p>
            <a:r>
              <a:rPr lang="en-GB" dirty="0"/>
              <a:t>MOST IMPORTANTLY- HAVE FUN!</a:t>
            </a:r>
          </a:p>
          <a:p>
            <a:endParaRPr lang="en-GB" dirty="0"/>
          </a:p>
        </p:txBody>
      </p:sp>
    </p:spTree>
    <p:extLst>
      <p:ext uri="{BB962C8B-B14F-4D97-AF65-F5344CB8AC3E}">
        <p14:creationId xmlns:p14="http://schemas.microsoft.com/office/powerpoint/2010/main" val="1962129171"/>
      </p:ext>
    </p:extLst>
  </p:cSld>
  <p:clrMapOvr>
    <a:masterClrMapping/>
  </p:clrMapOvr>
  <mc:AlternateContent xmlns:mc="http://schemas.openxmlformats.org/markup-compatibility/2006" xmlns:p14="http://schemas.microsoft.com/office/powerpoint/2010/main">
    <mc:Choice Requires="p14">
      <p:transition spd="med" p14:dur="700" advTm="51934">
        <p:fade/>
      </p:transition>
    </mc:Choice>
    <mc:Fallback xmlns="">
      <p:transition spd="med" advTm="51934">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1F5FA-E99C-42DC-AF5B-49E8055C8C99}"/>
              </a:ext>
            </a:extLst>
          </p:cNvPr>
          <p:cNvSpPr>
            <a:spLocks noGrp="1"/>
          </p:cNvSpPr>
          <p:nvPr>
            <p:ph type="title"/>
          </p:nvPr>
        </p:nvSpPr>
        <p:spPr>
          <a:xfrm>
            <a:off x="405780" y="76200"/>
            <a:ext cx="10868883" cy="1397000"/>
          </a:xfrm>
        </p:spPr>
        <p:txBody>
          <a:bodyPr/>
          <a:lstStyle/>
          <a:p>
            <a:r>
              <a:rPr lang="en-GB" u="sng" dirty="0"/>
              <a:t>Strategies to help at home</a:t>
            </a:r>
          </a:p>
        </p:txBody>
      </p:sp>
      <p:sp>
        <p:nvSpPr>
          <p:cNvPr id="3" name="Content Placeholder 2">
            <a:extLst>
              <a:ext uri="{FF2B5EF4-FFF2-40B4-BE49-F238E27FC236}">
                <a16:creationId xmlns:a16="http://schemas.microsoft.com/office/drawing/2014/main" id="{AAAF2E15-8A83-4878-BF76-E218906A6B6F}"/>
              </a:ext>
            </a:extLst>
          </p:cNvPr>
          <p:cNvSpPr>
            <a:spLocks noGrp="1"/>
          </p:cNvSpPr>
          <p:nvPr>
            <p:ph idx="1"/>
          </p:nvPr>
        </p:nvSpPr>
        <p:spPr>
          <a:xfrm>
            <a:off x="549796" y="1701800"/>
            <a:ext cx="11305256" cy="4823544"/>
          </a:xfrm>
        </p:spPr>
        <p:txBody>
          <a:bodyPr/>
          <a:lstStyle/>
          <a:p>
            <a:r>
              <a:rPr lang="en-GB" dirty="0"/>
              <a:t>Sharing a book</a:t>
            </a:r>
          </a:p>
          <a:p>
            <a:r>
              <a:rPr lang="en-GB" dirty="0"/>
              <a:t>Fastest fingers- Racing to find a key word the quickest.</a:t>
            </a:r>
          </a:p>
          <a:p>
            <a:r>
              <a:rPr lang="en-GB" dirty="0"/>
              <a:t>‘Tell me’ Questions (next slide)</a:t>
            </a:r>
          </a:p>
          <a:p>
            <a:r>
              <a:rPr lang="en-GB" dirty="0"/>
              <a:t>Re-read the sentence together. </a:t>
            </a:r>
          </a:p>
          <a:p>
            <a:r>
              <a:rPr lang="en-GB" dirty="0"/>
              <a:t>Asking children what they have just read. </a:t>
            </a:r>
          </a:p>
          <a:p>
            <a:r>
              <a:rPr lang="en-GB" dirty="0"/>
              <a:t>Reading the whole sentence to help with unknown words</a:t>
            </a:r>
          </a:p>
        </p:txBody>
      </p:sp>
    </p:spTree>
    <p:extLst>
      <p:ext uri="{BB962C8B-B14F-4D97-AF65-F5344CB8AC3E}">
        <p14:creationId xmlns:p14="http://schemas.microsoft.com/office/powerpoint/2010/main" val="1847628240"/>
      </p:ext>
    </p:extLst>
  </p:cSld>
  <p:clrMapOvr>
    <a:masterClrMapping/>
  </p:clrMapOvr>
  <mc:AlternateContent xmlns:mc="http://schemas.openxmlformats.org/markup-compatibility/2006" xmlns:p14="http://schemas.microsoft.com/office/powerpoint/2010/main">
    <mc:Choice Requires="p14">
      <p:transition spd="med" p14:dur="700" advTm="30009">
        <p:fade/>
      </p:transition>
    </mc:Choice>
    <mc:Fallback xmlns="">
      <p:transition spd="med" advTm="30009">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B59CE-489A-4731-8B08-6CE56B53DD82}"/>
              </a:ext>
            </a:extLst>
          </p:cNvPr>
          <p:cNvSpPr>
            <a:spLocks noGrp="1"/>
          </p:cNvSpPr>
          <p:nvPr>
            <p:ph type="title"/>
          </p:nvPr>
        </p:nvSpPr>
        <p:spPr/>
        <p:txBody>
          <a:bodyPr/>
          <a:lstStyle/>
          <a:p>
            <a:r>
              <a:rPr lang="en-GB" u="sng" dirty="0"/>
              <a:t>Strategies</a:t>
            </a:r>
            <a:endParaRPr lang="en-GB" dirty="0"/>
          </a:p>
        </p:txBody>
      </p:sp>
      <p:sp>
        <p:nvSpPr>
          <p:cNvPr id="3" name="Content Placeholder 2">
            <a:extLst>
              <a:ext uri="{FF2B5EF4-FFF2-40B4-BE49-F238E27FC236}">
                <a16:creationId xmlns:a16="http://schemas.microsoft.com/office/drawing/2014/main" id="{3187ED44-E590-4A9C-90A6-0BA5ECD4AE09}"/>
              </a:ext>
            </a:extLst>
          </p:cNvPr>
          <p:cNvSpPr>
            <a:spLocks noGrp="1"/>
          </p:cNvSpPr>
          <p:nvPr>
            <p:ph idx="1"/>
          </p:nvPr>
        </p:nvSpPr>
        <p:spPr>
          <a:xfrm>
            <a:off x="621804" y="1701800"/>
            <a:ext cx="10652859" cy="4470400"/>
          </a:xfrm>
        </p:spPr>
        <p:txBody>
          <a:bodyPr/>
          <a:lstStyle/>
          <a:p>
            <a:r>
              <a:rPr lang="en-GB" dirty="0"/>
              <a:t>If your child is struggling with a word, encourage them to use their phonics knowledge to sound out the word.</a:t>
            </a:r>
          </a:p>
          <a:p>
            <a:pPr marL="0" indent="0">
              <a:buNone/>
            </a:pPr>
            <a:endParaRPr lang="en-GB" dirty="0"/>
          </a:p>
          <a:p>
            <a:pPr marL="0" indent="0">
              <a:buNone/>
            </a:pPr>
            <a:r>
              <a:rPr lang="en-GB" sz="3600" dirty="0"/>
              <a:t>For example</a:t>
            </a:r>
          </a:p>
          <a:p>
            <a:pPr marL="0" indent="0" algn="ctr">
              <a:buNone/>
            </a:pPr>
            <a:r>
              <a:rPr lang="en-GB" sz="6000" dirty="0">
                <a:solidFill>
                  <a:srgbClr val="FF0000"/>
                </a:solidFill>
              </a:rPr>
              <a:t>ch</a:t>
            </a:r>
            <a:r>
              <a:rPr lang="en-GB" sz="6000" dirty="0">
                <a:solidFill>
                  <a:srgbClr val="00B050"/>
                </a:solidFill>
              </a:rPr>
              <a:t>ee</a:t>
            </a:r>
            <a:r>
              <a:rPr lang="en-GB" sz="6000" dirty="0"/>
              <a:t>k </a:t>
            </a:r>
          </a:p>
        </p:txBody>
      </p:sp>
    </p:spTree>
    <p:extLst>
      <p:ext uri="{BB962C8B-B14F-4D97-AF65-F5344CB8AC3E}">
        <p14:creationId xmlns:p14="http://schemas.microsoft.com/office/powerpoint/2010/main" val="396697643"/>
      </p:ext>
    </p:extLst>
  </p:cSld>
  <p:clrMapOvr>
    <a:masterClrMapping/>
  </p:clrMapOvr>
  <mc:AlternateContent xmlns:mc="http://schemas.openxmlformats.org/markup-compatibility/2006" xmlns:p14="http://schemas.microsoft.com/office/powerpoint/2010/main">
    <mc:Choice Requires="p14">
      <p:transition spd="med" p14:dur="700" advTm="17996">
        <p:fade/>
      </p:transition>
    </mc:Choice>
    <mc:Fallback xmlns="">
      <p:transition spd="med" advTm="17996">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A97EE-718B-469D-96FD-4B5375F81F2C}"/>
              </a:ext>
            </a:extLst>
          </p:cNvPr>
          <p:cNvSpPr>
            <a:spLocks noGrp="1"/>
          </p:cNvSpPr>
          <p:nvPr>
            <p:ph type="title"/>
          </p:nvPr>
        </p:nvSpPr>
        <p:spPr>
          <a:xfrm>
            <a:off x="333772" y="-12700"/>
            <a:ext cx="10157354" cy="1397000"/>
          </a:xfrm>
        </p:spPr>
        <p:txBody>
          <a:bodyPr/>
          <a:lstStyle/>
          <a:p>
            <a:r>
              <a:rPr lang="en-GB" u="sng" dirty="0"/>
              <a:t>Tell me Questions</a:t>
            </a:r>
          </a:p>
        </p:txBody>
      </p:sp>
      <p:sp>
        <p:nvSpPr>
          <p:cNvPr id="3" name="Content Placeholder 2">
            <a:extLst>
              <a:ext uri="{FF2B5EF4-FFF2-40B4-BE49-F238E27FC236}">
                <a16:creationId xmlns:a16="http://schemas.microsoft.com/office/drawing/2014/main" id="{BF398D00-4383-45B8-B1D2-37973507B159}"/>
              </a:ext>
            </a:extLst>
          </p:cNvPr>
          <p:cNvSpPr>
            <a:spLocks noGrp="1"/>
          </p:cNvSpPr>
          <p:nvPr>
            <p:ph idx="1"/>
          </p:nvPr>
        </p:nvSpPr>
        <p:spPr>
          <a:xfrm>
            <a:off x="189756" y="1700808"/>
            <a:ext cx="11084907" cy="4471392"/>
          </a:xfrm>
        </p:spPr>
        <p:txBody>
          <a:bodyPr/>
          <a:lstStyle/>
          <a:p>
            <a:pPr marL="0" indent="0">
              <a:buNone/>
            </a:pPr>
            <a:r>
              <a:rPr lang="en-GB" dirty="0"/>
              <a:t>These are some questions that you could ask your children and discuss at home when reading together. </a:t>
            </a:r>
          </a:p>
          <a:p>
            <a:pPr marL="0" indent="0">
              <a:buNone/>
            </a:pPr>
            <a:r>
              <a:rPr lang="en-GB" u="sng" dirty="0"/>
              <a:t>The whole book</a:t>
            </a:r>
          </a:p>
          <a:p>
            <a:pPr marL="0" indent="0">
              <a:buNone/>
            </a:pPr>
            <a:r>
              <a:rPr lang="en-GB" dirty="0"/>
              <a:t>Was there anything you liked about this book? </a:t>
            </a:r>
          </a:p>
          <a:p>
            <a:pPr marL="0" indent="0">
              <a:buNone/>
            </a:pPr>
            <a:r>
              <a:rPr lang="en-GB" dirty="0"/>
              <a:t> What especially caught your attention? </a:t>
            </a:r>
          </a:p>
          <a:p>
            <a:pPr marL="0" indent="0">
              <a:buNone/>
            </a:pPr>
            <a:r>
              <a:rPr lang="en-GB" dirty="0"/>
              <a:t>What would you have liked more of?</a:t>
            </a:r>
          </a:p>
          <a:p>
            <a:pPr marL="0" indent="0">
              <a:buNone/>
            </a:pPr>
            <a:r>
              <a:rPr lang="en-GB" dirty="0"/>
              <a:t>Was there anything you disliked about this book? </a:t>
            </a:r>
          </a:p>
        </p:txBody>
      </p:sp>
    </p:spTree>
    <p:extLst>
      <p:ext uri="{BB962C8B-B14F-4D97-AF65-F5344CB8AC3E}">
        <p14:creationId xmlns:p14="http://schemas.microsoft.com/office/powerpoint/2010/main" val="2115735619"/>
      </p:ext>
    </p:extLst>
  </p:cSld>
  <p:clrMapOvr>
    <a:masterClrMapping/>
  </p:clrMapOvr>
  <mc:AlternateContent xmlns:mc="http://schemas.openxmlformats.org/markup-compatibility/2006" xmlns:p14="http://schemas.microsoft.com/office/powerpoint/2010/main">
    <mc:Choice Requires="p14">
      <p:transition spd="med" p14:dur="700" advTm="21250">
        <p:fade/>
      </p:transition>
    </mc:Choice>
    <mc:Fallback xmlns="">
      <p:transition spd="med" advTm="2125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A97EE-718B-469D-96FD-4B5375F81F2C}"/>
              </a:ext>
            </a:extLst>
          </p:cNvPr>
          <p:cNvSpPr>
            <a:spLocks noGrp="1"/>
          </p:cNvSpPr>
          <p:nvPr>
            <p:ph type="title"/>
          </p:nvPr>
        </p:nvSpPr>
        <p:spPr>
          <a:xfrm>
            <a:off x="405780" y="188640"/>
            <a:ext cx="11449272" cy="892944"/>
          </a:xfrm>
        </p:spPr>
        <p:txBody>
          <a:bodyPr>
            <a:normAutofit/>
          </a:bodyPr>
          <a:lstStyle/>
          <a:p>
            <a:r>
              <a:rPr lang="en-GB" u="sng" dirty="0"/>
              <a:t>Tell me Questions </a:t>
            </a:r>
            <a:r>
              <a:rPr lang="en-GB" sz="2000" u="sng" dirty="0"/>
              <a:t>(Please see website for more of these questions)</a:t>
            </a:r>
            <a:endParaRPr lang="en-GB" u="sng" dirty="0"/>
          </a:p>
        </p:txBody>
      </p:sp>
      <p:sp>
        <p:nvSpPr>
          <p:cNvPr id="3" name="Content Placeholder 2">
            <a:extLst>
              <a:ext uri="{FF2B5EF4-FFF2-40B4-BE49-F238E27FC236}">
                <a16:creationId xmlns:a16="http://schemas.microsoft.com/office/drawing/2014/main" id="{BF398D00-4383-45B8-B1D2-37973507B159}"/>
              </a:ext>
            </a:extLst>
          </p:cNvPr>
          <p:cNvSpPr>
            <a:spLocks noGrp="1"/>
          </p:cNvSpPr>
          <p:nvPr>
            <p:ph idx="1"/>
          </p:nvPr>
        </p:nvSpPr>
        <p:spPr>
          <a:xfrm>
            <a:off x="284961" y="1385708"/>
            <a:ext cx="11377264" cy="5124152"/>
          </a:xfrm>
        </p:spPr>
        <p:txBody>
          <a:bodyPr>
            <a:normAutofit lnSpcReduction="10000"/>
          </a:bodyPr>
          <a:lstStyle/>
          <a:p>
            <a:pPr marL="0" indent="0">
              <a:buNone/>
            </a:pPr>
            <a:r>
              <a:rPr lang="en-GB" dirty="0"/>
              <a:t>When you first saw this book, even before you read it, what kind of book did you think it was going to be? </a:t>
            </a:r>
          </a:p>
          <a:p>
            <a:pPr marL="0" indent="0">
              <a:buNone/>
            </a:pPr>
            <a:r>
              <a:rPr lang="en-GB" dirty="0"/>
              <a:t>What made you think this?</a:t>
            </a:r>
          </a:p>
          <a:p>
            <a:pPr marL="0" indent="0">
              <a:buNone/>
            </a:pPr>
            <a:r>
              <a:rPr lang="en-GB" dirty="0"/>
              <a:t>Now you’ve read it, is it as you expected?</a:t>
            </a:r>
          </a:p>
          <a:p>
            <a:pPr marL="0" indent="0">
              <a:buNone/>
            </a:pPr>
            <a:r>
              <a:rPr lang="en-GB" dirty="0"/>
              <a:t>Have you read other books like it? </a:t>
            </a:r>
          </a:p>
          <a:p>
            <a:pPr marL="0" indent="0">
              <a:buNone/>
            </a:pPr>
            <a:r>
              <a:rPr lang="en-GB" dirty="0"/>
              <a:t>How is this one the same?</a:t>
            </a:r>
          </a:p>
          <a:p>
            <a:pPr marL="0" indent="0">
              <a:buNone/>
            </a:pPr>
            <a:r>
              <a:rPr lang="en-GB" dirty="0"/>
              <a:t> How is it different ?</a:t>
            </a:r>
          </a:p>
          <a:p>
            <a:pPr marL="0" indent="0">
              <a:buNone/>
            </a:pPr>
            <a:r>
              <a:rPr lang="en-GB" dirty="0"/>
              <a:t> Have you read this book before? [If so:] Was it different this time?</a:t>
            </a:r>
          </a:p>
          <a:p>
            <a:pPr marL="0" indent="0">
              <a:buNone/>
            </a:pPr>
            <a:r>
              <a:rPr lang="en-GB" dirty="0"/>
              <a:t>What kind of person is _____________. Would you have reacted in the same way?</a:t>
            </a:r>
          </a:p>
        </p:txBody>
      </p:sp>
    </p:spTree>
    <p:extLst>
      <p:ext uri="{BB962C8B-B14F-4D97-AF65-F5344CB8AC3E}">
        <p14:creationId xmlns:p14="http://schemas.microsoft.com/office/powerpoint/2010/main" val="3471196093"/>
      </p:ext>
    </p:extLst>
  </p:cSld>
  <p:clrMapOvr>
    <a:masterClrMapping/>
  </p:clrMapOvr>
  <mc:AlternateContent xmlns:mc="http://schemas.openxmlformats.org/markup-compatibility/2006" xmlns:p14="http://schemas.microsoft.com/office/powerpoint/2010/main">
    <mc:Choice Requires="p14">
      <p:transition spd="med" p14:dur="700" advTm="19586">
        <p:fade/>
      </p:transition>
    </mc:Choice>
    <mc:Fallback xmlns="">
      <p:transition spd="med" advTm="19586">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pic>
        <p:nvPicPr>
          <p:cNvPr id="301" name="Google Shape;301;p25"/>
          <p:cNvPicPr preferRelativeResize="0"/>
          <p:nvPr/>
        </p:nvPicPr>
        <p:blipFill rotWithShape="1">
          <a:blip r:embed="rId3">
            <a:alphaModFix/>
          </a:blip>
          <a:srcRect t="21875" b="21870"/>
          <a:stretch/>
        </p:blipFill>
        <p:spPr>
          <a:xfrm>
            <a:off x="0" y="893"/>
            <a:ext cx="12188824" cy="6856214"/>
          </a:xfrm>
          <a:prstGeom prst="rect">
            <a:avLst/>
          </a:prstGeom>
          <a:noFill/>
          <a:ln>
            <a:noFill/>
          </a:ln>
        </p:spPr>
      </p:pic>
      <p:grpSp>
        <p:nvGrpSpPr>
          <p:cNvPr id="302" name="Google Shape;302;p25"/>
          <p:cNvGrpSpPr/>
          <p:nvPr/>
        </p:nvGrpSpPr>
        <p:grpSpPr>
          <a:xfrm>
            <a:off x="1371691" y="864093"/>
            <a:ext cx="9445444" cy="5091211"/>
            <a:chOff x="0" y="0"/>
            <a:chExt cx="18895809" cy="10185075"/>
          </a:xfrm>
        </p:grpSpPr>
        <p:pic>
          <p:nvPicPr>
            <p:cNvPr id="303" name="Google Shape;303;p25"/>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304" name="Google Shape;304;p25"/>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pic>
        <p:nvPicPr>
          <p:cNvPr id="305" name="Google Shape;305;p25"/>
          <p:cNvPicPr preferRelativeResize="0"/>
          <p:nvPr/>
        </p:nvPicPr>
        <p:blipFill rotWithShape="1">
          <a:blip r:embed="rId6">
            <a:alphaModFix/>
          </a:blip>
          <a:srcRect/>
          <a:stretch/>
        </p:blipFill>
        <p:spPr>
          <a:xfrm rot="-4388606">
            <a:off x="3519630" y="1314308"/>
            <a:ext cx="840060" cy="932106"/>
          </a:xfrm>
          <a:prstGeom prst="rect">
            <a:avLst/>
          </a:prstGeom>
          <a:noFill/>
          <a:ln>
            <a:noFill/>
          </a:ln>
        </p:spPr>
      </p:pic>
      <p:pic>
        <p:nvPicPr>
          <p:cNvPr id="306" name="Google Shape;306;p25"/>
          <p:cNvPicPr preferRelativeResize="0"/>
          <p:nvPr/>
        </p:nvPicPr>
        <p:blipFill rotWithShape="1">
          <a:blip r:embed="rId7">
            <a:alphaModFix/>
          </a:blip>
          <a:srcRect/>
          <a:stretch/>
        </p:blipFill>
        <p:spPr>
          <a:xfrm rot="-1150047">
            <a:off x="1824452" y="5504835"/>
            <a:ext cx="2232052" cy="900937"/>
          </a:xfrm>
          <a:prstGeom prst="rect">
            <a:avLst/>
          </a:prstGeom>
          <a:noFill/>
          <a:ln>
            <a:noFill/>
          </a:ln>
        </p:spPr>
      </p:pic>
      <p:pic>
        <p:nvPicPr>
          <p:cNvPr id="307" name="Google Shape;307;p25"/>
          <p:cNvPicPr preferRelativeResize="0"/>
          <p:nvPr/>
        </p:nvPicPr>
        <p:blipFill rotWithShape="1">
          <a:blip r:embed="rId8">
            <a:alphaModFix/>
          </a:blip>
          <a:srcRect/>
          <a:stretch/>
        </p:blipFill>
        <p:spPr>
          <a:xfrm>
            <a:off x="10351513" y="4097085"/>
            <a:ext cx="1462925" cy="1858219"/>
          </a:xfrm>
          <a:prstGeom prst="rect">
            <a:avLst/>
          </a:prstGeom>
          <a:noFill/>
          <a:ln>
            <a:noFill/>
          </a:ln>
        </p:spPr>
      </p:pic>
      <p:pic>
        <p:nvPicPr>
          <p:cNvPr id="308" name="Google Shape;308;p25"/>
          <p:cNvPicPr preferRelativeResize="0"/>
          <p:nvPr/>
        </p:nvPicPr>
        <p:blipFill rotWithShape="1">
          <a:blip r:embed="rId9">
            <a:alphaModFix/>
          </a:blip>
          <a:srcRect/>
          <a:stretch/>
        </p:blipFill>
        <p:spPr>
          <a:xfrm rot="-4183691">
            <a:off x="-72678" y="58670"/>
            <a:ext cx="2588025" cy="2032775"/>
          </a:xfrm>
          <a:prstGeom prst="rect">
            <a:avLst/>
          </a:prstGeom>
          <a:noFill/>
          <a:ln>
            <a:noFill/>
          </a:ln>
        </p:spPr>
      </p:pic>
      <p:sp>
        <p:nvSpPr>
          <p:cNvPr id="309" name="Google Shape;309;p25"/>
          <p:cNvSpPr txBox="1"/>
          <p:nvPr/>
        </p:nvSpPr>
        <p:spPr>
          <a:xfrm>
            <a:off x="1645491" y="2075419"/>
            <a:ext cx="8804914" cy="3263661"/>
          </a:xfrm>
          <a:prstGeom prst="rect">
            <a:avLst/>
          </a:prstGeom>
          <a:noFill/>
          <a:ln>
            <a:noFill/>
          </a:ln>
        </p:spPr>
        <p:txBody>
          <a:bodyPr spcFirstLastPara="1" wrap="square" lIns="60934" tIns="60934" rIns="60934" bIns="60934" anchor="t" anchorCtr="0">
            <a:spAutoFit/>
          </a:bodyPr>
          <a:lstStyle/>
          <a:p>
            <a:pPr algn="ctr">
              <a:buClr>
                <a:srgbClr val="000000"/>
              </a:buClr>
              <a:buSzPts val="7655"/>
            </a:pPr>
            <a:r>
              <a:rPr lang="en-US" sz="5102" dirty="0">
                <a:solidFill>
                  <a:srgbClr val="000000"/>
                </a:solidFill>
                <a:latin typeface="Satisfy"/>
                <a:ea typeface="Satisfy"/>
                <a:cs typeface="Satisfy"/>
                <a:sym typeface="Satisfy"/>
              </a:rPr>
              <a:t>‘Children who grow up in homes where reading is valued do better in school and their future career/s ’ </a:t>
            </a:r>
            <a:endParaRPr sz="6532" dirty="0">
              <a:solidFill>
                <a:srgbClr val="000000"/>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3"/>
          <p:cNvPicPr preferRelativeResize="0"/>
          <p:nvPr/>
        </p:nvPicPr>
        <p:blipFill rotWithShape="1">
          <a:blip r:embed="rId3">
            <a:alphaModFix/>
          </a:blip>
          <a:srcRect t="21875" b="21873"/>
          <a:stretch/>
        </p:blipFill>
        <p:spPr>
          <a:xfrm>
            <a:off x="-1" y="893"/>
            <a:ext cx="12188825" cy="6856214"/>
          </a:xfrm>
          <a:prstGeom prst="rect">
            <a:avLst/>
          </a:prstGeom>
          <a:noFill/>
          <a:ln>
            <a:noFill/>
          </a:ln>
        </p:spPr>
      </p:pic>
      <p:grpSp>
        <p:nvGrpSpPr>
          <p:cNvPr id="85" name="Google Shape;85;p13"/>
          <p:cNvGrpSpPr/>
          <p:nvPr/>
        </p:nvGrpSpPr>
        <p:grpSpPr>
          <a:xfrm>
            <a:off x="1371691" y="864093"/>
            <a:ext cx="9445444" cy="5091212"/>
            <a:chOff x="0" y="0"/>
            <a:chExt cx="18895809" cy="10185075"/>
          </a:xfrm>
        </p:grpSpPr>
        <p:pic>
          <p:nvPicPr>
            <p:cNvPr id="86" name="Google Shape;86;p13"/>
            <p:cNvPicPr preferRelativeResize="0"/>
            <p:nvPr/>
          </p:nvPicPr>
          <p:blipFill rotWithShape="1">
            <a:blip r:embed="rId4">
              <a:alphaModFix/>
            </a:blip>
            <a:srcRect t="3518" b="28694"/>
            <a:stretch/>
          </p:blipFill>
          <p:spPr>
            <a:xfrm>
              <a:off x="0" y="402745"/>
              <a:ext cx="18895809" cy="9782330"/>
            </a:xfrm>
            <a:prstGeom prst="rect">
              <a:avLst/>
            </a:prstGeom>
            <a:noFill/>
            <a:ln>
              <a:noFill/>
            </a:ln>
          </p:spPr>
        </p:pic>
        <p:pic>
          <p:nvPicPr>
            <p:cNvPr id="87" name="Google Shape;87;p13"/>
            <p:cNvPicPr preferRelativeResize="0"/>
            <p:nvPr/>
          </p:nvPicPr>
          <p:blipFill rotWithShape="1">
            <a:blip r:embed="rId5">
              <a:alphaModFix/>
            </a:blip>
            <a:srcRect/>
            <a:stretch/>
          </p:blipFill>
          <p:spPr>
            <a:xfrm rot="1838892">
              <a:off x="16129734" y="305914"/>
              <a:ext cx="1617713" cy="1523591"/>
            </a:xfrm>
            <a:prstGeom prst="rect">
              <a:avLst/>
            </a:prstGeom>
            <a:noFill/>
            <a:ln>
              <a:noFill/>
            </a:ln>
          </p:spPr>
        </p:pic>
      </p:grpSp>
      <p:sp>
        <p:nvSpPr>
          <p:cNvPr id="88" name="Google Shape;88;p13"/>
          <p:cNvSpPr txBox="1"/>
          <p:nvPr/>
        </p:nvSpPr>
        <p:spPr>
          <a:xfrm>
            <a:off x="2167540" y="2115240"/>
            <a:ext cx="7853754" cy="3230884"/>
          </a:xfrm>
          <a:prstGeom prst="rect">
            <a:avLst/>
          </a:prstGeom>
          <a:noFill/>
          <a:ln>
            <a:noFill/>
          </a:ln>
        </p:spPr>
        <p:txBody>
          <a:bodyPr spcFirstLastPara="1" wrap="square" lIns="0" tIns="0" rIns="0" bIns="0" anchor="t" anchorCtr="0">
            <a:spAutoFit/>
          </a:bodyPr>
          <a:lstStyle/>
          <a:p>
            <a:pPr algn="ctr">
              <a:lnSpc>
                <a:spcPct val="105000"/>
              </a:lnSpc>
              <a:buClr>
                <a:srgbClr val="000000"/>
              </a:buClr>
              <a:buSzPts val="15999"/>
            </a:pPr>
            <a:r>
              <a:rPr lang="en-GB" sz="6665" dirty="0">
                <a:solidFill>
                  <a:srgbClr val="000000"/>
                </a:solidFill>
                <a:latin typeface="Arial"/>
                <a:ea typeface="Arial"/>
                <a:cs typeface="Arial"/>
                <a:sym typeface="Arial"/>
              </a:rPr>
              <a:t>TIMES TABLES AT ROEBUCK ACADEMY</a:t>
            </a:r>
            <a:endParaRPr sz="6665" dirty="0">
              <a:solidFill>
                <a:srgbClr val="000000"/>
              </a:solidFill>
              <a:latin typeface="Arial"/>
              <a:ea typeface="Arial"/>
              <a:cs typeface="Arial"/>
              <a:sym typeface="Arial"/>
            </a:endParaRPr>
          </a:p>
        </p:txBody>
      </p:sp>
      <p:pic>
        <p:nvPicPr>
          <p:cNvPr id="89" name="Google Shape;89;p13"/>
          <p:cNvPicPr preferRelativeResize="0"/>
          <p:nvPr/>
        </p:nvPicPr>
        <p:blipFill rotWithShape="1">
          <a:blip r:embed="rId6">
            <a:alphaModFix/>
          </a:blip>
          <a:srcRect/>
          <a:stretch/>
        </p:blipFill>
        <p:spPr>
          <a:xfrm rot="-4388606">
            <a:off x="3519630" y="1314308"/>
            <a:ext cx="840060" cy="932106"/>
          </a:xfrm>
          <a:prstGeom prst="rect">
            <a:avLst/>
          </a:prstGeom>
          <a:noFill/>
          <a:ln>
            <a:noFill/>
          </a:ln>
        </p:spPr>
      </p:pic>
      <p:pic>
        <p:nvPicPr>
          <p:cNvPr id="90" name="Google Shape;90;p13"/>
          <p:cNvPicPr preferRelativeResize="0"/>
          <p:nvPr/>
        </p:nvPicPr>
        <p:blipFill rotWithShape="1">
          <a:blip r:embed="rId7">
            <a:alphaModFix/>
          </a:blip>
          <a:srcRect/>
          <a:stretch/>
        </p:blipFill>
        <p:spPr>
          <a:xfrm rot="-1150047">
            <a:off x="1824452" y="5504835"/>
            <a:ext cx="2232052" cy="900937"/>
          </a:xfrm>
          <a:prstGeom prst="rect">
            <a:avLst/>
          </a:prstGeom>
          <a:noFill/>
          <a:ln>
            <a:noFill/>
          </a:ln>
        </p:spPr>
      </p:pic>
      <p:pic>
        <p:nvPicPr>
          <p:cNvPr id="91" name="Google Shape;91;p13"/>
          <p:cNvPicPr preferRelativeResize="0"/>
          <p:nvPr/>
        </p:nvPicPr>
        <p:blipFill rotWithShape="1">
          <a:blip r:embed="rId8">
            <a:alphaModFix/>
          </a:blip>
          <a:srcRect/>
          <a:stretch/>
        </p:blipFill>
        <p:spPr>
          <a:xfrm>
            <a:off x="10351513" y="4097085"/>
            <a:ext cx="1462925" cy="1858219"/>
          </a:xfrm>
          <a:prstGeom prst="rect">
            <a:avLst/>
          </a:prstGeom>
          <a:noFill/>
          <a:ln>
            <a:noFill/>
          </a:ln>
        </p:spPr>
      </p:pic>
      <p:pic>
        <p:nvPicPr>
          <p:cNvPr id="92" name="Google Shape;92;p13"/>
          <p:cNvPicPr preferRelativeResize="0"/>
          <p:nvPr/>
        </p:nvPicPr>
        <p:blipFill rotWithShape="1">
          <a:blip r:embed="rId9">
            <a:alphaModFix/>
          </a:blip>
          <a:srcRect/>
          <a:stretch/>
        </p:blipFill>
        <p:spPr>
          <a:xfrm rot="-4183691">
            <a:off x="-72678" y="58670"/>
            <a:ext cx="2588025" cy="20327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3576" y="1012954"/>
            <a:ext cx="8677252" cy="4832092"/>
          </a:xfrm>
          <a:prstGeom prst="rect">
            <a:avLst/>
          </a:prstGeom>
        </p:spPr>
        <p:txBody>
          <a:bodyPr wrap="square">
            <a:spAutoFit/>
          </a:bodyPr>
          <a:lstStyle/>
          <a:p>
            <a:endParaRPr lang="en-GB" sz="2800" dirty="0"/>
          </a:p>
          <a:p>
            <a:r>
              <a:rPr lang="en-US" sz="2800" dirty="0"/>
              <a:t>Primary –school children are expected to know ALL their times tables up to 12 x 12.</a:t>
            </a:r>
          </a:p>
          <a:p>
            <a:endParaRPr lang="en-US" sz="2800" dirty="0"/>
          </a:p>
          <a:p>
            <a:r>
              <a:rPr lang="en-US" sz="2800" dirty="0"/>
              <a:t>Under the current National Curriculum, children should know all their times tables by the end of Year 4.</a:t>
            </a:r>
          </a:p>
          <a:p>
            <a:endParaRPr lang="en-US" sz="2800" dirty="0"/>
          </a:p>
          <a:p>
            <a:r>
              <a:rPr lang="en-US" sz="2800" dirty="0"/>
              <a:t>This will now be formally tested.</a:t>
            </a:r>
          </a:p>
          <a:p>
            <a:r>
              <a:rPr lang="en-GB" sz="2800" dirty="0"/>
              <a:t> </a:t>
            </a:r>
          </a:p>
          <a:p>
            <a:endParaRPr lang="en-GB" sz="2800" dirty="0"/>
          </a:p>
        </p:txBody>
      </p:sp>
      <p:pic>
        <p:nvPicPr>
          <p:cNvPr id="1126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86501" y="-243408"/>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Table Cartoon clipart - Rectangle, transparent clip art">
            <a:extLst>
              <a:ext uri="{FF2B5EF4-FFF2-40B4-BE49-F238E27FC236}">
                <a16:creationId xmlns:a16="http://schemas.microsoft.com/office/drawing/2014/main" id="{47927A7A-C056-4E7C-9809-6DDFAD6DCD0D}"/>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182645" y="5361137"/>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19260"/>
      </p:ext>
    </p:extLst>
  </p:cSld>
  <p:clrMapOvr>
    <a:masterClrMapping/>
  </p:clrMapOvr>
  <p:transition spd="slow" advTm="29383">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3852" y="375548"/>
            <a:ext cx="7957173" cy="5632311"/>
          </a:xfrm>
          <a:prstGeom prst="rect">
            <a:avLst/>
          </a:prstGeom>
        </p:spPr>
        <p:txBody>
          <a:bodyPr wrap="square">
            <a:spAutoFit/>
          </a:bodyPr>
          <a:lstStyle/>
          <a:p>
            <a:endParaRPr lang="en-GB" dirty="0"/>
          </a:p>
          <a:p>
            <a:r>
              <a:rPr lang="en-GB" dirty="0"/>
              <a:t> </a:t>
            </a:r>
          </a:p>
          <a:p>
            <a:pPr algn="ctr"/>
            <a:r>
              <a:rPr lang="en-GB" dirty="0"/>
              <a:t>Research shows that </a:t>
            </a:r>
            <a:r>
              <a:rPr lang="en-GB" b="1" u="sng" dirty="0"/>
              <a:t>daily practise </a:t>
            </a:r>
            <a:r>
              <a:rPr lang="en-GB" dirty="0"/>
              <a:t>is the best strategy for children to learn these important facts.  </a:t>
            </a:r>
            <a:r>
              <a:rPr lang="en-GB" dirty="0">
                <a:solidFill>
                  <a:srgbClr val="00B0F0"/>
                </a:solidFill>
              </a:rPr>
              <a:t>Short bursts of daily practise are much more effective than spending hours once a week. </a:t>
            </a:r>
          </a:p>
          <a:p>
            <a:endParaRPr lang="en-GB" dirty="0"/>
          </a:p>
          <a:p>
            <a:r>
              <a:rPr lang="en-GB" dirty="0"/>
              <a:t> </a:t>
            </a:r>
          </a:p>
          <a:p>
            <a:endParaRPr lang="en-GB" dirty="0"/>
          </a:p>
          <a:p>
            <a:pPr algn="ctr"/>
            <a:r>
              <a:rPr lang="en-GB" dirty="0"/>
              <a:t>Parental support is critical in this area.  For children to be fully motivated and for them to get the best out of the practice, they need an adult's help. Without a parent's praise and reminders, without sitting down together or checking their work, practising times tables will not feel important. </a:t>
            </a:r>
          </a:p>
        </p:txBody>
      </p:sp>
      <p:pic>
        <p:nvPicPr>
          <p:cNvPr id="1126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86501" y="-243408"/>
            <a:ext cx="3584575" cy="760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Table Cartoon clipart - Rectangle, transparent clip art">
            <a:extLst>
              <a:ext uri="{FF2B5EF4-FFF2-40B4-BE49-F238E27FC236}">
                <a16:creationId xmlns:a16="http://schemas.microsoft.com/office/drawing/2014/main" id="{47927A7A-C056-4E7C-9809-6DDFAD6DCD0D}"/>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182645" y="5361137"/>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0428020"/>
      </p:ext>
    </p:extLst>
  </p:cSld>
  <p:clrMapOvr>
    <a:masterClrMapping/>
  </p:clrMapOvr>
  <p:transition spd="slow" advTm="29383">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7475" y="2460952"/>
            <a:ext cx="6616856" cy="3416320"/>
          </a:xfrm>
          <a:prstGeom prst="rect">
            <a:avLst/>
          </a:prstGeom>
        </p:spPr>
        <p:txBody>
          <a:bodyPr wrap="square">
            <a:spAutoFit/>
          </a:bodyPr>
          <a:lstStyle/>
          <a:p>
            <a:endParaRPr lang="en-GB" dirty="0"/>
          </a:p>
          <a:p>
            <a:r>
              <a:rPr lang="en-GB" dirty="0"/>
              <a:t>​When it comes to times tables, speed AND accuracy are important – the more facts your child remembers, the easier it is for them to do harder calculations. </a:t>
            </a:r>
          </a:p>
          <a:p>
            <a:r>
              <a:rPr lang="en-GB" dirty="0"/>
              <a:t>​</a:t>
            </a:r>
          </a:p>
          <a:p>
            <a:r>
              <a:rPr lang="en-GB" dirty="0"/>
              <a:t>To be a Times Table Rock Star you need to answer any multiplication fact up to 12×12 in less than 3 seconds! </a:t>
            </a:r>
          </a:p>
        </p:txBody>
      </p:sp>
      <p:pic>
        <p:nvPicPr>
          <p:cNvPr id="3" name="Picture 2"/>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a:off x="698500" y="829610"/>
            <a:ext cx="6881248" cy="1328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2"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814492" y="-387424"/>
            <a:ext cx="3584640" cy="7602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Table Cartoon clipart - Rectangle, transparent clip art">
            <a:extLst>
              <a:ext uri="{FF2B5EF4-FFF2-40B4-BE49-F238E27FC236}">
                <a16:creationId xmlns:a16="http://schemas.microsoft.com/office/drawing/2014/main" id="{F094C96B-ABE9-47EA-9993-DE9A577B563F}"/>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8182645" y="5361137"/>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950012"/>
      </p:ext>
    </p:extLst>
  </p:cSld>
  <p:clrMapOvr>
    <a:masterClrMapping/>
  </p:clrMapOvr>
  <p:transition spd="slow" advTm="25389">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a:off x="1917948" y="940363"/>
            <a:ext cx="3528392" cy="5249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532727" y="178228"/>
            <a:ext cx="2751074" cy="553998"/>
          </a:xfrm>
          <a:prstGeom prst="rect">
            <a:avLst/>
          </a:prstGeom>
          <a:noFill/>
        </p:spPr>
        <p:txBody>
          <a:bodyPr wrap="none" rtlCol="0">
            <a:spAutoFit/>
          </a:bodyPr>
          <a:lstStyle/>
          <a:p>
            <a:r>
              <a:rPr lang="en-GB" sz="3000" u="sng" dirty="0"/>
              <a:t>Scatter tables</a:t>
            </a:r>
          </a:p>
        </p:txBody>
      </p:sp>
      <p:pic>
        <p:nvPicPr>
          <p:cNvPr id="5" name="Picture 2">
            <a:extLst>
              <a:ext uri="{FF2B5EF4-FFF2-40B4-BE49-F238E27FC236}">
                <a16:creationId xmlns:a16="http://schemas.microsoft.com/office/drawing/2014/main" id="{8B7DC772-C6E0-402C-B4D9-07DCFF33C8DB}"/>
              </a:ext>
            </a:extLst>
          </p:cNvPr>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a:stretch/>
        </p:blipFill>
        <p:spPr bwMode="auto">
          <a:xfrm>
            <a:off x="5770015" y="1705162"/>
            <a:ext cx="4907217" cy="3447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341F632A-F127-4D9D-A9BA-14509AA0956E}"/>
              </a:ext>
            </a:extLst>
          </p:cNvPr>
          <p:cNvSpPr txBox="1"/>
          <p:nvPr/>
        </p:nvSpPr>
        <p:spPr>
          <a:xfrm>
            <a:off x="6814493" y="178229"/>
            <a:ext cx="3312368" cy="1015663"/>
          </a:xfrm>
          <a:prstGeom prst="rect">
            <a:avLst/>
          </a:prstGeom>
          <a:noFill/>
        </p:spPr>
        <p:txBody>
          <a:bodyPr wrap="square" rtlCol="0">
            <a:spAutoFit/>
          </a:bodyPr>
          <a:lstStyle/>
          <a:p>
            <a:r>
              <a:rPr lang="en-GB" sz="3000" u="sng" dirty="0"/>
              <a:t>Chanting &amp; reciting</a:t>
            </a:r>
          </a:p>
        </p:txBody>
      </p:sp>
      <p:pic>
        <p:nvPicPr>
          <p:cNvPr id="8" name="Picture 2" descr="Table Cartoon clipart - Rectangle, transparent clip art">
            <a:extLst>
              <a:ext uri="{FF2B5EF4-FFF2-40B4-BE49-F238E27FC236}">
                <a16:creationId xmlns:a16="http://schemas.microsoft.com/office/drawing/2014/main" id="{0759CDE9-AA7A-4295-98AC-F6D3B9E83B6A}"/>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8233315" y="5290302"/>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913078"/>
      </p:ext>
    </p:extLst>
  </p:cSld>
  <p:clrMapOvr>
    <a:masterClrMapping/>
  </p:clrMapOvr>
  <p:transition spd="slow">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03422" y="-1035496"/>
            <a:ext cx="7765662" cy="16476125"/>
          </a:xfrm>
          <a:prstGeom prst="rect">
            <a:avLst/>
          </a:prstGeom>
        </p:spPr>
      </p:pic>
      <p:sp>
        <p:nvSpPr>
          <p:cNvPr id="7" name="TextBox 6"/>
          <p:cNvSpPr txBox="1"/>
          <p:nvPr/>
        </p:nvSpPr>
        <p:spPr>
          <a:xfrm>
            <a:off x="1548172" y="484346"/>
            <a:ext cx="6781800" cy="3808750"/>
          </a:xfrm>
          <a:prstGeom prst="rect">
            <a:avLst/>
          </a:prstGeom>
          <a:noFill/>
        </p:spPr>
        <p:txBody>
          <a:bodyPr wrap="square" rtlCol="0">
            <a:normAutofit/>
          </a:bodyPr>
          <a:lstStyle/>
          <a:p>
            <a:r>
              <a:rPr lang="en-US" sz="5000" u="sng" dirty="0"/>
              <a:t>Games to try at home</a:t>
            </a:r>
          </a:p>
        </p:txBody>
      </p:sp>
      <p:pic>
        <p:nvPicPr>
          <p:cNvPr id="3077" name="Picture 5"/>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a:stretch/>
        </p:blipFill>
        <p:spPr bwMode="auto">
          <a:xfrm>
            <a:off x="6488849" y="4056544"/>
            <a:ext cx="2944340" cy="2710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a:off x="4654252" y="1772817"/>
            <a:ext cx="5464002" cy="1970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rotWithShape="1">
          <a:blip r:embed="rId6" cstate="email">
            <a:extLst>
              <a:ext uri="{28A0092B-C50C-407E-A947-70E740481C1C}">
                <a14:useLocalDpi xmlns:a14="http://schemas.microsoft.com/office/drawing/2010/main" val="0"/>
              </a:ext>
            </a:extLst>
          </a:blip>
          <a:srcRect/>
          <a:stretch/>
        </p:blipFill>
        <p:spPr bwMode="auto">
          <a:xfrm>
            <a:off x="1568707" y="4051228"/>
            <a:ext cx="4769664" cy="27945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0" name="Picture 8"/>
          <p:cNvPicPr>
            <a:picLocks noChangeAspect="1" noChangeArrowheads="1"/>
          </p:cNvPicPr>
          <p:nvPr/>
        </p:nvPicPr>
        <p:blipFill rotWithShape="1">
          <a:blip r:embed="rId7" cstate="email">
            <a:extLst>
              <a:ext uri="{28A0092B-C50C-407E-A947-70E740481C1C}">
                <a14:useLocalDpi xmlns:a14="http://schemas.microsoft.com/office/drawing/2010/main" val="0"/>
              </a:ext>
            </a:extLst>
          </a:blip>
          <a:srcRect/>
          <a:stretch/>
        </p:blipFill>
        <p:spPr bwMode="auto">
          <a:xfrm>
            <a:off x="1599205" y="1319723"/>
            <a:ext cx="2828925" cy="2706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descr="Table Cartoon clipart - Rectangle, transparent clip art">
            <a:extLst>
              <a:ext uri="{FF2B5EF4-FFF2-40B4-BE49-F238E27FC236}">
                <a16:creationId xmlns:a16="http://schemas.microsoft.com/office/drawing/2014/main" id="{7AFB9C50-02EC-4CBB-A0F0-F79D71F798ED}"/>
              </a:ext>
            </a:extLst>
          </p:cNvPr>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8974357" y="5334835"/>
            <a:ext cx="1896367" cy="18963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9421">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398D00-4383-45B8-B1D2-37973507B159}"/>
              </a:ext>
            </a:extLst>
          </p:cNvPr>
          <p:cNvSpPr>
            <a:spLocks noGrp="1"/>
          </p:cNvSpPr>
          <p:nvPr>
            <p:ph idx="1"/>
          </p:nvPr>
        </p:nvSpPr>
        <p:spPr>
          <a:xfrm>
            <a:off x="284961" y="548680"/>
            <a:ext cx="11377264" cy="5961180"/>
          </a:xfrm>
        </p:spPr>
        <p:txBody>
          <a:bodyPr>
            <a:normAutofit/>
          </a:bodyPr>
          <a:lstStyle/>
          <a:p>
            <a:pPr marL="0" indent="0" algn="ctr">
              <a:buNone/>
            </a:pPr>
            <a:r>
              <a:rPr lang="en-GB" sz="7200" dirty="0">
                <a:hlinkClick r:id="rId2"/>
              </a:rPr>
              <a:t>Y3@roebuck.herts.sch.uk</a:t>
            </a:r>
            <a:endParaRPr lang="en-GB" sz="7200" dirty="0"/>
          </a:p>
          <a:p>
            <a:pPr marL="0" indent="0" algn="ctr">
              <a:buNone/>
            </a:pPr>
            <a:endParaRPr lang="en-GB" sz="7200" dirty="0"/>
          </a:p>
          <a:p>
            <a:pPr marL="0" indent="0" algn="ctr">
              <a:buNone/>
            </a:pPr>
            <a:endParaRPr lang="en-GB" sz="7200" dirty="0"/>
          </a:p>
          <a:p>
            <a:pPr marL="0" indent="0" algn="ctr">
              <a:buNone/>
            </a:pPr>
            <a:r>
              <a:rPr lang="en-GB" sz="7200" dirty="0"/>
              <a:t>@</a:t>
            </a:r>
            <a:r>
              <a:rPr lang="en-GB" sz="7200" dirty="0" err="1"/>
              <a:t>academy_roebuck</a:t>
            </a:r>
            <a:endParaRPr lang="en-GB" sz="7200" dirty="0"/>
          </a:p>
        </p:txBody>
      </p:sp>
      <p:pic>
        <p:nvPicPr>
          <p:cNvPr id="2050" name="Picture 2" descr="Twitter - Wikipedia">
            <a:extLst>
              <a:ext uri="{FF2B5EF4-FFF2-40B4-BE49-F238E27FC236}">
                <a16:creationId xmlns:a16="http://schemas.microsoft.com/office/drawing/2014/main" id="{A2768C6F-972D-43C6-BD11-FE3175E364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4372" y="3410361"/>
            <a:ext cx="1476375"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1239985"/>
      </p:ext>
    </p:extLst>
  </p:cSld>
  <p:clrMapOvr>
    <a:masterClrMapping/>
  </p:clrMapOvr>
  <mc:AlternateContent xmlns:mc="http://schemas.openxmlformats.org/markup-compatibility/2006" xmlns:p14="http://schemas.microsoft.com/office/powerpoint/2010/main">
    <mc:Choice Requires="p14">
      <p:transition spd="med" p14:dur="700" advTm="26543">
        <p:fade/>
      </p:transition>
    </mc:Choice>
    <mc:Fallback xmlns="">
      <p:transition spd="med" advTm="26543">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bookstack presentation (widescreen)</Template>
  <TotalTime>133</TotalTime>
  <Words>1285</Words>
  <Application>Microsoft Office PowerPoint</Application>
  <PresentationFormat>Custom</PresentationFormat>
  <Paragraphs>102</Paragraphs>
  <Slides>22</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Century Gothic</vt:lpstr>
      <vt:lpstr>Satisfy</vt:lpstr>
      <vt:lpstr>Books 16x9</vt:lpstr>
      <vt:lpstr>Year 3 Parent Workshop</vt:lpstr>
      <vt:lpstr>PowerPoint Presentation</vt:lpstr>
      <vt:lpstr>PowerPoint Presentation</vt:lpstr>
      <vt:lpstr>Why is reading so important?</vt:lpstr>
      <vt:lpstr>School expectations of reading at home</vt:lpstr>
      <vt:lpstr>PowerPoint Presentation</vt:lpstr>
      <vt:lpstr>Expectations of reading at school </vt:lpstr>
      <vt:lpstr>Reading Road Map</vt:lpstr>
      <vt:lpstr>Reading for pleasure and enjoyment</vt:lpstr>
      <vt:lpstr>What does reading look like at home?</vt:lpstr>
      <vt:lpstr>Strategies to help at home</vt:lpstr>
      <vt:lpstr>Strategies</vt:lpstr>
      <vt:lpstr>Tell me Questions</vt:lpstr>
      <vt:lpstr>Tell me Questions (Please see website for more of these 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and 4 Virtual Reading Workshop</dc:title>
  <dc:creator>Heather Heritage</dc:creator>
  <cp:lastModifiedBy>O'ReillyL</cp:lastModifiedBy>
  <cp:revision>15</cp:revision>
  <dcterms:created xsi:type="dcterms:W3CDTF">2020-09-22T14:50:31Z</dcterms:created>
  <dcterms:modified xsi:type="dcterms:W3CDTF">2022-09-21T15:00:52Z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