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91" r:id="rId4"/>
    <p:sldId id="257" r:id="rId5"/>
    <p:sldId id="289" r:id="rId6"/>
    <p:sldId id="292" r:id="rId7"/>
    <p:sldId id="293" r:id="rId8"/>
    <p:sldId id="294" r:id="rId9"/>
    <p:sldId id="295" r:id="rId10"/>
    <p:sldId id="258" r:id="rId11"/>
    <p:sldId id="259" r:id="rId12"/>
    <p:sldId id="260" r:id="rId13"/>
    <p:sldId id="262" r:id="rId14"/>
    <p:sldId id="266" r:id="rId15"/>
    <p:sldId id="263" r:id="rId16"/>
    <p:sldId id="264"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DD7B0-6A1D-4BD3-9EB7-A384FE2278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B1840E8-6F02-4DC4-AF4A-03D79C822A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8B10C3-056B-4F27-B269-D9B9DB3A0FC5}"/>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5" name="Footer Placeholder 4">
            <a:extLst>
              <a:ext uri="{FF2B5EF4-FFF2-40B4-BE49-F238E27FC236}">
                <a16:creationId xmlns:a16="http://schemas.microsoft.com/office/drawing/2014/main" id="{90E2C5C9-DBF7-44ED-A3C1-14F4902164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8A308-93F9-412D-B81E-21A261738874}"/>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1861068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9CBA8-23EA-4EE1-BA85-9DCF89EB0C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E8E800-DE29-43EC-8058-B043CAC1CA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8FD79C-1FDC-4B25-8EC2-5C8FD4E8BD07}"/>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5" name="Footer Placeholder 4">
            <a:extLst>
              <a:ext uri="{FF2B5EF4-FFF2-40B4-BE49-F238E27FC236}">
                <a16:creationId xmlns:a16="http://schemas.microsoft.com/office/drawing/2014/main" id="{50AF4DD7-31FA-4BDE-B20E-A6196AFFE2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896E51-3054-4A15-93BB-36C8D95F49ED}"/>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2146803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46BC7-342A-4B12-8AA2-B55D6552F1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F8A69D-6B03-449C-8C88-12CC81EE59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F7BCFB-B638-4446-8867-B07B9DB5E286}"/>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5" name="Footer Placeholder 4">
            <a:extLst>
              <a:ext uri="{FF2B5EF4-FFF2-40B4-BE49-F238E27FC236}">
                <a16:creationId xmlns:a16="http://schemas.microsoft.com/office/drawing/2014/main" id="{62EFF2C6-3168-4C75-9883-D8DBE3F157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2D7553-394E-4275-B5AA-5B34FD6F2299}"/>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2170155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7948A-89F1-4099-A0E4-8B38C39A61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6F6837-C7DE-47C8-9292-ACEAF081AF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455420-E15E-4C9F-A5E3-C1F75871A5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C080926-FE28-4BAB-9C7B-441A0A7D25E7}"/>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6" name="Footer Placeholder 5">
            <a:extLst>
              <a:ext uri="{FF2B5EF4-FFF2-40B4-BE49-F238E27FC236}">
                <a16:creationId xmlns:a16="http://schemas.microsoft.com/office/drawing/2014/main" id="{DB398F98-4DC3-4216-85EC-B97CBCF278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28A247-440C-454E-B202-3465B4F3F195}"/>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584751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9496B-604C-4556-BC93-A48F710649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D16CA2-0BB3-4021-B230-33ABF86D9E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32446F-DC4F-45E3-8F8F-56E6584A97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B6E0F2-8519-4ED0-B159-A797DC3EF5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1186823-FAD5-408C-8745-14DBEC9749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E84CC2-60F4-4395-90AB-D5EE55AAD834}"/>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8" name="Footer Placeholder 7">
            <a:extLst>
              <a:ext uri="{FF2B5EF4-FFF2-40B4-BE49-F238E27FC236}">
                <a16:creationId xmlns:a16="http://schemas.microsoft.com/office/drawing/2014/main" id="{33E25A2F-FC81-4232-8691-B944DFF0F5F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6B8FE4-4752-4486-BCB6-A3558A5ACBE3}"/>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1498641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66A97-C4C8-4389-B14B-88D1C463AC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A5B4821-B280-4BA9-9E63-C4299975D558}"/>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4" name="Footer Placeholder 3">
            <a:extLst>
              <a:ext uri="{FF2B5EF4-FFF2-40B4-BE49-F238E27FC236}">
                <a16:creationId xmlns:a16="http://schemas.microsoft.com/office/drawing/2014/main" id="{DFF26C85-2D7B-4C5E-B4E3-FC10B8F129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AE4791-F3B7-4166-AC16-BD9C0BA5EB03}"/>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3359767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4F0B26-653F-4C30-A5EC-C162F65F2525}"/>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3" name="Footer Placeholder 2">
            <a:extLst>
              <a:ext uri="{FF2B5EF4-FFF2-40B4-BE49-F238E27FC236}">
                <a16:creationId xmlns:a16="http://schemas.microsoft.com/office/drawing/2014/main" id="{813C35FD-1FEF-40DB-A660-D9EBA2A763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E65502-5A84-4296-AA55-9F1ADE359B02}"/>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393754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C815E-09A4-4186-AE08-638DC41208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2053099-725E-473F-914E-8D7E067039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F7C46E-5276-4403-A70F-40F3782C7A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36C374-685B-4AD4-B96C-C8A18C5B1419}"/>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6" name="Footer Placeholder 5">
            <a:extLst>
              <a:ext uri="{FF2B5EF4-FFF2-40B4-BE49-F238E27FC236}">
                <a16:creationId xmlns:a16="http://schemas.microsoft.com/office/drawing/2014/main" id="{0197EB86-5390-4AF8-B20F-E5F99DE174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B54CDE-B03E-44C1-AF35-3BFD1230309B}"/>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2519898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D3AF-6E06-4171-A3C9-2B6C85D9F3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437A14-080E-4906-AC3F-3D8A7BC85A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F050C7-1D5B-479D-83B2-E2B269F7F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FE9C76-6C70-406D-B959-987DCF5BB9FA}"/>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6" name="Footer Placeholder 5">
            <a:extLst>
              <a:ext uri="{FF2B5EF4-FFF2-40B4-BE49-F238E27FC236}">
                <a16:creationId xmlns:a16="http://schemas.microsoft.com/office/drawing/2014/main" id="{B0735B6E-E2E4-49CE-9EA6-F14F2B1473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7C070D-C0DE-4BE5-B5CF-519FC5FE3B9A}"/>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2782434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E6841-E776-4AA1-A718-CC33F23B232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A07B92-AC4E-4F06-801F-1BD41FDFD1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ED1B25-1743-400E-86C8-ED1EA3F25B5F}"/>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5" name="Footer Placeholder 4">
            <a:extLst>
              <a:ext uri="{FF2B5EF4-FFF2-40B4-BE49-F238E27FC236}">
                <a16:creationId xmlns:a16="http://schemas.microsoft.com/office/drawing/2014/main" id="{D3273632-06D8-44FB-A078-B2BE78C527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D2C7D2-2A99-4DE8-A635-1D16D31EE705}"/>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1592435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7F9E7A-7E5B-4C6E-A8C2-23911D757F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E93BB7-B011-4AE4-B833-2FC06981A4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876D80-BB58-43ED-B172-9916287282BA}"/>
              </a:ext>
            </a:extLst>
          </p:cNvPr>
          <p:cNvSpPr>
            <a:spLocks noGrp="1"/>
          </p:cNvSpPr>
          <p:nvPr>
            <p:ph type="dt" sz="half" idx="10"/>
          </p:nvPr>
        </p:nvSpPr>
        <p:spPr/>
        <p:txBody>
          <a:bodyPr/>
          <a:lstStyle/>
          <a:p>
            <a:fld id="{C18C551E-57E2-4749-8259-9B3DF64B39A2}" type="datetimeFigureOut">
              <a:rPr lang="en-GB" smtClean="0"/>
              <a:t>10/06/2020</a:t>
            </a:fld>
            <a:endParaRPr lang="en-GB"/>
          </a:p>
        </p:txBody>
      </p:sp>
      <p:sp>
        <p:nvSpPr>
          <p:cNvPr id="5" name="Footer Placeholder 4">
            <a:extLst>
              <a:ext uri="{FF2B5EF4-FFF2-40B4-BE49-F238E27FC236}">
                <a16:creationId xmlns:a16="http://schemas.microsoft.com/office/drawing/2014/main" id="{7A6FDD30-9F00-4D61-B55E-F952EBE865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23AAB3-05A1-42E2-8D75-08B5346EF534}"/>
              </a:ext>
            </a:extLst>
          </p:cNvPr>
          <p:cNvSpPr>
            <a:spLocks noGrp="1"/>
          </p:cNvSpPr>
          <p:nvPr>
            <p:ph type="sldNum" sz="quarter" idx="12"/>
          </p:nvPr>
        </p:nvSpPr>
        <p:spPr/>
        <p:txBody>
          <a:bodyPr/>
          <a:lstStyle/>
          <a:p>
            <a:fld id="{44AAA13C-49A2-4274-A258-4765442D4BF8}" type="slidenum">
              <a:rPr lang="en-GB" smtClean="0"/>
              <a:t>‹#›</a:t>
            </a:fld>
            <a:endParaRPr lang="en-GB"/>
          </a:p>
        </p:txBody>
      </p:sp>
    </p:spTree>
    <p:extLst>
      <p:ext uri="{BB962C8B-B14F-4D97-AF65-F5344CB8AC3E}">
        <p14:creationId xmlns:p14="http://schemas.microsoft.com/office/powerpoint/2010/main" val="2249362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ECA28B-4003-4F9C-88B3-B8D2FC0D77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6D2EA7-CD18-4ECD-8088-AAF96EFA37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D86812-E972-4213-8642-5766C00DBB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8C551E-57E2-4749-8259-9B3DF64B39A2}" type="datetimeFigureOut">
              <a:rPr lang="en-GB" smtClean="0"/>
              <a:t>10/06/2020</a:t>
            </a:fld>
            <a:endParaRPr lang="en-GB"/>
          </a:p>
        </p:txBody>
      </p:sp>
      <p:sp>
        <p:nvSpPr>
          <p:cNvPr id="5" name="Footer Placeholder 4">
            <a:extLst>
              <a:ext uri="{FF2B5EF4-FFF2-40B4-BE49-F238E27FC236}">
                <a16:creationId xmlns:a16="http://schemas.microsoft.com/office/drawing/2014/main" id="{D8AC3ECF-B01E-49ED-82A0-AAA746DF2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063C6AD-C14B-445A-8BE4-AF1DA1F440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AAA13C-49A2-4274-A258-4765442D4BF8}" type="slidenum">
              <a:rPr lang="en-GB" smtClean="0"/>
              <a:t>‹#›</a:t>
            </a:fld>
            <a:endParaRPr lang="en-GB"/>
          </a:p>
        </p:txBody>
      </p:sp>
    </p:spTree>
    <p:extLst>
      <p:ext uri="{BB962C8B-B14F-4D97-AF65-F5344CB8AC3E}">
        <p14:creationId xmlns:p14="http://schemas.microsoft.com/office/powerpoint/2010/main" val="1898746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hyperlink" Target="https://www.ancient.eu/Maya/" TargetMode="External"/><Relationship Id="rId7" Type="http://schemas.openxmlformats.org/officeDocument/2006/relationships/image" Target="../media/image5.jpg"/><Relationship Id="rId2" Type="http://schemas.openxmlformats.org/officeDocument/2006/relationships/hyperlink" Target="https://www.ancient.eu/Kinich_Janaab_Pacal/" TargetMode="External"/><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hyperlink" Target="https://www.ancient.eu/city/" TargetMode="External"/><Relationship Id="rId4" Type="http://schemas.openxmlformats.org/officeDocument/2006/relationships/hyperlink" Target="https://www.ancient.eu/Palenque/"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22AFB55-9A35-4EFD-8597-CEA21200DC0E}"/>
              </a:ext>
            </a:extLst>
          </p:cNvPr>
          <p:cNvPicPr>
            <a:picLocks noChangeAspect="1"/>
          </p:cNvPicPr>
          <p:nvPr/>
        </p:nvPicPr>
        <p:blipFill rotWithShape="1">
          <a:blip r:embed="rId2"/>
          <a:srcRect l="29062" t="26667" r="30781" b="37361"/>
          <a:stretch/>
        </p:blipFill>
        <p:spPr>
          <a:xfrm>
            <a:off x="552450" y="495300"/>
            <a:ext cx="11106150" cy="5596290"/>
          </a:xfrm>
          <a:prstGeom prst="rect">
            <a:avLst/>
          </a:prstGeom>
        </p:spPr>
      </p:pic>
      <p:sp>
        <p:nvSpPr>
          <p:cNvPr id="5" name="TextBox 4">
            <a:extLst>
              <a:ext uri="{FF2B5EF4-FFF2-40B4-BE49-F238E27FC236}">
                <a16:creationId xmlns:a16="http://schemas.microsoft.com/office/drawing/2014/main" id="{318A610E-C030-4F53-94F4-4203715E9073}"/>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405366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the archaeologists found</a:t>
            </a:r>
          </a:p>
        </p:txBody>
      </p:sp>
      <p:sp>
        <p:nvSpPr>
          <p:cNvPr id="3" name="Content Placeholder 2"/>
          <p:cNvSpPr>
            <a:spLocks noGrp="1"/>
          </p:cNvSpPr>
          <p:nvPr>
            <p:ph idx="1"/>
          </p:nvPr>
        </p:nvSpPr>
        <p:spPr>
          <a:xfrm>
            <a:off x="838200" y="1825625"/>
            <a:ext cx="6362700" cy="4351338"/>
          </a:xfrm>
        </p:spPr>
        <p:txBody>
          <a:bodyPr>
            <a:normAutofit/>
          </a:bodyPr>
          <a:lstStyle/>
          <a:p>
            <a:pPr marL="0" indent="0">
              <a:buNone/>
            </a:pPr>
            <a:r>
              <a:rPr lang="en-GB" sz="2000" dirty="0"/>
              <a:t>Alberto </a:t>
            </a:r>
            <a:r>
              <a:rPr lang="en-GB" sz="2000" dirty="0" err="1"/>
              <a:t>Ruz</a:t>
            </a:r>
            <a:r>
              <a:rPr lang="en-GB" sz="2000" dirty="0"/>
              <a:t> was the Director of research at Palenque. </a:t>
            </a:r>
          </a:p>
          <a:p>
            <a:pPr marL="0" indent="0">
              <a:buNone/>
            </a:pPr>
            <a:r>
              <a:rPr lang="en-GB" sz="2000" dirty="0"/>
              <a:t>For a long time he had worried about a particular part of one pyramid.  Why had no-one been able to explain why a flagstone in the centre of the temple’s floor had a number of holes in it that looked as if they had been drilled.  As he investigated further he spotted that the walls of the temple actually continue below floor level.  There was more to this temple than met the eye.  Perhaps there was a secret chamber below.  Clearly the clever Mayans had used the holes in the flagstones to string rope through to lower the slab and seal the chamber by filling the holes.  But what might be in it? </a:t>
            </a:r>
          </a:p>
          <a:p>
            <a:pPr marL="0" indent="0">
              <a:buNone/>
            </a:pPr>
            <a:r>
              <a:rPr lang="en-GB" sz="2000" dirty="0"/>
              <a:t>Let’s take a look.</a:t>
            </a:r>
          </a:p>
          <a:p>
            <a:endParaRPr lang="en-GB" dirty="0"/>
          </a:p>
        </p:txBody>
      </p:sp>
      <p:pic>
        <p:nvPicPr>
          <p:cNvPr id="4" name="Picture 4" descr="Travels of a Retired Teacher: Palenque">
            <a:extLst>
              <a:ext uri="{FF2B5EF4-FFF2-40B4-BE49-F238E27FC236}">
                <a16:creationId xmlns:a16="http://schemas.microsoft.com/office/drawing/2014/main" id="{204E0F7D-264D-4A18-86D0-B3A0E1F198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1103" y="2460625"/>
            <a:ext cx="4468959" cy="30813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17798E-1B37-48F9-BAE8-3C42E71B8ABB}"/>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1773646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37F18E-FE41-4690-AA7F-FB7D8EE27B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822" y="1095375"/>
            <a:ext cx="3910919" cy="4667250"/>
          </a:xfrm>
          <a:prstGeom prst="rect">
            <a:avLst/>
          </a:prstGeom>
        </p:spPr>
      </p:pic>
      <p:sp>
        <p:nvSpPr>
          <p:cNvPr id="5" name="Content Placeholder 2">
            <a:extLst>
              <a:ext uri="{FF2B5EF4-FFF2-40B4-BE49-F238E27FC236}">
                <a16:creationId xmlns:a16="http://schemas.microsoft.com/office/drawing/2014/main" id="{D2ED7403-4B36-453B-9E8F-2E28454C098A}"/>
              </a:ext>
            </a:extLst>
          </p:cNvPr>
          <p:cNvSpPr txBox="1">
            <a:spLocks/>
          </p:cNvSpPr>
          <p:nvPr/>
        </p:nvSpPr>
        <p:spPr>
          <a:xfrm>
            <a:off x="5600700" y="1166018"/>
            <a:ext cx="6400800" cy="4006057"/>
          </a:xfrm>
          <a:prstGeom prst="rect">
            <a:avLst/>
          </a:prstGeom>
          <a:solidFill>
            <a:schemeClr val="accent4">
              <a:lumMod val="20000"/>
              <a:lumOff val="80000"/>
            </a:schemeClr>
          </a:solidFill>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a:t>Out of the dim shadows emerged a vision from a fairy tale, a fantastic, ethereal sight from another world. It seemed a huge magic grotto carved out of ice, the walls sparkling and glistening like snow crystals. Delicate festoons of stalactites hung like tassels of a curtain, and the stalagmites on the floor looked like drippings from a great candle. The impression, in fact, was that of an abandoned chapel. Across the walls marched stucco figures in low relief. Then my eyes sought the floor. This was almost entirely filled with a great carved stone slab, in perfect condition.</a:t>
            </a:r>
            <a:endParaRPr lang="en-GB" dirty="0"/>
          </a:p>
        </p:txBody>
      </p:sp>
      <p:sp>
        <p:nvSpPr>
          <p:cNvPr id="6" name="Title 1">
            <a:extLst>
              <a:ext uri="{FF2B5EF4-FFF2-40B4-BE49-F238E27FC236}">
                <a16:creationId xmlns:a16="http://schemas.microsoft.com/office/drawing/2014/main" id="{37DA9831-883C-4C68-A147-9438CA303188}"/>
              </a:ext>
            </a:extLst>
          </p:cNvPr>
          <p:cNvSpPr txBox="1">
            <a:spLocks/>
          </p:cNvSpPr>
          <p:nvPr/>
        </p:nvSpPr>
        <p:spPr>
          <a:xfrm>
            <a:off x="1393873" y="305713"/>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The discovery of </a:t>
            </a:r>
            <a:r>
              <a:rPr lang="en-GB" dirty="0" err="1"/>
              <a:t>Pacal</a:t>
            </a:r>
            <a:endParaRPr lang="en-GB" dirty="0"/>
          </a:p>
        </p:txBody>
      </p:sp>
      <p:sp>
        <p:nvSpPr>
          <p:cNvPr id="7" name="TextBox 6">
            <a:extLst>
              <a:ext uri="{FF2B5EF4-FFF2-40B4-BE49-F238E27FC236}">
                <a16:creationId xmlns:a16="http://schemas.microsoft.com/office/drawing/2014/main" id="{D3EA35F0-1841-42D1-9A17-4194CF1A9D99}"/>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3567556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AE1A5F6-80A5-4609-BC07-7E8027BC7986}"/>
              </a:ext>
            </a:extLst>
          </p:cNvPr>
          <p:cNvSpPr/>
          <p:nvPr/>
        </p:nvSpPr>
        <p:spPr>
          <a:xfrm>
            <a:off x="333375" y="642461"/>
            <a:ext cx="6096000" cy="1477328"/>
          </a:xfrm>
          <a:prstGeom prst="rect">
            <a:avLst/>
          </a:prstGeom>
        </p:spPr>
        <p:txBody>
          <a:bodyPr>
            <a:spAutoFit/>
          </a:bodyPr>
          <a:lstStyle/>
          <a:p>
            <a:r>
              <a:rPr lang="en-US" b="1" i="0" u="sng" dirty="0" err="1">
                <a:solidFill>
                  <a:srgbClr val="B52600"/>
                </a:solidFill>
                <a:effectLst/>
                <a:latin typeface="libre baskerville"/>
                <a:hlinkClick r:id="rId2"/>
              </a:rPr>
              <a:t>K'inich</a:t>
            </a:r>
            <a:r>
              <a:rPr lang="en-US" b="1" i="0" u="sng" dirty="0">
                <a:solidFill>
                  <a:srgbClr val="B52600"/>
                </a:solidFill>
                <a:effectLst/>
                <a:latin typeface="libre baskerville"/>
                <a:hlinkClick r:id="rId2"/>
              </a:rPr>
              <a:t> </a:t>
            </a:r>
            <a:r>
              <a:rPr lang="en-US" b="1" i="0" u="sng" dirty="0" err="1">
                <a:solidFill>
                  <a:srgbClr val="B52600"/>
                </a:solidFill>
                <a:effectLst/>
                <a:latin typeface="libre baskerville"/>
                <a:hlinkClick r:id="rId2"/>
              </a:rPr>
              <a:t>Janaab</a:t>
            </a:r>
            <a:r>
              <a:rPr lang="en-US" b="1" i="0" u="sng" dirty="0">
                <a:solidFill>
                  <a:srgbClr val="B52600"/>
                </a:solidFill>
                <a:effectLst/>
                <a:latin typeface="libre baskerville"/>
                <a:hlinkClick r:id="rId2"/>
              </a:rPr>
              <a:t>' </a:t>
            </a:r>
            <a:r>
              <a:rPr lang="en-US" b="1" i="0" u="sng" dirty="0" err="1">
                <a:solidFill>
                  <a:srgbClr val="B52600"/>
                </a:solidFill>
                <a:effectLst/>
                <a:latin typeface="libre baskerville"/>
                <a:hlinkClick r:id="rId2"/>
              </a:rPr>
              <a:t>Pakal</a:t>
            </a:r>
            <a:r>
              <a:rPr lang="en-US" b="0" i="0" dirty="0">
                <a:solidFill>
                  <a:srgbClr val="333333"/>
                </a:solidFill>
                <a:effectLst/>
                <a:latin typeface="libre baskerville"/>
              </a:rPr>
              <a:t> (23 March 603 CE - 31 March 683 CE) was the </a:t>
            </a:r>
            <a:r>
              <a:rPr lang="en-US" b="1" i="0" u="none" strike="noStrike" dirty="0">
                <a:solidFill>
                  <a:srgbClr val="B52600"/>
                </a:solidFill>
                <a:effectLst/>
                <a:latin typeface="libre baskerville"/>
                <a:hlinkClick r:id="rId3"/>
              </a:rPr>
              <a:t>Maya</a:t>
            </a:r>
            <a:r>
              <a:rPr lang="en-US" b="0" i="0" dirty="0">
                <a:solidFill>
                  <a:srgbClr val="333333"/>
                </a:solidFill>
                <a:effectLst/>
                <a:latin typeface="libre baskerville"/>
              </a:rPr>
              <a:t> king of </a:t>
            </a:r>
            <a:r>
              <a:rPr lang="en-US" b="1" i="0" u="none" strike="noStrike" dirty="0">
                <a:solidFill>
                  <a:srgbClr val="B52600"/>
                </a:solidFill>
                <a:effectLst/>
                <a:latin typeface="libre baskerville"/>
                <a:hlinkClick r:id="rId4"/>
              </a:rPr>
              <a:t>Palenque</a:t>
            </a:r>
            <a:r>
              <a:rPr lang="en-US" b="0" i="0" dirty="0">
                <a:solidFill>
                  <a:srgbClr val="333333"/>
                </a:solidFill>
                <a:effectLst/>
                <a:latin typeface="libre baskerville"/>
              </a:rPr>
              <a:t> in the modern-day State of Chiapas, Mexico. Also known as </a:t>
            </a:r>
            <a:r>
              <a:rPr lang="en-US" b="0" i="0" dirty="0" err="1">
                <a:solidFill>
                  <a:srgbClr val="333333"/>
                </a:solidFill>
                <a:effectLst/>
                <a:latin typeface="libre baskerville"/>
              </a:rPr>
              <a:t>Pacal</a:t>
            </a:r>
            <a:r>
              <a:rPr lang="en-US" b="0" i="0" dirty="0">
                <a:solidFill>
                  <a:srgbClr val="333333"/>
                </a:solidFill>
                <a:effectLst/>
                <a:latin typeface="libre baskerville"/>
              </a:rPr>
              <a:t> (which means 'shield') and </a:t>
            </a:r>
            <a:r>
              <a:rPr lang="en-US" b="0" i="0" dirty="0" err="1">
                <a:solidFill>
                  <a:srgbClr val="333333"/>
                </a:solidFill>
                <a:effectLst/>
                <a:latin typeface="libre baskerville"/>
              </a:rPr>
              <a:t>Pacal</a:t>
            </a:r>
            <a:r>
              <a:rPr lang="en-US" b="0" i="0" dirty="0">
                <a:solidFill>
                  <a:srgbClr val="333333"/>
                </a:solidFill>
                <a:effectLst/>
                <a:latin typeface="libre baskerville"/>
              </a:rPr>
              <a:t> the Great, he is most famous for raising the </a:t>
            </a:r>
            <a:r>
              <a:rPr lang="en-US" b="1" i="0" u="none" strike="noStrike" dirty="0">
                <a:solidFill>
                  <a:srgbClr val="B52600"/>
                </a:solidFill>
                <a:effectLst/>
                <a:latin typeface="libre baskerville"/>
                <a:hlinkClick r:id="rId5"/>
              </a:rPr>
              <a:t>city</a:t>
            </a:r>
            <a:r>
              <a:rPr lang="en-US" b="0" i="0" dirty="0">
                <a:solidFill>
                  <a:srgbClr val="333333"/>
                </a:solidFill>
                <a:effectLst/>
                <a:latin typeface="libre baskerville"/>
              </a:rPr>
              <a:t> of Palenque (known as </a:t>
            </a:r>
            <a:r>
              <a:rPr lang="en-US" b="0" i="0" dirty="0" err="1">
                <a:solidFill>
                  <a:srgbClr val="333333"/>
                </a:solidFill>
                <a:effectLst/>
                <a:latin typeface="libre baskerville"/>
              </a:rPr>
              <a:t>B'aakal</a:t>
            </a:r>
            <a:r>
              <a:rPr lang="en-US" b="0" i="0" dirty="0">
                <a:solidFill>
                  <a:srgbClr val="333333"/>
                </a:solidFill>
                <a:effectLst/>
                <a:latin typeface="libre baskerville"/>
              </a:rPr>
              <a:t>) from relative obscurity to a great power,</a:t>
            </a:r>
            <a:endParaRPr lang="en-GB" dirty="0"/>
          </a:p>
        </p:txBody>
      </p:sp>
      <p:pic>
        <p:nvPicPr>
          <p:cNvPr id="5" name="Picture 4">
            <a:extLst>
              <a:ext uri="{FF2B5EF4-FFF2-40B4-BE49-F238E27FC236}">
                <a16:creationId xmlns:a16="http://schemas.microsoft.com/office/drawing/2014/main" id="{77F5C5C7-C349-4742-8B38-F5E056B73F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3375" y="2497735"/>
            <a:ext cx="3870587" cy="2902940"/>
          </a:xfrm>
          <a:prstGeom prst="rect">
            <a:avLst/>
          </a:prstGeom>
        </p:spPr>
      </p:pic>
      <p:pic>
        <p:nvPicPr>
          <p:cNvPr id="6" name="Picture 5">
            <a:extLst>
              <a:ext uri="{FF2B5EF4-FFF2-40B4-BE49-F238E27FC236}">
                <a16:creationId xmlns:a16="http://schemas.microsoft.com/office/drawing/2014/main" id="{60B6A47C-952A-4A37-8F67-EBD5631C45C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27563" y="2253928"/>
            <a:ext cx="3273611" cy="4367213"/>
          </a:xfrm>
          <a:prstGeom prst="rect">
            <a:avLst/>
          </a:prstGeom>
        </p:spPr>
      </p:pic>
      <p:pic>
        <p:nvPicPr>
          <p:cNvPr id="7" name="Picture 6">
            <a:extLst>
              <a:ext uri="{FF2B5EF4-FFF2-40B4-BE49-F238E27FC236}">
                <a16:creationId xmlns:a16="http://schemas.microsoft.com/office/drawing/2014/main" id="{44800AF4-E65D-4D41-B899-6B1E8690D48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24775" y="839119"/>
            <a:ext cx="4254003" cy="5343872"/>
          </a:xfrm>
          <a:prstGeom prst="rect">
            <a:avLst/>
          </a:prstGeom>
        </p:spPr>
      </p:pic>
      <p:sp>
        <p:nvSpPr>
          <p:cNvPr id="8" name="TextBox 7">
            <a:extLst>
              <a:ext uri="{FF2B5EF4-FFF2-40B4-BE49-F238E27FC236}">
                <a16:creationId xmlns:a16="http://schemas.microsoft.com/office/drawing/2014/main" id="{7DACF58A-D901-41D6-B592-727B9304F8C9}"/>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44201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FFC000"/>
          </a:solidFill>
        </p:spPr>
        <p:txBody>
          <a:bodyPr>
            <a:normAutofit/>
          </a:bodyPr>
          <a:lstStyle/>
          <a:p>
            <a:r>
              <a:rPr lang="en-GB" sz="3600" dirty="0"/>
              <a:t>When </a:t>
            </a:r>
            <a:r>
              <a:rPr lang="en-GB" sz="3600" dirty="0" err="1"/>
              <a:t>Ruz</a:t>
            </a:r>
            <a:r>
              <a:rPr lang="en-GB" sz="3600" dirty="0"/>
              <a:t> opened the sarcophagus, he..</a:t>
            </a:r>
          </a:p>
        </p:txBody>
      </p:sp>
      <p:sp>
        <p:nvSpPr>
          <p:cNvPr id="5" name="Content Placeholder 4"/>
          <p:cNvSpPr>
            <a:spLocks noGrp="1"/>
          </p:cNvSpPr>
          <p:nvPr>
            <p:ph idx="1"/>
          </p:nvPr>
        </p:nvSpPr>
        <p:spPr>
          <a:xfrm>
            <a:off x="1981200" y="1600201"/>
            <a:ext cx="8229600" cy="4926477"/>
          </a:xfrm>
          <a:prstGeom prst="rect">
            <a:avLst/>
          </a:prstGeom>
          <a:solidFill>
            <a:srgbClr val="FFFF99"/>
          </a:solidFill>
        </p:spPr>
        <p:txBody>
          <a:bodyPr>
            <a:spAutoFit/>
          </a:bodyPr>
          <a:lstStyle/>
          <a:p>
            <a:pPr lvl="0">
              <a:buFont typeface="Wingdings" pitchFamily="2" charset="2"/>
              <a:buChar char="Ø"/>
            </a:pPr>
            <a:r>
              <a:rPr lang="en-GB" sz="2400" dirty="0"/>
              <a:t>knew he was looking at a life-sized mosaic mask, made out of jade (a green stone), which had been carefully placed over the face.</a:t>
            </a:r>
          </a:p>
          <a:p>
            <a:pPr lvl="0">
              <a:buFont typeface="Wingdings" pitchFamily="2" charset="2"/>
              <a:buChar char="Ø"/>
            </a:pPr>
            <a:r>
              <a:rPr lang="en-GB" sz="2400" dirty="0"/>
              <a:t>identified from the mask that this was </a:t>
            </a:r>
            <a:r>
              <a:rPr lang="en-GB" sz="2400" dirty="0" err="1"/>
              <a:t>Pacal</a:t>
            </a:r>
            <a:r>
              <a:rPr lang="en-GB" sz="2400" dirty="0"/>
              <a:t> with his prominent nose, close set eyes and narrow chin (</a:t>
            </a:r>
            <a:r>
              <a:rPr lang="en-GB" sz="2400" dirty="0" err="1"/>
              <a:t>Pacal</a:t>
            </a:r>
            <a:r>
              <a:rPr lang="en-GB" sz="2400" dirty="0"/>
              <a:t> became king in AD 615 when he was just 12. </a:t>
            </a:r>
            <a:r>
              <a:rPr lang="en-GB" sz="2400"/>
              <a:t>)</a:t>
            </a:r>
            <a:endParaRPr lang="en-GB" sz="2400" dirty="0"/>
          </a:p>
          <a:p>
            <a:pPr lvl="0">
              <a:buFont typeface="Wingdings" pitchFamily="2" charset="2"/>
              <a:buChar char="Ø"/>
            </a:pPr>
            <a:r>
              <a:rPr lang="en-GB" sz="2400" dirty="0"/>
              <a:t>recalled  that jade symbolised moisture and breath, the indicator of life.</a:t>
            </a:r>
          </a:p>
          <a:p>
            <a:pPr lvl="0">
              <a:buFont typeface="Wingdings" pitchFamily="2" charset="2"/>
              <a:buChar char="Ø"/>
            </a:pPr>
            <a:r>
              <a:rPr lang="en-GB" sz="2400" dirty="0"/>
              <a:t>noticed that the eyes were of shell and obsidian, a reflective stone they made mirrors from.</a:t>
            </a:r>
          </a:p>
          <a:p>
            <a:pPr lvl="0">
              <a:buFont typeface="Wingdings" pitchFamily="2" charset="2"/>
              <a:buChar char="Ø"/>
            </a:pPr>
            <a:r>
              <a:rPr lang="en-GB" sz="2400" dirty="0"/>
              <a:t>realised that by placing a mask over </a:t>
            </a:r>
            <a:r>
              <a:rPr lang="en-GB" sz="2400" dirty="0" err="1"/>
              <a:t>Pacal’s</a:t>
            </a:r>
            <a:r>
              <a:rPr lang="en-GB" sz="2400" dirty="0"/>
              <a:t> face, the Mayans were showing their belief that they were guaranteeing the king a life in the underworld.</a:t>
            </a:r>
          </a:p>
        </p:txBody>
      </p:sp>
      <p:sp>
        <p:nvSpPr>
          <p:cNvPr id="4" name="TextBox 3">
            <a:extLst>
              <a:ext uri="{FF2B5EF4-FFF2-40B4-BE49-F238E27FC236}">
                <a16:creationId xmlns:a16="http://schemas.microsoft.com/office/drawing/2014/main" id="{0F4EB35B-9603-4593-95D4-5BF1C19898A6}"/>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59395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1A840-30C6-4A33-BCCF-CDE01D63857E}"/>
              </a:ext>
            </a:extLst>
          </p:cNvPr>
          <p:cNvSpPr>
            <a:spLocks noGrp="1"/>
          </p:cNvSpPr>
          <p:nvPr>
            <p:ph type="title"/>
          </p:nvPr>
        </p:nvSpPr>
        <p:spPr/>
        <p:txBody>
          <a:bodyPr/>
          <a:lstStyle/>
          <a:p>
            <a:r>
              <a:rPr lang="en-GB" dirty="0"/>
              <a:t>Tasks</a:t>
            </a:r>
          </a:p>
        </p:txBody>
      </p:sp>
      <p:sp>
        <p:nvSpPr>
          <p:cNvPr id="3" name="Content Placeholder 2">
            <a:extLst>
              <a:ext uri="{FF2B5EF4-FFF2-40B4-BE49-F238E27FC236}">
                <a16:creationId xmlns:a16="http://schemas.microsoft.com/office/drawing/2014/main" id="{91555D34-0685-4BB9-9573-85559F6E5708}"/>
              </a:ext>
            </a:extLst>
          </p:cNvPr>
          <p:cNvSpPr>
            <a:spLocks noGrp="1"/>
          </p:cNvSpPr>
          <p:nvPr>
            <p:ph idx="1"/>
          </p:nvPr>
        </p:nvSpPr>
        <p:spPr/>
        <p:txBody>
          <a:bodyPr/>
          <a:lstStyle/>
          <a:p>
            <a:pPr marL="0" indent="0">
              <a:buNone/>
            </a:pPr>
            <a:r>
              <a:rPr lang="en-GB" b="1" dirty="0"/>
              <a:t>What now follows are 2 activities focusing on deductions made from evidence found.</a:t>
            </a:r>
            <a:r>
              <a:rPr lang="en-GB" dirty="0"/>
              <a:t> </a:t>
            </a:r>
          </a:p>
        </p:txBody>
      </p:sp>
      <p:sp>
        <p:nvSpPr>
          <p:cNvPr id="4" name="TextBox 3">
            <a:extLst>
              <a:ext uri="{FF2B5EF4-FFF2-40B4-BE49-F238E27FC236}">
                <a16:creationId xmlns:a16="http://schemas.microsoft.com/office/drawing/2014/main" id="{535C829C-BACD-4C3D-B87E-1DC8F7E095FA}"/>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1399662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0726DFE-B572-489B-8055-FDEFBB61DD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0383" y="216234"/>
            <a:ext cx="4822718" cy="6425531"/>
          </a:xfrm>
          <a:prstGeom prst="rect">
            <a:avLst/>
          </a:prstGeom>
        </p:spPr>
      </p:pic>
      <p:sp>
        <p:nvSpPr>
          <p:cNvPr id="6" name="Rectangle 5">
            <a:extLst>
              <a:ext uri="{FF2B5EF4-FFF2-40B4-BE49-F238E27FC236}">
                <a16:creationId xmlns:a16="http://schemas.microsoft.com/office/drawing/2014/main" id="{C4E86535-601C-4471-B2EC-205DB691FDBB}"/>
              </a:ext>
            </a:extLst>
          </p:cNvPr>
          <p:cNvSpPr/>
          <p:nvPr/>
        </p:nvSpPr>
        <p:spPr>
          <a:xfrm>
            <a:off x="6334125" y="1196443"/>
            <a:ext cx="4822718" cy="2858668"/>
          </a:xfrm>
          <a:prstGeom prst="rect">
            <a:avLst/>
          </a:prstGeom>
        </p:spPr>
        <p:txBody>
          <a:bodyPr wrap="square">
            <a:spAutoFit/>
          </a:bodyPr>
          <a:lstStyle/>
          <a:p>
            <a:pPr>
              <a:lnSpc>
                <a:spcPct val="107000"/>
              </a:lnSpc>
              <a:spcAft>
                <a:spcPts val="800"/>
              </a:spcAft>
            </a:pPr>
            <a:r>
              <a:rPr lang="en-GB"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This is a photo of a Maize God.</a:t>
            </a:r>
          </a:p>
          <a:p>
            <a:pPr>
              <a:lnSpc>
                <a:spcPct val="107000"/>
              </a:lnSpc>
              <a:spcAft>
                <a:spcPts val="800"/>
              </a:spcAft>
            </a:pPr>
            <a:r>
              <a:rPr lang="en-GB"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You have to use a ‘zones of inference’ template to write down: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i="1"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In the inner zone</a:t>
            </a:r>
            <a:r>
              <a:rPr lang="en-GB"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 what you can see</a:t>
            </a:r>
          </a:p>
          <a:p>
            <a:pPr marL="285750" indent="-285750">
              <a:lnSpc>
                <a:spcPct val="107000"/>
              </a:lnSpc>
              <a:spcAft>
                <a:spcPts val="800"/>
              </a:spcAft>
              <a:buFont typeface="Arial" panose="020B0604020202020204" pitchFamily="34" charset="0"/>
              <a:buChar char="•"/>
            </a:pPr>
            <a:r>
              <a:rPr lang="en-GB" i="1"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In the middle zone</a:t>
            </a:r>
            <a:r>
              <a:rPr lang="en-GB"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 what you can work out</a:t>
            </a:r>
          </a:p>
          <a:p>
            <a:pPr marL="285750" indent="-285750">
              <a:lnSpc>
                <a:spcPct val="107000"/>
              </a:lnSpc>
              <a:spcAft>
                <a:spcPts val="800"/>
              </a:spcAft>
              <a:buFont typeface="Arial" panose="020B0604020202020204" pitchFamily="34" charset="0"/>
              <a:buChar char="•"/>
            </a:pPr>
            <a:r>
              <a:rPr lang="en-GB" i="1"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In the outer zone</a:t>
            </a:r>
            <a:r>
              <a:rPr lang="en-GB"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 what you don’t understand/still need to know/questions for which I need answers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FC2D2CBD-F188-484F-8165-52EFDF1A43A5}"/>
              </a:ext>
            </a:extLst>
          </p:cNvPr>
          <p:cNvSpPr/>
          <p:nvPr/>
        </p:nvSpPr>
        <p:spPr>
          <a:xfrm>
            <a:off x="6143626" y="4645427"/>
            <a:ext cx="6096000" cy="670120"/>
          </a:xfrm>
          <a:prstGeom prst="rect">
            <a:avLst/>
          </a:prstGeom>
        </p:spPr>
        <p:txBody>
          <a:bodyPr>
            <a:spAutoFit/>
          </a:bodyPr>
          <a:lstStyle/>
          <a:p>
            <a:pPr>
              <a:lnSpc>
                <a:spcPct val="107000"/>
              </a:lnSpc>
              <a:spcAft>
                <a:spcPts val="800"/>
              </a:spcAft>
            </a:pPr>
            <a:r>
              <a:rPr lang="en-GB" dirty="0">
                <a:solidFill>
                  <a:srgbClr val="5E5D5D"/>
                </a:solidFill>
                <a:latin typeface="Arial" panose="020B0604020202020204" pitchFamily="34" charset="0"/>
                <a:ea typeface="Times New Roman" panose="02020603050405020304" pitchFamily="18" charset="0"/>
                <a:cs typeface="Times New Roman" panose="02020603050405020304" pitchFamily="18" charset="0"/>
              </a:rPr>
              <a:t>Once finished, look at the completed template to see if there is anything you can add.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C742A0A-A6EE-4B3B-A805-410876AAE771}"/>
              </a:ext>
            </a:extLst>
          </p:cNvPr>
          <p:cNvSpPr txBox="1"/>
          <p:nvPr/>
        </p:nvSpPr>
        <p:spPr>
          <a:xfrm>
            <a:off x="6410325" y="428625"/>
            <a:ext cx="1053494" cy="369332"/>
          </a:xfrm>
          <a:prstGeom prst="rect">
            <a:avLst/>
          </a:prstGeom>
          <a:noFill/>
        </p:spPr>
        <p:txBody>
          <a:bodyPr wrap="none" rtlCol="0">
            <a:spAutoFit/>
          </a:bodyPr>
          <a:lstStyle/>
          <a:p>
            <a:r>
              <a:rPr lang="en-GB" u="sng" dirty="0"/>
              <a:t>Activity 1</a:t>
            </a:r>
          </a:p>
        </p:txBody>
      </p:sp>
      <p:sp>
        <p:nvSpPr>
          <p:cNvPr id="9" name="TextBox 8">
            <a:extLst>
              <a:ext uri="{FF2B5EF4-FFF2-40B4-BE49-F238E27FC236}">
                <a16:creationId xmlns:a16="http://schemas.microsoft.com/office/drawing/2014/main" id="{929687AF-2487-4428-A875-405406A534A1}"/>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5731817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62B8DC-68E1-4DCF-A4A5-9CEF94ABF319}"/>
              </a:ext>
            </a:extLst>
          </p:cNvPr>
          <p:cNvSpPr/>
          <p:nvPr/>
        </p:nvSpPr>
        <p:spPr>
          <a:xfrm>
            <a:off x="447675" y="297530"/>
            <a:ext cx="11220450" cy="1355243"/>
          </a:xfrm>
          <a:prstGeom prst="rect">
            <a:avLst/>
          </a:prstGeom>
        </p:spPr>
        <p:txBody>
          <a:bodyPr wrap="square">
            <a:spAutoFit/>
          </a:bodyPr>
          <a:lstStyle/>
          <a:p>
            <a:pPr algn="ctr">
              <a:lnSpc>
                <a:spcPct val="107000"/>
              </a:lnSpc>
              <a:spcAft>
                <a:spcPts val="800"/>
              </a:spcAft>
            </a:pPr>
            <a:r>
              <a:rPr lang="en-GB" sz="2000" u="sng" dirty="0">
                <a:effectLst/>
                <a:latin typeface="Calibri" panose="020F0502020204030204" pitchFamily="34" charset="0"/>
                <a:ea typeface="Calibri" panose="020F0502020204030204" pitchFamily="34" charset="0"/>
                <a:cs typeface="Times New Roman" panose="02020603050405020304" pitchFamily="18" charset="0"/>
              </a:rPr>
              <a:t>Activity 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solidFill>
                  <a:srgbClr val="5E5D5D"/>
                </a:solidFill>
                <a:latin typeface="Arial" panose="020B0604020202020204" pitchFamily="34" charset="0"/>
                <a:ea typeface="Times New Roman" panose="02020603050405020304" pitchFamily="18" charset="0"/>
              </a:rPr>
              <a:t>Below are some statements about Mayan culture. But how do we know they are true? Using the gallery of sources to help them (images a-</a:t>
            </a:r>
            <a:r>
              <a:rPr lang="en-GB" dirty="0" err="1">
                <a:solidFill>
                  <a:srgbClr val="5E5D5D"/>
                </a:solidFill>
                <a:latin typeface="Arial" panose="020B0604020202020204" pitchFamily="34" charset="0"/>
                <a:ea typeface="Times New Roman" panose="02020603050405020304" pitchFamily="18" charset="0"/>
              </a:rPr>
              <a:t>i</a:t>
            </a:r>
            <a:r>
              <a:rPr lang="en-GB" dirty="0">
                <a:solidFill>
                  <a:srgbClr val="5E5D5D"/>
                </a:solidFill>
                <a:latin typeface="Arial" panose="020B0604020202020204" pitchFamily="34" charset="0"/>
                <a:ea typeface="Times New Roman" panose="02020603050405020304" pitchFamily="18" charset="0"/>
              </a:rPr>
              <a:t>) select the source(s) that prove the assertion to be true. Sometimes there are more than one. In this case the stronger source goes in the left-hand column. </a:t>
            </a:r>
            <a:endParaRPr lang="en-GB" dirty="0"/>
          </a:p>
        </p:txBody>
      </p:sp>
      <p:pic>
        <p:nvPicPr>
          <p:cNvPr id="3" name="Picture 2">
            <a:extLst>
              <a:ext uri="{FF2B5EF4-FFF2-40B4-BE49-F238E27FC236}">
                <a16:creationId xmlns:a16="http://schemas.microsoft.com/office/drawing/2014/main" id="{F341D442-FA5F-4635-8FAD-6350D9684633}"/>
              </a:ext>
            </a:extLst>
          </p:cNvPr>
          <p:cNvPicPr/>
          <p:nvPr/>
        </p:nvPicPr>
        <p:blipFill rotWithShape="1">
          <a:blip r:embed="rId2"/>
          <a:srcRect l="36921" t="29549" r="36791" b="19595"/>
          <a:stretch/>
        </p:blipFill>
        <p:spPr bwMode="auto">
          <a:xfrm>
            <a:off x="447675" y="1721453"/>
            <a:ext cx="4030028" cy="4839017"/>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30FFB538-62B5-49E3-BE70-262D2E403E49}"/>
              </a:ext>
            </a:extLst>
          </p:cNvPr>
          <p:cNvSpPr txBox="1"/>
          <p:nvPr/>
        </p:nvSpPr>
        <p:spPr>
          <a:xfrm>
            <a:off x="6943725" y="2190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231877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1" y="0"/>
            <a:ext cx="9152943" cy="6629400"/>
          </a:xfrm>
          <a:prstGeom prst="rect">
            <a:avLst/>
          </a:prstGeom>
        </p:spPr>
      </p:pic>
      <p:sp>
        <p:nvSpPr>
          <p:cNvPr id="3" name="TextBox 2">
            <a:extLst>
              <a:ext uri="{FF2B5EF4-FFF2-40B4-BE49-F238E27FC236}">
                <a16:creationId xmlns:a16="http://schemas.microsoft.com/office/drawing/2014/main" id="{0DE98018-534D-4070-9842-4E2F5C755071}"/>
              </a:ext>
            </a:extLst>
          </p:cNvPr>
          <p:cNvSpPr txBox="1"/>
          <p:nvPr/>
        </p:nvSpPr>
        <p:spPr>
          <a:xfrm>
            <a:off x="10972800" y="323850"/>
            <a:ext cx="923330" cy="369332"/>
          </a:xfrm>
          <a:prstGeom prst="rect">
            <a:avLst/>
          </a:prstGeom>
          <a:noFill/>
        </p:spPr>
        <p:txBody>
          <a:bodyPr wrap="none" rtlCol="0">
            <a:spAutoFit/>
          </a:bodyPr>
          <a:lstStyle/>
          <a:p>
            <a:r>
              <a:rPr lang="en-GB" dirty="0"/>
              <a:t>Image a</a:t>
            </a:r>
          </a:p>
        </p:txBody>
      </p:sp>
      <p:sp>
        <p:nvSpPr>
          <p:cNvPr id="4" name="TextBox 3">
            <a:extLst>
              <a:ext uri="{FF2B5EF4-FFF2-40B4-BE49-F238E27FC236}">
                <a16:creationId xmlns:a16="http://schemas.microsoft.com/office/drawing/2014/main" id="{D206E5AB-950A-49B8-9DDA-8F267D207067}"/>
              </a:ext>
            </a:extLst>
          </p:cNvPr>
          <p:cNvSpPr txBox="1"/>
          <p:nvPr/>
        </p:nvSpPr>
        <p:spPr>
          <a:xfrm>
            <a:off x="7063737" y="0"/>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88173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5438" y="-3811"/>
            <a:ext cx="9001125" cy="4429125"/>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43450" y="2743200"/>
            <a:ext cx="28575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514600" y="6151582"/>
            <a:ext cx="7315200" cy="523220"/>
          </a:xfrm>
          <a:prstGeom prst="rect">
            <a:avLst/>
          </a:prstGeom>
        </p:spPr>
        <p:txBody>
          <a:bodyPr wrap="square">
            <a:spAutoFit/>
          </a:bodyPr>
          <a:lstStyle/>
          <a:p>
            <a:r>
              <a:rPr lang="en-GB" sz="1400" dirty="0"/>
              <a:t>http://upload.wikimedia.org/wikipedia/commons/thumb/9/96/L%C3%A1minas_8_y_9_del_C%C3%B3dice_de_Dresden.jpg/300px-L%C3%A1minas_8_y_9_del_C%C3%B3dice_de_Dresden.jpg</a:t>
            </a:r>
          </a:p>
        </p:txBody>
      </p:sp>
      <p:sp>
        <p:nvSpPr>
          <p:cNvPr id="5" name="TextBox 4">
            <a:extLst>
              <a:ext uri="{FF2B5EF4-FFF2-40B4-BE49-F238E27FC236}">
                <a16:creationId xmlns:a16="http://schemas.microsoft.com/office/drawing/2014/main" id="{9524AAC3-7880-4C79-8D35-E1F983B8BAD1}"/>
              </a:ext>
            </a:extLst>
          </p:cNvPr>
          <p:cNvSpPr txBox="1"/>
          <p:nvPr/>
        </p:nvSpPr>
        <p:spPr>
          <a:xfrm>
            <a:off x="10972800" y="323850"/>
            <a:ext cx="934551" cy="369332"/>
          </a:xfrm>
          <a:prstGeom prst="rect">
            <a:avLst/>
          </a:prstGeom>
          <a:noFill/>
        </p:spPr>
        <p:txBody>
          <a:bodyPr wrap="none" rtlCol="0">
            <a:spAutoFit/>
          </a:bodyPr>
          <a:lstStyle/>
          <a:p>
            <a:r>
              <a:rPr lang="en-GB" dirty="0"/>
              <a:t>Image b</a:t>
            </a:r>
          </a:p>
        </p:txBody>
      </p:sp>
      <p:sp>
        <p:nvSpPr>
          <p:cNvPr id="6" name="TextBox 5">
            <a:extLst>
              <a:ext uri="{FF2B5EF4-FFF2-40B4-BE49-F238E27FC236}">
                <a16:creationId xmlns:a16="http://schemas.microsoft.com/office/drawing/2014/main" id="{C69CBD91-390C-45D6-973D-2205C9FCCF39}"/>
              </a:ext>
            </a:extLst>
          </p:cNvPr>
          <p:cNvSpPr txBox="1"/>
          <p:nvPr/>
        </p:nvSpPr>
        <p:spPr>
          <a:xfrm>
            <a:off x="6924675" y="35193"/>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723483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81200" y="6342450"/>
            <a:ext cx="8534400" cy="307777"/>
          </a:xfrm>
          <a:prstGeom prst="rect">
            <a:avLst/>
          </a:prstGeom>
        </p:spPr>
        <p:txBody>
          <a:bodyPr wrap="square">
            <a:spAutoFit/>
          </a:bodyPr>
          <a:lstStyle/>
          <a:p>
            <a:r>
              <a:rPr lang="en-GB" sz="1400" dirty="0"/>
              <a:t>http://upload.wikimedia.org/wikipedia/commons/thumb/5/58/Chichen_Itza_4.jpg/1920px-Chichen_Itza_4.jpg</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914400"/>
            <a:ext cx="8077200" cy="5029200"/>
          </a:xfrm>
          <a:prstGeom prst="rect">
            <a:avLst/>
          </a:prstGeom>
        </p:spPr>
      </p:pic>
      <p:sp>
        <p:nvSpPr>
          <p:cNvPr id="4" name="TextBox 3">
            <a:extLst>
              <a:ext uri="{FF2B5EF4-FFF2-40B4-BE49-F238E27FC236}">
                <a16:creationId xmlns:a16="http://schemas.microsoft.com/office/drawing/2014/main" id="{1F86AF6C-DA32-4ACC-8020-92EF51E37061}"/>
              </a:ext>
            </a:extLst>
          </p:cNvPr>
          <p:cNvSpPr txBox="1"/>
          <p:nvPr/>
        </p:nvSpPr>
        <p:spPr>
          <a:xfrm>
            <a:off x="10972800" y="323850"/>
            <a:ext cx="910506" cy="369332"/>
          </a:xfrm>
          <a:prstGeom prst="rect">
            <a:avLst/>
          </a:prstGeom>
          <a:noFill/>
        </p:spPr>
        <p:txBody>
          <a:bodyPr wrap="none" rtlCol="0">
            <a:spAutoFit/>
          </a:bodyPr>
          <a:lstStyle/>
          <a:p>
            <a:r>
              <a:rPr lang="en-GB" dirty="0"/>
              <a:t>Image c</a:t>
            </a:r>
          </a:p>
        </p:txBody>
      </p:sp>
      <p:sp>
        <p:nvSpPr>
          <p:cNvPr id="5" name="TextBox 4">
            <a:extLst>
              <a:ext uri="{FF2B5EF4-FFF2-40B4-BE49-F238E27FC236}">
                <a16:creationId xmlns:a16="http://schemas.microsoft.com/office/drawing/2014/main" id="{CA790F22-9A1A-4D63-8D51-73BB32150CF4}"/>
              </a:ext>
            </a:extLst>
          </p:cNvPr>
          <p:cNvSpPr txBox="1"/>
          <p:nvPr/>
        </p:nvSpPr>
        <p:spPr>
          <a:xfrm>
            <a:off x="3829050" y="323850"/>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4254258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44871" y="6365558"/>
            <a:ext cx="7924800" cy="307777"/>
          </a:xfrm>
          <a:prstGeom prst="rect">
            <a:avLst/>
          </a:prstGeom>
        </p:spPr>
        <p:txBody>
          <a:bodyPr wrap="square">
            <a:spAutoFit/>
          </a:bodyPr>
          <a:lstStyle/>
          <a:p>
            <a:r>
              <a:rPr lang="en-GB" sz="1400" dirty="0"/>
              <a:t>http://upload.wikimedia.org/wikipedia/commons/0/05/Palenque_glyphs-edit1.jpg</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457200"/>
            <a:ext cx="8534400" cy="5943600"/>
          </a:xfrm>
          <a:prstGeom prst="rect">
            <a:avLst/>
          </a:prstGeom>
        </p:spPr>
      </p:pic>
      <p:sp>
        <p:nvSpPr>
          <p:cNvPr id="4" name="TextBox 3">
            <a:extLst>
              <a:ext uri="{FF2B5EF4-FFF2-40B4-BE49-F238E27FC236}">
                <a16:creationId xmlns:a16="http://schemas.microsoft.com/office/drawing/2014/main" id="{6F65A5E4-E312-4656-BDD2-E20A495AA420}"/>
              </a:ext>
            </a:extLst>
          </p:cNvPr>
          <p:cNvSpPr txBox="1"/>
          <p:nvPr/>
        </p:nvSpPr>
        <p:spPr>
          <a:xfrm>
            <a:off x="10972800" y="323850"/>
            <a:ext cx="934551" cy="369332"/>
          </a:xfrm>
          <a:prstGeom prst="rect">
            <a:avLst/>
          </a:prstGeom>
          <a:noFill/>
        </p:spPr>
        <p:txBody>
          <a:bodyPr wrap="none" rtlCol="0">
            <a:spAutoFit/>
          </a:bodyPr>
          <a:lstStyle/>
          <a:p>
            <a:r>
              <a:rPr lang="en-GB" dirty="0"/>
              <a:t>Image d</a:t>
            </a:r>
          </a:p>
        </p:txBody>
      </p:sp>
      <p:sp>
        <p:nvSpPr>
          <p:cNvPr id="5" name="TextBox 4">
            <a:extLst>
              <a:ext uri="{FF2B5EF4-FFF2-40B4-BE49-F238E27FC236}">
                <a16:creationId xmlns:a16="http://schemas.microsoft.com/office/drawing/2014/main" id="{C94CD6F8-B6BC-4234-B145-6DC4EA0BA281}"/>
              </a:ext>
            </a:extLst>
          </p:cNvPr>
          <p:cNvSpPr txBox="1"/>
          <p:nvPr/>
        </p:nvSpPr>
        <p:spPr>
          <a:xfrm>
            <a:off x="3609975" y="87868"/>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319191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7100" y="238125"/>
            <a:ext cx="5257800" cy="6381750"/>
          </a:xfrm>
          <a:prstGeom prst="rect">
            <a:avLst/>
          </a:prstGeom>
        </p:spPr>
      </p:pic>
      <p:sp>
        <p:nvSpPr>
          <p:cNvPr id="3" name="TextBox 2">
            <a:extLst>
              <a:ext uri="{FF2B5EF4-FFF2-40B4-BE49-F238E27FC236}">
                <a16:creationId xmlns:a16="http://schemas.microsoft.com/office/drawing/2014/main" id="{54014730-99F9-43A5-8727-25A46B7E4544}"/>
              </a:ext>
            </a:extLst>
          </p:cNvPr>
          <p:cNvSpPr txBox="1"/>
          <p:nvPr/>
        </p:nvSpPr>
        <p:spPr>
          <a:xfrm>
            <a:off x="10972800" y="323850"/>
            <a:ext cx="928139" cy="369332"/>
          </a:xfrm>
          <a:prstGeom prst="rect">
            <a:avLst/>
          </a:prstGeom>
          <a:noFill/>
        </p:spPr>
        <p:txBody>
          <a:bodyPr wrap="none" rtlCol="0">
            <a:spAutoFit/>
          </a:bodyPr>
          <a:lstStyle/>
          <a:p>
            <a:r>
              <a:rPr lang="en-GB" dirty="0"/>
              <a:t>Image e</a:t>
            </a:r>
          </a:p>
        </p:txBody>
      </p:sp>
      <p:sp>
        <p:nvSpPr>
          <p:cNvPr id="4" name="TextBox 3">
            <a:extLst>
              <a:ext uri="{FF2B5EF4-FFF2-40B4-BE49-F238E27FC236}">
                <a16:creationId xmlns:a16="http://schemas.microsoft.com/office/drawing/2014/main" id="{BFC71659-398B-4F90-827D-2DC07E12D65D}"/>
              </a:ext>
            </a:extLst>
          </p:cNvPr>
          <p:cNvSpPr txBox="1"/>
          <p:nvPr/>
        </p:nvSpPr>
        <p:spPr>
          <a:xfrm>
            <a:off x="3596637" y="0"/>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49268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6400" y="95251"/>
            <a:ext cx="8686800" cy="6552543"/>
          </a:xfrm>
          <a:prstGeom prst="rect">
            <a:avLst/>
          </a:prstGeom>
        </p:spPr>
      </p:pic>
      <p:sp>
        <p:nvSpPr>
          <p:cNvPr id="3" name="Rectangle 2"/>
          <p:cNvSpPr/>
          <p:nvPr/>
        </p:nvSpPr>
        <p:spPr>
          <a:xfrm>
            <a:off x="3657600" y="6420146"/>
            <a:ext cx="6182816" cy="369332"/>
          </a:xfrm>
          <a:prstGeom prst="rect">
            <a:avLst/>
          </a:prstGeom>
        </p:spPr>
        <p:txBody>
          <a:bodyPr wrap="square">
            <a:spAutoFit/>
          </a:bodyPr>
          <a:lstStyle/>
          <a:p>
            <a:r>
              <a:rPr lang="en-GB" dirty="0"/>
              <a:t>http://www.latinamericanstudies.org/maya/maya-society.jpg</a:t>
            </a:r>
          </a:p>
        </p:txBody>
      </p:sp>
      <p:sp>
        <p:nvSpPr>
          <p:cNvPr id="4" name="TextBox 3">
            <a:extLst>
              <a:ext uri="{FF2B5EF4-FFF2-40B4-BE49-F238E27FC236}">
                <a16:creationId xmlns:a16="http://schemas.microsoft.com/office/drawing/2014/main" id="{F97CD4E0-7FD0-4503-9AC4-DFE93860E947}"/>
              </a:ext>
            </a:extLst>
          </p:cNvPr>
          <p:cNvSpPr txBox="1"/>
          <p:nvPr/>
        </p:nvSpPr>
        <p:spPr>
          <a:xfrm>
            <a:off x="10972800" y="323850"/>
            <a:ext cx="883255" cy="369332"/>
          </a:xfrm>
          <a:prstGeom prst="rect">
            <a:avLst/>
          </a:prstGeom>
          <a:noFill/>
        </p:spPr>
        <p:txBody>
          <a:bodyPr wrap="none" rtlCol="0">
            <a:spAutoFit/>
          </a:bodyPr>
          <a:lstStyle/>
          <a:p>
            <a:r>
              <a:rPr lang="en-GB" dirty="0"/>
              <a:t>Image f</a:t>
            </a:r>
          </a:p>
        </p:txBody>
      </p:sp>
      <p:sp>
        <p:nvSpPr>
          <p:cNvPr id="5" name="TextBox 4">
            <a:extLst>
              <a:ext uri="{FF2B5EF4-FFF2-40B4-BE49-F238E27FC236}">
                <a16:creationId xmlns:a16="http://schemas.microsoft.com/office/drawing/2014/main" id="{670DFDC0-B6D3-4309-8019-F30A58798CAC}"/>
              </a:ext>
            </a:extLst>
          </p:cNvPr>
          <p:cNvSpPr txBox="1"/>
          <p:nvPr/>
        </p:nvSpPr>
        <p:spPr>
          <a:xfrm>
            <a:off x="3790950" y="95251"/>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3404466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81200" y="1691481"/>
            <a:ext cx="8229600" cy="4343400"/>
          </a:xfrm>
        </p:spPr>
      </p:pic>
      <p:sp>
        <p:nvSpPr>
          <p:cNvPr id="4" name="TextBox 3">
            <a:extLst>
              <a:ext uri="{FF2B5EF4-FFF2-40B4-BE49-F238E27FC236}">
                <a16:creationId xmlns:a16="http://schemas.microsoft.com/office/drawing/2014/main" id="{905AD7FB-58DB-408A-AEE5-241F447B4B0E}"/>
              </a:ext>
            </a:extLst>
          </p:cNvPr>
          <p:cNvSpPr txBox="1"/>
          <p:nvPr/>
        </p:nvSpPr>
        <p:spPr>
          <a:xfrm>
            <a:off x="10972800" y="323850"/>
            <a:ext cx="921727" cy="369332"/>
          </a:xfrm>
          <a:prstGeom prst="rect">
            <a:avLst/>
          </a:prstGeom>
          <a:noFill/>
        </p:spPr>
        <p:txBody>
          <a:bodyPr wrap="none" rtlCol="0">
            <a:spAutoFit/>
          </a:bodyPr>
          <a:lstStyle/>
          <a:p>
            <a:r>
              <a:rPr lang="en-GB" dirty="0"/>
              <a:t>Image g</a:t>
            </a:r>
          </a:p>
        </p:txBody>
      </p:sp>
      <p:sp>
        <p:nvSpPr>
          <p:cNvPr id="5" name="TextBox 4">
            <a:extLst>
              <a:ext uri="{FF2B5EF4-FFF2-40B4-BE49-F238E27FC236}">
                <a16:creationId xmlns:a16="http://schemas.microsoft.com/office/drawing/2014/main" id="{1BC9C176-8C09-4D6D-9646-6113ADDF3325}"/>
              </a:ext>
            </a:extLst>
          </p:cNvPr>
          <p:cNvSpPr txBox="1"/>
          <p:nvPr/>
        </p:nvSpPr>
        <p:spPr>
          <a:xfrm>
            <a:off x="3531868" y="257175"/>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29380029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1718" y="0"/>
            <a:ext cx="6748564" cy="6858000"/>
          </a:xfrm>
          <a:prstGeom prst="rect">
            <a:avLst/>
          </a:prstGeom>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91001" y="6089650"/>
            <a:ext cx="462121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A64EF78C-6834-4C52-9523-D47942CEF750}"/>
              </a:ext>
            </a:extLst>
          </p:cNvPr>
          <p:cNvSpPr txBox="1"/>
          <p:nvPr/>
        </p:nvSpPr>
        <p:spPr>
          <a:xfrm>
            <a:off x="10972800" y="323850"/>
            <a:ext cx="934551" cy="369332"/>
          </a:xfrm>
          <a:prstGeom prst="rect">
            <a:avLst/>
          </a:prstGeom>
          <a:noFill/>
        </p:spPr>
        <p:txBody>
          <a:bodyPr wrap="none" rtlCol="0">
            <a:spAutoFit/>
          </a:bodyPr>
          <a:lstStyle/>
          <a:p>
            <a:r>
              <a:rPr lang="en-GB" dirty="0"/>
              <a:t>Image h</a:t>
            </a:r>
          </a:p>
        </p:txBody>
      </p:sp>
      <p:sp>
        <p:nvSpPr>
          <p:cNvPr id="5" name="TextBox 4">
            <a:extLst>
              <a:ext uri="{FF2B5EF4-FFF2-40B4-BE49-F238E27FC236}">
                <a16:creationId xmlns:a16="http://schemas.microsoft.com/office/drawing/2014/main" id="{CC47DB9C-3587-43D9-AB5E-165697512941}"/>
              </a:ext>
            </a:extLst>
          </p:cNvPr>
          <p:cNvSpPr txBox="1"/>
          <p:nvPr/>
        </p:nvSpPr>
        <p:spPr>
          <a:xfrm>
            <a:off x="157586" y="139184"/>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1298245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6437779"/>
            <a:ext cx="7924800" cy="307777"/>
          </a:xfrm>
          <a:prstGeom prst="rect">
            <a:avLst/>
          </a:prstGeom>
        </p:spPr>
        <p:txBody>
          <a:bodyPr wrap="square">
            <a:spAutoFit/>
          </a:bodyPr>
          <a:lstStyle/>
          <a:p>
            <a:r>
              <a:rPr lang="en-GB" sz="1400" dirty="0"/>
              <a:t>http://upload.wikimedia.org/wikipedia/commons/thumb/2/24/Copan_St_H.jpg/180px-Copan_St_H.jpg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9908" y="931985"/>
            <a:ext cx="2532185" cy="4994031"/>
          </a:xfrm>
          <a:prstGeom prst="rect">
            <a:avLst/>
          </a:prstGeom>
        </p:spPr>
      </p:pic>
      <p:sp>
        <p:nvSpPr>
          <p:cNvPr id="5" name="TextBox 4">
            <a:extLst>
              <a:ext uri="{FF2B5EF4-FFF2-40B4-BE49-F238E27FC236}">
                <a16:creationId xmlns:a16="http://schemas.microsoft.com/office/drawing/2014/main" id="{85B3094C-6FA1-4F5C-A7A7-CBCDAEF25AEF}"/>
              </a:ext>
            </a:extLst>
          </p:cNvPr>
          <p:cNvSpPr txBox="1"/>
          <p:nvPr/>
        </p:nvSpPr>
        <p:spPr>
          <a:xfrm>
            <a:off x="10972800" y="323850"/>
            <a:ext cx="865622" cy="369332"/>
          </a:xfrm>
          <a:prstGeom prst="rect">
            <a:avLst/>
          </a:prstGeom>
          <a:noFill/>
        </p:spPr>
        <p:txBody>
          <a:bodyPr wrap="none" rtlCol="0">
            <a:spAutoFit/>
          </a:bodyPr>
          <a:lstStyle/>
          <a:p>
            <a:r>
              <a:rPr lang="en-GB" dirty="0"/>
              <a:t>Image </a:t>
            </a:r>
            <a:r>
              <a:rPr lang="en-GB" dirty="0" err="1"/>
              <a:t>i</a:t>
            </a:r>
            <a:endParaRPr lang="en-GB" dirty="0"/>
          </a:p>
        </p:txBody>
      </p:sp>
      <p:sp>
        <p:nvSpPr>
          <p:cNvPr id="6" name="TextBox 5">
            <a:extLst>
              <a:ext uri="{FF2B5EF4-FFF2-40B4-BE49-F238E27FC236}">
                <a16:creationId xmlns:a16="http://schemas.microsoft.com/office/drawing/2014/main" id="{61904D69-E81F-443A-9084-48C553A6A287}"/>
              </a:ext>
            </a:extLst>
          </p:cNvPr>
          <p:cNvSpPr txBox="1"/>
          <p:nvPr/>
        </p:nvSpPr>
        <p:spPr>
          <a:xfrm>
            <a:off x="3684268" y="306772"/>
            <a:ext cx="5128263" cy="369332"/>
          </a:xfrm>
          <a:prstGeom prst="rect">
            <a:avLst/>
          </a:prstGeom>
          <a:noFill/>
        </p:spPr>
        <p:txBody>
          <a:bodyPr wrap="none" rtlCol="0">
            <a:spAutoFit/>
          </a:bodyPr>
          <a:lstStyle/>
          <a:p>
            <a:r>
              <a:rPr lang="en-GB" dirty="0"/>
              <a:t>Monday 15</a:t>
            </a:r>
            <a:r>
              <a:rPr lang="en-GB" baseline="30000" dirty="0"/>
              <a:t>th</a:t>
            </a:r>
            <a:r>
              <a:rPr lang="en-GB" dirty="0"/>
              <a:t>/ Thursday 18</a:t>
            </a:r>
            <a:r>
              <a:rPr lang="en-GB" baseline="30000" dirty="0"/>
              <a:t>th</a:t>
            </a:r>
            <a:r>
              <a:rPr lang="en-GB" dirty="0"/>
              <a:t> June History PowerPoint</a:t>
            </a:r>
          </a:p>
        </p:txBody>
      </p:sp>
    </p:spTree>
    <p:extLst>
      <p:ext uri="{BB962C8B-B14F-4D97-AF65-F5344CB8AC3E}">
        <p14:creationId xmlns:p14="http://schemas.microsoft.com/office/powerpoint/2010/main" val="16378180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926</Words>
  <Application>Microsoft Office PowerPoint</Application>
  <PresentationFormat>Widescreen</PresentationFormat>
  <Paragraphs>55</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libre baskerville</vt:lpstr>
      <vt:lpstr>Wingdings</vt:lpstr>
      <vt:lpstr>Office Theme</vt:lpstr>
      <vt:lpstr>PowerPoint Presentation</vt:lpstr>
      <vt:lpstr>What the archaeologists found</vt:lpstr>
      <vt:lpstr>PowerPoint Presentation</vt:lpstr>
      <vt:lpstr>PowerPoint Presentation</vt:lpstr>
      <vt:lpstr>When Ruz opened the sarcophagus, he..</vt:lpstr>
      <vt:lpstr>Tasks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Sparrow</dc:creator>
  <cp:lastModifiedBy>Ben Sparrow</cp:lastModifiedBy>
  <cp:revision>7</cp:revision>
  <dcterms:created xsi:type="dcterms:W3CDTF">2020-06-10T11:06:03Z</dcterms:created>
  <dcterms:modified xsi:type="dcterms:W3CDTF">2020-06-10T11:41:56Z</dcterms:modified>
</cp:coreProperties>
</file>