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6" d="100"/>
          <a:sy n="76" d="100"/>
        </p:scale>
        <p:origin x="126" y="7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E2F1A-DDA3-4D03-8139-AE091A0C926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322314D-6A31-40DF-A5E2-C9689BB4F1A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96CA1AD-9DAF-4D88-8DD5-2FFF8B978D51}"/>
              </a:ext>
            </a:extLst>
          </p:cNvPr>
          <p:cNvSpPr>
            <a:spLocks noGrp="1"/>
          </p:cNvSpPr>
          <p:nvPr>
            <p:ph type="dt" sz="half" idx="10"/>
          </p:nvPr>
        </p:nvSpPr>
        <p:spPr/>
        <p:txBody>
          <a:bodyPr/>
          <a:lstStyle/>
          <a:p>
            <a:fld id="{A30BEA05-4CDF-4535-9414-7C6C0C11125C}" type="datetimeFigureOut">
              <a:rPr lang="en-GB" smtClean="0"/>
              <a:t>17/06/2020</a:t>
            </a:fld>
            <a:endParaRPr lang="en-GB"/>
          </a:p>
        </p:txBody>
      </p:sp>
      <p:sp>
        <p:nvSpPr>
          <p:cNvPr id="5" name="Footer Placeholder 4">
            <a:extLst>
              <a:ext uri="{FF2B5EF4-FFF2-40B4-BE49-F238E27FC236}">
                <a16:creationId xmlns:a16="http://schemas.microsoft.com/office/drawing/2014/main" id="{B543E617-2387-449B-B063-1DA641B9EF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8C738B-AEB1-4ACC-975B-5EFC1857C397}"/>
              </a:ext>
            </a:extLst>
          </p:cNvPr>
          <p:cNvSpPr>
            <a:spLocks noGrp="1"/>
          </p:cNvSpPr>
          <p:nvPr>
            <p:ph type="sldNum" sz="quarter" idx="12"/>
          </p:nvPr>
        </p:nvSpPr>
        <p:spPr/>
        <p:txBody>
          <a:bodyPr/>
          <a:lstStyle/>
          <a:p>
            <a:fld id="{A7E29F71-B7FE-4386-845E-73800D5067E4}" type="slidenum">
              <a:rPr lang="en-GB" smtClean="0"/>
              <a:t>‹#›</a:t>
            </a:fld>
            <a:endParaRPr lang="en-GB"/>
          </a:p>
        </p:txBody>
      </p:sp>
    </p:spTree>
    <p:extLst>
      <p:ext uri="{BB962C8B-B14F-4D97-AF65-F5344CB8AC3E}">
        <p14:creationId xmlns:p14="http://schemas.microsoft.com/office/powerpoint/2010/main" val="2698981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F87B1-01BE-4AA8-AE58-3E9555639F6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2ABA80-4151-4DD7-8D04-CEA898877A8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5EBD7F-B817-4916-988E-275E25434F99}"/>
              </a:ext>
            </a:extLst>
          </p:cNvPr>
          <p:cNvSpPr>
            <a:spLocks noGrp="1"/>
          </p:cNvSpPr>
          <p:nvPr>
            <p:ph type="dt" sz="half" idx="10"/>
          </p:nvPr>
        </p:nvSpPr>
        <p:spPr/>
        <p:txBody>
          <a:bodyPr/>
          <a:lstStyle/>
          <a:p>
            <a:fld id="{A30BEA05-4CDF-4535-9414-7C6C0C11125C}" type="datetimeFigureOut">
              <a:rPr lang="en-GB" smtClean="0"/>
              <a:t>17/06/2020</a:t>
            </a:fld>
            <a:endParaRPr lang="en-GB"/>
          </a:p>
        </p:txBody>
      </p:sp>
      <p:sp>
        <p:nvSpPr>
          <p:cNvPr id="5" name="Footer Placeholder 4">
            <a:extLst>
              <a:ext uri="{FF2B5EF4-FFF2-40B4-BE49-F238E27FC236}">
                <a16:creationId xmlns:a16="http://schemas.microsoft.com/office/drawing/2014/main" id="{F1AB5A5D-5021-44D1-A0B7-6672138F70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C0EE50-18C3-4EA4-9986-C1812CC6FBEC}"/>
              </a:ext>
            </a:extLst>
          </p:cNvPr>
          <p:cNvSpPr>
            <a:spLocks noGrp="1"/>
          </p:cNvSpPr>
          <p:nvPr>
            <p:ph type="sldNum" sz="quarter" idx="12"/>
          </p:nvPr>
        </p:nvSpPr>
        <p:spPr/>
        <p:txBody>
          <a:bodyPr/>
          <a:lstStyle/>
          <a:p>
            <a:fld id="{A7E29F71-B7FE-4386-845E-73800D5067E4}" type="slidenum">
              <a:rPr lang="en-GB" smtClean="0"/>
              <a:t>‹#›</a:t>
            </a:fld>
            <a:endParaRPr lang="en-GB"/>
          </a:p>
        </p:txBody>
      </p:sp>
    </p:spTree>
    <p:extLst>
      <p:ext uri="{BB962C8B-B14F-4D97-AF65-F5344CB8AC3E}">
        <p14:creationId xmlns:p14="http://schemas.microsoft.com/office/powerpoint/2010/main" val="3155094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E2C62-2A01-4D3A-9F6F-BC5A7ACFFDA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A0C1EEE-C718-45ED-B99A-AE5C21A925F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82FC4E7-626C-406B-8400-F4B32F890D20}"/>
              </a:ext>
            </a:extLst>
          </p:cNvPr>
          <p:cNvSpPr>
            <a:spLocks noGrp="1"/>
          </p:cNvSpPr>
          <p:nvPr>
            <p:ph type="dt" sz="half" idx="10"/>
          </p:nvPr>
        </p:nvSpPr>
        <p:spPr/>
        <p:txBody>
          <a:bodyPr/>
          <a:lstStyle/>
          <a:p>
            <a:fld id="{A30BEA05-4CDF-4535-9414-7C6C0C11125C}" type="datetimeFigureOut">
              <a:rPr lang="en-GB" smtClean="0"/>
              <a:t>17/06/2020</a:t>
            </a:fld>
            <a:endParaRPr lang="en-GB"/>
          </a:p>
        </p:txBody>
      </p:sp>
      <p:sp>
        <p:nvSpPr>
          <p:cNvPr id="5" name="Footer Placeholder 4">
            <a:extLst>
              <a:ext uri="{FF2B5EF4-FFF2-40B4-BE49-F238E27FC236}">
                <a16:creationId xmlns:a16="http://schemas.microsoft.com/office/drawing/2014/main" id="{745E9D28-78AC-4B53-B6E0-6E30398383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B35CEF-6903-4EC8-9A61-175AB989AACB}"/>
              </a:ext>
            </a:extLst>
          </p:cNvPr>
          <p:cNvSpPr>
            <a:spLocks noGrp="1"/>
          </p:cNvSpPr>
          <p:nvPr>
            <p:ph type="sldNum" sz="quarter" idx="12"/>
          </p:nvPr>
        </p:nvSpPr>
        <p:spPr/>
        <p:txBody>
          <a:bodyPr/>
          <a:lstStyle/>
          <a:p>
            <a:fld id="{A7E29F71-B7FE-4386-845E-73800D5067E4}" type="slidenum">
              <a:rPr lang="en-GB" smtClean="0"/>
              <a:t>‹#›</a:t>
            </a:fld>
            <a:endParaRPr lang="en-GB"/>
          </a:p>
        </p:txBody>
      </p:sp>
    </p:spTree>
    <p:extLst>
      <p:ext uri="{BB962C8B-B14F-4D97-AF65-F5344CB8AC3E}">
        <p14:creationId xmlns:p14="http://schemas.microsoft.com/office/powerpoint/2010/main" val="890160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0551C-A662-4460-8819-9A54C54018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AE5B3CA-BF8D-4F52-808A-D9470749B43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3B13B6-8C64-47AB-BDBD-95E73E82FA7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5F580E2-523D-488D-82F6-EBF6926C9240}"/>
              </a:ext>
            </a:extLst>
          </p:cNvPr>
          <p:cNvSpPr>
            <a:spLocks noGrp="1"/>
          </p:cNvSpPr>
          <p:nvPr>
            <p:ph type="dt" sz="half" idx="10"/>
          </p:nvPr>
        </p:nvSpPr>
        <p:spPr/>
        <p:txBody>
          <a:bodyPr/>
          <a:lstStyle/>
          <a:p>
            <a:fld id="{A30BEA05-4CDF-4535-9414-7C6C0C11125C}" type="datetimeFigureOut">
              <a:rPr lang="en-GB" smtClean="0"/>
              <a:t>17/06/2020</a:t>
            </a:fld>
            <a:endParaRPr lang="en-GB"/>
          </a:p>
        </p:txBody>
      </p:sp>
      <p:sp>
        <p:nvSpPr>
          <p:cNvPr id="6" name="Footer Placeholder 5">
            <a:extLst>
              <a:ext uri="{FF2B5EF4-FFF2-40B4-BE49-F238E27FC236}">
                <a16:creationId xmlns:a16="http://schemas.microsoft.com/office/drawing/2014/main" id="{B7E951AC-A736-440B-B39D-5EE82E5129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43CD3D-BB10-44EB-8F6B-804876BF701B}"/>
              </a:ext>
            </a:extLst>
          </p:cNvPr>
          <p:cNvSpPr>
            <a:spLocks noGrp="1"/>
          </p:cNvSpPr>
          <p:nvPr>
            <p:ph type="sldNum" sz="quarter" idx="12"/>
          </p:nvPr>
        </p:nvSpPr>
        <p:spPr/>
        <p:txBody>
          <a:bodyPr/>
          <a:lstStyle/>
          <a:p>
            <a:fld id="{A7E29F71-B7FE-4386-845E-73800D5067E4}" type="slidenum">
              <a:rPr lang="en-GB" smtClean="0"/>
              <a:t>‹#›</a:t>
            </a:fld>
            <a:endParaRPr lang="en-GB"/>
          </a:p>
        </p:txBody>
      </p:sp>
    </p:spTree>
    <p:extLst>
      <p:ext uri="{BB962C8B-B14F-4D97-AF65-F5344CB8AC3E}">
        <p14:creationId xmlns:p14="http://schemas.microsoft.com/office/powerpoint/2010/main" val="768253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67C15-2E13-4B18-8C07-5AFF6FD6E2C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A207355-A1A4-4854-935E-EC6E06A98F6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893ABAA-9809-4127-9573-CE378ADDEBE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0E35468-4E66-44A4-AB55-D03EF543E8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C3DB478-8DF5-40A6-916B-95821816C5C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F0C5F24-91BF-4962-81CF-0238D40CBF37}"/>
              </a:ext>
            </a:extLst>
          </p:cNvPr>
          <p:cNvSpPr>
            <a:spLocks noGrp="1"/>
          </p:cNvSpPr>
          <p:nvPr>
            <p:ph type="dt" sz="half" idx="10"/>
          </p:nvPr>
        </p:nvSpPr>
        <p:spPr/>
        <p:txBody>
          <a:bodyPr/>
          <a:lstStyle/>
          <a:p>
            <a:fld id="{A30BEA05-4CDF-4535-9414-7C6C0C11125C}" type="datetimeFigureOut">
              <a:rPr lang="en-GB" smtClean="0"/>
              <a:t>17/06/2020</a:t>
            </a:fld>
            <a:endParaRPr lang="en-GB"/>
          </a:p>
        </p:txBody>
      </p:sp>
      <p:sp>
        <p:nvSpPr>
          <p:cNvPr id="8" name="Footer Placeholder 7">
            <a:extLst>
              <a:ext uri="{FF2B5EF4-FFF2-40B4-BE49-F238E27FC236}">
                <a16:creationId xmlns:a16="http://schemas.microsoft.com/office/drawing/2014/main" id="{5EA28C96-6ACC-4E33-B34D-F833D3278B1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C6F6C51-6005-470B-86F3-3332CA9E8B57}"/>
              </a:ext>
            </a:extLst>
          </p:cNvPr>
          <p:cNvSpPr>
            <a:spLocks noGrp="1"/>
          </p:cNvSpPr>
          <p:nvPr>
            <p:ph type="sldNum" sz="quarter" idx="12"/>
          </p:nvPr>
        </p:nvSpPr>
        <p:spPr/>
        <p:txBody>
          <a:bodyPr/>
          <a:lstStyle/>
          <a:p>
            <a:fld id="{A7E29F71-B7FE-4386-845E-73800D5067E4}" type="slidenum">
              <a:rPr lang="en-GB" smtClean="0"/>
              <a:t>‹#›</a:t>
            </a:fld>
            <a:endParaRPr lang="en-GB"/>
          </a:p>
        </p:txBody>
      </p:sp>
    </p:spTree>
    <p:extLst>
      <p:ext uri="{BB962C8B-B14F-4D97-AF65-F5344CB8AC3E}">
        <p14:creationId xmlns:p14="http://schemas.microsoft.com/office/powerpoint/2010/main" val="9597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C9497-4825-4D7B-958B-A4A0912474A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3E87B66-E003-4D97-837A-ED012D654581}"/>
              </a:ext>
            </a:extLst>
          </p:cNvPr>
          <p:cNvSpPr>
            <a:spLocks noGrp="1"/>
          </p:cNvSpPr>
          <p:nvPr>
            <p:ph type="dt" sz="half" idx="10"/>
          </p:nvPr>
        </p:nvSpPr>
        <p:spPr/>
        <p:txBody>
          <a:bodyPr/>
          <a:lstStyle/>
          <a:p>
            <a:fld id="{A30BEA05-4CDF-4535-9414-7C6C0C11125C}" type="datetimeFigureOut">
              <a:rPr lang="en-GB" smtClean="0"/>
              <a:t>17/06/2020</a:t>
            </a:fld>
            <a:endParaRPr lang="en-GB"/>
          </a:p>
        </p:txBody>
      </p:sp>
      <p:sp>
        <p:nvSpPr>
          <p:cNvPr id="4" name="Footer Placeholder 3">
            <a:extLst>
              <a:ext uri="{FF2B5EF4-FFF2-40B4-BE49-F238E27FC236}">
                <a16:creationId xmlns:a16="http://schemas.microsoft.com/office/drawing/2014/main" id="{98B91A46-E17E-4604-9538-422B715BCD5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22AFEF4-98DA-4D3C-948F-4375EB7DDBA9}"/>
              </a:ext>
            </a:extLst>
          </p:cNvPr>
          <p:cNvSpPr>
            <a:spLocks noGrp="1"/>
          </p:cNvSpPr>
          <p:nvPr>
            <p:ph type="sldNum" sz="quarter" idx="12"/>
          </p:nvPr>
        </p:nvSpPr>
        <p:spPr/>
        <p:txBody>
          <a:bodyPr/>
          <a:lstStyle/>
          <a:p>
            <a:fld id="{A7E29F71-B7FE-4386-845E-73800D5067E4}" type="slidenum">
              <a:rPr lang="en-GB" smtClean="0"/>
              <a:t>‹#›</a:t>
            </a:fld>
            <a:endParaRPr lang="en-GB"/>
          </a:p>
        </p:txBody>
      </p:sp>
    </p:spTree>
    <p:extLst>
      <p:ext uri="{BB962C8B-B14F-4D97-AF65-F5344CB8AC3E}">
        <p14:creationId xmlns:p14="http://schemas.microsoft.com/office/powerpoint/2010/main" val="6257175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8DAD57-6DA3-4093-ACDD-ECF5B9CBBFF6}"/>
              </a:ext>
            </a:extLst>
          </p:cNvPr>
          <p:cNvSpPr>
            <a:spLocks noGrp="1"/>
          </p:cNvSpPr>
          <p:nvPr>
            <p:ph type="dt" sz="half" idx="10"/>
          </p:nvPr>
        </p:nvSpPr>
        <p:spPr/>
        <p:txBody>
          <a:bodyPr/>
          <a:lstStyle/>
          <a:p>
            <a:fld id="{A30BEA05-4CDF-4535-9414-7C6C0C11125C}" type="datetimeFigureOut">
              <a:rPr lang="en-GB" smtClean="0"/>
              <a:t>17/06/2020</a:t>
            </a:fld>
            <a:endParaRPr lang="en-GB"/>
          </a:p>
        </p:txBody>
      </p:sp>
      <p:sp>
        <p:nvSpPr>
          <p:cNvPr id="3" name="Footer Placeholder 2">
            <a:extLst>
              <a:ext uri="{FF2B5EF4-FFF2-40B4-BE49-F238E27FC236}">
                <a16:creationId xmlns:a16="http://schemas.microsoft.com/office/drawing/2014/main" id="{74ECFBFF-B060-4E19-8365-C1EE01554E8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3D33E0B-8251-40D8-BB0B-6C7EE2095061}"/>
              </a:ext>
            </a:extLst>
          </p:cNvPr>
          <p:cNvSpPr>
            <a:spLocks noGrp="1"/>
          </p:cNvSpPr>
          <p:nvPr>
            <p:ph type="sldNum" sz="quarter" idx="12"/>
          </p:nvPr>
        </p:nvSpPr>
        <p:spPr/>
        <p:txBody>
          <a:bodyPr/>
          <a:lstStyle/>
          <a:p>
            <a:fld id="{A7E29F71-B7FE-4386-845E-73800D5067E4}" type="slidenum">
              <a:rPr lang="en-GB" smtClean="0"/>
              <a:t>‹#›</a:t>
            </a:fld>
            <a:endParaRPr lang="en-GB"/>
          </a:p>
        </p:txBody>
      </p:sp>
    </p:spTree>
    <p:extLst>
      <p:ext uri="{BB962C8B-B14F-4D97-AF65-F5344CB8AC3E}">
        <p14:creationId xmlns:p14="http://schemas.microsoft.com/office/powerpoint/2010/main" val="983372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BA5A7-2C9A-4D19-8303-DDF7607FCA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FEF453E-3761-490F-969E-A375894ED3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15E25E7-AF4B-4997-9E99-BE89FB072E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51428FE-66BF-4871-A93D-090AAA85F572}"/>
              </a:ext>
            </a:extLst>
          </p:cNvPr>
          <p:cNvSpPr>
            <a:spLocks noGrp="1"/>
          </p:cNvSpPr>
          <p:nvPr>
            <p:ph type="dt" sz="half" idx="10"/>
          </p:nvPr>
        </p:nvSpPr>
        <p:spPr/>
        <p:txBody>
          <a:bodyPr/>
          <a:lstStyle/>
          <a:p>
            <a:fld id="{A30BEA05-4CDF-4535-9414-7C6C0C11125C}" type="datetimeFigureOut">
              <a:rPr lang="en-GB" smtClean="0"/>
              <a:t>17/06/2020</a:t>
            </a:fld>
            <a:endParaRPr lang="en-GB"/>
          </a:p>
        </p:txBody>
      </p:sp>
      <p:sp>
        <p:nvSpPr>
          <p:cNvPr id="6" name="Footer Placeholder 5">
            <a:extLst>
              <a:ext uri="{FF2B5EF4-FFF2-40B4-BE49-F238E27FC236}">
                <a16:creationId xmlns:a16="http://schemas.microsoft.com/office/drawing/2014/main" id="{436E923E-901B-46CD-B516-84D2AF139C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60D70A-9418-49C0-8D66-A821755C1A30}"/>
              </a:ext>
            </a:extLst>
          </p:cNvPr>
          <p:cNvSpPr>
            <a:spLocks noGrp="1"/>
          </p:cNvSpPr>
          <p:nvPr>
            <p:ph type="sldNum" sz="quarter" idx="12"/>
          </p:nvPr>
        </p:nvSpPr>
        <p:spPr/>
        <p:txBody>
          <a:bodyPr/>
          <a:lstStyle/>
          <a:p>
            <a:fld id="{A7E29F71-B7FE-4386-845E-73800D5067E4}" type="slidenum">
              <a:rPr lang="en-GB" smtClean="0"/>
              <a:t>‹#›</a:t>
            </a:fld>
            <a:endParaRPr lang="en-GB"/>
          </a:p>
        </p:txBody>
      </p:sp>
    </p:spTree>
    <p:extLst>
      <p:ext uri="{BB962C8B-B14F-4D97-AF65-F5344CB8AC3E}">
        <p14:creationId xmlns:p14="http://schemas.microsoft.com/office/powerpoint/2010/main" val="280282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3CD33-28C6-4797-982F-CB1903EA43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ADA7CC3-22F9-42D3-8C4B-4FC27EB27B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2D79DCD-E4BB-4C2C-B38F-BF48164ED0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B322C11-0BFC-40DD-9356-A79F030F7FCA}"/>
              </a:ext>
            </a:extLst>
          </p:cNvPr>
          <p:cNvSpPr>
            <a:spLocks noGrp="1"/>
          </p:cNvSpPr>
          <p:nvPr>
            <p:ph type="dt" sz="half" idx="10"/>
          </p:nvPr>
        </p:nvSpPr>
        <p:spPr/>
        <p:txBody>
          <a:bodyPr/>
          <a:lstStyle/>
          <a:p>
            <a:fld id="{A30BEA05-4CDF-4535-9414-7C6C0C11125C}" type="datetimeFigureOut">
              <a:rPr lang="en-GB" smtClean="0"/>
              <a:t>17/06/2020</a:t>
            </a:fld>
            <a:endParaRPr lang="en-GB"/>
          </a:p>
        </p:txBody>
      </p:sp>
      <p:sp>
        <p:nvSpPr>
          <p:cNvPr id="6" name="Footer Placeholder 5">
            <a:extLst>
              <a:ext uri="{FF2B5EF4-FFF2-40B4-BE49-F238E27FC236}">
                <a16:creationId xmlns:a16="http://schemas.microsoft.com/office/drawing/2014/main" id="{41A91521-836A-4E33-9B37-995F8D605F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F8FF4E-E055-4549-A294-9BC0A5A13C57}"/>
              </a:ext>
            </a:extLst>
          </p:cNvPr>
          <p:cNvSpPr>
            <a:spLocks noGrp="1"/>
          </p:cNvSpPr>
          <p:nvPr>
            <p:ph type="sldNum" sz="quarter" idx="12"/>
          </p:nvPr>
        </p:nvSpPr>
        <p:spPr/>
        <p:txBody>
          <a:bodyPr/>
          <a:lstStyle/>
          <a:p>
            <a:fld id="{A7E29F71-B7FE-4386-845E-73800D5067E4}" type="slidenum">
              <a:rPr lang="en-GB" smtClean="0"/>
              <a:t>‹#›</a:t>
            </a:fld>
            <a:endParaRPr lang="en-GB"/>
          </a:p>
        </p:txBody>
      </p:sp>
    </p:spTree>
    <p:extLst>
      <p:ext uri="{BB962C8B-B14F-4D97-AF65-F5344CB8AC3E}">
        <p14:creationId xmlns:p14="http://schemas.microsoft.com/office/powerpoint/2010/main" val="1497655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C01A9-B7B8-4E6E-B5B9-C78A751EDAC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884C28-352E-48A0-9DEC-21CC045FF39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4A9C06-C8D0-4A3F-8EFA-ABF126A5FD82}"/>
              </a:ext>
            </a:extLst>
          </p:cNvPr>
          <p:cNvSpPr>
            <a:spLocks noGrp="1"/>
          </p:cNvSpPr>
          <p:nvPr>
            <p:ph type="dt" sz="half" idx="10"/>
          </p:nvPr>
        </p:nvSpPr>
        <p:spPr/>
        <p:txBody>
          <a:bodyPr/>
          <a:lstStyle/>
          <a:p>
            <a:fld id="{A30BEA05-4CDF-4535-9414-7C6C0C11125C}" type="datetimeFigureOut">
              <a:rPr lang="en-GB" smtClean="0"/>
              <a:t>17/06/2020</a:t>
            </a:fld>
            <a:endParaRPr lang="en-GB"/>
          </a:p>
        </p:txBody>
      </p:sp>
      <p:sp>
        <p:nvSpPr>
          <p:cNvPr id="5" name="Footer Placeholder 4">
            <a:extLst>
              <a:ext uri="{FF2B5EF4-FFF2-40B4-BE49-F238E27FC236}">
                <a16:creationId xmlns:a16="http://schemas.microsoft.com/office/drawing/2014/main" id="{E1A16FD8-9370-44A1-8867-0BFCBDD67C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E5D181-5305-4073-BB5E-1FD446AA72A0}"/>
              </a:ext>
            </a:extLst>
          </p:cNvPr>
          <p:cNvSpPr>
            <a:spLocks noGrp="1"/>
          </p:cNvSpPr>
          <p:nvPr>
            <p:ph type="sldNum" sz="quarter" idx="12"/>
          </p:nvPr>
        </p:nvSpPr>
        <p:spPr/>
        <p:txBody>
          <a:bodyPr/>
          <a:lstStyle/>
          <a:p>
            <a:fld id="{A7E29F71-B7FE-4386-845E-73800D5067E4}" type="slidenum">
              <a:rPr lang="en-GB" smtClean="0"/>
              <a:t>‹#›</a:t>
            </a:fld>
            <a:endParaRPr lang="en-GB"/>
          </a:p>
        </p:txBody>
      </p:sp>
    </p:spTree>
    <p:extLst>
      <p:ext uri="{BB962C8B-B14F-4D97-AF65-F5344CB8AC3E}">
        <p14:creationId xmlns:p14="http://schemas.microsoft.com/office/powerpoint/2010/main" val="40332433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A48B05-6546-42C3-A73C-C37B2873177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2956C7D-41DE-4EE7-9D88-D28DEE86E95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D19B24-D0DE-4CF2-8095-5BD317F04F44}"/>
              </a:ext>
            </a:extLst>
          </p:cNvPr>
          <p:cNvSpPr>
            <a:spLocks noGrp="1"/>
          </p:cNvSpPr>
          <p:nvPr>
            <p:ph type="dt" sz="half" idx="10"/>
          </p:nvPr>
        </p:nvSpPr>
        <p:spPr/>
        <p:txBody>
          <a:bodyPr/>
          <a:lstStyle/>
          <a:p>
            <a:fld id="{A30BEA05-4CDF-4535-9414-7C6C0C11125C}" type="datetimeFigureOut">
              <a:rPr lang="en-GB" smtClean="0"/>
              <a:t>17/06/2020</a:t>
            </a:fld>
            <a:endParaRPr lang="en-GB"/>
          </a:p>
        </p:txBody>
      </p:sp>
      <p:sp>
        <p:nvSpPr>
          <p:cNvPr id="5" name="Footer Placeholder 4">
            <a:extLst>
              <a:ext uri="{FF2B5EF4-FFF2-40B4-BE49-F238E27FC236}">
                <a16:creationId xmlns:a16="http://schemas.microsoft.com/office/drawing/2014/main" id="{3E0F5AA4-FB9D-485B-B334-BA2EB0B939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A4CCDE-9125-48EA-8D6B-ABAAF791EACB}"/>
              </a:ext>
            </a:extLst>
          </p:cNvPr>
          <p:cNvSpPr>
            <a:spLocks noGrp="1"/>
          </p:cNvSpPr>
          <p:nvPr>
            <p:ph type="sldNum" sz="quarter" idx="12"/>
          </p:nvPr>
        </p:nvSpPr>
        <p:spPr/>
        <p:txBody>
          <a:bodyPr/>
          <a:lstStyle/>
          <a:p>
            <a:fld id="{A7E29F71-B7FE-4386-845E-73800D5067E4}" type="slidenum">
              <a:rPr lang="en-GB" smtClean="0"/>
              <a:t>‹#›</a:t>
            </a:fld>
            <a:endParaRPr lang="en-GB"/>
          </a:p>
        </p:txBody>
      </p:sp>
    </p:spTree>
    <p:extLst>
      <p:ext uri="{BB962C8B-B14F-4D97-AF65-F5344CB8AC3E}">
        <p14:creationId xmlns:p14="http://schemas.microsoft.com/office/powerpoint/2010/main" val="2899719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5B5D48-2554-46EE-8829-B93615E2470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2503D7-D79E-45A6-B501-29D527A911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C545B6-4012-4654-93A2-9407D51AABB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0BEA05-4CDF-4535-9414-7C6C0C11125C}" type="datetimeFigureOut">
              <a:rPr lang="en-GB" smtClean="0"/>
              <a:t>17/06/2020</a:t>
            </a:fld>
            <a:endParaRPr lang="en-GB"/>
          </a:p>
        </p:txBody>
      </p:sp>
      <p:sp>
        <p:nvSpPr>
          <p:cNvPr id="5" name="Footer Placeholder 4">
            <a:extLst>
              <a:ext uri="{FF2B5EF4-FFF2-40B4-BE49-F238E27FC236}">
                <a16:creationId xmlns:a16="http://schemas.microsoft.com/office/drawing/2014/main" id="{3CFF3272-C963-4964-AE4B-9FA92EFC9A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B94EC86-DFCC-41AD-93E4-347CB2CF88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E29F71-B7FE-4386-845E-73800D5067E4}" type="slidenum">
              <a:rPr lang="en-GB" smtClean="0"/>
              <a:t>‹#›</a:t>
            </a:fld>
            <a:endParaRPr lang="en-GB"/>
          </a:p>
        </p:txBody>
      </p:sp>
    </p:spTree>
    <p:extLst>
      <p:ext uri="{BB962C8B-B14F-4D97-AF65-F5344CB8AC3E}">
        <p14:creationId xmlns:p14="http://schemas.microsoft.com/office/powerpoint/2010/main" val="24827811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peech Bubble: Rectangle with Corners Rounded 11">
            <a:extLst>
              <a:ext uri="{FF2B5EF4-FFF2-40B4-BE49-F238E27FC236}">
                <a16:creationId xmlns:a16="http://schemas.microsoft.com/office/drawing/2014/main" id="{B37E6E79-9924-4412-B7B8-E0044377DE2F}"/>
              </a:ext>
            </a:extLst>
          </p:cNvPr>
          <p:cNvSpPr/>
          <p:nvPr/>
        </p:nvSpPr>
        <p:spPr>
          <a:xfrm>
            <a:off x="7929740" y="2044807"/>
            <a:ext cx="3741559" cy="1723138"/>
          </a:xfrm>
          <a:prstGeom prst="wedgeRoundRectCallout">
            <a:avLst>
              <a:gd name="adj1" fmla="val -43914"/>
              <a:gd name="adj2" fmla="val 81663"/>
              <a:gd name="adj3" fmla="val 1666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67F713B9-1453-4053-BAEE-45F8450A0DC4}"/>
              </a:ext>
            </a:extLst>
          </p:cNvPr>
          <p:cNvSpPr txBox="1"/>
          <p:nvPr/>
        </p:nvSpPr>
        <p:spPr>
          <a:xfrm>
            <a:off x="3593431" y="302567"/>
            <a:ext cx="4017190" cy="553998"/>
          </a:xfrm>
          <a:prstGeom prst="rect">
            <a:avLst/>
          </a:prstGeom>
          <a:noFill/>
        </p:spPr>
        <p:txBody>
          <a:bodyPr wrap="none" rtlCol="0">
            <a:spAutoFit/>
          </a:bodyPr>
          <a:lstStyle/>
          <a:p>
            <a:r>
              <a:rPr lang="en-GB" sz="3000" u="sng" dirty="0"/>
              <a:t>Why do people migrate?</a:t>
            </a:r>
          </a:p>
        </p:txBody>
      </p:sp>
      <p:pic>
        <p:nvPicPr>
          <p:cNvPr id="5" name="Picture 4">
            <a:extLst>
              <a:ext uri="{FF2B5EF4-FFF2-40B4-BE49-F238E27FC236}">
                <a16:creationId xmlns:a16="http://schemas.microsoft.com/office/drawing/2014/main" id="{67A4FB04-BB0F-474C-99CA-3CFE5507212B}"/>
              </a:ext>
            </a:extLst>
          </p:cNvPr>
          <p:cNvPicPr>
            <a:picLocks noChangeAspect="1"/>
          </p:cNvPicPr>
          <p:nvPr/>
        </p:nvPicPr>
        <p:blipFill>
          <a:blip r:embed="rId2"/>
          <a:stretch>
            <a:fillRect/>
          </a:stretch>
        </p:blipFill>
        <p:spPr>
          <a:xfrm>
            <a:off x="3593431" y="1087398"/>
            <a:ext cx="4297259" cy="5630891"/>
          </a:xfrm>
          <a:prstGeom prst="rect">
            <a:avLst/>
          </a:prstGeom>
        </p:spPr>
      </p:pic>
      <p:sp>
        <p:nvSpPr>
          <p:cNvPr id="6" name="TextBox 5">
            <a:extLst>
              <a:ext uri="{FF2B5EF4-FFF2-40B4-BE49-F238E27FC236}">
                <a16:creationId xmlns:a16="http://schemas.microsoft.com/office/drawing/2014/main" id="{B3146499-896D-4AAA-B2F3-962CBB6600EB}"/>
              </a:ext>
            </a:extLst>
          </p:cNvPr>
          <p:cNvSpPr txBox="1"/>
          <p:nvPr/>
        </p:nvSpPr>
        <p:spPr>
          <a:xfrm>
            <a:off x="9156700" y="71735"/>
            <a:ext cx="2843086" cy="461665"/>
          </a:xfrm>
          <a:prstGeom prst="rect">
            <a:avLst/>
          </a:prstGeom>
          <a:noFill/>
        </p:spPr>
        <p:txBody>
          <a:bodyPr wrap="none" rtlCol="0">
            <a:spAutoFit/>
          </a:bodyPr>
          <a:lstStyle/>
          <a:p>
            <a:r>
              <a:rPr lang="en-GB" sz="2400" u="sng" dirty="0"/>
              <a:t>Wednesday 24</a:t>
            </a:r>
            <a:r>
              <a:rPr lang="en-GB" sz="2400" u="sng" baseline="30000" dirty="0"/>
              <a:t>th</a:t>
            </a:r>
            <a:r>
              <a:rPr lang="en-GB" sz="2400" u="sng" dirty="0"/>
              <a:t> June</a:t>
            </a:r>
          </a:p>
        </p:txBody>
      </p:sp>
      <p:sp>
        <p:nvSpPr>
          <p:cNvPr id="7" name="Arrow: Curved Up 6">
            <a:extLst>
              <a:ext uri="{FF2B5EF4-FFF2-40B4-BE49-F238E27FC236}">
                <a16:creationId xmlns:a16="http://schemas.microsoft.com/office/drawing/2014/main" id="{40570789-3CED-441B-A42B-A2181F997FF4}"/>
              </a:ext>
            </a:extLst>
          </p:cNvPr>
          <p:cNvSpPr/>
          <p:nvPr/>
        </p:nvSpPr>
        <p:spPr>
          <a:xfrm rot="2216386">
            <a:off x="4751126" y="3852419"/>
            <a:ext cx="1701800" cy="8763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Arrow: Curved Up 7">
            <a:extLst>
              <a:ext uri="{FF2B5EF4-FFF2-40B4-BE49-F238E27FC236}">
                <a16:creationId xmlns:a16="http://schemas.microsoft.com/office/drawing/2014/main" id="{2A68D0D7-0324-47F8-A9FB-B90696F642DB}"/>
              </a:ext>
            </a:extLst>
          </p:cNvPr>
          <p:cNvSpPr/>
          <p:nvPr/>
        </p:nvSpPr>
        <p:spPr>
          <a:xfrm rot="13016386">
            <a:off x="5589326" y="2603124"/>
            <a:ext cx="1701800" cy="8763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TextBox 8">
            <a:extLst>
              <a:ext uri="{FF2B5EF4-FFF2-40B4-BE49-F238E27FC236}">
                <a16:creationId xmlns:a16="http://schemas.microsoft.com/office/drawing/2014/main" id="{E643DAD7-E618-4501-8435-EF4F3AD1796E}"/>
              </a:ext>
            </a:extLst>
          </p:cNvPr>
          <p:cNvSpPr txBox="1"/>
          <p:nvPr/>
        </p:nvSpPr>
        <p:spPr>
          <a:xfrm>
            <a:off x="520701" y="3213100"/>
            <a:ext cx="2565682" cy="923330"/>
          </a:xfrm>
          <a:prstGeom prst="rect">
            <a:avLst/>
          </a:prstGeom>
          <a:noFill/>
        </p:spPr>
        <p:txBody>
          <a:bodyPr wrap="square" rtlCol="0">
            <a:spAutoFit/>
          </a:bodyPr>
          <a:lstStyle/>
          <a:p>
            <a:pPr algn="ctr"/>
            <a:r>
              <a:rPr lang="en-GB" dirty="0"/>
              <a:t>To move from one place and go and live in another</a:t>
            </a:r>
          </a:p>
        </p:txBody>
      </p:sp>
      <p:sp>
        <p:nvSpPr>
          <p:cNvPr id="10" name="TextBox 9">
            <a:extLst>
              <a:ext uri="{FF2B5EF4-FFF2-40B4-BE49-F238E27FC236}">
                <a16:creationId xmlns:a16="http://schemas.microsoft.com/office/drawing/2014/main" id="{89D890FB-EFB6-4F3F-8C4E-0B4B08C8BA3F}"/>
              </a:ext>
            </a:extLst>
          </p:cNvPr>
          <p:cNvSpPr txBox="1"/>
          <p:nvPr/>
        </p:nvSpPr>
        <p:spPr>
          <a:xfrm>
            <a:off x="825229" y="2671942"/>
            <a:ext cx="1956626" cy="369332"/>
          </a:xfrm>
          <a:prstGeom prst="rect">
            <a:avLst/>
          </a:prstGeom>
          <a:noFill/>
        </p:spPr>
        <p:txBody>
          <a:bodyPr wrap="none" rtlCol="0">
            <a:spAutoFit/>
          </a:bodyPr>
          <a:lstStyle/>
          <a:p>
            <a:r>
              <a:rPr lang="en-GB" u="sng" dirty="0"/>
              <a:t>What is migration?</a:t>
            </a:r>
          </a:p>
        </p:txBody>
      </p:sp>
      <p:sp>
        <p:nvSpPr>
          <p:cNvPr id="11" name="TextBox 10">
            <a:extLst>
              <a:ext uri="{FF2B5EF4-FFF2-40B4-BE49-F238E27FC236}">
                <a16:creationId xmlns:a16="http://schemas.microsoft.com/office/drawing/2014/main" id="{8DDA7952-F794-4AA9-AD06-F651FE9B39FA}"/>
              </a:ext>
            </a:extLst>
          </p:cNvPr>
          <p:cNvSpPr txBox="1"/>
          <p:nvPr/>
        </p:nvSpPr>
        <p:spPr>
          <a:xfrm>
            <a:off x="8322092" y="2306211"/>
            <a:ext cx="3044679" cy="1200329"/>
          </a:xfrm>
          <a:prstGeom prst="rect">
            <a:avLst/>
          </a:prstGeom>
          <a:noFill/>
        </p:spPr>
        <p:txBody>
          <a:bodyPr wrap="square" rtlCol="0">
            <a:spAutoFit/>
          </a:bodyPr>
          <a:lstStyle/>
          <a:p>
            <a:r>
              <a:rPr lang="en-GB" dirty="0"/>
              <a:t>Using all your past learning about Italy, what reasons would people prefer to live in Northern Italy?</a:t>
            </a:r>
          </a:p>
        </p:txBody>
      </p:sp>
      <p:sp>
        <p:nvSpPr>
          <p:cNvPr id="13" name="Speech Bubble: Rectangle with Corners Rounded 12">
            <a:extLst>
              <a:ext uri="{FF2B5EF4-FFF2-40B4-BE49-F238E27FC236}">
                <a16:creationId xmlns:a16="http://schemas.microsoft.com/office/drawing/2014/main" id="{15155D22-0946-4795-9C87-BBCA8C1F62DE}"/>
              </a:ext>
            </a:extLst>
          </p:cNvPr>
          <p:cNvSpPr/>
          <p:nvPr/>
        </p:nvSpPr>
        <p:spPr>
          <a:xfrm>
            <a:off x="8258227" y="4559407"/>
            <a:ext cx="3741559" cy="1723138"/>
          </a:xfrm>
          <a:prstGeom prst="wedgeRoundRectCallout">
            <a:avLst>
              <a:gd name="adj1" fmla="val -43914"/>
              <a:gd name="adj2" fmla="val 81663"/>
              <a:gd name="adj3" fmla="val 1666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563ABF1D-1863-468B-891C-1E1700935509}"/>
              </a:ext>
            </a:extLst>
          </p:cNvPr>
          <p:cNvSpPr txBox="1"/>
          <p:nvPr/>
        </p:nvSpPr>
        <p:spPr>
          <a:xfrm>
            <a:off x="8650579" y="4820811"/>
            <a:ext cx="3044679" cy="1200329"/>
          </a:xfrm>
          <a:prstGeom prst="rect">
            <a:avLst/>
          </a:prstGeom>
          <a:noFill/>
        </p:spPr>
        <p:txBody>
          <a:bodyPr wrap="square" rtlCol="0">
            <a:spAutoFit/>
          </a:bodyPr>
          <a:lstStyle/>
          <a:p>
            <a:r>
              <a:rPr lang="en-GB" dirty="0"/>
              <a:t>Using all your past learning about Italy, what reasons would people prefer to live in Sothern Italy?</a:t>
            </a:r>
          </a:p>
        </p:txBody>
      </p:sp>
    </p:spTree>
    <p:extLst>
      <p:ext uri="{BB962C8B-B14F-4D97-AF65-F5344CB8AC3E}">
        <p14:creationId xmlns:p14="http://schemas.microsoft.com/office/powerpoint/2010/main" val="4218181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16278DB-3711-4D63-A8E6-227645198133}"/>
              </a:ext>
            </a:extLst>
          </p:cNvPr>
          <p:cNvPicPr>
            <a:picLocks noChangeAspect="1"/>
          </p:cNvPicPr>
          <p:nvPr/>
        </p:nvPicPr>
        <p:blipFill>
          <a:blip r:embed="rId2"/>
          <a:stretch>
            <a:fillRect/>
          </a:stretch>
        </p:blipFill>
        <p:spPr>
          <a:xfrm>
            <a:off x="1527174" y="1316037"/>
            <a:ext cx="9549526" cy="4703763"/>
          </a:xfrm>
          <a:prstGeom prst="rect">
            <a:avLst/>
          </a:prstGeom>
        </p:spPr>
      </p:pic>
      <p:sp>
        <p:nvSpPr>
          <p:cNvPr id="5" name="TextBox 4">
            <a:extLst>
              <a:ext uri="{FF2B5EF4-FFF2-40B4-BE49-F238E27FC236}">
                <a16:creationId xmlns:a16="http://schemas.microsoft.com/office/drawing/2014/main" id="{9E1DCD7F-2E19-49C5-9BA4-483C180C1B95}"/>
              </a:ext>
            </a:extLst>
          </p:cNvPr>
          <p:cNvSpPr txBox="1"/>
          <p:nvPr/>
        </p:nvSpPr>
        <p:spPr>
          <a:xfrm>
            <a:off x="266700" y="203200"/>
            <a:ext cx="11417299" cy="646331"/>
          </a:xfrm>
          <a:prstGeom prst="rect">
            <a:avLst/>
          </a:prstGeom>
          <a:noFill/>
        </p:spPr>
        <p:txBody>
          <a:bodyPr wrap="square" rtlCol="0">
            <a:spAutoFit/>
          </a:bodyPr>
          <a:lstStyle/>
          <a:p>
            <a:pPr algn="ctr"/>
            <a:r>
              <a:rPr lang="en-GB" dirty="0"/>
              <a:t>When thinking about migration, there are pull factors which are pulling into an area and push factors which are pushing you away from an area</a:t>
            </a:r>
          </a:p>
        </p:txBody>
      </p:sp>
      <p:sp>
        <p:nvSpPr>
          <p:cNvPr id="6" name="TextBox 5">
            <a:extLst>
              <a:ext uri="{FF2B5EF4-FFF2-40B4-BE49-F238E27FC236}">
                <a16:creationId xmlns:a16="http://schemas.microsoft.com/office/drawing/2014/main" id="{02265F8A-4059-4532-A027-40928B4C71DC}"/>
              </a:ext>
            </a:extLst>
          </p:cNvPr>
          <p:cNvSpPr txBox="1"/>
          <p:nvPr/>
        </p:nvSpPr>
        <p:spPr>
          <a:xfrm>
            <a:off x="4284514" y="6171168"/>
            <a:ext cx="3648371" cy="369332"/>
          </a:xfrm>
          <a:prstGeom prst="rect">
            <a:avLst/>
          </a:prstGeom>
          <a:noFill/>
        </p:spPr>
        <p:txBody>
          <a:bodyPr wrap="none" rtlCol="0">
            <a:spAutoFit/>
          </a:bodyPr>
          <a:lstStyle/>
          <a:p>
            <a:r>
              <a:rPr lang="en-GB" b="1" dirty="0"/>
              <a:t>How do these factors relate to Italy?</a:t>
            </a:r>
          </a:p>
        </p:txBody>
      </p:sp>
    </p:spTree>
    <p:extLst>
      <p:ext uri="{BB962C8B-B14F-4D97-AF65-F5344CB8AC3E}">
        <p14:creationId xmlns:p14="http://schemas.microsoft.com/office/powerpoint/2010/main" val="315923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EFB936C-E028-4E96-9DB6-BE0AAE0FF05A}"/>
              </a:ext>
            </a:extLst>
          </p:cNvPr>
          <p:cNvSpPr txBox="1"/>
          <p:nvPr/>
        </p:nvSpPr>
        <p:spPr>
          <a:xfrm>
            <a:off x="1536700" y="2397591"/>
            <a:ext cx="2293898" cy="523220"/>
          </a:xfrm>
          <a:prstGeom prst="rect">
            <a:avLst/>
          </a:prstGeom>
          <a:noFill/>
        </p:spPr>
        <p:txBody>
          <a:bodyPr wrap="none" rtlCol="0">
            <a:spAutoFit/>
          </a:bodyPr>
          <a:lstStyle/>
          <a:p>
            <a:r>
              <a:rPr lang="en-GB" sz="2800" b="1" dirty="0"/>
              <a:t>Southern Italy</a:t>
            </a:r>
          </a:p>
        </p:txBody>
      </p:sp>
      <p:sp>
        <p:nvSpPr>
          <p:cNvPr id="5" name="TextBox 4">
            <a:extLst>
              <a:ext uri="{FF2B5EF4-FFF2-40B4-BE49-F238E27FC236}">
                <a16:creationId xmlns:a16="http://schemas.microsoft.com/office/drawing/2014/main" id="{D046196C-FCA5-452C-87DA-FEABF5CA92E8}"/>
              </a:ext>
            </a:extLst>
          </p:cNvPr>
          <p:cNvSpPr txBox="1"/>
          <p:nvPr/>
        </p:nvSpPr>
        <p:spPr>
          <a:xfrm>
            <a:off x="7876928" y="2491581"/>
            <a:ext cx="2297104" cy="523220"/>
          </a:xfrm>
          <a:prstGeom prst="rect">
            <a:avLst/>
          </a:prstGeom>
          <a:noFill/>
        </p:spPr>
        <p:txBody>
          <a:bodyPr wrap="none" rtlCol="0">
            <a:spAutoFit/>
          </a:bodyPr>
          <a:lstStyle/>
          <a:p>
            <a:r>
              <a:rPr lang="en-GB" sz="2800" b="1" dirty="0"/>
              <a:t>Northern Italy</a:t>
            </a:r>
          </a:p>
        </p:txBody>
      </p:sp>
      <p:sp>
        <p:nvSpPr>
          <p:cNvPr id="6" name="TextBox 5">
            <a:extLst>
              <a:ext uri="{FF2B5EF4-FFF2-40B4-BE49-F238E27FC236}">
                <a16:creationId xmlns:a16="http://schemas.microsoft.com/office/drawing/2014/main" id="{7FF05D0C-402D-4431-9230-80C9027C936A}"/>
              </a:ext>
            </a:extLst>
          </p:cNvPr>
          <p:cNvSpPr txBox="1"/>
          <p:nvPr/>
        </p:nvSpPr>
        <p:spPr>
          <a:xfrm>
            <a:off x="939800" y="3164681"/>
            <a:ext cx="3688317" cy="2862322"/>
          </a:xfrm>
          <a:prstGeom prst="rect">
            <a:avLst/>
          </a:prstGeom>
          <a:noFill/>
        </p:spPr>
        <p:txBody>
          <a:bodyPr wrap="none" rtlCol="0">
            <a:spAutoFit/>
          </a:bodyPr>
          <a:lstStyle/>
          <a:p>
            <a:r>
              <a:rPr lang="en-GB" dirty="0"/>
              <a:t>+   Lots of space</a:t>
            </a:r>
          </a:p>
          <a:p>
            <a:r>
              <a:rPr lang="en-GB" dirty="0"/>
              <a:t>+   Ancient tourist attractions</a:t>
            </a:r>
          </a:p>
          <a:p>
            <a:r>
              <a:rPr lang="en-GB" dirty="0"/>
              <a:t>+   Beautiful landscapes</a:t>
            </a:r>
          </a:p>
          <a:p>
            <a:r>
              <a:rPr lang="en-GB" dirty="0"/>
              <a:t>+   All year round nice weather</a:t>
            </a:r>
          </a:p>
          <a:p>
            <a:r>
              <a:rPr lang="en-GB" dirty="0"/>
              <a:t>+   Scenic beaches</a:t>
            </a:r>
          </a:p>
          <a:p>
            <a:pPr marL="285750" indent="-285750">
              <a:buFontTx/>
              <a:buChar char="-"/>
            </a:pPr>
            <a:r>
              <a:rPr lang="en-GB" dirty="0"/>
              <a:t>Hilly and mountains landscape</a:t>
            </a:r>
          </a:p>
          <a:p>
            <a:pPr marL="285750" indent="-285750">
              <a:buFontTx/>
              <a:buChar char="-"/>
            </a:pPr>
            <a:r>
              <a:rPr lang="en-GB" dirty="0"/>
              <a:t>Far from urban markets and shops</a:t>
            </a:r>
          </a:p>
          <a:p>
            <a:pPr marL="285750" indent="-285750">
              <a:buFontTx/>
              <a:buChar char="-"/>
            </a:pPr>
            <a:r>
              <a:rPr lang="en-GB" dirty="0"/>
              <a:t>Isolated</a:t>
            </a:r>
          </a:p>
          <a:p>
            <a:pPr marL="285750" indent="-285750">
              <a:buFontTx/>
              <a:buChar char="-"/>
            </a:pPr>
            <a:r>
              <a:rPr lang="en-GB" dirty="0"/>
              <a:t>Poor quality soil</a:t>
            </a:r>
          </a:p>
          <a:p>
            <a:pPr marL="285750" indent="-285750">
              <a:buFontTx/>
              <a:buChar char="-"/>
            </a:pPr>
            <a:r>
              <a:rPr lang="en-GB" dirty="0"/>
              <a:t>Lacks modern technology</a:t>
            </a:r>
          </a:p>
        </p:txBody>
      </p:sp>
      <p:sp>
        <p:nvSpPr>
          <p:cNvPr id="7" name="TextBox 6">
            <a:extLst>
              <a:ext uri="{FF2B5EF4-FFF2-40B4-BE49-F238E27FC236}">
                <a16:creationId xmlns:a16="http://schemas.microsoft.com/office/drawing/2014/main" id="{7F8DA3A5-F315-40E9-BD0F-BBBC1A96235F}"/>
              </a:ext>
            </a:extLst>
          </p:cNvPr>
          <p:cNvSpPr txBox="1"/>
          <p:nvPr/>
        </p:nvSpPr>
        <p:spPr>
          <a:xfrm>
            <a:off x="7520473" y="3164681"/>
            <a:ext cx="3731727" cy="3693319"/>
          </a:xfrm>
          <a:prstGeom prst="rect">
            <a:avLst/>
          </a:prstGeom>
          <a:noFill/>
        </p:spPr>
        <p:txBody>
          <a:bodyPr wrap="none" rtlCol="0">
            <a:spAutoFit/>
          </a:bodyPr>
          <a:lstStyle/>
          <a:p>
            <a:r>
              <a:rPr lang="en-GB" dirty="0"/>
              <a:t>+   Near to major industries</a:t>
            </a:r>
          </a:p>
          <a:p>
            <a:r>
              <a:rPr lang="en-GB" dirty="0"/>
              <a:t>+   Many job opportunities</a:t>
            </a:r>
          </a:p>
          <a:p>
            <a:r>
              <a:rPr lang="en-GB" dirty="0"/>
              <a:t>+   Fertile soil</a:t>
            </a:r>
          </a:p>
          <a:p>
            <a:r>
              <a:rPr lang="en-GB" dirty="0"/>
              <a:t>+   Easy to borrow money for business</a:t>
            </a:r>
          </a:p>
          <a:p>
            <a:r>
              <a:rPr lang="en-GB" dirty="0"/>
              <a:t>+   Higher quality of life</a:t>
            </a:r>
          </a:p>
          <a:p>
            <a:r>
              <a:rPr lang="en-GB" dirty="0"/>
              <a:t>+   No droughts</a:t>
            </a:r>
          </a:p>
          <a:p>
            <a:r>
              <a:rPr lang="en-GB" dirty="0"/>
              <a:t>+   Tourist attractions</a:t>
            </a:r>
          </a:p>
          <a:p>
            <a:r>
              <a:rPr lang="en-GB" dirty="0"/>
              <a:t>+   Good transportation links</a:t>
            </a:r>
          </a:p>
          <a:p>
            <a:pPr marL="285750" indent="-285750">
              <a:buFontTx/>
              <a:buChar char="-"/>
            </a:pPr>
            <a:r>
              <a:rPr lang="en-GB" dirty="0"/>
              <a:t>Lots of people to compete with</a:t>
            </a:r>
          </a:p>
          <a:p>
            <a:pPr marL="285750" indent="-285750">
              <a:buFontTx/>
              <a:buChar char="-"/>
            </a:pPr>
            <a:r>
              <a:rPr lang="en-GB" dirty="0"/>
              <a:t>Pollution caused by mass industry</a:t>
            </a:r>
          </a:p>
          <a:p>
            <a:pPr marL="285750" indent="-285750">
              <a:buFontTx/>
              <a:buChar char="-"/>
            </a:pPr>
            <a:r>
              <a:rPr lang="en-GB" dirty="0"/>
              <a:t>Expensive to live</a:t>
            </a:r>
          </a:p>
          <a:p>
            <a:pPr marL="285750" indent="-285750">
              <a:buFontTx/>
              <a:buChar char="-"/>
            </a:pPr>
            <a:r>
              <a:rPr lang="en-GB" dirty="0"/>
              <a:t>Overcrowding in large cities</a:t>
            </a:r>
          </a:p>
          <a:p>
            <a:pPr marL="285750" indent="-285750">
              <a:buFontTx/>
              <a:buChar char="-"/>
            </a:pPr>
            <a:endParaRPr lang="en-GB" dirty="0"/>
          </a:p>
        </p:txBody>
      </p:sp>
      <p:sp>
        <p:nvSpPr>
          <p:cNvPr id="8" name="Speech Bubble: Rectangle with Corners Rounded 7">
            <a:extLst>
              <a:ext uri="{FF2B5EF4-FFF2-40B4-BE49-F238E27FC236}">
                <a16:creationId xmlns:a16="http://schemas.microsoft.com/office/drawing/2014/main" id="{92D25B43-D636-4DE7-AEDD-4303F3979095}"/>
              </a:ext>
            </a:extLst>
          </p:cNvPr>
          <p:cNvSpPr/>
          <p:nvPr/>
        </p:nvSpPr>
        <p:spPr>
          <a:xfrm>
            <a:off x="3980040" y="317607"/>
            <a:ext cx="3741559" cy="1723138"/>
          </a:xfrm>
          <a:prstGeom prst="wedgeRoundRectCallout">
            <a:avLst>
              <a:gd name="adj1" fmla="val -93131"/>
              <a:gd name="adj2" fmla="val -59109"/>
              <a:gd name="adj3" fmla="val 1666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BB56EDA1-D046-4C2C-953D-929A9E6ABA05}"/>
              </a:ext>
            </a:extLst>
          </p:cNvPr>
          <p:cNvSpPr txBox="1"/>
          <p:nvPr/>
        </p:nvSpPr>
        <p:spPr>
          <a:xfrm>
            <a:off x="4283492" y="667911"/>
            <a:ext cx="3044679" cy="923330"/>
          </a:xfrm>
          <a:prstGeom prst="rect">
            <a:avLst/>
          </a:prstGeom>
          <a:noFill/>
        </p:spPr>
        <p:txBody>
          <a:bodyPr wrap="square" rtlCol="0">
            <a:spAutoFit/>
          </a:bodyPr>
          <a:lstStyle/>
          <a:p>
            <a:pPr algn="ctr"/>
            <a:r>
              <a:rPr lang="en-GB" b="1" dirty="0"/>
              <a:t>Push and pull factors for Southern and Northern Italy. Can you add to these lists?</a:t>
            </a:r>
          </a:p>
        </p:txBody>
      </p:sp>
    </p:spTree>
    <p:extLst>
      <p:ext uri="{BB962C8B-B14F-4D97-AF65-F5344CB8AC3E}">
        <p14:creationId xmlns:p14="http://schemas.microsoft.com/office/powerpoint/2010/main" val="213707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140FEA3-7763-4B2C-877D-D64DB9E06E61}"/>
              </a:ext>
            </a:extLst>
          </p:cNvPr>
          <p:cNvSpPr txBox="1"/>
          <p:nvPr/>
        </p:nvSpPr>
        <p:spPr>
          <a:xfrm>
            <a:off x="3593431" y="302567"/>
            <a:ext cx="4017190" cy="553998"/>
          </a:xfrm>
          <a:prstGeom prst="rect">
            <a:avLst/>
          </a:prstGeom>
          <a:noFill/>
        </p:spPr>
        <p:txBody>
          <a:bodyPr wrap="none" rtlCol="0">
            <a:spAutoFit/>
          </a:bodyPr>
          <a:lstStyle/>
          <a:p>
            <a:r>
              <a:rPr lang="en-GB" sz="3000" u="sng" dirty="0"/>
              <a:t>Why do people migrate?</a:t>
            </a:r>
          </a:p>
        </p:txBody>
      </p:sp>
      <p:sp>
        <p:nvSpPr>
          <p:cNvPr id="5" name="TextBox 4">
            <a:extLst>
              <a:ext uri="{FF2B5EF4-FFF2-40B4-BE49-F238E27FC236}">
                <a16:creationId xmlns:a16="http://schemas.microsoft.com/office/drawing/2014/main" id="{0CD9AF7B-6C23-443B-8151-3071F765C40D}"/>
              </a:ext>
            </a:extLst>
          </p:cNvPr>
          <p:cNvSpPr txBox="1"/>
          <p:nvPr/>
        </p:nvSpPr>
        <p:spPr>
          <a:xfrm>
            <a:off x="9156700" y="71735"/>
            <a:ext cx="2843086" cy="461665"/>
          </a:xfrm>
          <a:prstGeom prst="rect">
            <a:avLst/>
          </a:prstGeom>
          <a:noFill/>
        </p:spPr>
        <p:txBody>
          <a:bodyPr wrap="none" rtlCol="0">
            <a:spAutoFit/>
          </a:bodyPr>
          <a:lstStyle/>
          <a:p>
            <a:r>
              <a:rPr lang="en-GB" sz="2400" u="sng" dirty="0"/>
              <a:t>Wednesday 24</a:t>
            </a:r>
            <a:r>
              <a:rPr lang="en-GB" sz="2400" u="sng" baseline="30000" dirty="0"/>
              <a:t>th</a:t>
            </a:r>
            <a:r>
              <a:rPr lang="en-GB" sz="2400" u="sng" dirty="0"/>
              <a:t> June</a:t>
            </a:r>
          </a:p>
        </p:txBody>
      </p:sp>
      <p:sp>
        <p:nvSpPr>
          <p:cNvPr id="6" name="TextBox 5">
            <a:extLst>
              <a:ext uri="{FF2B5EF4-FFF2-40B4-BE49-F238E27FC236}">
                <a16:creationId xmlns:a16="http://schemas.microsoft.com/office/drawing/2014/main" id="{49445727-469A-45A1-BD65-724249391213}"/>
              </a:ext>
            </a:extLst>
          </p:cNvPr>
          <p:cNvSpPr txBox="1"/>
          <p:nvPr/>
        </p:nvSpPr>
        <p:spPr>
          <a:xfrm>
            <a:off x="952500" y="1454140"/>
            <a:ext cx="10287000" cy="4524315"/>
          </a:xfrm>
          <a:prstGeom prst="rect">
            <a:avLst/>
          </a:prstGeom>
          <a:noFill/>
        </p:spPr>
        <p:txBody>
          <a:bodyPr wrap="square" rtlCol="0">
            <a:spAutoFit/>
          </a:bodyPr>
          <a:lstStyle/>
          <a:p>
            <a:r>
              <a:rPr lang="en-GB" b="1" dirty="0"/>
              <a:t>Mild</a:t>
            </a:r>
            <a:r>
              <a:rPr lang="en-GB" dirty="0"/>
              <a:t> – Write a letter to your parents to persuade them to move to either Northern or Southern Italy. Think about which region you would rather live in and make sure you provide several clear reasons. Include 3 paragraphs:</a:t>
            </a:r>
          </a:p>
          <a:p>
            <a:pPr marL="342900" indent="-342900">
              <a:buAutoNum type="arabicParenR"/>
            </a:pPr>
            <a:r>
              <a:rPr lang="en-GB" dirty="0"/>
              <a:t>Explain why you are writing your parents a letter and describe which part of Italy you want to move to</a:t>
            </a:r>
          </a:p>
          <a:p>
            <a:pPr marL="342900" indent="-342900">
              <a:buAutoNum type="arabicParenR"/>
            </a:pPr>
            <a:r>
              <a:rPr lang="en-GB" dirty="0"/>
              <a:t>Give reasons for why you should move to this region, explain each one clearly with examples</a:t>
            </a:r>
          </a:p>
          <a:p>
            <a:pPr marL="342900" indent="-342900">
              <a:buAutoNum type="arabicParenR"/>
            </a:pPr>
            <a:r>
              <a:rPr lang="en-GB" dirty="0"/>
              <a:t>Summarise your letter, reminding your parents what you want</a:t>
            </a:r>
          </a:p>
          <a:p>
            <a:endParaRPr lang="en-GB" dirty="0"/>
          </a:p>
          <a:p>
            <a:r>
              <a:rPr lang="en-GB" b="1" dirty="0"/>
              <a:t>Spicy</a:t>
            </a:r>
            <a:r>
              <a:rPr lang="en-GB" dirty="0"/>
              <a:t> – Design a leaflet to encourage people to migrate to either North or South of Italy. Use the template provided. Include different persuasive arguments on each part of your leaflet, thinking carefully about the language you are using and choosing the reasons you feel are most important.</a:t>
            </a:r>
          </a:p>
          <a:p>
            <a:endParaRPr lang="en-GB" dirty="0"/>
          </a:p>
          <a:p>
            <a:r>
              <a:rPr lang="en-GB" b="1" dirty="0"/>
              <a:t>Hot</a:t>
            </a:r>
            <a:r>
              <a:rPr lang="en-GB" dirty="0"/>
              <a:t> – Write a balanced argument about life in Northern and Southern Italy. Include 4 paragraphs:</a:t>
            </a:r>
          </a:p>
          <a:p>
            <a:pPr marL="342900" indent="-342900">
              <a:buAutoNum type="arabicParenR"/>
            </a:pPr>
            <a:r>
              <a:rPr lang="en-GB" dirty="0"/>
              <a:t>An introduction to migration</a:t>
            </a:r>
          </a:p>
          <a:p>
            <a:pPr marL="342900" indent="-342900">
              <a:buAutoNum type="arabicParenR"/>
            </a:pPr>
            <a:r>
              <a:rPr lang="en-GB" dirty="0"/>
              <a:t>Reasons why Northern Italy would make a better place to live</a:t>
            </a:r>
          </a:p>
          <a:p>
            <a:pPr marL="342900" indent="-342900">
              <a:buFontTx/>
              <a:buAutoNum type="arabicParenR"/>
            </a:pPr>
            <a:r>
              <a:rPr lang="en-GB" dirty="0"/>
              <a:t>Reasons why Southern Italy would make a better place to live</a:t>
            </a:r>
          </a:p>
          <a:p>
            <a:pPr marL="342900" indent="-342900">
              <a:buAutoNum type="arabicParenR"/>
            </a:pPr>
            <a:r>
              <a:rPr lang="en-GB" dirty="0"/>
              <a:t>Conclusion, stating your opinion about where you would rather live and why</a:t>
            </a:r>
          </a:p>
        </p:txBody>
      </p:sp>
    </p:spTree>
    <p:extLst>
      <p:ext uri="{BB962C8B-B14F-4D97-AF65-F5344CB8AC3E}">
        <p14:creationId xmlns:p14="http://schemas.microsoft.com/office/powerpoint/2010/main" val="5593684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TotalTime>
  <Words>411</Words>
  <Application>Microsoft Office PowerPoint</Application>
  <PresentationFormat>Widescreen</PresentationFormat>
  <Paragraphs>47</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SmithC</dc:creator>
  <cp:lastModifiedBy>SmithC</cp:lastModifiedBy>
  <cp:revision>4</cp:revision>
  <dcterms:created xsi:type="dcterms:W3CDTF">2020-06-17T13:57:42Z</dcterms:created>
  <dcterms:modified xsi:type="dcterms:W3CDTF">2020-06-17T14:25:35Z</dcterms:modified>
</cp:coreProperties>
</file>