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gif" ContentType="image/gif"/>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diagrams/data3.xml" ContentType="application/vnd.openxmlformats-officedocument.drawingml.diagramData+xml"/>
  <Override PartName="/ppt/diagrams/layout3.xml" ContentType="application/vnd.openxmlformats-officedocument.drawingml.diagramLayout+xml"/>
  <Override PartName="/ppt/diagrams/quickStyle3.xml" ContentType="application/vnd.openxmlformats-officedocument.drawingml.diagramStyle+xml"/>
  <Override PartName="/ppt/diagrams/colors3.xml" ContentType="application/vnd.openxmlformats-officedocument.drawingml.diagramColors+xml"/>
  <Override PartName="/ppt/diagrams/drawing3.xml" ContentType="application/vnd.ms-office.drawingml.diagramDrawing+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84" r:id="rId1"/>
  </p:sldMasterIdLst>
  <p:notesMasterIdLst>
    <p:notesMasterId r:id="rId55"/>
  </p:notesMasterIdLst>
  <p:sldIdLst>
    <p:sldId id="256" r:id="rId2"/>
    <p:sldId id="257" r:id="rId3"/>
    <p:sldId id="258" r:id="rId4"/>
    <p:sldId id="261" r:id="rId5"/>
    <p:sldId id="260" r:id="rId6"/>
    <p:sldId id="268" r:id="rId7"/>
    <p:sldId id="306" r:id="rId8"/>
    <p:sldId id="269" r:id="rId9"/>
    <p:sldId id="270" r:id="rId10"/>
    <p:sldId id="304" r:id="rId11"/>
    <p:sldId id="271" r:id="rId12"/>
    <p:sldId id="262" r:id="rId13"/>
    <p:sldId id="263" r:id="rId14"/>
    <p:sldId id="259" r:id="rId15"/>
    <p:sldId id="265" r:id="rId16"/>
    <p:sldId id="307" r:id="rId17"/>
    <p:sldId id="264" r:id="rId18"/>
    <p:sldId id="273" r:id="rId19"/>
    <p:sldId id="297" r:id="rId20"/>
    <p:sldId id="274" r:id="rId21"/>
    <p:sldId id="275" r:id="rId22"/>
    <p:sldId id="282" r:id="rId23"/>
    <p:sldId id="280" r:id="rId24"/>
    <p:sldId id="287" r:id="rId25"/>
    <p:sldId id="286" r:id="rId26"/>
    <p:sldId id="310" r:id="rId27"/>
    <p:sldId id="309" r:id="rId28"/>
    <p:sldId id="284" r:id="rId29"/>
    <p:sldId id="312" r:id="rId30"/>
    <p:sldId id="311" r:id="rId31"/>
    <p:sldId id="283" r:id="rId32"/>
    <p:sldId id="281" r:id="rId33"/>
    <p:sldId id="315" r:id="rId34"/>
    <p:sldId id="279" r:id="rId35"/>
    <p:sldId id="288" r:id="rId36"/>
    <p:sldId id="289" r:id="rId37"/>
    <p:sldId id="291" r:id="rId38"/>
    <p:sldId id="290" r:id="rId39"/>
    <p:sldId id="292" r:id="rId40"/>
    <p:sldId id="294" r:id="rId41"/>
    <p:sldId id="301" r:id="rId42"/>
    <p:sldId id="295" r:id="rId43"/>
    <p:sldId id="308" r:id="rId44"/>
    <p:sldId id="316" r:id="rId45"/>
    <p:sldId id="296" r:id="rId46"/>
    <p:sldId id="298" r:id="rId47"/>
    <p:sldId id="313" r:id="rId48"/>
    <p:sldId id="314" r:id="rId49"/>
    <p:sldId id="302" r:id="rId50"/>
    <p:sldId id="300" r:id="rId51"/>
    <p:sldId id="299" r:id="rId52"/>
    <p:sldId id="276" r:id="rId53"/>
    <p:sldId id="277" r:id="rId54"/>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620"/>
    <p:restoredTop sz="94660"/>
  </p:normalViewPr>
  <p:slideViewPr>
    <p:cSldViewPr>
      <p:cViewPr varScale="1">
        <p:scale>
          <a:sx n="68" d="100"/>
          <a:sy n="68" d="100"/>
        </p:scale>
        <p:origin x="576" y="72"/>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slide" Target="slides/slide49.xml"/><Relationship Id="rId55" Type="http://schemas.openxmlformats.org/officeDocument/2006/relationships/notesMaster" Target="notesMasters/notesMaster1.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slide" Target="slides/slide52.xml"/><Relationship Id="rId58" Type="http://schemas.openxmlformats.org/officeDocument/2006/relationships/theme" Target="theme/theme1.xml"/><Relationship Id="rId5" Type="http://schemas.openxmlformats.org/officeDocument/2006/relationships/slide" Target="slides/slide4.xml"/><Relationship Id="rId19" Type="http://schemas.openxmlformats.org/officeDocument/2006/relationships/slide" Target="slides/slide18.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56" Type="http://schemas.openxmlformats.org/officeDocument/2006/relationships/presProps" Target="presProps.xml"/><Relationship Id="rId8" Type="http://schemas.openxmlformats.org/officeDocument/2006/relationships/slide" Target="slides/slide7.xml"/><Relationship Id="rId51" Type="http://schemas.openxmlformats.org/officeDocument/2006/relationships/slide" Target="slides/slide50.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59" Type="http://schemas.openxmlformats.org/officeDocument/2006/relationships/tableStyles" Target="tableStyles.xml"/><Relationship Id="rId20" Type="http://schemas.openxmlformats.org/officeDocument/2006/relationships/slide" Target="slides/slide19.xml"/><Relationship Id="rId41" Type="http://schemas.openxmlformats.org/officeDocument/2006/relationships/slide" Target="slides/slide40.xml"/><Relationship Id="rId54" Type="http://schemas.openxmlformats.org/officeDocument/2006/relationships/slide" Target="slides/slide53.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57" Type="http://schemas.openxmlformats.org/officeDocument/2006/relationships/viewProps" Target="viewProps.xml"/><Relationship Id="rId10" Type="http://schemas.openxmlformats.org/officeDocument/2006/relationships/slide" Target="slides/slide9.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slide" Target="slides/slide51.xml"/></Relationships>
</file>

<file path=ppt/diagrams/colors1.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3.xml><?xml version="1.0" encoding="utf-8"?>
<dgm:colorsDef xmlns:dgm="http://schemas.openxmlformats.org/drawingml/2006/diagram" xmlns:a="http://schemas.openxmlformats.org/drawingml/2006/main" uniqueId="urn:microsoft.com/office/officeart/2005/8/colors/colorful1">
  <dgm:title val=""/>
  <dgm:desc val=""/>
  <dgm:catLst>
    <dgm:cat type="colorful" pri="10100"/>
  </dgm:catLst>
  <dgm:styleLbl name="node0">
    <dgm:fillClrLst meth="repeat">
      <a:schemeClr val="accent1"/>
    </dgm:fillClrLst>
    <dgm:linClrLst meth="repeat">
      <a:schemeClr val="lt1"/>
    </dgm:linClrLst>
    <dgm:effectClrLst/>
    <dgm:txLinClrLst/>
    <dgm:txFillClrLst/>
    <dgm:txEffectClrLst/>
  </dgm:styleLbl>
  <dgm:styleLbl name="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alignNode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dgm:txEffectClrLst/>
  </dgm:styleLbl>
  <dgm:styleLbl name="lnNode1">
    <dgm:fillClrLst meth="repeat">
      <a:schemeClr val="accent2"/>
      <a:schemeClr val="accent3"/>
      <a:schemeClr val="accent4"/>
      <a:schemeClr val="accent5"/>
      <a:schemeClr val="accent6"/>
    </dgm:fillClrLst>
    <dgm:linClrLst meth="repeat">
      <a:schemeClr val="lt1"/>
    </dgm:linClrLst>
    <dgm:effectClrLst/>
    <dgm:txLinClrLst/>
    <dgm:txFillClrLst/>
    <dgm:txEffectClrLst/>
  </dgm:styleLbl>
  <dgm:styleLbl name="vennNode1">
    <dgm:fillClrLst meth="repeat">
      <a:schemeClr val="accent2">
        <a:alpha val="50000"/>
      </a:schemeClr>
      <a:schemeClr val="accent3">
        <a:alpha val="50000"/>
      </a:schemeClr>
      <a:schemeClr val="accent4">
        <a:alpha val="50000"/>
      </a:schemeClr>
      <a:schemeClr val="accent5">
        <a:alpha val="50000"/>
      </a:schemeClr>
      <a:schemeClr val="accent6">
        <a:alpha val="50000"/>
      </a:schemeClr>
    </dgm:fillClrLst>
    <dgm:linClrLst meth="repeat">
      <a:schemeClr val="lt1"/>
    </dgm:linClrLst>
    <dgm:effectClrLst/>
    <dgm:txLinClrLst/>
    <dgm:txFillClrLst/>
    <dgm:txEffectClrLst/>
  </dgm:styleLbl>
  <dgm:styleLbl name="node2">
    <dgm:fillClrLst>
      <a:schemeClr val="accent2"/>
    </dgm:fillClrLst>
    <dgm:linClrLst meth="repeat">
      <a:schemeClr val="lt1"/>
    </dgm:linClrLst>
    <dgm:effectClrLst/>
    <dgm:txLinClrLst/>
    <dgm:txFillClrLst/>
    <dgm:txEffectClrLst/>
  </dgm:styleLbl>
  <dgm:styleLbl name="node3">
    <dgm:fillClrLst>
      <a:schemeClr val="accent3"/>
    </dgm:fillClrLst>
    <dgm:linClrLst meth="repeat">
      <a:schemeClr val="lt1"/>
    </dgm:linClrLst>
    <dgm:effectClrLst/>
    <dgm:txLinClrLst/>
    <dgm:txFillClrLst/>
    <dgm:txEffectClrLst/>
  </dgm:styleLbl>
  <dgm:styleLbl name="node4">
    <dgm:fillClrLst>
      <a:schemeClr val="accent4"/>
    </dgm:fillClrLst>
    <dgm:linClrLst meth="repeat">
      <a:schemeClr val="lt1"/>
    </dgm:linClrLst>
    <dgm:effectClrLst/>
    <dgm:txLinClrLst/>
    <dgm:txFillClrLst/>
    <dgm:txEffectClrLst/>
  </dgm:styleLbl>
  <dgm:styleLbl name="fgImgPlace1">
    <dgm:fillClrLst meth="repeat">
      <a:schemeClr val="accent2">
        <a:tint val="50000"/>
      </a:schemeClr>
      <a:schemeClr val="accent3">
        <a:tint val="50000"/>
      </a:schemeClr>
      <a:schemeClr val="accent4">
        <a:tint val="50000"/>
      </a:schemeClr>
      <a:schemeClr val="accent5">
        <a:tint val="50000"/>
      </a:schemeClr>
      <a:schemeClr val="accent6">
        <a:tint val="50000"/>
      </a:schemeClr>
    </dgm:fillClrLst>
    <dgm:linClrLst meth="repeat">
      <a:schemeClr val="lt1"/>
    </dgm:linClrLst>
    <dgm:effectClrLst/>
    <dgm:txLinClrLst/>
    <dgm:txFillClrLst meth="repeat">
      <a:schemeClr val="lt1"/>
    </dgm:txFillClrLst>
    <dgm:txEffectClrLst/>
  </dgm:styleLbl>
  <dgm:styleLbl name="align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bgImgPlace1">
    <dgm:fillClrLst>
      <a:schemeClr val="accent1">
        <a:tint val="50000"/>
      </a:schemeClr>
      <a:schemeClr val="accent2">
        <a:tint val="2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2"/>
      <a:schemeClr val="accent3"/>
      <a:schemeClr val="accent4"/>
      <a:schemeClr val="accent5"/>
      <a:schemeClr val="accent6"/>
    </dgm:fillClrLst>
    <dgm:linClrLst meth="cycle">
      <a:schemeClr val="lt1"/>
    </dgm:linClrLst>
    <dgm:effectClrLst/>
    <dgm:txLinClrLst/>
    <dgm:txFillClrLst/>
    <dgm:txEffectClrLst/>
  </dgm:styleLbl>
  <dgm:styleLbl name="f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bgSibTrans2D1">
    <dgm:fillClrLst meth="repeat">
      <a:schemeClr val="accent2"/>
      <a:schemeClr val="accent3"/>
      <a:schemeClr val="accent4"/>
      <a:schemeClr val="accent5"/>
      <a:schemeClr val="accent6"/>
    </dgm:fillClrLst>
    <dgm:linClrLst meth="cycle">
      <a:schemeClr val="lt1"/>
    </dgm:linClrLst>
    <dgm:effectClrLst/>
    <dgm:txLinClrLst/>
    <dgm:txFillClrLst meth="repeat">
      <a:schemeClr val="lt1"/>
    </dgm:txFillClrLst>
    <dgm:txEffectClrLst/>
  </dgm:styleLbl>
  <dgm:styleLbl name="sibTrans1D1">
    <dgm:fillClrLst meth="repeat">
      <a:schemeClr val="accent2"/>
      <a:schemeClr val="accent3"/>
      <a:schemeClr val="accent4"/>
      <a:schemeClr val="accent5"/>
      <a:schemeClr val="accent6"/>
    </dgm:fillClrLst>
    <dgm:linClrLst meth="repeat">
      <a:schemeClr val="accent2"/>
      <a:schemeClr val="accent3"/>
      <a:schemeClr val="accent4"/>
      <a:schemeClr val="accent5"/>
      <a:schemeClr val="accent6"/>
    </dgm:linClrLst>
    <dgm:effectClrLst/>
    <dgm:txLinClrLst/>
    <dgm:txFillClrLst meth="repeat">
      <a:schemeClr val="tx1"/>
    </dgm:txFillClrLst>
    <dgm:txEffectClrLst/>
  </dgm:styleLbl>
  <dgm:styleLbl name="callout">
    <dgm:fillClrLst meth="repeat">
      <a:schemeClr val="accent2"/>
    </dgm:fillClrLst>
    <dgm:linClrLst meth="repeat">
      <a:schemeClr val="accent2">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2"/>
    </dgm:fillClrLst>
    <dgm:linClrLst meth="repeat">
      <a:schemeClr val="lt1"/>
    </dgm:linClrLst>
    <dgm:effectClrLst/>
    <dgm:txLinClrLst/>
    <dgm:txFillClrLst/>
    <dgm:txEffectClrLst/>
  </dgm:styleLbl>
  <dgm:styleLbl name="asst2">
    <dgm:fillClrLst>
      <a:schemeClr val="accent3"/>
    </dgm:fillClrLst>
    <dgm:linClrLst meth="repeat">
      <a:schemeClr val="lt1"/>
    </dgm:linClrLst>
    <dgm:effectClrLst/>
    <dgm:txLinClrLst/>
    <dgm:txFillClrLst/>
    <dgm:txEffectClrLst/>
  </dgm:styleLbl>
  <dgm:styleLbl name="asst3">
    <dgm:fillClrLst>
      <a:schemeClr val="accent4"/>
    </dgm:fillClrLst>
    <dgm:linClrLst meth="repeat">
      <a:schemeClr val="lt1"/>
    </dgm:linClrLst>
    <dgm:effectClrLst/>
    <dgm:txLinClrLst/>
    <dgm:txFillClrLst/>
    <dgm:txEffectClrLst/>
  </dgm:styleLbl>
  <dgm:styleLbl name="asst4">
    <dgm:fillClrLst>
      <a:schemeClr val="accent5"/>
    </dgm:fillClrLst>
    <dgm:linClrLst meth="repeat">
      <a:schemeClr val="lt1"/>
    </dgm:linClrLst>
    <dgm:effectClrLst/>
    <dgm:txLinClrLst/>
    <dgm:txFillClrLst/>
    <dgm:txEffectClrLst/>
  </dgm:styleLbl>
  <dgm:styleLbl name="parChTrans2D1">
    <dgm:fillClrLst meth="repeat">
      <a:schemeClr val="accent2"/>
    </dgm:fillClrLst>
    <dgm:linClrLst meth="repeat">
      <a:schemeClr val="lt1"/>
    </dgm:linClrLst>
    <dgm:effectClrLst/>
    <dgm:txLinClrLst/>
    <dgm:txFillClrLst meth="repeat">
      <a:schemeClr val="lt1"/>
    </dgm:txFillClrLst>
    <dgm:txEffectClrLst/>
  </dgm:styleLbl>
  <dgm:styleLbl name="parChTrans2D2">
    <dgm:fillClrLst meth="repeat">
      <a:schemeClr val="accent3"/>
    </dgm:fillClrLst>
    <dgm:linClrLst meth="repeat">
      <a:schemeClr val="lt1"/>
    </dgm:linClrLst>
    <dgm:effectClrLst/>
    <dgm:txLinClrLst/>
    <dgm:txFillClrLst/>
    <dgm:txEffectClrLst/>
  </dgm:styleLbl>
  <dgm:styleLbl name="parChTrans2D3">
    <dgm:fillClrLst meth="repeat">
      <a:schemeClr val="accent4"/>
    </dgm:fillClrLst>
    <dgm:linClrLst meth="repeat">
      <a:schemeClr val="lt1"/>
    </dgm:linClrLst>
    <dgm:effectClrLst/>
    <dgm:txLinClrLst/>
    <dgm:txFillClrLst/>
    <dgm:txEffectClrLst/>
  </dgm:styleLbl>
  <dgm:styleLbl name="parChTrans2D4">
    <dgm:fillClrLst meth="repeat">
      <a:schemeClr val="accent5"/>
    </dgm:fillClrLst>
    <dgm:linClrLst meth="repeat">
      <a:schemeClr val="lt1"/>
    </dgm:linClrLst>
    <dgm:effectClrLst/>
    <dgm:txLinClrLst/>
    <dgm:txFillClrLst meth="repeat">
      <a:schemeClr val="lt1"/>
    </dgm:txFillClrLst>
    <dgm:txEffectClrLst/>
  </dgm:styleLbl>
  <dgm:styleLbl name="parChTrans1D1">
    <dgm:fillClrLst meth="repeat">
      <a:schemeClr val="accent2"/>
    </dgm:fillClrLst>
    <dgm:linClrLst meth="repeat">
      <a:schemeClr val="accent1"/>
    </dgm:linClrLst>
    <dgm:effectClrLst/>
    <dgm:txLinClrLst/>
    <dgm:txFillClrLst meth="repeat">
      <a:schemeClr val="tx1"/>
    </dgm:txFillClrLst>
    <dgm:txEffectClrLst/>
  </dgm:styleLbl>
  <dgm:styleLbl name="parChTrans1D2">
    <dgm:fillClrLst meth="repeat">
      <a:schemeClr val="accent3">
        <a:tint val="90000"/>
      </a:schemeClr>
    </dgm:fillClrLst>
    <dgm:linClrLst meth="repeat">
      <a:schemeClr val="accent2"/>
    </dgm:linClrLst>
    <dgm:effectClrLst/>
    <dgm:txLinClrLst/>
    <dgm:txFillClrLst meth="repeat">
      <a:schemeClr val="tx1"/>
    </dgm:txFillClrLst>
    <dgm:txEffectClrLst/>
  </dgm:styleLbl>
  <dgm:styleLbl name="parChTrans1D3">
    <dgm:fillClrLst meth="repeat">
      <a:schemeClr val="accent4">
        <a:tint val="70000"/>
      </a:schemeClr>
    </dgm:fillClrLst>
    <dgm:linClrLst meth="repeat">
      <a:schemeClr val="accent3"/>
    </dgm:linClrLst>
    <dgm:effectClrLst/>
    <dgm:txLinClrLst/>
    <dgm:txFillClrLst meth="repeat">
      <a:schemeClr val="tx1"/>
    </dgm:txFillClrLst>
    <dgm:txEffectClrLst/>
  </dgm:styleLbl>
  <dgm:styleLbl name="parChTrans1D4">
    <dgm:fillClrLst meth="repeat">
      <a:schemeClr val="accent5">
        <a:tint val="50000"/>
      </a:schemeClr>
    </dgm:fillClrLst>
    <dgm:linClrLst meth="repeat">
      <a:schemeClr val="accent4"/>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F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Align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solidBgAcc1">
    <dgm:fillClrLst meth="repeat">
      <a:schemeClr val="lt1"/>
    </dgm:fillClrLst>
    <dgm:linClrLst meth="repeat">
      <a:schemeClr val="accent2"/>
      <a:schemeClr val="accent3"/>
      <a:schemeClr val="accent4"/>
      <a:schemeClr val="accent5"/>
      <a:schemeClr val="accent6"/>
    </dgm:linClrLst>
    <dgm:effectClrLst/>
    <dgm:txLinClrLst/>
    <dgm:txFillClrLst meth="repeat">
      <a:schemeClr val="dk1"/>
    </dgm:txFillClrLst>
    <dgm:txEffectClrLst/>
  </dgm:styleLbl>
  <dgm:styleLbl name="f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align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bgAccFollowNode1">
    <dgm:fill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fillClrLst>
    <dgm:linClrLst meth="repeat">
      <a:schemeClr val="accent2">
        <a:tint val="40000"/>
        <a:alpha val="90000"/>
      </a:schemeClr>
      <a:schemeClr val="accent3">
        <a:tint val="40000"/>
        <a:alpha val="90000"/>
      </a:schemeClr>
      <a:schemeClr val="accent4">
        <a:tint val="40000"/>
        <a:alpha val="90000"/>
      </a:schemeClr>
      <a:schemeClr val="accent5">
        <a:tint val="40000"/>
        <a:alpha val="90000"/>
      </a:schemeClr>
      <a:schemeClr val="accent6">
        <a:tint val="40000"/>
        <a:alpha val="90000"/>
      </a:schemeClr>
    </dgm:linClrLst>
    <dgm:effectClrLst/>
    <dgm:txLinClrLst/>
    <dgm:txFillClrLst meth="repeat">
      <a:schemeClr val="dk1"/>
    </dgm:txFillClrLst>
    <dgm:txEffectClrLst/>
  </dgm:styleLbl>
  <dgm:styleLbl name="fgAcc0">
    <dgm:fillClrLst meth="repeat">
      <a:schemeClr val="lt1">
        <a:alpha val="90000"/>
      </a:schemeClr>
    </dgm:fillClrLst>
    <dgm:linClrLst>
      <a:schemeClr val="accent1"/>
    </dgm:linClrLst>
    <dgm:effectClrLst/>
    <dgm:txLinClrLst/>
    <dgm:txFillClrLst meth="repeat">
      <a:schemeClr val="dk1"/>
    </dgm:txFillClrLst>
    <dgm:txEffectClrLst/>
  </dgm:styleLbl>
  <dgm:styleLbl name="fgAcc2">
    <dgm:fillClrLst meth="repeat">
      <a:schemeClr val="lt1">
        <a:alpha val="90000"/>
      </a:schemeClr>
    </dgm:fillClrLst>
    <dgm:linClrLst>
      <a:schemeClr val="accent2"/>
    </dgm:linClrLst>
    <dgm:effectClrLst/>
    <dgm:txLinClrLst/>
    <dgm:txFillClrLst meth="repeat">
      <a:schemeClr val="dk1"/>
    </dgm:txFillClrLst>
    <dgm:txEffectClrLst/>
  </dgm:styleLbl>
  <dgm:styleLbl name="fgAcc3">
    <dgm:fillClrLst meth="repeat">
      <a:schemeClr val="lt1">
        <a:alpha val="90000"/>
      </a:schemeClr>
    </dgm:fillClrLst>
    <dgm:linClrLst>
      <a:schemeClr val="accent3"/>
    </dgm:linClrLst>
    <dgm:effectClrLst/>
    <dgm:txLinClrLst/>
    <dgm:txFillClrLst meth="repeat">
      <a:schemeClr val="dk1"/>
    </dgm:txFillClrLst>
    <dgm:txEffectClrLst/>
  </dgm:styleLbl>
  <dgm:styleLbl name="fgAcc4">
    <dgm:fillClrLst meth="repeat">
      <a:schemeClr val="lt1">
        <a:alpha val="90000"/>
      </a:schemeClr>
    </dgm:fillClrLst>
    <dgm:linClrLst>
      <a:schemeClr val="accent4"/>
    </dgm:linClrLst>
    <dgm:effectClrLst/>
    <dgm:txLinClrLst/>
    <dgm:txFillClrLst meth="repeat">
      <a:schemeClr val="dk1"/>
    </dgm:txFillClrLst>
    <dgm:txEffectClrLst/>
  </dgm:styleLbl>
  <dgm:styleLbl name="bgShp">
    <dgm:fillClrLst meth="repeat">
      <a:schemeClr val="accent2">
        <a:tint val="40000"/>
      </a:schemeClr>
    </dgm:fillClrLst>
    <dgm:linClrLst meth="repeat">
      <a:schemeClr val="dk1"/>
    </dgm:linClrLst>
    <dgm:effectClrLst/>
    <dgm:txLinClrLst/>
    <dgm:txFillClrLst meth="repeat">
      <a:schemeClr val="dk1"/>
    </dgm:txFillClrLst>
    <dgm:txEffectClrLst/>
  </dgm:styleLbl>
  <dgm:styleLbl name="dkBgShp">
    <dgm:fillClrLst meth="repeat">
      <a:schemeClr val="accent2">
        <a:shade val="90000"/>
      </a:schemeClr>
    </dgm:fillClrLst>
    <dgm:linClrLst meth="repeat">
      <a:schemeClr val="dk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2"/>
    </dgm:linClrLst>
    <dgm:effectClrLst/>
    <dgm:txLinClrLst/>
    <dgm:txFillClrLst meth="repeat">
      <a:schemeClr val="lt1"/>
    </dgm:txFillClrLst>
    <dgm:txEffectClrLst/>
  </dgm:styleLbl>
  <dgm:styleLbl name="fgShp">
    <dgm:fillClrLst meth="repeat">
      <a:schemeClr val="accent2">
        <a:tint val="4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6170228E-32D5-4384-83A5-F79D3B26DBD4}" type="doc">
      <dgm:prSet loTypeId="urn:microsoft.com/office/officeart/2005/8/layout/hProcess9" loCatId="process" qsTypeId="urn:microsoft.com/office/officeart/2005/8/quickstyle/simple1" qsCatId="simple" csTypeId="urn:microsoft.com/office/officeart/2005/8/colors/colorful1" csCatId="colorful" phldr="1"/>
      <dgm:spPr/>
      <dgm:t>
        <a:bodyPr/>
        <a:lstStyle/>
        <a:p>
          <a:endParaRPr lang="en-GB"/>
        </a:p>
      </dgm:t>
    </dgm:pt>
    <dgm:pt modelId="{F5AFF5E5-9FF8-4708-81B9-F1BE6969A1AF}" type="pres">
      <dgm:prSet presAssocID="{6170228E-32D5-4384-83A5-F79D3B26DBD4}" presName="CompostProcess" presStyleCnt="0">
        <dgm:presLayoutVars>
          <dgm:dir/>
          <dgm:resizeHandles val="exact"/>
        </dgm:presLayoutVars>
      </dgm:prSet>
      <dgm:spPr/>
    </dgm:pt>
    <dgm:pt modelId="{2012CC93-254D-4D94-A123-BFF1204F7EDF}" type="pres">
      <dgm:prSet presAssocID="{6170228E-32D5-4384-83A5-F79D3B26DBD4}" presName="arrow" presStyleLbl="bgShp" presStyleIdx="0" presStyleCnt="1"/>
      <dgm:spPr/>
    </dgm:pt>
    <dgm:pt modelId="{73D150CA-3298-42DA-BA22-12E278691ECA}" type="pres">
      <dgm:prSet presAssocID="{6170228E-32D5-4384-83A5-F79D3B26DBD4}" presName="linearProcess" presStyleCnt="0"/>
      <dgm:spPr/>
    </dgm:pt>
  </dgm:ptLst>
  <dgm:cxnLst>
    <dgm:cxn modelId="{FF057E42-8E95-4D00-A6F9-472229F73216}" type="presOf" srcId="{6170228E-32D5-4384-83A5-F79D3B26DBD4}" destId="{F5AFF5E5-9FF8-4708-81B9-F1BE6969A1AF}" srcOrd="0" destOrd="0" presId="urn:microsoft.com/office/officeart/2005/8/layout/hProcess9"/>
    <dgm:cxn modelId="{F86797D9-A114-43EF-A02A-A30D7A5FD965}" type="presParOf" srcId="{F5AFF5E5-9FF8-4708-81B9-F1BE6969A1AF}" destId="{2012CC93-254D-4D94-A123-BFF1204F7EDF}" srcOrd="0" destOrd="0" presId="urn:microsoft.com/office/officeart/2005/8/layout/hProcess9"/>
    <dgm:cxn modelId="{7746E623-9A2B-4FB8-A6F2-2874FED69036}" type="presParOf" srcId="{F5AFF5E5-9FF8-4708-81B9-F1BE6969A1AF}" destId="{73D150CA-3298-42DA-BA22-12E278691ECA}" srcOrd="1"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6170228E-32D5-4384-83A5-F79D3B26DBD4}" type="doc">
      <dgm:prSet loTypeId="urn:microsoft.com/office/officeart/2005/8/layout/hProcess9" loCatId="process" qsTypeId="urn:microsoft.com/office/officeart/2005/8/quickstyle/simple1" qsCatId="simple" csTypeId="urn:microsoft.com/office/officeart/2005/8/colors/colorful1" csCatId="colorful" phldr="1"/>
      <dgm:spPr/>
      <dgm:t>
        <a:bodyPr/>
        <a:lstStyle/>
        <a:p>
          <a:endParaRPr lang="en-GB"/>
        </a:p>
      </dgm:t>
    </dgm:pt>
    <dgm:pt modelId="{F5AFF5E5-9FF8-4708-81B9-F1BE6969A1AF}" type="pres">
      <dgm:prSet presAssocID="{6170228E-32D5-4384-83A5-F79D3B26DBD4}" presName="CompostProcess" presStyleCnt="0">
        <dgm:presLayoutVars>
          <dgm:dir/>
          <dgm:resizeHandles val="exact"/>
        </dgm:presLayoutVars>
      </dgm:prSet>
      <dgm:spPr/>
    </dgm:pt>
    <dgm:pt modelId="{2012CC93-254D-4D94-A123-BFF1204F7EDF}" type="pres">
      <dgm:prSet presAssocID="{6170228E-32D5-4384-83A5-F79D3B26DBD4}" presName="arrow" presStyleLbl="bgShp" presStyleIdx="0" presStyleCnt="1"/>
      <dgm:spPr/>
    </dgm:pt>
    <dgm:pt modelId="{73D150CA-3298-42DA-BA22-12E278691ECA}" type="pres">
      <dgm:prSet presAssocID="{6170228E-32D5-4384-83A5-F79D3B26DBD4}" presName="linearProcess" presStyleCnt="0"/>
      <dgm:spPr/>
    </dgm:pt>
  </dgm:ptLst>
  <dgm:cxnLst>
    <dgm:cxn modelId="{42D8301B-4DD1-4B8D-8824-35D4C0CA1D06}" type="presOf" srcId="{6170228E-32D5-4384-83A5-F79D3B26DBD4}" destId="{F5AFF5E5-9FF8-4708-81B9-F1BE6969A1AF}" srcOrd="0" destOrd="0" presId="urn:microsoft.com/office/officeart/2005/8/layout/hProcess9"/>
    <dgm:cxn modelId="{CF0F51E8-ED6D-4FCF-9EFE-64E04FAD1881}" type="presParOf" srcId="{F5AFF5E5-9FF8-4708-81B9-F1BE6969A1AF}" destId="{2012CC93-254D-4D94-A123-BFF1204F7EDF}" srcOrd="0" destOrd="0" presId="urn:microsoft.com/office/officeart/2005/8/layout/hProcess9"/>
    <dgm:cxn modelId="{D38088E6-E348-4D07-9151-2B4E033CB7F7}" type="presParOf" srcId="{F5AFF5E5-9FF8-4708-81B9-F1BE6969A1AF}" destId="{73D150CA-3298-42DA-BA22-12E278691ECA}" srcOrd="1"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ata3.xml><?xml version="1.0" encoding="utf-8"?>
<dgm:dataModel xmlns:dgm="http://schemas.openxmlformats.org/drawingml/2006/diagram" xmlns:a="http://schemas.openxmlformats.org/drawingml/2006/main">
  <dgm:ptLst>
    <dgm:pt modelId="{6170228E-32D5-4384-83A5-F79D3B26DBD4}" type="doc">
      <dgm:prSet loTypeId="urn:microsoft.com/office/officeart/2005/8/layout/hProcess9" loCatId="process" qsTypeId="urn:microsoft.com/office/officeart/2005/8/quickstyle/simple1" qsCatId="simple" csTypeId="urn:microsoft.com/office/officeart/2005/8/colors/colorful1" csCatId="colorful" phldr="1"/>
      <dgm:spPr/>
      <dgm:t>
        <a:bodyPr/>
        <a:lstStyle/>
        <a:p>
          <a:endParaRPr lang="en-GB"/>
        </a:p>
      </dgm:t>
    </dgm:pt>
    <dgm:pt modelId="{F5AFF5E5-9FF8-4708-81B9-F1BE6969A1AF}" type="pres">
      <dgm:prSet presAssocID="{6170228E-32D5-4384-83A5-F79D3B26DBD4}" presName="CompostProcess" presStyleCnt="0">
        <dgm:presLayoutVars>
          <dgm:dir/>
          <dgm:resizeHandles val="exact"/>
        </dgm:presLayoutVars>
      </dgm:prSet>
      <dgm:spPr/>
    </dgm:pt>
    <dgm:pt modelId="{2012CC93-254D-4D94-A123-BFF1204F7EDF}" type="pres">
      <dgm:prSet presAssocID="{6170228E-32D5-4384-83A5-F79D3B26DBD4}" presName="arrow" presStyleLbl="bgShp" presStyleIdx="0" presStyleCnt="1" custLinFactNeighborX="74" custLinFactNeighborY="-394"/>
      <dgm:spPr/>
    </dgm:pt>
    <dgm:pt modelId="{73D150CA-3298-42DA-BA22-12E278691ECA}" type="pres">
      <dgm:prSet presAssocID="{6170228E-32D5-4384-83A5-F79D3B26DBD4}" presName="linearProcess" presStyleCnt="0"/>
      <dgm:spPr/>
    </dgm:pt>
  </dgm:ptLst>
  <dgm:cxnLst>
    <dgm:cxn modelId="{B06DE44B-7DDF-4B49-9B20-F90B0192903A}" type="presOf" srcId="{6170228E-32D5-4384-83A5-F79D3B26DBD4}" destId="{F5AFF5E5-9FF8-4708-81B9-F1BE6969A1AF}" srcOrd="0" destOrd="0" presId="urn:microsoft.com/office/officeart/2005/8/layout/hProcess9"/>
    <dgm:cxn modelId="{3A974BFD-D455-4664-9D58-C974C0B6532A}" type="presParOf" srcId="{F5AFF5E5-9FF8-4708-81B9-F1BE6969A1AF}" destId="{2012CC93-254D-4D94-A123-BFF1204F7EDF}" srcOrd="0" destOrd="0" presId="urn:microsoft.com/office/officeart/2005/8/layout/hProcess9"/>
    <dgm:cxn modelId="{B0CC9AA4-B4FE-4002-A3FB-745C9403F6F6}" type="presParOf" srcId="{F5AFF5E5-9FF8-4708-81B9-F1BE6969A1AF}" destId="{73D150CA-3298-42DA-BA22-12E278691ECA}" srcOrd="1" destOrd="0" presId="urn:microsoft.com/office/officeart/2005/8/layout/hProcess9"/>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12CC93-254D-4D94-A123-BFF1204F7EDF}">
      <dsp:nvSpPr>
        <dsp:cNvPr id="0" name=""/>
        <dsp:cNvSpPr/>
      </dsp:nvSpPr>
      <dsp:spPr>
        <a:xfrm>
          <a:off x="642671" y="0"/>
          <a:ext cx="7283609" cy="5544616"/>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12CC93-254D-4D94-A123-BFF1204F7EDF}">
      <dsp:nvSpPr>
        <dsp:cNvPr id="0" name=""/>
        <dsp:cNvSpPr/>
      </dsp:nvSpPr>
      <dsp:spPr>
        <a:xfrm>
          <a:off x="642671" y="0"/>
          <a:ext cx="7283609" cy="5544616"/>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drawing3.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2012CC93-254D-4D94-A123-BFF1204F7EDF}">
      <dsp:nvSpPr>
        <dsp:cNvPr id="0" name=""/>
        <dsp:cNvSpPr/>
      </dsp:nvSpPr>
      <dsp:spPr>
        <a:xfrm>
          <a:off x="648061" y="0"/>
          <a:ext cx="7283609" cy="5544616"/>
        </a:xfrm>
        <a:prstGeom prst="rightArrow">
          <a:avLst/>
        </a:prstGeom>
        <a:solidFill>
          <a:schemeClr val="accent2">
            <a:tint val="40000"/>
            <a:hueOff val="0"/>
            <a:satOff val="0"/>
            <a:lumOff val="0"/>
            <a:alphaOff val="0"/>
          </a:schemeClr>
        </a:solidFill>
        <a:ln>
          <a:noFill/>
        </a:ln>
        <a:effectLst/>
      </dsp:spPr>
      <dsp:style>
        <a:lnRef idx="0">
          <a:scrgbClr r="0" g="0" b="0"/>
        </a:lnRef>
        <a:fillRef idx="1">
          <a:scrgbClr r="0" g="0" b="0"/>
        </a:fillRef>
        <a:effectRef idx="0">
          <a:scrgbClr r="0" g="0" b="0"/>
        </a:effectRef>
        <a:fontRef idx="minor"/>
      </dsp:style>
    </dsp:sp>
  </dsp:spTree>
</dsp:drawing>
</file>

<file path=ppt/diagrams/layout1.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2.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layout3.xml><?xml version="1.0" encoding="utf-8"?>
<dgm:layoutDef xmlns:dgm="http://schemas.openxmlformats.org/drawingml/2006/diagram" xmlns:a="http://schemas.openxmlformats.org/drawingml/2006/main" uniqueId="urn:microsoft.com/office/officeart/2005/8/layout/hProcess9">
  <dgm:title val=""/>
  <dgm:desc val=""/>
  <dgm:catLst>
    <dgm:cat type="process" pri="5000"/>
    <dgm:cat type="convert" pri="13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CompostProcess">
    <dgm:varLst>
      <dgm:dir/>
      <dgm:resizeHandles val="exact"/>
    </dgm:varLst>
    <dgm:alg type="composite">
      <dgm:param type="horzAlign" val="ctr"/>
      <dgm:param type="vertAlign" val="mid"/>
    </dgm:alg>
    <dgm:shape xmlns:r="http://schemas.openxmlformats.org/officeDocument/2006/relationships" r:blip="">
      <dgm:adjLst/>
    </dgm:shape>
    <dgm:presOf/>
    <dgm:constrLst>
      <dgm:constr type="w" for="ch" forName="arrow" refType="w" fact="0.85"/>
      <dgm:constr type="h" for="ch" forName="arrow" refType="h"/>
      <dgm:constr type="ctrX" for="ch" forName="arrow" refType="w" fact="0.5"/>
      <dgm:constr type="ctrY" for="ch" forName="arrow" refType="h" fact="0.5"/>
      <dgm:constr type="w" for="ch" forName="linearProcess" refType="w"/>
      <dgm:constr type="h" for="ch" forName="linearProcess" refType="h" fact="0.4"/>
      <dgm:constr type="ctrX" for="ch" forName="linearProcess" refType="w" fact="0.5"/>
      <dgm:constr type="ctrY" for="ch" forName="linearProcess" refType="h" fact="0.5"/>
    </dgm:constrLst>
    <dgm:ruleLst/>
    <dgm:layoutNode name="arrow" styleLbl="bgShp">
      <dgm:alg type="sp"/>
      <dgm:choose name="Name0">
        <dgm:if name="Name1" func="var" arg="dir" op="equ" val="norm">
          <dgm:shape xmlns:r="http://schemas.openxmlformats.org/officeDocument/2006/relationships" type="rightArrow" r:blip="">
            <dgm:adjLst/>
          </dgm:shape>
        </dgm:if>
        <dgm:else name="Name2">
          <dgm:shape xmlns:r="http://schemas.openxmlformats.org/officeDocument/2006/relationships" type="leftArrow" r:blip="">
            <dgm:adjLst/>
          </dgm:shape>
        </dgm:else>
      </dgm:choose>
      <dgm:presOf/>
      <dgm:constrLst/>
      <dgm:ruleLst/>
    </dgm:layoutNode>
    <dgm:layoutNode name="linearProcess">
      <dgm:choose name="Name3">
        <dgm:if name="Name4" func="var" arg="dir" op="equ" val="norm">
          <dgm:alg type="lin"/>
        </dgm:if>
        <dgm:else name="Name5">
          <dgm:alg type="lin">
            <dgm:param type="linDir" val="fromR"/>
          </dgm:alg>
        </dgm:else>
      </dgm:choose>
      <dgm:shape xmlns:r="http://schemas.openxmlformats.org/officeDocument/2006/relationships" r:blip="">
        <dgm:adjLst/>
      </dgm:shape>
      <dgm:presOf/>
      <dgm:constrLst>
        <dgm:constr type="userA" for="ch" ptType="node" refType="w"/>
        <dgm:constr type="h" for="ch" ptType="node" refType="h"/>
        <dgm:constr type="w" for="ch" ptType="node" op="equ"/>
        <dgm:constr type="w" for="ch" forName="sibTrans" refType="w" fact="0.05"/>
        <dgm:constr type="primFontSz" for="ch" ptType="node" op="equ" val="65"/>
      </dgm:constrLst>
      <dgm:ruleLst/>
      <dgm:forEach name="Name6" axis="ch" ptType="node">
        <dgm:layoutNode name="textNode" styleLbl="node1">
          <dgm:varLst>
            <dgm:bulletEnabled val="1"/>
          </dgm:varLst>
          <dgm:alg type="tx"/>
          <dgm:shape xmlns:r="http://schemas.openxmlformats.org/officeDocument/2006/relationships" type="roundRect" r:blip="">
            <dgm:adjLst/>
          </dgm:shape>
          <dgm:presOf axis="desOrSelf" ptType="node"/>
          <dgm:constrLst>
            <dgm:constr type="userA"/>
            <dgm:constr type="w" refType="userA" fact="0.3"/>
            <dgm:constr type="tMarg" refType="primFontSz" fact="0.3"/>
            <dgm:constr type="bMarg" refType="primFontSz" fact="0.3"/>
            <dgm:constr type="lMarg" refType="primFontSz" fact="0.3"/>
            <dgm:constr type="rMarg" refType="primFontSz" fact="0.3"/>
          </dgm:constrLst>
          <dgm:ruleLst>
            <dgm:rule type="w" val="NaN" fact="1" max="NaN"/>
            <dgm:rule type="primFontSz" val="5" fact="NaN" max="NaN"/>
          </dgm:ruleLst>
        </dgm:layoutNode>
        <dgm:forEach name="Name7" axis="followSib" ptType="sibTrans" cnt="1">
          <dgm:layoutNode name="sibTrans">
            <dgm:alg type="sp"/>
            <dgm:shape xmlns:r="http://schemas.openxmlformats.org/officeDocument/2006/relationships" r:blip="">
              <dgm:adjLst/>
            </dgm:shape>
            <dgm:presOf/>
            <dgm:constrLst/>
            <dgm:ruleLst/>
          </dgm:layoutNode>
        </dgm:forEach>
      </dgm:forEach>
    </dgm:layoutNode>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3.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F3244A7-3DB8-4921-A7D4-3659D79FA55C}" type="datetimeFigureOut">
              <a:rPr lang="en-GB" smtClean="0"/>
              <a:t>10/07/2023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6036AA5A-8BF4-41CE-BAD9-1D834CC7DC94}" type="slidenum">
              <a:rPr lang="en-GB" smtClean="0"/>
              <a:t>‹#›</a:t>
            </a:fld>
            <a:endParaRPr lang="en-GB"/>
          </a:p>
        </p:txBody>
      </p:sp>
    </p:spTree>
    <p:extLst>
      <p:ext uri="{BB962C8B-B14F-4D97-AF65-F5344CB8AC3E}">
        <p14:creationId xmlns:p14="http://schemas.microsoft.com/office/powerpoint/2010/main" val="336869685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t>see hand outs</a:t>
            </a:r>
          </a:p>
          <a:p>
            <a:r>
              <a:rPr lang="en-GB" dirty="0"/>
              <a:t>Making</a:t>
            </a:r>
            <a:r>
              <a:rPr lang="en-GB" baseline="0" dirty="0"/>
              <a:t> pancakes- using purple mash              see James Mayhew book- jump into a picture </a:t>
            </a:r>
            <a:endParaRPr lang="en-GB" dirty="0"/>
          </a:p>
        </p:txBody>
      </p:sp>
      <p:sp>
        <p:nvSpPr>
          <p:cNvPr id="4" name="Slide Number Placeholder 3"/>
          <p:cNvSpPr>
            <a:spLocks noGrp="1"/>
          </p:cNvSpPr>
          <p:nvPr>
            <p:ph type="sldNum" sz="quarter" idx="10"/>
          </p:nvPr>
        </p:nvSpPr>
        <p:spPr/>
        <p:txBody>
          <a:bodyPr/>
          <a:lstStyle/>
          <a:p>
            <a:fld id="{87C62B2D-4050-4678-9504-CE60C357F68B}" type="slidenum">
              <a:rPr lang="en-GB" smtClean="0"/>
              <a:t>24</a:t>
            </a:fld>
            <a:endParaRPr lang="en-GB"/>
          </a:p>
        </p:txBody>
      </p:sp>
    </p:spTree>
    <p:extLst>
      <p:ext uri="{BB962C8B-B14F-4D97-AF65-F5344CB8AC3E}">
        <p14:creationId xmlns:p14="http://schemas.microsoft.com/office/powerpoint/2010/main" val="32221980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showMasterSp="0" type="title" preserve="1">
  <p:cSld name="Title Slide">
    <p:spTree>
      <p:nvGrpSpPr>
        <p:cNvPr id="1" name=""/>
        <p:cNvGrpSpPr/>
        <p:nvPr/>
      </p:nvGrpSpPr>
      <p:grpSpPr>
        <a:xfrm>
          <a:off x="0" y="0"/>
          <a:ext cx="0" cy="0"/>
          <a:chOff x="0" y="0"/>
          <a:chExt cx="0" cy="0"/>
        </a:xfrm>
      </p:grpSpPr>
      <p:sp>
        <p:nvSpPr>
          <p:cNvPr id="7" name="Right Triangle 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ctrTitle"/>
          </p:nvPr>
        </p:nvSpPr>
        <p:spPr>
          <a:xfrm rot="19140000">
            <a:off x="817112" y="1730403"/>
            <a:ext cx="5648623" cy="1204306"/>
          </a:xfrm>
        </p:spPr>
        <p:txBody>
          <a:bodyPr bIns="9144" anchor="b"/>
          <a:lstStyle>
            <a:lvl1pPr>
              <a:defRPr sz="3200"/>
            </a:lvl1pPr>
          </a:lstStyle>
          <a:p>
            <a:r>
              <a:rPr lang="en-US"/>
              <a:t>Click to edit Master title style</a:t>
            </a:r>
            <a:endParaRPr lang="en-US" dirty="0"/>
          </a:p>
        </p:txBody>
      </p:sp>
      <p:sp>
        <p:nvSpPr>
          <p:cNvPr id="3" name="Subtitle 2"/>
          <p:cNvSpPr>
            <a:spLocks noGrp="1"/>
          </p:cNvSpPr>
          <p:nvPr>
            <p:ph type="subTitle" idx="1"/>
          </p:nvPr>
        </p:nvSpPr>
        <p:spPr>
          <a:xfrm rot="19140000">
            <a:off x="1212277" y="2470925"/>
            <a:ext cx="6511131" cy="329259"/>
          </a:xfrm>
        </p:spPr>
        <p:txBody>
          <a:bodyPr tIns="9144">
            <a:normAutofit/>
          </a:bodyPr>
          <a:lstStyle>
            <a:lvl1pPr marL="0" indent="0" algn="l">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subtitle style</a:t>
            </a:r>
            <a:endParaRPr lang="en-US" dirty="0"/>
          </a:p>
        </p:txBody>
      </p:sp>
      <p:sp>
        <p:nvSpPr>
          <p:cNvPr id="4" name="Date Placeholder 3"/>
          <p:cNvSpPr>
            <a:spLocks noGrp="1"/>
          </p:cNvSpPr>
          <p:nvPr>
            <p:ph type="dt" sz="half" idx="10"/>
          </p:nvPr>
        </p:nvSpPr>
        <p:spPr/>
        <p:txBody>
          <a:bodyPr/>
          <a:lstStyle/>
          <a:p>
            <a:fld id="{A74AE453-C244-4BA9-B9DF-418144C62225}" type="datetimeFigureOut">
              <a:rPr lang="en-GB" smtClean="0"/>
              <a:t>10/07/2023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A74AE453-C244-4BA9-B9DF-418144C62225}" type="datetimeFigureOut">
              <a:rPr lang="en-GB" smtClean="0"/>
              <a:t>10/07/2023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showMasterSp="0" type="secHead" preserve="1">
  <p:cSld name="Section Header">
    <p:spTree>
      <p:nvGrpSpPr>
        <p:cNvPr id="1" name=""/>
        <p:cNvGrpSpPr/>
        <p:nvPr/>
      </p:nvGrpSpPr>
      <p:grpSpPr>
        <a:xfrm>
          <a:off x="0" y="0"/>
          <a:ext cx="0" cy="0"/>
          <a:chOff x="0" y="0"/>
          <a:chExt cx="0" cy="0"/>
        </a:xfrm>
      </p:grpSpPr>
      <p:sp>
        <p:nvSpPr>
          <p:cNvPr id="8" name="Freeform 7"/>
          <p:cNvSpPr/>
          <p:nvPr/>
        </p:nvSpPr>
        <p:spPr>
          <a:xfrm>
            <a:off x="-2380" y="-925"/>
            <a:ext cx="9146380" cy="6858925"/>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2002901">
                <a:moveTo>
                  <a:pt x="0" y="2002901"/>
                </a:moveTo>
                <a:lnTo>
                  <a:pt x="2836585" y="0"/>
                </a:lnTo>
                <a:lnTo>
                  <a:pt x="3352800" y="270"/>
                </a:lnTo>
                <a:lnTo>
                  <a:pt x="3352800" y="2002901"/>
                </a:lnTo>
                <a:lnTo>
                  <a:pt x="0" y="2002901"/>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Right Triangle 6"/>
          <p:cNvSpPr/>
          <p:nvPr/>
        </p:nvSpPr>
        <p:spPr>
          <a:xfrm>
            <a:off x="0" y="2647950"/>
            <a:ext cx="3571875" cy="4210050"/>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819399" y="1726737"/>
            <a:ext cx="5650992" cy="1207509"/>
          </a:xfrm>
        </p:spPr>
        <p:txBody>
          <a:bodyPr bIns="9144" anchor="b"/>
          <a:lstStyle>
            <a:lvl1pPr algn="l">
              <a:defRPr kumimoji="0" lang="en-US" sz="3200" b="0" i="0" u="none" strike="noStrike" kern="1200" cap="all" spc="0" normalizeH="0" baseline="0" noProof="0" dirty="0" smtClean="0">
                <a:ln>
                  <a:noFill/>
                </a:ln>
                <a:solidFill>
                  <a:schemeClr val="tx1"/>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Text Placeholder 2"/>
          <p:cNvSpPr>
            <a:spLocks noGrp="1"/>
          </p:cNvSpPr>
          <p:nvPr>
            <p:ph type="body" idx="1"/>
          </p:nvPr>
        </p:nvSpPr>
        <p:spPr>
          <a:xfrm rot="19140000">
            <a:off x="1216152" y="2468304"/>
            <a:ext cx="6510528" cy="329184"/>
          </a:xfrm>
        </p:spPr>
        <p:txBody>
          <a:bodyPr anchor="t">
            <a:normAutofit/>
          </a:bodyPr>
          <a:lstStyle>
            <a:lvl1pPr marL="0" indent="0">
              <a:buNone/>
              <a:defRPr kumimoji="0" lang="en-US" sz="1400" b="0" i="0" u="none" strike="noStrike" kern="1200" cap="all" spc="400" normalizeH="0" baseline="0" noProof="0" dirty="0" smtClean="0">
                <a:ln>
                  <a:noFill/>
                </a:ln>
                <a:solidFill>
                  <a:schemeClr val="tx1"/>
                </a:solidFill>
                <a:effectLst/>
                <a:uLnTx/>
                <a:uFillTx/>
                <a:latin typeface="+mn-lt"/>
                <a:ea typeface="+mj-ea"/>
                <a:cs typeface="Tunga" pitchFamily="2"/>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marL="0" marR="0" lvl="0" indent="0" algn="l" defTabSz="914400" rtl="0" eaLnBrk="1" fontAlgn="auto" latinLnBrk="0" hangingPunct="1">
              <a:lnSpc>
                <a:spcPct val="100000"/>
              </a:lnSpc>
              <a:spcBef>
                <a:spcPts val="0"/>
              </a:spcBef>
              <a:spcAft>
                <a:spcPts val="0"/>
              </a:spcAft>
              <a:buClr>
                <a:schemeClr val="accent1"/>
              </a:buClr>
              <a:buSzPct val="100000"/>
              <a:buFont typeface="Arial" pitchFamily="34" charset="0"/>
              <a:buNone/>
              <a:tabLst/>
              <a:defRPr/>
            </a:pPr>
            <a:r>
              <a:rPr lang="en-US"/>
              <a:t>Click to edit Master text styles</a:t>
            </a:r>
          </a:p>
        </p:txBody>
      </p:sp>
      <p:sp>
        <p:nvSpPr>
          <p:cNvPr id="4" name="Date Placeholder 3"/>
          <p:cNvSpPr>
            <a:spLocks noGrp="1"/>
          </p:cNvSpPr>
          <p:nvPr>
            <p:ph type="dt" sz="half" idx="10"/>
          </p:nvPr>
        </p:nvSpPr>
        <p:spPr/>
        <p:txBody>
          <a:bodyPr/>
          <a:lstStyle/>
          <a:p>
            <a:fld id="{A74AE453-C244-4BA9-B9DF-418144C62225}" type="datetimeFigureOut">
              <a:rPr lang="en-GB" smtClean="0"/>
              <a:t>10/07/2023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3" name="Content Placeholder 2"/>
          <p:cNvSpPr>
            <a:spLocks noGrp="1"/>
          </p:cNvSpPr>
          <p:nvPr>
            <p:ph sz="half" idx="1"/>
          </p:nvPr>
        </p:nvSpPr>
        <p:spPr>
          <a:xfrm>
            <a:off x="822960"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4700016" y="1097280"/>
            <a:ext cx="3200400" cy="3712464"/>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A74AE453-C244-4BA9-B9DF-418144C62225}" type="datetimeFigureOut">
              <a:rPr lang="en-GB" smtClean="0"/>
              <a:t>10/07/2023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50D112-54E8-47DF-8662-DE489F32359F}" type="slidenum">
              <a:rPr lang="en-GB" smtClean="0"/>
              <a:t>‹#›</a:t>
            </a:fld>
            <a:endParaRPr lang="en-GB"/>
          </a:p>
        </p:txBody>
      </p:sp>
      <p:sp>
        <p:nvSpPr>
          <p:cNvPr id="8" name="Title 7"/>
          <p:cNvSpPr>
            <a:spLocks noGrp="1"/>
          </p:cNvSpPr>
          <p:nvPr>
            <p:ph type="title"/>
          </p:nvPr>
        </p:nvSpPr>
        <p:spPr/>
        <p:txBody>
          <a:bodyPr/>
          <a:lstStyle/>
          <a:p>
            <a:r>
              <a:rPr lang="en-US"/>
              <a:t>Click to edit Master title style</a:t>
            </a: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822960"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4" name="Content Placeholder 3"/>
          <p:cNvSpPr>
            <a:spLocks noGrp="1"/>
          </p:cNvSpPr>
          <p:nvPr>
            <p:ph sz="half" idx="2"/>
          </p:nvPr>
        </p:nvSpPr>
        <p:spPr>
          <a:xfrm>
            <a:off x="819150"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4700016" y="1097280"/>
            <a:ext cx="3200400" cy="548640"/>
          </a:xfrm>
        </p:spPr>
        <p:txBody>
          <a:bodyPr anchor="b">
            <a:normAutofit/>
          </a:bodyPr>
          <a:lstStyle>
            <a:lvl1pPr marL="0" indent="0">
              <a:buNone/>
              <a:defRPr lang="en-US" sz="1400" b="0" kern="1200" cap="all" spc="400" baseline="0" dirty="0" smtClean="0">
                <a:solidFill>
                  <a:schemeClr val="tx1"/>
                </a:solidFill>
                <a:latin typeface="+mn-lt"/>
                <a:ea typeface="+mj-ea"/>
                <a:cs typeface="Tunga" pitchFamily="2"/>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marL="0" lvl="0" indent="0" algn="l" defTabSz="914400" rtl="0" eaLnBrk="1" latinLnBrk="0" hangingPunct="1">
              <a:lnSpc>
                <a:spcPct val="100000"/>
              </a:lnSpc>
              <a:spcBef>
                <a:spcPts val="0"/>
              </a:spcBef>
              <a:spcAft>
                <a:spcPts val="0"/>
              </a:spcAft>
              <a:buClr>
                <a:schemeClr val="accent1"/>
              </a:buClr>
              <a:buFont typeface="Arial" pitchFamily="34" charset="0"/>
              <a:buNone/>
            </a:pPr>
            <a:r>
              <a:rPr lang="en-US"/>
              <a:t>Click to edit Master text styles</a:t>
            </a:r>
          </a:p>
        </p:txBody>
      </p:sp>
      <p:sp>
        <p:nvSpPr>
          <p:cNvPr id="6" name="Content Placeholder 5"/>
          <p:cNvSpPr>
            <a:spLocks noGrp="1"/>
          </p:cNvSpPr>
          <p:nvPr>
            <p:ph sz="quarter" idx="4"/>
          </p:nvPr>
        </p:nvSpPr>
        <p:spPr>
          <a:xfrm>
            <a:off x="4700016" y="1701848"/>
            <a:ext cx="3200400" cy="3108960"/>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A74AE453-C244-4BA9-B9DF-418144C62225}" type="datetimeFigureOut">
              <a:rPr lang="en-GB" smtClean="0"/>
              <a:t>10/07/2023</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A74AE453-C244-4BA9-B9DF-418144C62225}" type="datetimeFigureOut">
              <a:rPr lang="en-GB" smtClean="0"/>
              <a:t>10/07/2023</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A74AE453-C244-4BA9-B9DF-418144C62225}" type="datetimeFigureOut">
              <a:rPr lang="en-GB" smtClean="0"/>
              <a:t>10/07/2023</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17" name="Right Triangle 16"/>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8" name="Right Triangle 17"/>
          <p:cNvSpPr/>
          <p:nvPr/>
        </p:nvSpPr>
        <p:spPr>
          <a:xfrm rot="5400000">
            <a:off x="433389" y="-433387"/>
            <a:ext cx="6858000" cy="7724778"/>
          </a:xfrm>
          <a:prstGeom prst="rtTriangle">
            <a:avLst/>
          </a:pr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algn="ctr" defTabSz="914400" rtl="0" eaLnBrk="1" latinLnBrk="0" hangingPunct="1"/>
            <a:endParaRPr lang="en-US" sz="1800" kern="1200">
              <a:solidFill>
                <a:schemeClr val="lt1"/>
              </a:solidFill>
              <a:latin typeface="+mn-lt"/>
              <a:ea typeface="+mn-ea"/>
              <a:cs typeface="+mn-cs"/>
            </a:endParaRPr>
          </a:p>
        </p:txBody>
      </p:sp>
      <p:sp>
        <p:nvSpPr>
          <p:cNvPr id="2" name="Title 1"/>
          <p:cNvSpPr>
            <a:spLocks noGrp="1"/>
          </p:cNvSpPr>
          <p:nvPr>
            <p:ph type="title"/>
          </p:nvPr>
        </p:nvSpPr>
        <p:spPr>
          <a:xfrm rot="19140000">
            <a:off x="784930" y="1576103"/>
            <a:ext cx="5212080" cy="1089427"/>
          </a:xfrm>
        </p:spPr>
        <p:txBody>
          <a:bodyPr bIns="0" anchor="b"/>
          <a:lstStyle>
            <a:lvl1pPr algn="l">
              <a:defRPr kumimoji="0" lang="en-US" sz="2800" b="0" i="0" u="none" strike="noStrike" kern="1200" cap="all" spc="0" normalizeH="0" baseline="0" noProof="0" dirty="0" smtClean="0">
                <a:ln>
                  <a:noFill/>
                </a:ln>
                <a:solidFill>
                  <a:srgbClr val="FFFFFF"/>
                </a:solidFill>
                <a:effectLst/>
                <a:uLnTx/>
                <a:uFillTx/>
                <a:latin typeface="+mj-lt"/>
                <a:ea typeface="+mj-ea"/>
                <a:cs typeface="+mj-cs"/>
              </a:defRPr>
            </a:lvl1pPr>
          </a:lstStyle>
          <a:p>
            <a:pPr marL="0" marR="0" lvl="0" indent="0" algn="l" defTabSz="914400" rtl="0" eaLnBrk="1" fontAlgn="auto" latinLnBrk="0" hangingPunct="1">
              <a:lnSpc>
                <a:spcPct val="100000"/>
              </a:lnSpc>
              <a:spcBef>
                <a:spcPct val="0"/>
              </a:spcBef>
              <a:spcAft>
                <a:spcPts val="0"/>
              </a:spcAft>
              <a:buClrTx/>
              <a:buSzTx/>
              <a:buFontTx/>
              <a:buNone/>
              <a:tabLst/>
              <a:defRPr/>
            </a:pPr>
            <a:r>
              <a:rPr lang="en-US"/>
              <a:t>Click to edit Master title style</a:t>
            </a:r>
            <a:endParaRPr lang="en-US" dirty="0"/>
          </a:p>
        </p:txBody>
      </p:sp>
      <p:sp>
        <p:nvSpPr>
          <p:cNvPr id="3" name="Content Placeholder 2"/>
          <p:cNvSpPr>
            <a:spLocks noGrp="1"/>
          </p:cNvSpPr>
          <p:nvPr>
            <p:ph idx="1"/>
          </p:nvPr>
        </p:nvSpPr>
        <p:spPr>
          <a:xfrm>
            <a:off x="4749552" y="2618912"/>
            <a:ext cx="3807779" cy="3324687"/>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rot="19140000">
            <a:off x="1297954" y="2253385"/>
            <a:ext cx="5794760" cy="623314"/>
          </a:xfrm>
        </p:spPr>
        <p:txBody>
          <a:bodyPr>
            <a:normAutofit/>
          </a:bodyPr>
          <a:lstStyle>
            <a:lvl1pPr marL="0" indent="0">
              <a:buNone/>
              <a:defRPr lang="en-US" sz="1400" b="1" kern="1200" dirty="0" smtClean="0">
                <a:solidFill>
                  <a:srgbClr val="FFFFFF"/>
                </a:solidFill>
                <a:latin typeface="+mn-lt"/>
                <a:ea typeface="+mn-ea"/>
                <a:cs typeface="+mn-cs"/>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marL="0" marR="0" lvl="0" indent="0" algn="l" defTabSz="914400" rtl="0" eaLnBrk="1" fontAlgn="auto" latinLnBrk="0" hangingPunct="1">
              <a:lnSpc>
                <a:spcPct val="100000"/>
              </a:lnSpc>
              <a:spcBef>
                <a:spcPts val="300"/>
              </a:spcBef>
              <a:spcAft>
                <a:spcPts val="0"/>
              </a:spcAft>
              <a:buClr>
                <a:schemeClr val="accent1"/>
              </a:buClr>
              <a:buSzPct val="100000"/>
              <a:buFont typeface="Arial" pitchFamily="34" charset="0"/>
              <a:buNone/>
              <a:tabLst/>
              <a:defRPr/>
            </a:pPr>
            <a:r>
              <a:rPr lang="en-US"/>
              <a:t>Click to edit Master text styles</a:t>
            </a:r>
          </a:p>
        </p:txBody>
      </p:sp>
      <p:sp>
        <p:nvSpPr>
          <p:cNvPr id="5" name="Date Placeholder 4"/>
          <p:cNvSpPr>
            <a:spLocks noGrp="1"/>
          </p:cNvSpPr>
          <p:nvPr>
            <p:ph type="dt" sz="half" idx="10"/>
          </p:nvPr>
        </p:nvSpPr>
        <p:spPr/>
        <p:txBody>
          <a:bodyPr/>
          <a:lstStyle/>
          <a:p>
            <a:fld id="{A74AE453-C244-4BA9-B9DF-418144C62225}" type="datetimeFigureOut">
              <a:rPr lang="en-GB" smtClean="0"/>
              <a:t>10/07/2023</a:t>
            </a:fld>
            <a:endParaRPr lang="en-GB"/>
          </a:p>
        </p:txBody>
      </p:sp>
      <p:sp>
        <p:nvSpPr>
          <p:cNvPr id="6" name="Footer Placeholder 5"/>
          <p:cNvSpPr>
            <a:spLocks noGrp="1"/>
          </p:cNvSpPr>
          <p:nvPr>
            <p:ph type="ftr" sz="quarter" idx="11"/>
          </p:nvPr>
        </p:nvSpPr>
        <p:spPr/>
        <p:txBody>
          <a:bodyPr/>
          <a:lstStyle>
            <a:lvl1pPr>
              <a:defRPr>
                <a:solidFill>
                  <a:schemeClr val="tx2"/>
                </a:solidFill>
              </a:defRPr>
            </a:lvl1pPr>
          </a:lstStyle>
          <a:p>
            <a:endParaRPr lang="en-GB"/>
          </a:p>
        </p:txBody>
      </p:sp>
      <p:sp>
        <p:nvSpPr>
          <p:cNvPr id="7" name="Slide Number Placeholder 6"/>
          <p:cNvSpPr>
            <a:spLocks noGrp="1"/>
          </p:cNvSpPr>
          <p:nvPr>
            <p:ph type="sldNum" sz="quarter" idx="12"/>
          </p:nvPr>
        </p:nvSpPr>
        <p:spPr>
          <a:ln>
            <a:solidFill>
              <a:schemeClr val="tx2"/>
            </a:solidFill>
          </a:ln>
        </p:spPr>
        <p:txBody>
          <a:bodyPr/>
          <a:lstStyle>
            <a:lvl1pPr>
              <a:defRPr>
                <a:solidFill>
                  <a:schemeClr val="tx2"/>
                </a:solidFill>
              </a:defRPr>
            </a:lvl1pPr>
          </a:lstStyle>
          <a:p>
            <a:fld id="{7850D112-54E8-47DF-8662-DE489F32359F}" type="slidenum">
              <a:rPr lang="en-GB" smtClean="0"/>
              <a:t>‹#›</a:t>
            </a:fld>
            <a:endParaRPr lang="en-GB"/>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11" name="Picture Placeholder 10"/>
          <p:cNvSpPr>
            <a:spLocks noGrp="1"/>
          </p:cNvSpPr>
          <p:nvPr>
            <p:ph type="pic" sz="quarter" idx="14"/>
          </p:nvPr>
        </p:nvSpPr>
        <p:spPr>
          <a:xfrm>
            <a:off x="2028825" y="0"/>
            <a:ext cx="7115175" cy="6858000"/>
          </a:xfrm>
          <a:custGeom>
            <a:avLst/>
            <a:gdLst>
              <a:gd name="connsiteX0" fmla="*/ 0 w 7104888"/>
              <a:gd name="connsiteY0" fmla="*/ 0 h 6858000"/>
              <a:gd name="connsiteX1" fmla="*/ 7104888 w 7104888"/>
              <a:gd name="connsiteY1" fmla="*/ 0 h 6858000"/>
              <a:gd name="connsiteX2" fmla="*/ 7104888 w 7104888"/>
              <a:gd name="connsiteY2" fmla="*/ 6858000 h 6858000"/>
              <a:gd name="connsiteX3" fmla="*/ 0 w 7104888"/>
              <a:gd name="connsiteY3" fmla="*/ 6858000 h 6858000"/>
              <a:gd name="connsiteX4" fmla="*/ 0 w 7104888"/>
              <a:gd name="connsiteY4" fmla="*/ 0 h 6858000"/>
              <a:gd name="connsiteX0" fmla="*/ 0 w 7104888"/>
              <a:gd name="connsiteY0" fmla="*/ 0 h 6858000"/>
              <a:gd name="connsiteX1" fmla="*/ 5695188 w 7104888"/>
              <a:gd name="connsiteY1" fmla="*/ 0 h 6858000"/>
              <a:gd name="connsiteX2" fmla="*/ 7104888 w 7104888"/>
              <a:gd name="connsiteY2" fmla="*/ 0 h 6858000"/>
              <a:gd name="connsiteX3" fmla="*/ 7104888 w 7104888"/>
              <a:gd name="connsiteY3" fmla="*/ 6858000 h 6858000"/>
              <a:gd name="connsiteX4" fmla="*/ 0 w 7104888"/>
              <a:gd name="connsiteY4" fmla="*/ 6858000 h 6858000"/>
              <a:gd name="connsiteX5" fmla="*/ 0 w 7104888"/>
              <a:gd name="connsiteY5"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0287 w 7115175"/>
              <a:gd name="connsiteY4" fmla="*/ 6858000 h 6858000"/>
              <a:gd name="connsiteX5" fmla="*/ 0 w 7115175"/>
              <a:gd name="connsiteY5" fmla="*/ 5048250 h 6858000"/>
              <a:gd name="connsiteX6" fmla="*/ 10287 w 7115175"/>
              <a:gd name="connsiteY6"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10287 w 7115175"/>
              <a:gd name="connsiteY5" fmla="*/ 6858000 h 6858000"/>
              <a:gd name="connsiteX6" fmla="*/ 0 w 7115175"/>
              <a:gd name="connsiteY6" fmla="*/ 5048250 h 6858000"/>
              <a:gd name="connsiteX7" fmla="*/ 10287 w 7115175"/>
              <a:gd name="connsiteY7" fmla="*/ 0 h 6858000"/>
              <a:gd name="connsiteX0" fmla="*/ 10287 w 7115175"/>
              <a:gd name="connsiteY0" fmla="*/ 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 name="connsiteX6" fmla="*/ 10287 w 7115175"/>
              <a:gd name="connsiteY6" fmla="*/ 0 h 6858000"/>
              <a:gd name="connsiteX0" fmla="*/ 0 w 7115175"/>
              <a:gd name="connsiteY0" fmla="*/ 5048250 h 6858000"/>
              <a:gd name="connsiteX1" fmla="*/ 5705475 w 7115175"/>
              <a:gd name="connsiteY1" fmla="*/ 0 h 6858000"/>
              <a:gd name="connsiteX2" fmla="*/ 7115175 w 7115175"/>
              <a:gd name="connsiteY2" fmla="*/ 0 h 6858000"/>
              <a:gd name="connsiteX3" fmla="*/ 7115175 w 7115175"/>
              <a:gd name="connsiteY3" fmla="*/ 6858000 h 6858000"/>
              <a:gd name="connsiteX4" fmla="*/ 1533526 w 7115175"/>
              <a:gd name="connsiteY4" fmla="*/ 6848475 h 6858000"/>
              <a:gd name="connsiteX5" fmla="*/ 0 w 7115175"/>
              <a:gd name="connsiteY5" fmla="*/ 5048250 h 68580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Lst>
            <a:rect l="l" t="t" r="r" b="b"/>
            <a:pathLst>
              <a:path w="7115175" h="6858000">
                <a:moveTo>
                  <a:pt x="0" y="5048250"/>
                </a:moveTo>
                <a:lnTo>
                  <a:pt x="5705475" y="0"/>
                </a:lnTo>
                <a:lnTo>
                  <a:pt x="7115175" y="0"/>
                </a:lnTo>
                <a:lnTo>
                  <a:pt x="7115175" y="6858000"/>
                </a:lnTo>
                <a:lnTo>
                  <a:pt x="1533526" y="6848475"/>
                </a:lnTo>
                <a:lnTo>
                  <a:pt x="0" y="5048250"/>
                </a:lnTo>
                <a:close/>
              </a:path>
            </a:pathLst>
          </a:custGeom>
          <a:solidFill>
            <a:schemeClr val="accent3">
              <a:alpha val="80000"/>
            </a:schemeClr>
          </a:solidFill>
        </p:spPr>
        <p:txBody>
          <a:bodyPr rIns="182880" anchor="ctr"/>
          <a:lstStyle>
            <a:lvl1pPr algn="r">
              <a:defRPr/>
            </a:lvl1pPr>
          </a:lstStyle>
          <a:p>
            <a:r>
              <a:rPr lang="en-US"/>
              <a:t>Click icon to add picture</a:t>
            </a:r>
            <a:endParaRPr lang="en-US" dirty="0"/>
          </a:p>
        </p:txBody>
      </p:sp>
      <p:sp>
        <p:nvSpPr>
          <p:cNvPr id="9" name="Right Triangle 8"/>
          <p:cNvSpPr/>
          <p:nvPr/>
        </p:nvSpPr>
        <p:spPr>
          <a:xfrm>
            <a:off x="0" y="2647950"/>
            <a:ext cx="3571875" cy="4210050"/>
          </a:xfrm>
          <a:prstGeom prst="rtTriangle">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0" name="Freeform 9"/>
          <p:cNvSpPr/>
          <p:nvPr/>
        </p:nvSpPr>
        <p:spPr>
          <a:xfrm>
            <a:off x="0" y="5048250"/>
            <a:ext cx="3571875" cy="1809750"/>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1809750 h 1809750"/>
              <a:gd name="connsiteX1" fmla="*/ 1895475 w 3571875"/>
              <a:gd name="connsiteY1" fmla="*/ 0 h 1809750"/>
              <a:gd name="connsiteX2" fmla="*/ 3571875 w 3571875"/>
              <a:gd name="connsiteY2" fmla="*/ 1809750 h 1809750"/>
              <a:gd name="connsiteX3" fmla="*/ 0 w 3571875"/>
              <a:gd name="connsiteY3" fmla="*/ 1809750 h 1809750"/>
              <a:gd name="connsiteX0" fmla="*/ 0 w 3571875"/>
              <a:gd name="connsiteY0" fmla="*/ 1809750 h 1809750"/>
              <a:gd name="connsiteX1" fmla="*/ 2038350 w 3571875"/>
              <a:gd name="connsiteY1" fmla="*/ 0 h 1809750"/>
              <a:gd name="connsiteX2" fmla="*/ 3571875 w 3571875"/>
              <a:gd name="connsiteY2" fmla="*/ 1809750 h 1809750"/>
              <a:gd name="connsiteX3" fmla="*/ 0 w 3571875"/>
              <a:gd name="connsiteY3" fmla="*/ 1809750 h 1809750"/>
            </a:gdLst>
            <a:ahLst/>
            <a:cxnLst>
              <a:cxn ang="0">
                <a:pos x="connsiteX0" y="connsiteY0"/>
              </a:cxn>
              <a:cxn ang="0">
                <a:pos x="connsiteX1" y="connsiteY1"/>
              </a:cxn>
              <a:cxn ang="0">
                <a:pos x="connsiteX2" y="connsiteY2"/>
              </a:cxn>
              <a:cxn ang="0">
                <a:pos x="connsiteX3" y="connsiteY3"/>
              </a:cxn>
            </a:cxnLst>
            <a:rect l="l" t="t" r="r" b="b"/>
            <a:pathLst>
              <a:path w="3571875" h="1809750">
                <a:moveTo>
                  <a:pt x="0" y="1809750"/>
                </a:moveTo>
                <a:lnTo>
                  <a:pt x="2038350" y="0"/>
                </a:lnTo>
                <a:lnTo>
                  <a:pt x="3571875" y="1809750"/>
                </a:lnTo>
                <a:lnTo>
                  <a:pt x="0" y="1809750"/>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rot="19140000">
            <a:off x="671197" y="1717501"/>
            <a:ext cx="5486400" cy="867444"/>
          </a:xfrm>
        </p:spPr>
        <p:txBody>
          <a:bodyPr anchor="b"/>
          <a:lstStyle>
            <a:lvl1pPr algn="l">
              <a:defRPr sz="2800" b="0">
                <a:latin typeface="+mj-lt"/>
              </a:defRPr>
            </a:lvl1pPr>
          </a:lstStyle>
          <a:p>
            <a:r>
              <a:rPr lang="en-US"/>
              <a:t>Click to edit Master title style</a:t>
            </a:r>
            <a:endParaRPr lang="en-US" dirty="0"/>
          </a:p>
        </p:txBody>
      </p:sp>
      <p:sp>
        <p:nvSpPr>
          <p:cNvPr id="4" name="Text Placeholder 3"/>
          <p:cNvSpPr>
            <a:spLocks noGrp="1"/>
          </p:cNvSpPr>
          <p:nvPr>
            <p:ph type="body" sz="half" idx="2"/>
          </p:nvPr>
        </p:nvSpPr>
        <p:spPr>
          <a:xfrm rot="19140000">
            <a:off x="1143479" y="2180529"/>
            <a:ext cx="6096545" cy="740664"/>
          </a:xfrm>
        </p:spPr>
        <p:txBody>
          <a:bodyPr/>
          <a:lstStyle>
            <a:lvl1pPr marL="0" indent="0">
              <a:buNone/>
              <a:defRPr sz="1400">
                <a:solidFill>
                  <a:schemeClr val="tx2"/>
                </a:solidFill>
              </a:defRPr>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A74AE453-C244-4BA9-B9DF-418144C62225}" type="datetimeFigureOut">
              <a:rPr lang="en-GB" smtClean="0"/>
              <a:t>10/07/2023</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4AE453-C244-4BA9-B9DF-418144C62225}" type="datetimeFigureOut">
              <a:rPr lang="en-GB" smtClean="0"/>
              <a:t>10/07/2023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9"/>
            <a:ext cx="2057400" cy="4678362"/>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457200" y="274639"/>
            <a:ext cx="6019800" cy="4678362"/>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A74AE453-C244-4BA9-B9DF-418144C62225}" type="datetimeFigureOut">
              <a:rPr lang="en-GB" smtClean="0"/>
              <a:t>10/07/2023</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7850D112-54E8-47DF-8662-DE489F32359F}" type="slidenum">
              <a:rPr lang="en-GB" smtClean="0"/>
              <a:t>‹#›</a:t>
            </a:fld>
            <a:endParaRPr lang="en-GB"/>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7" name="Freeform 6"/>
          <p:cNvSpPr/>
          <p:nvPr/>
        </p:nvSpPr>
        <p:spPr>
          <a:xfrm>
            <a:off x="-2382" y="5050633"/>
            <a:ext cx="3574257" cy="1807368"/>
          </a:xfrm>
          <a:custGeom>
            <a:avLst/>
            <a:gdLst>
              <a:gd name="connsiteX0" fmla="*/ 0 w 3571875"/>
              <a:gd name="connsiteY0" fmla="*/ 4210050 h 4210050"/>
              <a:gd name="connsiteX1" fmla="*/ 0 w 3571875"/>
              <a:gd name="connsiteY1" fmla="*/ 0 h 4210050"/>
              <a:gd name="connsiteX2" fmla="*/ 3571875 w 3571875"/>
              <a:gd name="connsiteY2" fmla="*/ 4210050 h 4210050"/>
              <a:gd name="connsiteX3" fmla="*/ 0 w 3571875"/>
              <a:gd name="connsiteY3" fmla="*/ 4210050 h 4210050"/>
              <a:gd name="connsiteX0" fmla="*/ 0 w 3571875"/>
              <a:gd name="connsiteY0" fmla="*/ 4210050 h 4210050"/>
              <a:gd name="connsiteX1" fmla="*/ 0 w 3571875"/>
              <a:gd name="connsiteY1" fmla="*/ 0 h 4210050"/>
              <a:gd name="connsiteX2" fmla="*/ 2028825 w 3571875"/>
              <a:gd name="connsiteY2" fmla="*/ 23883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050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281238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28825 w 3571875"/>
              <a:gd name="connsiteY2" fmla="*/ 2393157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76450 w 3571875"/>
              <a:gd name="connsiteY2" fmla="*/ 2274094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245519 w 3571875"/>
              <a:gd name="connsiteY2" fmla="*/ 2405063 h 4210050"/>
              <a:gd name="connsiteX3" fmla="*/ 3571875 w 3571875"/>
              <a:gd name="connsiteY3" fmla="*/ 4210050 h 4210050"/>
              <a:gd name="connsiteX4" fmla="*/ 0 w 3571875"/>
              <a:gd name="connsiteY4" fmla="*/ 4210050 h 4210050"/>
              <a:gd name="connsiteX0" fmla="*/ 0 w 3571875"/>
              <a:gd name="connsiteY0" fmla="*/ 4210050 h 4210050"/>
              <a:gd name="connsiteX1" fmla="*/ 0 w 3571875"/>
              <a:gd name="connsiteY1" fmla="*/ 0 h 4210050"/>
              <a:gd name="connsiteX2" fmla="*/ 2038350 w 3571875"/>
              <a:gd name="connsiteY2" fmla="*/ 2405063 h 4210050"/>
              <a:gd name="connsiteX3" fmla="*/ 3571875 w 3571875"/>
              <a:gd name="connsiteY3" fmla="*/ 4210050 h 4210050"/>
              <a:gd name="connsiteX4" fmla="*/ 0 w 3571875"/>
              <a:gd name="connsiteY4" fmla="*/ 4210050 h 4210050"/>
              <a:gd name="connsiteX0" fmla="*/ 0 w 3571875"/>
              <a:gd name="connsiteY0" fmla="*/ 2433637 h 2433637"/>
              <a:gd name="connsiteX1" fmla="*/ 257175 w 3571875"/>
              <a:gd name="connsiteY1" fmla="*/ 0 h 2433637"/>
              <a:gd name="connsiteX2" fmla="*/ 2038350 w 3571875"/>
              <a:gd name="connsiteY2" fmla="*/ 628650 h 2433637"/>
              <a:gd name="connsiteX3" fmla="*/ 3571875 w 3571875"/>
              <a:gd name="connsiteY3" fmla="*/ 2433637 h 2433637"/>
              <a:gd name="connsiteX4" fmla="*/ 0 w 3571875"/>
              <a:gd name="connsiteY4" fmla="*/ 2433637 h 2433637"/>
              <a:gd name="connsiteX0" fmla="*/ 2382 w 3574257"/>
              <a:gd name="connsiteY0" fmla="*/ 1807368 h 1807368"/>
              <a:gd name="connsiteX1" fmla="*/ 0 w 3574257"/>
              <a:gd name="connsiteY1" fmla="*/ 0 h 1807368"/>
              <a:gd name="connsiteX2" fmla="*/ 2040732 w 3574257"/>
              <a:gd name="connsiteY2" fmla="*/ 2381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24051 w 3574257"/>
              <a:gd name="connsiteY2" fmla="*/ 307181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40682 w 3574257"/>
              <a:gd name="connsiteY2" fmla="*/ 450057 h 1807368"/>
              <a:gd name="connsiteX3" fmla="*/ 3574257 w 3574257"/>
              <a:gd name="connsiteY3" fmla="*/ 1807368 h 1807368"/>
              <a:gd name="connsiteX4" fmla="*/ 2382 w 3574257"/>
              <a:gd name="connsiteY4" fmla="*/ 1807368 h 1807368"/>
              <a:gd name="connsiteX0" fmla="*/ 2382 w 3574257"/>
              <a:gd name="connsiteY0" fmla="*/ 1809749 h 1809749"/>
              <a:gd name="connsiteX1" fmla="*/ 0 w 3574257"/>
              <a:gd name="connsiteY1" fmla="*/ 2381 h 1809749"/>
              <a:gd name="connsiteX2" fmla="*/ 2038351 w 3574257"/>
              <a:gd name="connsiteY2" fmla="*/ 0 h 1809749"/>
              <a:gd name="connsiteX3" fmla="*/ 3574257 w 3574257"/>
              <a:gd name="connsiteY3" fmla="*/ 1809749 h 1809749"/>
              <a:gd name="connsiteX4" fmla="*/ 2382 w 3574257"/>
              <a:gd name="connsiteY4" fmla="*/ 1809749 h 1809749"/>
              <a:gd name="connsiteX0" fmla="*/ 2382 w 3574257"/>
              <a:gd name="connsiteY0" fmla="*/ 1807368 h 1807368"/>
              <a:gd name="connsiteX1" fmla="*/ 0 w 3574257"/>
              <a:gd name="connsiteY1" fmla="*/ 0 h 1807368"/>
              <a:gd name="connsiteX2" fmla="*/ 1657351 w 3574257"/>
              <a:gd name="connsiteY2" fmla="*/ 2309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0732 w 3574257"/>
              <a:gd name="connsiteY2" fmla="*/ 238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774032 w 3574257"/>
              <a:gd name="connsiteY2" fmla="*/ 161925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969294 w 3574257"/>
              <a:gd name="connsiteY2" fmla="*/ 21432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1819275 w 3574257"/>
              <a:gd name="connsiteY2" fmla="*/ 200026 h 1807368"/>
              <a:gd name="connsiteX3" fmla="*/ 3574257 w 3574257"/>
              <a:gd name="connsiteY3" fmla="*/ 1807368 h 1807368"/>
              <a:gd name="connsiteX4" fmla="*/ 2382 w 3574257"/>
              <a:gd name="connsiteY4" fmla="*/ 1807368 h 1807368"/>
              <a:gd name="connsiteX0" fmla="*/ 2382 w 3574257"/>
              <a:gd name="connsiteY0" fmla="*/ 1807368 h 1807368"/>
              <a:gd name="connsiteX1" fmla="*/ 0 w 3574257"/>
              <a:gd name="connsiteY1" fmla="*/ 0 h 1807368"/>
              <a:gd name="connsiteX2" fmla="*/ 2045494 w 3574257"/>
              <a:gd name="connsiteY2" fmla="*/ 1 h 1807368"/>
              <a:gd name="connsiteX3" fmla="*/ 3574257 w 3574257"/>
              <a:gd name="connsiteY3" fmla="*/ 1807368 h 1807368"/>
              <a:gd name="connsiteX4" fmla="*/ 2382 w 3574257"/>
              <a:gd name="connsiteY4" fmla="*/ 1807368 h 1807368"/>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574257" h="1807368">
                <a:moveTo>
                  <a:pt x="2382" y="1807368"/>
                </a:moveTo>
                <a:lnTo>
                  <a:pt x="0" y="0"/>
                </a:lnTo>
                <a:lnTo>
                  <a:pt x="2045494" y="1"/>
                </a:lnTo>
                <a:lnTo>
                  <a:pt x="3574257" y="1807368"/>
                </a:lnTo>
                <a:lnTo>
                  <a:pt x="2382" y="1807368"/>
                </a:lnTo>
                <a:close/>
              </a:path>
            </a:pathLst>
          </a:cu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Freeform 7"/>
          <p:cNvSpPr/>
          <p:nvPr/>
        </p:nvSpPr>
        <p:spPr>
          <a:xfrm>
            <a:off x="-2380" y="5051292"/>
            <a:ext cx="9146380" cy="1806709"/>
          </a:xfrm>
          <a:custGeom>
            <a:avLst/>
            <a:gdLst>
              <a:gd name="connsiteX0" fmla="*/ 0 w 3350419"/>
              <a:gd name="connsiteY0" fmla="*/ 2081213 h 2083594"/>
              <a:gd name="connsiteX1" fmla="*/ 3031331 w 3350419"/>
              <a:gd name="connsiteY1" fmla="*/ 0 h 2083594"/>
              <a:gd name="connsiteX2" fmla="*/ 3350419 w 3350419"/>
              <a:gd name="connsiteY2" fmla="*/ 80963 h 2083594"/>
              <a:gd name="connsiteX3" fmla="*/ 3350419 w 3350419"/>
              <a:gd name="connsiteY3" fmla="*/ 2083594 h 2083594"/>
              <a:gd name="connsiteX4" fmla="*/ 0 w 3350419"/>
              <a:gd name="connsiteY4" fmla="*/ 2081213 h 2083594"/>
              <a:gd name="connsiteX0" fmla="*/ 0 w 3112294"/>
              <a:gd name="connsiteY0" fmla="*/ 2019301 h 2083594"/>
              <a:gd name="connsiteX1" fmla="*/ 2793206 w 3112294"/>
              <a:gd name="connsiteY1" fmla="*/ 0 h 2083594"/>
              <a:gd name="connsiteX2" fmla="*/ 3112294 w 3112294"/>
              <a:gd name="connsiteY2" fmla="*/ 80963 h 2083594"/>
              <a:gd name="connsiteX3" fmla="*/ 3112294 w 3112294"/>
              <a:gd name="connsiteY3" fmla="*/ 2083594 h 2083594"/>
              <a:gd name="connsiteX4" fmla="*/ 0 w 3112294"/>
              <a:gd name="connsiteY4" fmla="*/ 2019301 h 2083594"/>
              <a:gd name="connsiteX0" fmla="*/ 0 w 3345656"/>
              <a:gd name="connsiteY0" fmla="*/ 2097882 h 2097882"/>
              <a:gd name="connsiteX1" fmla="*/ 3026568 w 3345656"/>
              <a:gd name="connsiteY1" fmla="*/ 0 h 2097882"/>
              <a:gd name="connsiteX2" fmla="*/ 3345656 w 3345656"/>
              <a:gd name="connsiteY2" fmla="*/ 80963 h 2097882"/>
              <a:gd name="connsiteX3" fmla="*/ 3345656 w 3345656"/>
              <a:gd name="connsiteY3" fmla="*/ 2083594 h 2097882"/>
              <a:gd name="connsiteX4" fmla="*/ 0 w 3345656"/>
              <a:gd name="connsiteY4" fmla="*/ 2097882 h 2097882"/>
              <a:gd name="connsiteX0" fmla="*/ 0 w 2800350"/>
              <a:gd name="connsiteY0" fmla="*/ 1935957 h 2083594"/>
              <a:gd name="connsiteX1" fmla="*/ 2481262 w 2800350"/>
              <a:gd name="connsiteY1" fmla="*/ 0 h 2083594"/>
              <a:gd name="connsiteX2" fmla="*/ 2800350 w 2800350"/>
              <a:gd name="connsiteY2" fmla="*/ 80963 h 2083594"/>
              <a:gd name="connsiteX3" fmla="*/ 2800350 w 2800350"/>
              <a:gd name="connsiteY3" fmla="*/ 2083594 h 2083594"/>
              <a:gd name="connsiteX4" fmla="*/ 0 w 2800350"/>
              <a:gd name="connsiteY4" fmla="*/ 1935957 h 2083594"/>
              <a:gd name="connsiteX0" fmla="*/ 0 w 3352800"/>
              <a:gd name="connsiteY0" fmla="*/ 2083594 h 2083594"/>
              <a:gd name="connsiteX1" fmla="*/ 3033712 w 3352800"/>
              <a:gd name="connsiteY1" fmla="*/ 0 h 2083594"/>
              <a:gd name="connsiteX2" fmla="*/ 3352800 w 3352800"/>
              <a:gd name="connsiteY2" fmla="*/ 80963 h 2083594"/>
              <a:gd name="connsiteX3" fmla="*/ 3352800 w 3352800"/>
              <a:gd name="connsiteY3" fmla="*/ 2083594 h 2083594"/>
              <a:gd name="connsiteX4" fmla="*/ 0 w 3352800"/>
              <a:gd name="connsiteY4" fmla="*/ 2083594 h 2083594"/>
              <a:gd name="connsiteX0" fmla="*/ 0 w 3352800"/>
              <a:gd name="connsiteY0" fmla="*/ 2002631 h 2002631"/>
              <a:gd name="connsiteX1" fmla="*/ 3033712 w 3352800"/>
              <a:gd name="connsiteY1" fmla="*/ 15716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988469 w 3352800"/>
              <a:gd name="connsiteY1" fmla="*/ 59530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3966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45314 w 3352800"/>
              <a:gd name="connsiteY1" fmla="*/ 1224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34839 w 3352800"/>
              <a:gd name="connsiteY1" fmla="*/ 425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631 h 2002631"/>
              <a:gd name="connsiteX1" fmla="*/ 2875865 w 3352800"/>
              <a:gd name="connsiteY1" fmla="*/ 81782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2002901 h 2002901"/>
              <a:gd name="connsiteX1" fmla="*/ 2836585 w 3352800"/>
              <a:gd name="connsiteY1" fmla="*/ 0 h 2002901"/>
              <a:gd name="connsiteX2" fmla="*/ 3352800 w 3352800"/>
              <a:gd name="connsiteY2" fmla="*/ 270 h 2002901"/>
              <a:gd name="connsiteX3" fmla="*/ 3352800 w 3352800"/>
              <a:gd name="connsiteY3" fmla="*/ 2002901 h 2002901"/>
              <a:gd name="connsiteX4" fmla="*/ 0 w 3352800"/>
              <a:gd name="connsiteY4" fmla="*/ 2002901 h 2002901"/>
              <a:gd name="connsiteX0" fmla="*/ 0 w 3352800"/>
              <a:gd name="connsiteY0" fmla="*/ 2002631 h 2002631"/>
              <a:gd name="connsiteX1" fmla="*/ 754045 w 3352800"/>
              <a:gd name="connsiteY1" fmla="*/ 1468326 h 2002631"/>
              <a:gd name="connsiteX2" fmla="*/ 3352800 w 3352800"/>
              <a:gd name="connsiteY2" fmla="*/ 0 h 2002631"/>
              <a:gd name="connsiteX3" fmla="*/ 3352800 w 3352800"/>
              <a:gd name="connsiteY3" fmla="*/ 2002631 h 2002631"/>
              <a:gd name="connsiteX4" fmla="*/ 0 w 3352800"/>
              <a:gd name="connsiteY4" fmla="*/ 2002631 h 2002631"/>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34305 h 534305"/>
              <a:gd name="connsiteX1" fmla="*/ 754045 w 3352800"/>
              <a:gd name="connsiteY1" fmla="*/ 0 h 534305"/>
              <a:gd name="connsiteX2" fmla="*/ 3352800 w 3352800"/>
              <a:gd name="connsiteY2" fmla="*/ 7687 h 534305"/>
              <a:gd name="connsiteX3" fmla="*/ 3352800 w 3352800"/>
              <a:gd name="connsiteY3" fmla="*/ 534305 h 534305"/>
              <a:gd name="connsiteX4" fmla="*/ 0 w 3352800"/>
              <a:gd name="connsiteY4" fmla="*/ 534305 h 534305"/>
              <a:gd name="connsiteX0" fmla="*/ 0 w 3352800"/>
              <a:gd name="connsiteY0" fmla="*/ 526618 h 526618"/>
              <a:gd name="connsiteX1" fmla="*/ 980611 w 3352800"/>
              <a:gd name="connsiteY1" fmla="*/ 9368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6888 h 526888"/>
              <a:gd name="connsiteX1" fmla="*/ 744735 w 3352800"/>
              <a:gd name="connsiteY1" fmla="*/ 0 h 526888"/>
              <a:gd name="connsiteX2" fmla="*/ 3352800 w 3352800"/>
              <a:gd name="connsiteY2" fmla="*/ 270 h 526888"/>
              <a:gd name="connsiteX3" fmla="*/ 3352800 w 3352800"/>
              <a:gd name="connsiteY3" fmla="*/ 526888 h 526888"/>
              <a:gd name="connsiteX4" fmla="*/ 0 w 3352800"/>
              <a:gd name="connsiteY4" fmla="*/ 526888 h 526888"/>
              <a:gd name="connsiteX0" fmla="*/ 0 w 3352800"/>
              <a:gd name="connsiteY0" fmla="*/ 526618 h 526618"/>
              <a:gd name="connsiteX1" fmla="*/ 811948 w 3352800"/>
              <a:gd name="connsiteY1" fmla="*/ 60921 h 526618"/>
              <a:gd name="connsiteX2" fmla="*/ 3352800 w 3352800"/>
              <a:gd name="connsiteY2" fmla="*/ 0 h 526618"/>
              <a:gd name="connsiteX3" fmla="*/ 3352800 w 3352800"/>
              <a:gd name="connsiteY3" fmla="*/ 526618 h 526618"/>
              <a:gd name="connsiteX4" fmla="*/ 0 w 3352800"/>
              <a:gd name="connsiteY4" fmla="*/ 526618 h 526618"/>
              <a:gd name="connsiteX0" fmla="*/ 0 w 3352800"/>
              <a:gd name="connsiteY0" fmla="*/ 527584 h 527584"/>
              <a:gd name="connsiteX1" fmla="*/ 751718 w 3352800"/>
              <a:gd name="connsiteY1" fmla="*/ 0 h 527584"/>
              <a:gd name="connsiteX2" fmla="*/ 3352800 w 3352800"/>
              <a:gd name="connsiteY2" fmla="*/ 966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241069 w 3352800"/>
              <a:gd name="connsiteY2" fmla="*/ 94144 h 527584"/>
              <a:gd name="connsiteX3" fmla="*/ 3352800 w 3352800"/>
              <a:gd name="connsiteY3" fmla="*/ 527584 h 527584"/>
              <a:gd name="connsiteX4" fmla="*/ 0 w 3352800"/>
              <a:gd name="connsiteY4" fmla="*/ 527584 h 527584"/>
              <a:gd name="connsiteX0" fmla="*/ 0 w 3352800"/>
              <a:gd name="connsiteY0" fmla="*/ 527584 h 527584"/>
              <a:gd name="connsiteX1" fmla="*/ 751718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 name="connsiteX0" fmla="*/ 0 w 3352800"/>
              <a:gd name="connsiteY0" fmla="*/ 527313 h 527313"/>
              <a:gd name="connsiteX1" fmla="*/ 900984 w 3352800"/>
              <a:gd name="connsiteY1" fmla="*/ 97774 h 527313"/>
              <a:gd name="connsiteX2" fmla="*/ 3352800 w 3352800"/>
              <a:gd name="connsiteY2" fmla="*/ 0 h 527313"/>
              <a:gd name="connsiteX3" fmla="*/ 3352800 w 3352800"/>
              <a:gd name="connsiteY3" fmla="*/ 527313 h 527313"/>
              <a:gd name="connsiteX4" fmla="*/ 0 w 3352800"/>
              <a:gd name="connsiteY4" fmla="*/ 527313 h 527313"/>
              <a:gd name="connsiteX0" fmla="*/ 0 w 3352800"/>
              <a:gd name="connsiteY0" fmla="*/ 527584 h 527584"/>
              <a:gd name="connsiteX1" fmla="*/ 748227 w 3352800"/>
              <a:gd name="connsiteY1" fmla="*/ 0 h 527584"/>
              <a:gd name="connsiteX2" fmla="*/ 3352800 w 3352800"/>
              <a:gd name="connsiteY2" fmla="*/ 271 h 527584"/>
              <a:gd name="connsiteX3" fmla="*/ 3352800 w 3352800"/>
              <a:gd name="connsiteY3" fmla="*/ 527584 h 527584"/>
              <a:gd name="connsiteX4" fmla="*/ 0 w 3352800"/>
              <a:gd name="connsiteY4" fmla="*/ 527584 h 527584"/>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3352800" h="527584">
                <a:moveTo>
                  <a:pt x="0" y="527584"/>
                </a:moveTo>
                <a:lnTo>
                  <a:pt x="748227" y="0"/>
                </a:lnTo>
                <a:lnTo>
                  <a:pt x="3352800" y="271"/>
                </a:lnTo>
                <a:lnTo>
                  <a:pt x="3352800" y="527584"/>
                </a:lnTo>
                <a:lnTo>
                  <a:pt x="0" y="527584"/>
                </a:lnTo>
                <a:close/>
              </a:path>
            </a:pathLst>
          </a:custGeom>
          <a:solidFill>
            <a:schemeClr val="accent3">
              <a:alpha val="8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Placeholder 1"/>
          <p:cNvSpPr>
            <a:spLocks noGrp="1"/>
          </p:cNvSpPr>
          <p:nvPr>
            <p:ph type="title"/>
          </p:nvPr>
        </p:nvSpPr>
        <p:spPr>
          <a:xfrm>
            <a:off x="822960" y="365760"/>
            <a:ext cx="7520940" cy="548640"/>
          </a:xfrm>
          <a:prstGeom prst="rect">
            <a:avLst/>
          </a:prstGeom>
        </p:spPr>
        <p:txBody>
          <a:bodyPr vert="horz" lIns="91440" tIns="45720" rIns="91440" bIns="45720" rtlCol="0" anchor="ctr">
            <a:noAutofit/>
          </a:bodyPr>
          <a:lstStyle/>
          <a:p>
            <a:r>
              <a:rPr lang="en-US"/>
              <a:t>Click to edit Master title style</a:t>
            </a:r>
            <a:endParaRPr lang="en-US" dirty="0"/>
          </a:p>
        </p:txBody>
      </p:sp>
      <p:sp>
        <p:nvSpPr>
          <p:cNvPr id="3" name="Text Placeholder 2"/>
          <p:cNvSpPr>
            <a:spLocks noGrp="1"/>
          </p:cNvSpPr>
          <p:nvPr>
            <p:ph type="body" idx="1"/>
          </p:nvPr>
        </p:nvSpPr>
        <p:spPr>
          <a:xfrm>
            <a:off x="822960" y="1100628"/>
            <a:ext cx="7520940" cy="3579849"/>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rot="19140000">
            <a:off x="201168" y="5870448"/>
            <a:ext cx="2176272" cy="201168"/>
          </a:xfrm>
          <a:prstGeom prst="rect">
            <a:avLst/>
          </a:prstGeom>
        </p:spPr>
        <p:txBody>
          <a:bodyPr vert="horz" lIns="91440" tIns="45720" rIns="91440" bIns="45720" rtlCol="0" anchor="ctr"/>
          <a:lstStyle>
            <a:lvl1pPr algn="l">
              <a:defRPr sz="1200">
                <a:solidFill>
                  <a:srgbClr val="FFFFFF"/>
                </a:solidFill>
              </a:defRPr>
            </a:lvl1pPr>
          </a:lstStyle>
          <a:p>
            <a:fld id="{A74AE453-C244-4BA9-B9DF-418144C62225}" type="datetimeFigureOut">
              <a:rPr lang="en-GB" smtClean="0"/>
              <a:t>10/07/2023</a:t>
            </a:fld>
            <a:endParaRPr lang="en-GB"/>
          </a:p>
        </p:txBody>
      </p:sp>
      <p:sp>
        <p:nvSpPr>
          <p:cNvPr id="5" name="Footer Placeholder 4"/>
          <p:cNvSpPr>
            <a:spLocks noGrp="1"/>
          </p:cNvSpPr>
          <p:nvPr>
            <p:ph type="ftr" sz="quarter" idx="3"/>
          </p:nvPr>
        </p:nvSpPr>
        <p:spPr>
          <a:xfrm>
            <a:off x="3517514" y="6285122"/>
            <a:ext cx="4724400" cy="274320"/>
          </a:xfrm>
          <a:prstGeom prst="rect">
            <a:avLst/>
          </a:prstGeom>
        </p:spPr>
        <p:txBody>
          <a:bodyPr vert="horz" lIns="91440" tIns="45720" rIns="91440" bIns="45720" rtlCol="0" anchor="ctr"/>
          <a:lstStyle>
            <a:lvl1pPr algn="r">
              <a:defRPr sz="1000" cap="all" spc="200" baseline="0">
                <a:solidFill>
                  <a:srgbClr val="FFFFFF"/>
                </a:solidFill>
              </a:defRPr>
            </a:lvl1pPr>
          </a:lstStyle>
          <a:p>
            <a:endParaRPr lang="en-GB"/>
          </a:p>
        </p:txBody>
      </p:sp>
      <p:sp>
        <p:nvSpPr>
          <p:cNvPr id="6" name="Slide Number Placeholder 5"/>
          <p:cNvSpPr>
            <a:spLocks noGrp="1"/>
          </p:cNvSpPr>
          <p:nvPr>
            <p:ph type="sldNum" sz="quarter" idx="4"/>
          </p:nvPr>
        </p:nvSpPr>
        <p:spPr>
          <a:xfrm>
            <a:off x="8401038" y="6170822"/>
            <a:ext cx="502920" cy="502920"/>
          </a:xfrm>
          <a:prstGeom prst="ellipse">
            <a:avLst/>
          </a:prstGeom>
          <a:ln w="19050">
            <a:solidFill>
              <a:srgbClr val="FFFFFF"/>
            </a:solidFill>
          </a:ln>
        </p:spPr>
        <p:txBody>
          <a:bodyPr vert="horz" lIns="9144" tIns="9144" rIns="9144" bIns="9144" rtlCol="0" anchor="ctr">
            <a:normAutofit/>
          </a:bodyPr>
          <a:lstStyle>
            <a:lvl1pPr algn="ctr">
              <a:defRPr sz="1650">
                <a:solidFill>
                  <a:srgbClr val="FFFFFF"/>
                </a:solidFill>
              </a:defRPr>
            </a:lvl1pPr>
          </a:lstStyle>
          <a:p>
            <a:fld id="{7850D112-54E8-47DF-8662-DE489F32359F}" type="slidenum">
              <a:rPr lang="en-GB" smtClean="0"/>
              <a:t>‹#›</a:t>
            </a:fld>
            <a:endParaRPr lang="en-GB"/>
          </a:p>
        </p:txBody>
      </p:sp>
    </p:spTree>
  </p:cSld>
  <p:clrMap bg1="lt1" tx1="dk1" bg2="lt2" tx2="dk2" accent1="accent1" accent2="accent2" accent3="accent3" accent4="accent4" accent5="accent5" accent6="accent6" hlink="hlink" folHlink="folHlink"/>
  <p:sldLayoutIdLst>
    <p:sldLayoutId id="2147483685" r:id="rId1"/>
    <p:sldLayoutId id="2147483686" r:id="rId2"/>
    <p:sldLayoutId id="2147483687" r:id="rId3"/>
    <p:sldLayoutId id="2147483688" r:id="rId4"/>
    <p:sldLayoutId id="2147483689" r:id="rId5"/>
    <p:sldLayoutId id="2147483690" r:id="rId6"/>
    <p:sldLayoutId id="2147483691" r:id="rId7"/>
    <p:sldLayoutId id="2147483692" r:id="rId8"/>
    <p:sldLayoutId id="2147483693" r:id="rId9"/>
    <p:sldLayoutId id="2147483694" r:id="rId10"/>
    <p:sldLayoutId id="2147483695" r:id="rId11"/>
  </p:sldLayoutIdLst>
  <p:txStyles>
    <p:titleStyle>
      <a:lvl1pPr algn="l" defTabSz="914400" rtl="0" eaLnBrk="1" latinLnBrk="0" hangingPunct="1">
        <a:spcBef>
          <a:spcPct val="0"/>
        </a:spcBef>
        <a:buNone/>
        <a:defRPr sz="2800" kern="1200" cap="all" baseline="0">
          <a:solidFill>
            <a:schemeClr val="tx1"/>
          </a:solidFill>
          <a:latin typeface="+mj-lt"/>
          <a:ea typeface="+mj-ea"/>
          <a:cs typeface="+mj-cs"/>
        </a:defRPr>
      </a:lvl1pPr>
    </p:titleStyle>
    <p:body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png"/><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3" Type="http://schemas.openxmlformats.org/officeDocument/2006/relationships/image" Target="../media/image9.gif"/><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10.jpg"/></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4.jpeg"/><Relationship Id="rId1" Type="http://schemas.openxmlformats.org/officeDocument/2006/relationships/slideLayout" Target="../slideLayouts/slideLayout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15.png"/></Relationships>
</file>

<file path=ppt/slides/_rels/slide10.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3" Type="http://schemas.openxmlformats.org/officeDocument/2006/relationships/image" Target="../media/image17.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image" Target="../media/image4.jpe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22.jpe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24.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notesSlide" Target="../notesSlides/notesSlide1.xml"/><Relationship Id="rId1" Type="http://schemas.openxmlformats.org/officeDocument/2006/relationships/slideLayout" Target="../slideLayouts/slideLayout2.xml"/></Relationships>
</file>

<file path=ppt/slides/_rels/slide25.xml.rels><?xml version="1.0" encoding="UTF-8" standalone="yes"?>
<Relationships xmlns="http://schemas.openxmlformats.org/package/2006/relationships"><Relationship Id="rId8" Type="http://schemas.openxmlformats.org/officeDocument/2006/relationships/image" Target="../media/image13.jpeg"/><Relationship Id="rId3" Type="http://schemas.openxmlformats.org/officeDocument/2006/relationships/diagramLayout" Target="../diagrams/layout1.xml"/><Relationship Id="rId7" Type="http://schemas.openxmlformats.org/officeDocument/2006/relationships/image" Target="../media/image24.png"/><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2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5" Type="http://schemas.openxmlformats.org/officeDocument/2006/relationships/image" Target="../media/image28.png"/><Relationship Id="rId4" Type="http://schemas.openxmlformats.org/officeDocument/2006/relationships/image" Target="../media/image27.png"/></Relationships>
</file>

<file path=ppt/slides/_rels/slide27.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2.xml"/><Relationship Id="rId4" Type="http://schemas.openxmlformats.org/officeDocument/2006/relationships/image" Target="../media/image31.png"/></Relationships>
</file>

<file path=ppt/slides/_rels/slide28.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32.jpeg"/><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image" Target="../media/image33.png"/><Relationship Id="rId1" Type="http://schemas.openxmlformats.org/officeDocument/2006/relationships/slideLayout" Target="../slideLayouts/slideLayout2.xml"/><Relationship Id="rId5" Type="http://schemas.openxmlformats.org/officeDocument/2006/relationships/image" Target="../media/image36.png"/><Relationship Id="rId4" Type="http://schemas.openxmlformats.org/officeDocument/2006/relationships/image" Target="../media/image35.png"/></Relationships>
</file>

<file path=ppt/slides/_rels/slide31.xml.rels><?xml version="1.0" encoding="UTF-8" standalone="yes"?>
<Relationships xmlns="http://schemas.openxmlformats.org/package/2006/relationships"><Relationship Id="rId8" Type="http://schemas.openxmlformats.org/officeDocument/2006/relationships/image" Target="../media/image38.png"/><Relationship Id="rId3" Type="http://schemas.openxmlformats.org/officeDocument/2006/relationships/diagramLayout" Target="../diagrams/layout2.xml"/><Relationship Id="rId7" Type="http://schemas.openxmlformats.org/officeDocument/2006/relationships/image" Target="../media/image37.png"/><Relationship Id="rId2" Type="http://schemas.openxmlformats.org/officeDocument/2006/relationships/diagramData" Target="../diagrams/data2.xml"/><Relationship Id="rId1" Type="http://schemas.openxmlformats.org/officeDocument/2006/relationships/slideLayout" Target="../slideLayouts/slideLayout2.xml"/><Relationship Id="rId6" Type="http://schemas.microsoft.com/office/2007/relationships/diagramDrawing" Target="../diagrams/drawing2.xml"/><Relationship Id="rId5" Type="http://schemas.openxmlformats.org/officeDocument/2006/relationships/diagramColors" Target="../diagrams/colors2.xml"/><Relationship Id="rId10" Type="http://schemas.openxmlformats.org/officeDocument/2006/relationships/image" Target="../media/image13.jpeg"/><Relationship Id="rId4" Type="http://schemas.openxmlformats.org/officeDocument/2006/relationships/diagramQuickStyle" Target="../diagrams/quickStyle2.xml"/><Relationship Id="rId9" Type="http://schemas.openxmlformats.org/officeDocument/2006/relationships/image" Target="../media/image39.png"/></Relationships>
</file>

<file path=ppt/slides/_rels/slide32.xml.rels><?xml version="1.0" encoding="UTF-8" standalone="yes"?>
<Relationships xmlns="http://schemas.openxmlformats.org/package/2006/relationships"><Relationship Id="rId8" Type="http://schemas.openxmlformats.org/officeDocument/2006/relationships/image" Target="../media/image41.png"/><Relationship Id="rId3" Type="http://schemas.openxmlformats.org/officeDocument/2006/relationships/diagramLayout" Target="../diagrams/layout3.xml"/><Relationship Id="rId7" Type="http://schemas.openxmlformats.org/officeDocument/2006/relationships/image" Target="../media/image40.png"/><Relationship Id="rId2" Type="http://schemas.openxmlformats.org/officeDocument/2006/relationships/diagramData" Target="../diagrams/data3.xml"/><Relationship Id="rId1" Type="http://schemas.openxmlformats.org/officeDocument/2006/relationships/slideLayout" Target="../slideLayouts/slideLayout2.xml"/><Relationship Id="rId6" Type="http://schemas.microsoft.com/office/2007/relationships/diagramDrawing" Target="../diagrams/drawing3.xml"/><Relationship Id="rId5" Type="http://schemas.openxmlformats.org/officeDocument/2006/relationships/diagramColors" Target="../diagrams/colors3.xml"/><Relationship Id="rId4" Type="http://schemas.openxmlformats.org/officeDocument/2006/relationships/diagramQuickStyle" Target="../diagrams/quickStyle3.xml"/><Relationship Id="rId9" Type="http://schemas.openxmlformats.org/officeDocument/2006/relationships/image" Target="../media/image13.jpeg"/></Relationships>
</file>

<file path=ppt/slides/_rels/slide3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42.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7.xml.rels><?xml version="1.0" encoding="UTF-8" standalone="yes"?>
<Relationships xmlns="http://schemas.openxmlformats.org/package/2006/relationships"><Relationship Id="rId3" Type="http://schemas.openxmlformats.org/officeDocument/2006/relationships/hyperlink" Target="https://www.google.co.uk/url?sa=i&amp;rct=j&amp;q=&amp;esrc=s&amp;source=images&amp;cd=&amp;ved=2ahUKEwiqw8mcx9ziAhUnAmMBHdGABpUQjRx6BAgBEAU&amp;url=https%3A%2F%2Fcommunity.mathletics.com%2Fsignin%2F&amp;psig=AOvVaw0pr3C9UwdWHC166bsjZOFj&amp;ust=1560175077212319" TargetMode="External"/><Relationship Id="rId2" Type="http://schemas.openxmlformats.org/officeDocument/2006/relationships/image" Target="../media/image13.jpeg"/><Relationship Id="rId1" Type="http://schemas.openxmlformats.org/officeDocument/2006/relationships/slideLayout" Target="../slideLayouts/slideLayout2.xml"/><Relationship Id="rId6" Type="http://schemas.openxmlformats.org/officeDocument/2006/relationships/image" Target="../media/image45.png"/><Relationship Id="rId5" Type="http://schemas.openxmlformats.org/officeDocument/2006/relationships/image" Target="../media/image44.jpeg"/><Relationship Id="rId4" Type="http://schemas.openxmlformats.org/officeDocument/2006/relationships/image" Target="../media/image43.jpeg"/></Relationships>
</file>

<file path=ppt/slides/_rels/slide38.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9.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0.xml.rels><?xml version="1.0" encoding="UTF-8" standalone="yes"?>
<Relationships xmlns="http://schemas.openxmlformats.org/package/2006/relationships"><Relationship Id="rId3" Type="http://schemas.openxmlformats.org/officeDocument/2006/relationships/image" Target="../media/image46.png"/><Relationship Id="rId2" Type="http://schemas.openxmlformats.org/officeDocument/2006/relationships/image" Target="../media/image13.jpeg"/><Relationship Id="rId1" Type="http://schemas.openxmlformats.org/officeDocument/2006/relationships/slideLayout" Target="../slideLayouts/slideLayout2.xml"/><Relationship Id="rId4" Type="http://schemas.openxmlformats.org/officeDocument/2006/relationships/image" Target="../media/image47.png"/></Relationships>
</file>

<file path=ppt/slides/_rels/slide4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3.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hyperlink" Target="mailto:Y6@roebuck.herts.sch.uk" TargetMode="External"/><Relationship Id="rId1" Type="http://schemas.openxmlformats.org/officeDocument/2006/relationships/slideLayout" Target="../slideLayouts/slideLayout2.xml"/><Relationship Id="rId4" Type="http://schemas.openxmlformats.org/officeDocument/2006/relationships/image" Target="../media/image23.png"/></Relationships>
</file>

<file path=ppt/slides/_rels/slide44.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2" Type="http://schemas.openxmlformats.org/officeDocument/2006/relationships/image" Target="../media/image48.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2.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53.xml.rels><?xml version="1.0" encoding="UTF-8" standalone="yes"?>
<Relationships xmlns="http://schemas.openxmlformats.org/package/2006/relationships"><Relationship Id="rId2" Type="http://schemas.openxmlformats.org/officeDocument/2006/relationships/image" Target="../media/image13.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GB" dirty="0"/>
              <a:t>Mr Alden &amp; Miss Williams</a:t>
            </a:r>
          </a:p>
        </p:txBody>
      </p:sp>
      <p:pic>
        <p:nvPicPr>
          <p:cNvPr id="1026"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179512" y="116632"/>
            <a:ext cx="2487034" cy="1758330"/>
          </a:xfrm>
          <a:prstGeom prst="rect">
            <a:avLst/>
          </a:prstGeom>
          <a:noFill/>
          <a:extLst>
            <a:ext uri="{909E8E84-426E-40DD-AFC4-6F175D3DCCD1}">
              <a14:hiddenFill xmlns:a14="http://schemas.microsoft.com/office/drawing/2010/main">
                <a:solidFill>
                  <a:srgbClr val="FFFFFF"/>
                </a:solidFill>
              </a14:hiddenFill>
            </a:ext>
          </a:extLst>
        </p:spPr>
      </p:pic>
      <p:sp>
        <p:nvSpPr>
          <p:cNvPr id="5" name="Title 1"/>
          <p:cNvSpPr txBox="1">
            <a:spLocks/>
          </p:cNvSpPr>
          <p:nvPr/>
        </p:nvSpPr>
        <p:spPr>
          <a:xfrm rot="19140000">
            <a:off x="673871" y="1649432"/>
            <a:ext cx="5648623" cy="1204306"/>
          </a:xfrm>
          <a:prstGeom prst="rect">
            <a:avLst/>
          </a:prstGeom>
        </p:spPr>
        <p:txBody>
          <a:bodyPr vert="horz" lIns="91440" tIns="45720" rIns="91440" bIns="9144" rtlCol="0" anchor="b">
            <a:noAutofit/>
          </a:bodyPr>
          <a:lstStyle>
            <a:lvl1pPr algn="l" defTabSz="914400" rtl="0" eaLnBrk="1" latinLnBrk="0" hangingPunct="1">
              <a:spcBef>
                <a:spcPct val="0"/>
              </a:spcBef>
              <a:buNone/>
              <a:defRPr sz="3200" kern="1200" cap="all" baseline="0">
                <a:solidFill>
                  <a:schemeClr val="tx1"/>
                </a:solidFill>
                <a:latin typeface="+mj-lt"/>
                <a:ea typeface="+mj-ea"/>
                <a:cs typeface="+mj-cs"/>
              </a:defRPr>
            </a:lvl1pPr>
          </a:lstStyle>
          <a:p>
            <a:r>
              <a:rPr lang="en-GB" b="1" u="sng" dirty="0">
                <a:effectLst>
                  <a:outerShdw blurRad="38100" dist="38100" dir="2700000" algn="tl">
                    <a:srgbClr val="000000">
                      <a:alpha val="43137"/>
                    </a:srgbClr>
                  </a:outerShdw>
                </a:effectLst>
                <a:latin typeface="Letter-join No-Lead 37" pitchFamily="50" charset="0"/>
              </a:rPr>
              <a:t>Year 5 to year 6 transition Meeting for parents </a:t>
            </a:r>
          </a:p>
        </p:txBody>
      </p:sp>
    </p:spTree>
    <p:extLst>
      <p:ext uri="{BB962C8B-B14F-4D97-AF65-F5344CB8AC3E}">
        <p14:creationId xmlns:p14="http://schemas.microsoft.com/office/powerpoint/2010/main" val="19300286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effectLst>
                  <a:outerShdw blurRad="38100" dist="38100" dir="2700000" algn="tl">
                    <a:srgbClr val="000000">
                      <a:alpha val="43137"/>
                    </a:srgbClr>
                  </a:outerShdw>
                </a:effectLst>
                <a:latin typeface="Letter-join No-Lead 37" pitchFamily="50" charset="0"/>
              </a:rPr>
              <a:t>Teaching staff</a:t>
            </a:r>
          </a:p>
        </p:txBody>
      </p:sp>
      <p:sp>
        <p:nvSpPr>
          <p:cNvPr id="3" name="Content Placeholder 2"/>
          <p:cNvSpPr>
            <a:spLocks noGrp="1"/>
          </p:cNvSpPr>
          <p:nvPr>
            <p:ph idx="1"/>
          </p:nvPr>
        </p:nvSpPr>
        <p:spPr>
          <a:xfrm>
            <a:off x="811530" y="1091520"/>
            <a:ext cx="7520940" cy="3579849"/>
          </a:xfrm>
        </p:spPr>
        <p:txBody>
          <a:bodyPr>
            <a:normAutofit fontScale="92500" lnSpcReduction="20000"/>
          </a:bodyPr>
          <a:lstStyle/>
          <a:p>
            <a:r>
              <a:rPr lang="en-GB" sz="2800" u="sng" dirty="0">
                <a:latin typeface="Letter-join No-Lead 37" pitchFamily="50" charset="0"/>
              </a:rPr>
              <a:t>Elder Class teacher- </a:t>
            </a:r>
            <a:r>
              <a:rPr lang="en-GB" sz="2800" dirty="0">
                <a:latin typeface="Letter-join No-Lead 37" pitchFamily="50" charset="0"/>
              </a:rPr>
              <a:t>Mr Alden</a:t>
            </a:r>
          </a:p>
          <a:p>
            <a:endParaRPr lang="en-GB" sz="2800" dirty="0">
              <a:latin typeface="Letter-join No-Lead 37" pitchFamily="50" charset="0"/>
            </a:endParaRPr>
          </a:p>
          <a:p>
            <a:r>
              <a:rPr lang="en-GB" sz="2800" u="sng" dirty="0">
                <a:latin typeface="Letter-join No-Lead 37" pitchFamily="50" charset="0"/>
              </a:rPr>
              <a:t>Ash Class teacher</a:t>
            </a:r>
            <a:r>
              <a:rPr lang="en-GB" sz="2800" dirty="0">
                <a:latin typeface="Letter-join No-Lead 37" pitchFamily="50" charset="0"/>
              </a:rPr>
              <a:t>-Miss Williams </a:t>
            </a:r>
          </a:p>
          <a:p>
            <a:endParaRPr lang="en-GB" sz="2800" dirty="0">
              <a:latin typeface="Letter-join No-Lead 37" pitchFamily="50" charset="0"/>
            </a:endParaRPr>
          </a:p>
          <a:p>
            <a:r>
              <a:rPr lang="en-GB" sz="2800" u="sng" dirty="0">
                <a:latin typeface="Letter-join No-Lead 37" pitchFamily="50" charset="0"/>
              </a:rPr>
              <a:t>Year 6 Teaching Assistants</a:t>
            </a:r>
            <a:r>
              <a:rPr lang="en-GB" sz="2800" dirty="0">
                <a:latin typeface="Letter-join No-Lead 37" pitchFamily="50" charset="0"/>
              </a:rPr>
              <a:t>: </a:t>
            </a:r>
          </a:p>
          <a:p>
            <a:r>
              <a:rPr lang="en-GB" sz="2800">
                <a:latin typeface="Letter-join No-Lead 37" pitchFamily="50" charset="0"/>
              </a:rPr>
              <a:t>Miss </a:t>
            </a:r>
            <a:r>
              <a:rPr lang="en-GB" sz="2800" dirty="0">
                <a:latin typeface="Letter-join No-Lead 37" pitchFamily="50" charset="0"/>
              </a:rPr>
              <a:t>Legg</a:t>
            </a:r>
          </a:p>
          <a:p>
            <a:r>
              <a:rPr lang="en-GB" sz="2800" dirty="0">
                <a:latin typeface="Letter-join No-Lead 37" pitchFamily="50" charset="0"/>
              </a:rPr>
              <a:t>Mrs Heritage </a:t>
            </a:r>
          </a:p>
          <a:p>
            <a:r>
              <a:rPr lang="en-GB" sz="2800" dirty="0">
                <a:latin typeface="Letter-join No-Lead 37" pitchFamily="50" charset="0"/>
              </a:rPr>
              <a:t>Mrs Kaur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91491749"/>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114170" y="411153"/>
            <a:ext cx="7948364" cy="548640"/>
          </a:xfrm>
        </p:spPr>
        <p:txBody>
          <a:bodyPr/>
          <a:lstStyle/>
          <a:p>
            <a:r>
              <a:rPr lang="en-GB" b="1" u="sng" dirty="0">
                <a:effectLst>
                  <a:outerShdw blurRad="38100" dist="38100" dir="2700000" algn="tl">
                    <a:srgbClr val="000000">
                      <a:alpha val="43137"/>
                    </a:srgbClr>
                  </a:outerShdw>
                </a:effectLst>
                <a:latin typeface="Letter-join No-Lead 37" pitchFamily="50" charset="0"/>
              </a:rPr>
              <a:t>What will we do to support transition?</a:t>
            </a:r>
          </a:p>
        </p:txBody>
      </p:sp>
      <p:sp>
        <p:nvSpPr>
          <p:cNvPr id="3" name="Content Placeholder 2"/>
          <p:cNvSpPr>
            <a:spLocks noGrp="1"/>
          </p:cNvSpPr>
          <p:nvPr>
            <p:ph idx="1"/>
          </p:nvPr>
        </p:nvSpPr>
        <p:spPr>
          <a:xfrm>
            <a:off x="0" y="1476619"/>
            <a:ext cx="6624736" cy="4970228"/>
          </a:xfrm>
        </p:spPr>
        <p:txBody>
          <a:bodyPr>
            <a:normAutofit/>
          </a:bodyPr>
          <a:lstStyle/>
          <a:p>
            <a:r>
              <a:rPr lang="en-GB" sz="2000" dirty="0">
                <a:latin typeface="Letter-join No-Lead 37" pitchFamily="50" charset="0"/>
              </a:rPr>
              <a:t>	Handover meetings will take place from one class teacher to the next.</a:t>
            </a:r>
          </a:p>
          <a:p>
            <a:endParaRPr lang="en-GB" sz="2000" dirty="0">
              <a:latin typeface="Letter-join No-Lead 37" pitchFamily="50" charset="0"/>
            </a:endParaRPr>
          </a:p>
          <a:p>
            <a:r>
              <a:rPr lang="en-GB" sz="2000" dirty="0">
                <a:latin typeface="Letter-join No-Lead 37" pitchFamily="50" charset="0"/>
              </a:rPr>
              <a:t>	Classes to meet new teachers Thursday 13</a:t>
            </a:r>
            <a:r>
              <a:rPr lang="en-GB" sz="2000" baseline="30000" dirty="0">
                <a:latin typeface="Letter-join No-Lead 37" pitchFamily="50" charset="0"/>
              </a:rPr>
              <a:t>th</a:t>
            </a:r>
            <a:r>
              <a:rPr lang="en-GB" sz="2000" dirty="0">
                <a:latin typeface="Letter-join No-Lead 37" pitchFamily="50" charset="0"/>
              </a:rPr>
              <a:t> July for the morning.</a:t>
            </a:r>
          </a:p>
          <a:p>
            <a:endParaRPr lang="en-GB" sz="2000" dirty="0">
              <a:latin typeface="Letter-join No-Lead 37" pitchFamily="50" charset="0"/>
            </a:endParaRPr>
          </a:p>
          <a:p>
            <a:r>
              <a:rPr lang="en-GB" sz="2000" dirty="0">
                <a:latin typeface="Letter-join No-Lead 37" pitchFamily="50" charset="0"/>
              </a:rPr>
              <a:t>	We will complete some work to display in our classroom for the start of term.</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5F7540F-E3BB-472E-B438-78726C8B2EA5}"/>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732240" y="2132856"/>
            <a:ext cx="2112264" cy="2112264"/>
          </a:xfrm>
          <a:prstGeom prst="rect">
            <a:avLst/>
          </a:prstGeom>
        </p:spPr>
      </p:pic>
    </p:spTree>
    <p:extLst>
      <p:ext uri="{BB962C8B-B14F-4D97-AF65-F5344CB8AC3E}">
        <p14:creationId xmlns:p14="http://schemas.microsoft.com/office/powerpoint/2010/main" val="732615120"/>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52751" y="258972"/>
            <a:ext cx="7948364" cy="548640"/>
          </a:xfrm>
        </p:spPr>
        <p:txBody>
          <a:bodyPr/>
          <a:lstStyle/>
          <a:p>
            <a:r>
              <a:rPr lang="en-GB" b="1" u="sng" dirty="0">
                <a:effectLst>
                  <a:outerShdw blurRad="38100" dist="38100" dir="2700000" algn="tl">
                    <a:srgbClr val="000000">
                      <a:alpha val="43137"/>
                    </a:srgbClr>
                  </a:outerShdw>
                </a:effectLst>
                <a:latin typeface="Letter-join No-Lead 37" pitchFamily="50" charset="0"/>
              </a:rPr>
              <a:t>Essentials for Year 6…</a:t>
            </a:r>
          </a:p>
        </p:txBody>
      </p:sp>
      <p:sp>
        <p:nvSpPr>
          <p:cNvPr id="3" name="Content Placeholder 2"/>
          <p:cNvSpPr>
            <a:spLocks noGrp="1"/>
          </p:cNvSpPr>
          <p:nvPr>
            <p:ph idx="1"/>
          </p:nvPr>
        </p:nvSpPr>
        <p:spPr>
          <a:xfrm>
            <a:off x="59498" y="958288"/>
            <a:ext cx="7032782" cy="5640740"/>
          </a:xfrm>
        </p:spPr>
        <p:txBody>
          <a:bodyPr>
            <a:normAutofit/>
          </a:bodyPr>
          <a:lstStyle/>
          <a:p>
            <a:r>
              <a:rPr lang="en-GB" sz="2000" dirty="0">
                <a:latin typeface="Letter-join No-Lead 37" pitchFamily="50" charset="0"/>
              </a:rPr>
              <a:t>	As with ALL year groups, Reading remains a KEY focus of the year. We shall encourage children to read a wider range of texts and those which will challenge reading and comprehension ability.</a:t>
            </a:r>
          </a:p>
          <a:p>
            <a:r>
              <a:rPr lang="en-GB" sz="2000" dirty="0">
                <a:latin typeface="Letter-join No-Lead 37" pitchFamily="50" charset="0"/>
              </a:rPr>
              <a:t>	</a:t>
            </a:r>
          </a:p>
          <a:p>
            <a:r>
              <a:rPr lang="en-GB" sz="2000" dirty="0">
                <a:latin typeface="Letter-join No-Lead 37" pitchFamily="50" charset="0"/>
              </a:rPr>
              <a:t>	Children may read from a wider variety of texts; this will include: classical literature (e.g. Black Beauty, Treasure Island, Hamlet, Romeo and Juliet).</a:t>
            </a:r>
          </a:p>
          <a:p>
            <a:endParaRPr lang="en-GB" sz="2000" dirty="0">
              <a:latin typeface="Letter-join No-Lead 37" pitchFamily="50" charset="0"/>
            </a:endParaRPr>
          </a:p>
          <a:p>
            <a:r>
              <a:rPr lang="en-GB" sz="2000" dirty="0">
                <a:latin typeface="Letter-join No-Lead 37" pitchFamily="50" charset="0"/>
              </a:rPr>
              <a:t>	Children are expected to have their reading journal signed and checked by parents / carers 5 times a week. </a:t>
            </a:r>
          </a:p>
          <a:p>
            <a:endParaRPr lang="en-GB" sz="2000" dirty="0">
              <a:latin typeface="Letter-join No-Lead 37" pitchFamily="50" charset="0"/>
            </a:endParaRPr>
          </a:p>
          <a:p>
            <a:r>
              <a:rPr lang="en-GB" sz="2000" dirty="0">
                <a:latin typeface="Letter-join No-Lead 37" pitchFamily="50" charset="0"/>
              </a:rPr>
              <a:t>	Even though they are in Year 6, it is still important to hear your child read regularly. </a:t>
            </a:r>
          </a:p>
          <a:p>
            <a:endParaRPr lang="en-GB" sz="2000" dirty="0">
              <a:latin typeface="Letter-join No-Lead 37" pitchFamily="50" charset="0"/>
            </a:endParaRP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6DE6C923-DFD6-4336-A89A-15CD9C3F31BC}"/>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7176798" y="1089248"/>
            <a:ext cx="1907704" cy="1907704"/>
          </a:xfrm>
          <a:prstGeom prst="rect">
            <a:avLst/>
          </a:prstGeom>
        </p:spPr>
      </p:pic>
    </p:spTree>
    <p:extLst>
      <p:ext uri="{BB962C8B-B14F-4D97-AF65-F5344CB8AC3E}">
        <p14:creationId xmlns:p14="http://schemas.microsoft.com/office/powerpoint/2010/main" val="299158081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Year 6 national Curriculum</a:t>
            </a:r>
          </a:p>
        </p:txBody>
      </p:sp>
      <p:pic>
        <p:nvPicPr>
          <p:cNvPr id="1026" name="Picture 2"/>
          <p:cNvPicPr>
            <a:picLocks noGrp="1" noChangeAspect="1" noChangeArrowheads="1"/>
          </p:cNvPicPr>
          <p:nvPr>
            <p:ph idx="1"/>
          </p:nvPr>
        </p:nvPicPr>
        <p:blipFill>
          <a:blip r:embed="rId2">
            <a:extLst>
              <a:ext uri="{28A0092B-C50C-407E-A947-70E740481C1C}">
                <a14:useLocalDpi xmlns:a14="http://schemas.microsoft.com/office/drawing/2010/main" val="0"/>
              </a:ext>
            </a:extLst>
          </a:blip>
          <a:srcRect/>
          <a:stretch>
            <a:fillRect/>
          </a:stretch>
        </p:blipFill>
        <p:spPr bwMode="auto">
          <a:xfrm>
            <a:off x="971600" y="789973"/>
            <a:ext cx="5976664" cy="4021944"/>
          </a:xfrm>
          <a:prstGeom prst="rect">
            <a:avLst/>
          </a:prstGeom>
          <a:noFill/>
          <a:ln>
            <a:noFill/>
          </a:ln>
          <a:effectLst>
            <a:glow rad="127000">
              <a:schemeClr val="bg1"/>
            </a:glow>
            <a:outerShdw blurRad="50800" dist="50800" dir="5400000" algn="ctr" rotWithShape="0">
              <a:schemeClr val="bg1"/>
            </a:outerShdw>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
        <p:nvSpPr>
          <p:cNvPr id="3" name="Hexagon 2"/>
          <p:cNvSpPr/>
          <p:nvPr/>
        </p:nvSpPr>
        <p:spPr>
          <a:xfrm>
            <a:off x="4802622" y="3636821"/>
            <a:ext cx="1177111" cy="952918"/>
          </a:xfrm>
          <a:prstGeom prst="hexagon">
            <a:avLst/>
          </a:prstGeom>
          <a:solidFill>
            <a:srgbClr val="82BC3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5004048" y="3995772"/>
            <a:ext cx="936104" cy="369332"/>
          </a:xfrm>
          <a:prstGeom prst="rect">
            <a:avLst/>
          </a:prstGeom>
          <a:noFill/>
        </p:spPr>
        <p:txBody>
          <a:bodyPr wrap="square" rtlCol="0">
            <a:spAutoFit/>
          </a:bodyPr>
          <a:lstStyle/>
          <a:p>
            <a:r>
              <a:rPr lang="en-GB" dirty="0">
                <a:solidFill>
                  <a:schemeClr val="bg1"/>
                </a:solidFill>
              </a:rPr>
              <a:t>French</a:t>
            </a:r>
          </a:p>
        </p:txBody>
      </p:sp>
      <p:pic>
        <p:nvPicPr>
          <p:cNvPr id="6"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7" name="Hexagon 6"/>
          <p:cNvSpPr/>
          <p:nvPr/>
        </p:nvSpPr>
        <p:spPr>
          <a:xfrm>
            <a:off x="5768582" y="3111322"/>
            <a:ext cx="1177111" cy="952918"/>
          </a:xfrm>
          <a:prstGeom prst="hexagon">
            <a:avLst/>
          </a:prstGeom>
          <a:solidFill>
            <a:srgbClr val="82BC3C"/>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8" name="TextBox 7"/>
          <p:cNvSpPr txBox="1"/>
          <p:nvPr/>
        </p:nvSpPr>
        <p:spPr>
          <a:xfrm>
            <a:off x="5893989" y="3512041"/>
            <a:ext cx="936104" cy="276999"/>
          </a:xfrm>
          <a:prstGeom prst="rect">
            <a:avLst/>
          </a:prstGeom>
          <a:noFill/>
        </p:spPr>
        <p:txBody>
          <a:bodyPr wrap="square" rtlCol="0">
            <a:spAutoFit/>
          </a:bodyPr>
          <a:lstStyle/>
          <a:p>
            <a:r>
              <a:rPr lang="en-GB" sz="1200" dirty="0">
                <a:solidFill>
                  <a:schemeClr val="bg1"/>
                </a:solidFill>
              </a:rPr>
              <a:t>Computing</a:t>
            </a:r>
          </a:p>
        </p:txBody>
      </p:sp>
    </p:spTree>
    <p:extLst>
      <p:ext uri="{BB962C8B-B14F-4D97-AF65-F5344CB8AC3E}">
        <p14:creationId xmlns:p14="http://schemas.microsoft.com/office/powerpoint/2010/main" val="169611618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Year 6 </a:t>
            </a:r>
            <a:r>
              <a:rPr lang="en-GB" b="1" u="sng" dirty="0" err="1">
                <a:effectLst>
                  <a:outerShdw blurRad="38100" dist="38100" dir="2700000" algn="tl">
                    <a:srgbClr val="000000">
                      <a:alpha val="43137"/>
                    </a:srgbClr>
                  </a:outerShdw>
                </a:effectLst>
                <a:latin typeface="Letter-join No-Lead 37" pitchFamily="50" charset="0"/>
              </a:rPr>
              <a:t>Geogrpahy</a:t>
            </a:r>
            <a:endParaRPr lang="en-GB" b="1" u="sng" dirty="0">
              <a:effectLst>
                <a:outerShdw blurRad="38100" dist="38100" dir="2700000" algn="tl">
                  <a:srgbClr val="000000">
                    <a:alpha val="43137"/>
                  </a:srgbClr>
                </a:outerShdw>
              </a:effectLst>
              <a:latin typeface="Letter-join No-Lead 37" pitchFamily="50" charset="0"/>
            </a:endParaRPr>
          </a:p>
        </p:txBody>
      </p:sp>
      <p:sp>
        <p:nvSpPr>
          <p:cNvPr id="4" name="TextBox 3"/>
          <p:cNvSpPr txBox="1"/>
          <p:nvPr/>
        </p:nvSpPr>
        <p:spPr>
          <a:xfrm>
            <a:off x="4957885" y="3963379"/>
            <a:ext cx="936104" cy="369332"/>
          </a:xfrm>
          <a:prstGeom prst="rect">
            <a:avLst/>
          </a:prstGeom>
          <a:noFill/>
        </p:spPr>
        <p:txBody>
          <a:bodyPr wrap="square" rtlCol="0">
            <a:spAutoFit/>
          </a:bodyPr>
          <a:lstStyle/>
          <a:p>
            <a:r>
              <a:rPr lang="en-GB" b="1" dirty="0">
                <a:solidFill>
                  <a:schemeClr val="bg1"/>
                </a:solidFill>
              </a:rPr>
              <a:t>French</a:t>
            </a:r>
          </a:p>
        </p:txBody>
      </p:sp>
      <p:pic>
        <p:nvPicPr>
          <p:cNvPr id="6"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5989205" y="3516091"/>
            <a:ext cx="936104" cy="276999"/>
          </a:xfrm>
          <a:prstGeom prst="rect">
            <a:avLst/>
          </a:prstGeom>
          <a:noFill/>
        </p:spPr>
        <p:txBody>
          <a:bodyPr wrap="square" rtlCol="0">
            <a:spAutoFit/>
          </a:bodyPr>
          <a:lstStyle/>
          <a:p>
            <a:r>
              <a:rPr lang="en-GB" sz="1200" b="1" dirty="0">
                <a:solidFill>
                  <a:schemeClr val="bg1"/>
                </a:solidFill>
              </a:rPr>
              <a:t>Computing</a:t>
            </a:r>
          </a:p>
        </p:txBody>
      </p:sp>
      <p:sp>
        <p:nvSpPr>
          <p:cNvPr id="12" name="Hexagon 11"/>
          <p:cNvSpPr/>
          <p:nvPr/>
        </p:nvSpPr>
        <p:spPr>
          <a:xfrm>
            <a:off x="3485102" y="927395"/>
            <a:ext cx="2232248" cy="1872208"/>
          </a:xfrm>
          <a:prstGeom prst="hexagon">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Hexagon 13"/>
          <p:cNvSpPr/>
          <p:nvPr/>
        </p:nvSpPr>
        <p:spPr>
          <a:xfrm>
            <a:off x="3430855" y="2847409"/>
            <a:ext cx="2232248" cy="1872208"/>
          </a:xfrm>
          <a:prstGeom prst="hexagon">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8" name="TextBox 17"/>
          <p:cNvSpPr txBox="1"/>
          <p:nvPr/>
        </p:nvSpPr>
        <p:spPr>
          <a:xfrm>
            <a:off x="3737696" y="1704145"/>
            <a:ext cx="1727060" cy="461665"/>
          </a:xfrm>
          <a:prstGeom prst="rect">
            <a:avLst/>
          </a:prstGeom>
          <a:noFill/>
        </p:spPr>
        <p:txBody>
          <a:bodyPr wrap="square" rtlCol="0">
            <a:spAutoFit/>
          </a:bodyPr>
          <a:lstStyle/>
          <a:p>
            <a:pPr algn="ctr"/>
            <a:r>
              <a:rPr lang="en-GB" sz="2400" b="1" dirty="0">
                <a:latin typeface="Letter-join No-Lead 37" pitchFamily="50" charset="0"/>
              </a:rPr>
              <a:t>UK</a:t>
            </a:r>
            <a:endParaRPr lang="en-GB" sz="2000" dirty="0">
              <a:latin typeface="Letter-join No-Lead 37" pitchFamily="50" charset="0"/>
            </a:endParaRPr>
          </a:p>
        </p:txBody>
      </p:sp>
      <p:sp>
        <p:nvSpPr>
          <p:cNvPr id="9" name="TextBox 8"/>
          <p:cNvSpPr txBox="1"/>
          <p:nvPr/>
        </p:nvSpPr>
        <p:spPr>
          <a:xfrm>
            <a:off x="3637654" y="3439147"/>
            <a:ext cx="1818650" cy="707886"/>
          </a:xfrm>
          <a:prstGeom prst="rect">
            <a:avLst/>
          </a:prstGeom>
          <a:noFill/>
        </p:spPr>
        <p:txBody>
          <a:bodyPr wrap="square" rtlCol="0">
            <a:spAutoFit/>
          </a:bodyPr>
          <a:lstStyle/>
          <a:p>
            <a:pPr algn="ctr"/>
            <a:r>
              <a:rPr lang="en-GB" sz="2000" b="1" dirty="0">
                <a:latin typeface="Letter-join No-Lead 37" pitchFamily="50" charset="0"/>
              </a:rPr>
              <a:t>South America</a:t>
            </a:r>
          </a:p>
        </p:txBody>
      </p:sp>
      <p:pic>
        <p:nvPicPr>
          <p:cNvPr id="5" name="Picture 4">
            <a:extLst>
              <a:ext uri="{FF2B5EF4-FFF2-40B4-BE49-F238E27FC236}">
                <a16:creationId xmlns:a16="http://schemas.microsoft.com/office/drawing/2014/main" id="{C1A0F681-4BAB-472B-BAEE-23493B2376F0}"/>
              </a:ext>
            </a:extLst>
          </p:cNvPr>
          <p:cNvPicPr>
            <a:picLocks noChangeAspect="1"/>
          </p:cNvPicPr>
          <p:nvPr/>
        </p:nvPicPr>
        <p:blipFill>
          <a:blip r:embed="rId3"/>
          <a:stretch>
            <a:fillRect/>
          </a:stretch>
        </p:blipFill>
        <p:spPr>
          <a:xfrm>
            <a:off x="362543" y="3177185"/>
            <a:ext cx="2351977" cy="1763983"/>
          </a:xfrm>
          <a:prstGeom prst="rect">
            <a:avLst/>
          </a:prstGeom>
        </p:spPr>
      </p:pic>
      <p:sp>
        <p:nvSpPr>
          <p:cNvPr id="15" name="Hexagon 14">
            <a:extLst>
              <a:ext uri="{FF2B5EF4-FFF2-40B4-BE49-F238E27FC236}">
                <a16:creationId xmlns:a16="http://schemas.microsoft.com/office/drawing/2014/main" id="{74D0C60F-14AA-4C63-B553-4E92FC7A561E}"/>
              </a:ext>
            </a:extLst>
          </p:cNvPr>
          <p:cNvSpPr/>
          <p:nvPr/>
        </p:nvSpPr>
        <p:spPr>
          <a:xfrm>
            <a:off x="5249505" y="1911305"/>
            <a:ext cx="2232248" cy="1872208"/>
          </a:xfrm>
          <a:prstGeom prst="hexagon">
            <a:avLst/>
          </a:prstGeom>
          <a:solidFill>
            <a:schemeClr val="accent4">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7" name="TextBox 16">
            <a:extLst>
              <a:ext uri="{FF2B5EF4-FFF2-40B4-BE49-F238E27FC236}">
                <a16:creationId xmlns:a16="http://schemas.microsoft.com/office/drawing/2014/main" id="{1948A608-DC57-4CD1-86A7-66A5FE8B7D3C}"/>
              </a:ext>
            </a:extLst>
          </p:cNvPr>
          <p:cNvSpPr txBox="1"/>
          <p:nvPr/>
        </p:nvSpPr>
        <p:spPr>
          <a:xfrm>
            <a:off x="5515908" y="2460560"/>
            <a:ext cx="1727060" cy="830997"/>
          </a:xfrm>
          <a:prstGeom prst="rect">
            <a:avLst/>
          </a:prstGeom>
          <a:noFill/>
        </p:spPr>
        <p:txBody>
          <a:bodyPr wrap="square" rtlCol="0">
            <a:spAutoFit/>
          </a:bodyPr>
          <a:lstStyle/>
          <a:p>
            <a:pPr algn="ctr"/>
            <a:r>
              <a:rPr lang="en-GB" sz="2400" b="1" dirty="0">
                <a:latin typeface="Letter-join No-Lead 37" pitchFamily="50" charset="0"/>
              </a:rPr>
              <a:t>Natural Resources </a:t>
            </a:r>
            <a:endParaRPr lang="en-GB" sz="2000" dirty="0">
              <a:latin typeface="Letter-join No-Lead 37" pitchFamily="50" charset="0"/>
            </a:endParaRPr>
          </a:p>
        </p:txBody>
      </p:sp>
    </p:spTree>
    <p:extLst>
      <p:ext uri="{BB962C8B-B14F-4D97-AF65-F5344CB8AC3E}">
        <p14:creationId xmlns:p14="http://schemas.microsoft.com/office/powerpoint/2010/main" val="33131595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Year 6 History</a:t>
            </a:r>
          </a:p>
        </p:txBody>
      </p:sp>
      <p:sp>
        <p:nvSpPr>
          <p:cNvPr id="4" name="TextBox 3"/>
          <p:cNvSpPr txBox="1"/>
          <p:nvPr/>
        </p:nvSpPr>
        <p:spPr>
          <a:xfrm>
            <a:off x="4957885" y="3963379"/>
            <a:ext cx="936104" cy="369332"/>
          </a:xfrm>
          <a:prstGeom prst="rect">
            <a:avLst/>
          </a:prstGeom>
          <a:noFill/>
        </p:spPr>
        <p:txBody>
          <a:bodyPr wrap="square" rtlCol="0">
            <a:spAutoFit/>
          </a:bodyPr>
          <a:lstStyle/>
          <a:p>
            <a:r>
              <a:rPr lang="en-GB" b="1" dirty="0">
                <a:solidFill>
                  <a:schemeClr val="bg1"/>
                </a:solidFill>
              </a:rPr>
              <a:t>French</a:t>
            </a:r>
          </a:p>
        </p:txBody>
      </p:sp>
      <p:pic>
        <p:nvPicPr>
          <p:cNvPr id="6"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5989205" y="3516091"/>
            <a:ext cx="936104" cy="276999"/>
          </a:xfrm>
          <a:prstGeom prst="rect">
            <a:avLst/>
          </a:prstGeom>
          <a:noFill/>
        </p:spPr>
        <p:txBody>
          <a:bodyPr wrap="square" rtlCol="0">
            <a:spAutoFit/>
          </a:bodyPr>
          <a:lstStyle/>
          <a:p>
            <a:r>
              <a:rPr lang="en-GB" sz="1200" b="1" dirty="0">
                <a:solidFill>
                  <a:schemeClr val="bg1"/>
                </a:solidFill>
              </a:rPr>
              <a:t>Computing</a:t>
            </a:r>
          </a:p>
        </p:txBody>
      </p:sp>
      <p:sp>
        <p:nvSpPr>
          <p:cNvPr id="11" name="Hexagon 10"/>
          <p:cNvSpPr/>
          <p:nvPr/>
        </p:nvSpPr>
        <p:spPr>
          <a:xfrm>
            <a:off x="1500142" y="1079305"/>
            <a:ext cx="2232248" cy="1872208"/>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p>
        </p:txBody>
      </p:sp>
      <p:sp>
        <p:nvSpPr>
          <p:cNvPr id="12" name="Hexagon 11"/>
          <p:cNvSpPr/>
          <p:nvPr/>
        </p:nvSpPr>
        <p:spPr>
          <a:xfrm>
            <a:off x="3224056" y="2060848"/>
            <a:ext cx="2232248" cy="1872208"/>
          </a:xfrm>
          <a:prstGeom prst="hexagon">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Hexagon 13"/>
          <p:cNvSpPr/>
          <p:nvPr/>
        </p:nvSpPr>
        <p:spPr>
          <a:xfrm>
            <a:off x="3274724" y="3961276"/>
            <a:ext cx="2232248" cy="1872208"/>
          </a:xfrm>
          <a:prstGeom prst="hexagon">
            <a:avLst/>
          </a:prstGeom>
          <a:solidFill>
            <a:srgbClr val="FFC000"/>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1788174" y="1626217"/>
            <a:ext cx="1656184" cy="830997"/>
          </a:xfrm>
          <a:prstGeom prst="rect">
            <a:avLst/>
          </a:prstGeom>
          <a:noFill/>
        </p:spPr>
        <p:txBody>
          <a:bodyPr wrap="square" rtlCol="0">
            <a:spAutoFit/>
          </a:bodyPr>
          <a:lstStyle/>
          <a:p>
            <a:pPr algn="ctr"/>
            <a:r>
              <a:rPr lang="en-GB" sz="2400" dirty="0">
                <a:latin typeface="Letter-join No-Lead 37" pitchFamily="50" charset="0"/>
              </a:rPr>
              <a:t>World War II</a:t>
            </a:r>
          </a:p>
        </p:txBody>
      </p:sp>
      <p:sp>
        <p:nvSpPr>
          <p:cNvPr id="18" name="TextBox 17"/>
          <p:cNvSpPr txBox="1"/>
          <p:nvPr/>
        </p:nvSpPr>
        <p:spPr>
          <a:xfrm>
            <a:off x="3488046" y="2254794"/>
            <a:ext cx="1727060" cy="1569660"/>
          </a:xfrm>
          <a:prstGeom prst="rect">
            <a:avLst/>
          </a:prstGeom>
          <a:noFill/>
        </p:spPr>
        <p:txBody>
          <a:bodyPr wrap="square" rtlCol="0">
            <a:spAutoFit/>
          </a:bodyPr>
          <a:lstStyle/>
          <a:p>
            <a:pPr algn="ctr"/>
            <a:r>
              <a:rPr lang="en-GB" sz="2400" dirty="0">
                <a:latin typeface="Letter-join No-Lead 37" pitchFamily="50" charset="0"/>
              </a:rPr>
              <a:t>Roles of women throughout history</a:t>
            </a:r>
            <a:endParaRPr lang="en-GB" sz="2000" dirty="0">
              <a:latin typeface="Letter-join No-Lead 37" pitchFamily="50" charset="0"/>
            </a:endParaRPr>
          </a:p>
        </p:txBody>
      </p:sp>
      <p:pic>
        <p:nvPicPr>
          <p:cNvPr id="7" name="Picture 6">
            <a:extLst>
              <a:ext uri="{FF2B5EF4-FFF2-40B4-BE49-F238E27FC236}">
                <a16:creationId xmlns:a16="http://schemas.microsoft.com/office/drawing/2014/main" id="{8A9DA97B-CAA2-495C-9271-4253EB6B0B5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541996" y="558262"/>
            <a:ext cx="2352675" cy="2314575"/>
          </a:xfrm>
          <a:prstGeom prst="rect">
            <a:avLst/>
          </a:prstGeom>
        </p:spPr>
      </p:pic>
      <p:pic>
        <p:nvPicPr>
          <p:cNvPr id="28" name="Picture 27">
            <a:extLst>
              <a:ext uri="{FF2B5EF4-FFF2-40B4-BE49-F238E27FC236}">
                <a16:creationId xmlns:a16="http://schemas.microsoft.com/office/drawing/2014/main" id="{E2430673-5CA2-4668-A06D-E8E6419C04E2}"/>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5681350" y="3403400"/>
            <a:ext cx="2791012" cy="1489290"/>
          </a:xfrm>
          <a:prstGeom prst="rect">
            <a:avLst/>
          </a:prstGeom>
        </p:spPr>
      </p:pic>
      <p:sp>
        <p:nvSpPr>
          <p:cNvPr id="9" name="TextBox 8"/>
          <p:cNvSpPr txBox="1"/>
          <p:nvPr/>
        </p:nvSpPr>
        <p:spPr>
          <a:xfrm>
            <a:off x="3599882" y="4531930"/>
            <a:ext cx="1818650" cy="707886"/>
          </a:xfrm>
          <a:prstGeom prst="rect">
            <a:avLst/>
          </a:prstGeom>
          <a:noFill/>
        </p:spPr>
        <p:txBody>
          <a:bodyPr wrap="square" rtlCol="0">
            <a:spAutoFit/>
          </a:bodyPr>
          <a:lstStyle/>
          <a:p>
            <a:pPr algn="ctr"/>
            <a:r>
              <a:rPr lang="en-GB" sz="2000" b="1" dirty="0">
                <a:latin typeface="Letter-join No-Lead 37" pitchFamily="50" charset="0"/>
              </a:rPr>
              <a:t>The Malicious Maya</a:t>
            </a:r>
            <a:endParaRPr lang="en-GB" sz="3200" dirty="0">
              <a:latin typeface="Letter-join No-Lead 37" pitchFamily="50" charset="0"/>
            </a:endParaRPr>
          </a:p>
        </p:txBody>
      </p:sp>
    </p:spTree>
    <p:extLst>
      <p:ext uri="{BB962C8B-B14F-4D97-AF65-F5344CB8AC3E}">
        <p14:creationId xmlns:p14="http://schemas.microsoft.com/office/powerpoint/2010/main" val="160454653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23528" y="188640"/>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Year 6 SCIENCE</a:t>
            </a:r>
          </a:p>
        </p:txBody>
      </p:sp>
      <p:sp>
        <p:nvSpPr>
          <p:cNvPr id="3" name="Hexagon 2"/>
          <p:cNvSpPr/>
          <p:nvPr/>
        </p:nvSpPr>
        <p:spPr>
          <a:xfrm>
            <a:off x="2051720" y="1124744"/>
            <a:ext cx="2232248" cy="1872208"/>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4" name="TextBox 3"/>
          <p:cNvSpPr txBox="1"/>
          <p:nvPr/>
        </p:nvSpPr>
        <p:spPr>
          <a:xfrm>
            <a:off x="4957885" y="3963379"/>
            <a:ext cx="936104" cy="369332"/>
          </a:xfrm>
          <a:prstGeom prst="rect">
            <a:avLst/>
          </a:prstGeom>
          <a:noFill/>
        </p:spPr>
        <p:txBody>
          <a:bodyPr wrap="square" rtlCol="0">
            <a:spAutoFit/>
          </a:bodyPr>
          <a:lstStyle/>
          <a:p>
            <a:r>
              <a:rPr lang="en-GB" b="1" dirty="0">
                <a:solidFill>
                  <a:schemeClr val="bg1"/>
                </a:solidFill>
              </a:rPr>
              <a:t>French</a:t>
            </a:r>
          </a:p>
        </p:txBody>
      </p:sp>
      <p:pic>
        <p:nvPicPr>
          <p:cNvPr id="6"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p:cNvSpPr txBox="1"/>
          <p:nvPr/>
        </p:nvSpPr>
        <p:spPr>
          <a:xfrm>
            <a:off x="5989205" y="3516091"/>
            <a:ext cx="936104" cy="276999"/>
          </a:xfrm>
          <a:prstGeom prst="rect">
            <a:avLst/>
          </a:prstGeom>
          <a:noFill/>
        </p:spPr>
        <p:txBody>
          <a:bodyPr wrap="square" rtlCol="0">
            <a:spAutoFit/>
          </a:bodyPr>
          <a:lstStyle/>
          <a:p>
            <a:r>
              <a:rPr lang="en-GB" sz="1200" b="1" dirty="0">
                <a:solidFill>
                  <a:schemeClr val="bg1"/>
                </a:solidFill>
              </a:rPr>
              <a:t>Computing</a:t>
            </a:r>
          </a:p>
        </p:txBody>
      </p:sp>
      <p:sp>
        <p:nvSpPr>
          <p:cNvPr id="9" name="TextBox 8"/>
          <p:cNvSpPr txBox="1"/>
          <p:nvPr/>
        </p:nvSpPr>
        <p:spPr>
          <a:xfrm>
            <a:off x="2339752" y="1700808"/>
            <a:ext cx="1656184" cy="584775"/>
          </a:xfrm>
          <a:prstGeom prst="rect">
            <a:avLst/>
          </a:prstGeom>
          <a:noFill/>
        </p:spPr>
        <p:txBody>
          <a:bodyPr wrap="square" rtlCol="0">
            <a:spAutoFit/>
          </a:bodyPr>
          <a:lstStyle/>
          <a:p>
            <a:pPr algn="ctr"/>
            <a:r>
              <a:rPr lang="en-GB" sz="3200" dirty="0">
                <a:latin typeface="Letter-join No-Lead 37" pitchFamily="50" charset="0"/>
              </a:rPr>
              <a:t>Light</a:t>
            </a:r>
          </a:p>
        </p:txBody>
      </p:sp>
      <p:sp>
        <p:nvSpPr>
          <p:cNvPr id="11" name="Hexagon 10"/>
          <p:cNvSpPr/>
          <p:nvPr/>
        </p:nvSpPr>
        <p:spPr>
          <a:xfrm>
            <a:off x="3841761" y="143868"/>
            <a:ext cx="2232248" cy="1872208"/>
          </a:xfrm>
          <a:prstGeom prst="hexagon">
            <a:avLst/>
          </a:prstGeom>
          <a:solidFill>
            <a:schemeClr val="accent4"/>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2" name="Hexagon 11"/>
          <p:cNvSpPr/>
          <p:nvPr/>
        </p:nvSpPr>
        <p:spPr>
          <a:xfrm>
            <a:off x="3841761" y="2060848"/>
            <a:ext cx="2232248" cy="1872208"/>
          </a:xfrm>
          <a:prstGeom prst="hexagon">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Hexagon 12"/>
          <p:cNvSpPr/>
          <p:nvPr/>
        </p:nvSpPr>
        <p:spPr>
          <a:xfrm>
            <a:off x="5652120" y="1124744"/>
            <a:ext cx="2232248" cy="1872208"/>
          </a:xfrm>
          <a:prstGeom prst="hexagon">
            <a:avLst/>
          </a:prstGeom>
          <a:solidFill>
            <a:schemeClr val="bg2">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4" name="Hexagon 13"/>
          <p:cNvSpPr/>
          <p:nvPr/>
        </p:nvSpPr>
        <p:spPr>
          <a:xfrm>
            <a:off x="2051720" y="3027275"/>
            <a:ext cx="2232248" cy="1872208"/>
          </a:xfrm>
          <a:prstGeom prst="hexagon">
            <a:avLst/>
          </a:prstGeom>
          <a:solidFill>
            <a:schemeClr val="accent3">
              <a:lumMod val="60000"/>
              <a:lumOff val="4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5" name="Hexagon 14"/>
          <p:cNvSpPr/>
          <p:nvPr/>
        </p:nvSpPr>
        <p:spPr>
          <a:xfrm>
            <a:off x="5652120" y="3014834"/>
            <a:ext cx="2232248" cy="1872208"/>
          </a:xfrm>
          <a:prstGeom prst="hexagon">
            <a:avLst/>
          </a:prstGeom>
          <a:solidFill>
            <a:schemeClr val="bg2">
              <a:lumMod val="50000"/>
            </a:schemeClr>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6" name="TextBox 15"/>
          <p:cNvSpPr txBox="1"/>
          <p:nvPr/>
        </p:nvSpPr>
        <p:spPr>
          <a:xfrm>
            <a:off x="4129793" y="849139"/>
            <a:ext cx="1656184" cy="461665"/>
          </a:xfrm>
          <a:prstGeom prst="rect">
            <a:avLst/>
          </a:prstGeom>
          <a:noFill/>
        </p:spPr>
        <p:txBody>
          <a:bodyPr wrap="square" rtlCol="0">
            <a:spAutoFit/>
          </a:bodyPr>
          <a:lstStyle/>
          <a:p>
            <a:pPr algn="ctr"/>
            <a:r>
              <a:rPr lang="en-GB" sz="2400" dirty="0">
                <a:latin typeface="Letter-join No-Lead 37" pitchFamily="50" charset="0"/>
              </a:rPr>
              <a:t>Electricity</a:t>
            </a:r>
          </a:p>
        </p:txBody>
      </p:sp>
      <p:sp>
        <p:nvSpPr>
          <p:cNvPr id="17" name="TextBox 16"/>
          <p:cNvSpPr txBox="1"/>
          <p:nvPr/>
        </p:nvSpPr>
        <p:spPr>
          <a:xfrm>
            <a:off x="2339752" y="3332891"/>
            <a:ext cx="1656184" cy="1200329"/>
          </a:xfrm>
          <a:prstGeom prst="rect">
            <a:avLst/>
          </a:prstGeom>
          <a:noFill/>
        </p:spPr>
        <p:txBody>
          <a:bodyPr wrap="square" rtlCol="0">
            <a:spAutoFit/>
          </a:bodyPr>
          <a:lstStyle/>
          <a:p>
            <a:pPr algn="ctr"/>
            <a:r>
              <a:rPr lang="en-GB" sz="2400" dirty="0">
                <a:latin typeface="Letter-join No-Lead 37" pitchFamily="50" charset="0"/>
              </a:rPr>
              <a:t>Living Things &amp; habitats</a:t>
            </a:r>
          </a:p>
        </p:txBody>
      </p:sp>
      <p:sp>
        <p:nvSpPr>
          <p:cNvPr id="18" name="TextBox 17"/>
          <p:cNvSpPr txBox="1"/>
          <p:nvPr/>
        </p:nvSpPr>
        <p:spPr>
          <a:xfrm>
            <a:off x="4129793" y="2636912"/>
            <a:ext cx="1656184" cy="707886"/>
          </a:xfrm>
          <a:prstGeom prst="rect">
            <a:avLst/>
          </a:prstGeom>
          <a:noFill/>
        </p:spPr>
        <p:txBody>
          <a:bodyPr wrap="square" rtlCol="0">
            <a:spAutoFit/>
          </a:bodyPr>
          <a:lstStyle/>
          <a:p>
            <a:pPr algn="ctr"/>
            <a:r>
              <a:rPr lang="en-GB" sz="2000" dirty="0">
                <a:latin typeface="Letter-join No-Lead 37" pitchFamily="50" charset="0"/>
              </a:rPr>
              <a:t>Evolution a&amp; Inheritance </a:t>
            </a:r>
          </a:p>
        </p:txBody>
      </p:sp>
      <p:sp>
        <p:nvSpPr>
          <p:cNvPr id="19" name="TextBox 18"/>
          <p:cNvSpPr txBox="1"/>
          <p:nvPr/>
        </p:nvSpPr>
        <p:spPr>
          <a:xfrm>
            <a:off x="5837482" y="1300697"/>
            <a:ext cx="1800200" cy="1384995"/>
          </a:xfrm>
          <a:prstGeom prst="rect">
            <a:avLst/>
          </a:prstGeom>
          <a:noFill/>
        </p:spPr>
        <p:txBody>
          <a:bodyPr wrap="square" rtlCol="0">
            <a:spAutoFit/>
          </a:bodyPr>
          <a:lstStyle/>
          <a:p>
            <a:pPr algn="ctr"/>
            <a:r>
              <a:rPr lang="en-GB" sz="2800" dirty="0">
                <a:latin typeface="Letter-join No-Lead 37" pitchFamily="50" charset="0"/>
              </a:rPr>
              <a:t>Animals including Humans </a:t>
            </a:r>
          </a:p>
        </p:txBody>
      </p:sp>
      <p:sp>
        <p:nvSpPr>
          <p:cNvPr id="20" name="TextBox 19"/>
          <p:cNvSpPr txBox="1"/>
          <p:nvPr/>
        </p:nvSpPr>
        <p:spPr>
          <a:xfrm>
            <a:off x="5868144" y="3068960"/>
            <a:ext cx="1800200" cy="1815882"/>
          </a:xfrm>
          <a:prstGeom prst="rect">
            <a:avLst/>
          </a:prstGeom>
          <a:noFill/>
        </p:spPr>
        <p:txBody>
          <a:bodyPr wrap="square" rtlCol="0">
            <a:spAutoFit/>
          </a:bodyPr>
          <a:lstStyle/>
          <a:p>
            <a:pPr algn="ctr"/>
            <a:r>
              <a:rPr lang="en-GB" sz="2400" dirty="0">
                <a:latin typeface="Letter-join No-Lead 37" pitchFamily="50" charset="0"/>
              </a:rPr>
              <a:t>Sex and Relationship Education / Hygiene</a:t>
            </a:r>
          </a:p>
          <a:p>
            <a:pPr algn="ctr"/>
            <a:r>
              <a:rPr lang="en-GB" sz="1400" dirty="0">
                <a:latin typeface="Letter-join No-Lead 37" pitchFamily="50" charset="0"/>
              </a:rPr>
              <a:t>Covered in PSHE</a:t>
            </a:r>
          </a:p>
        </p:txBody>
      </p:sp>
      <p:pic>
        <p:nvPicPr>
          <p:cNvPr id="7" name="Picture 6">
            <a:extLst>
              <a:ext uri="{FF2B5EF4-FFF2-40B4-BE49-F238E27FC236}">
                <a16:creationId xmlns:a16="http://schemas.microsoft.com/office/drawing/2014/main" id="{16EE5E1A-E2E2-445C-9171-1B758D55460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8963" y="1365261"/>
            <a:ext cx="1963851" cy="2322121"/>
          </a:xfrm>
          <a:prstGeom prst="rect">
            <a:avLst/>
          </a:prstGeom>
        </p:spPr>
      </p:pic>
      <p:pic>
        <p:nvPicPr>
          <p:cNvPr id="23" name="Picture 22">
            <a:extLst>
              <a:ext uri="{FF2B5EF4-FFF2-40B4-BE49-F238E27FC236}">
                <a16:creationId xmlns:a16="http://schemas.microsoft.com/office/drawing/2014/main" id="{5DD2FA9E-5E70-45A4-8C47-669D4703ED66}"/>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3284222" y="5169291"/>
            <a:ext cx="3230808" cy="1619463"/>
          </a:xfrm>
          <a:prstGeom prst="rect">
            <a:avLst/>
          </a:prstGeom>
        </p:spPr>
      </p:pic>
    </p:spTree>
    <p:extLst>
      <p:ext uri="{BB962C8B-B14F-4D97-AF65-F5344CB8AC3E}">
        <p14:creationId xmlns:p14="http://schemas.microsoft.com/office/powerpoint/2010/main" val="101749006"/>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7584" y="188640"/>
            <a:ext cx="7520940" cy="548640"/>
          </a:xfrm>
        </p:spPr>
        <p:txBody>
          <a:bodyPr/>
          <a:lstStyle/>
          <a:p>
            <a:pPr algn="ctr"/>
            <a:r>
              <a:rPr lang="en-GB" b="1" u="sng" dirty="0">
                <a:effectLst>
                  <a:outerShdw blurRad="38100" dist="38100" dir="2700000" algn="tl">
                    <a:srgbClr val="000000">
                      <a:alpha val="43137"/>
                    </a:srgbClr>
                  </a:outerShdw>
                </a:effectLst>
                <a:latin typeface="Letter-join No-Lead 37" pitchFamily="50" charset="0"/>
              </a:rPr>
              <a:t>Growth Mindset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rot="16200000">
            <a:off x="-384288" y="1472519"/>
            <a:ext cx="5688632" cy="4272999"/>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5"/>
          <p:cNvPicPr>
            <a:picLocks noChangeAspect="1"/>
          </p:cNvPicPr>
          <p:nvPr/>
        </p:nvPicPr>
        <p:blipFill>
          <a:blip r:embed="rId4"/>
          <a:stretch>
            <a:fillRect/>
          </a:stretch>
        </p:blipFill>
        <p:spPr>
          <a:xfrm>
            <a:off x="5191068" y="1052736"/>
            <a:ext cx="3616615" cy="4824536"/>
          </a:xfrm>
          <a:prstGeom prst="rect">
            <a:avLst/>
          </a:prstGeom>
        </p:spPr>
      </p:pic>
    </p:spTree>
    <p:extLst>
      <p:ext uri="{BB962C8B-B14F-4D97-AF65-F5344CB8AC3E}">
        <p14:creationId xmlns:p14="http://schemas.microsoft.com/office/powerpoint/2010/main" val="71574919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FA9130A-15A6-4292-B922-6E117F4CFE93}"/>
              </a:ext>
            </a:extLst>
          </p:cNvPr>
          <p:cNvPicPr>
            <a:picLocks noChangeAspect="1"/>
          </p:cNvPicPr>
          <p:nvPr/>
        </p:nvPicPr>
        <p:blipFill>
          <a:blip r:embed="rId2"/>
          <a:stretch>
            <a:fillRect/>
          </a:stretch>
        </p:blipFill>
        <p:spPr>
          <a:xfrm>
            <a:off x="1475656" y="188640"/>
            <a:ext cx="6408712" cy="4678359"/>
          </a:xfrm>
          <a:prstGeom prst="rect">
            <a:avLst/>
          </a:prstGeom>
        </p:spPr>
      </p:pic>
    </p:spTree>
    <p:extLst>
      <p:ext uri="{BB962C8B-B14F-4D97-AF65-F5344CB8AC3E}">
        <p14:creationId xmlns:p14="http://schemas.microsoft.com/office/powerpoint/2010/main" val="337725713"/>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effectLst>
                  <a:outerShdw blurRad="38100" dist="38100" dir="2700000" algn="tl">
                    <a:srgbClr val="000000">
                      <a:alpha val="43137"/>
                    </a:srgbClr>
                  </a:outerShdw>
                </a:effectLst>
                <a:latin typeface="Letter-join No-Lead 37" pitchFamily="50" charset="0"/>
              </a:rPr>
              <a:t>Attendance &amp; punctuality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p:cNvSpPr txBox="1"/>
          <p:nvPr/>
        </p:nvSpPr>
        <p:spPr>
          <a:xfrm>
            <a:off x="107503" y="968466"/>
            <a:ext cx="8983467" cy="4370427"/>
          </a:xfrm>
          <a:prstGeom prst="rect">
            <a:avLst/>
          </a:prstGeom>
          <a:noFill/>
        </p:spPr>
        <p:txBody>
          <a:bodyPr wrap="square" rtlCol="0">
            <a:spAutoFit/>
          </a:bodyPr>
          <a:lstStyle/>
          <a:p>
            <a:pPr algn="just"/>
            <a:r>
              <a:rPr lang="en-GB" sz="2000" dirty="0">
                <a:latin typeface="Letter-join No-Lead 37" pitchFamily="50" charset="0"/>
              </a:rPr>
              <a:t>We have high expectations of attendance and punctuality at Roebuck. We follow up on </a:t>
            </a:r>
            <a:r>
              <a:rPr lang="en-GB" sz="2000" b="1" u="sng" dirty="0">
                <a:latin typeface="Letter-join No-Lead 37" pitchFamily="50" charset="0"/>
              </a:rPr>
              <a:t>all </a:t>
            </a:r>
            <a:r>
              <a:rPr lang="en-GB" sz="2000" dirty="0">
                <a:latin typeface="Letter-join No-Lead 37" pitchFamily="50" charset="0"/>
              </a:rPr>
              <a:t>absences as well as lateness to school. Children should arrive prompt at 8:45am ready to start the day. </a:t>
            </a:r>
          </a:p>
          <a:p>
            <a:pPr algn="just"/>
            <a:endParaRPr lang="en-GB" sz="2000" dirty="0">
              <a:latin typeface="Letter-join No-Lead 37" pitchFamily="50" charset="0"/>
            </a:endParaRPr>
          </a:p>
          <a:p>
            <a:pPr algn="just"/>
            <a:r>
              <a:rPr lang="en-GB" sz="2000" dirty="0">
                <a:latin typeface="Letter-join No-Lead 37" pitchFamily="50" charset="0"/>
              </a:rPr>
              <a:t>As standard, </a:t>
            </a:r>
            <a:r>
              <a:rPr lang="en-GB" sz="2000" b="1" u="sng" dirty="0">
                <a:latin typeface="Letter-join No-Lead 37" pitchFamily="50" charset="0"/>
              </a:rPr>
              <a:t>NO</a:t>
            </a:r>
            <a:r>
              <a:rPr lang="en-GB" sz="2000" dirty="0">
                <a:latin typeface="Letter-join No-Lead 37" pitchFamily="50" charset="0"/>
              </a:rPr>
              <a:t> holidays are permitted to be taken in school time. This is an important year for Year 6’s, so it is crucial to  ensure your child’s attendance is above 96</a:t>
            </a:r>
            <a:r>
              <a:rPr lang="en-GB" sz="2000" dirty="0"/>
              <a:t>%.</a:t>
            </a:r>
          </a:p>
          <a:p>
            <a:pPr algn="just"/>
            <a:endParaRPr lang="en-GB" sz="2000" dirty="0">
              <a:latin typeface="Letter-join No-Lead 37" pitchFamily="50" charset="0"/>
            </a:endParaRPr>
          </a:p>
          <a:p>
            <a:pPr algn="just"/>
            <a:r>
              <a:rPr lang="en-GB" sz="2000" dirty="0">
                <a:latin typeface="Letter-join No-Lead 37" pitchFamily="50" charset="0"/>
              </a:rPr>
              <a:t>Any absence below 96</a:t>
            </a:r>
            <a:r>
              <a:rPr lang="en-GB" sz="2000" dirty="0"/>
              <a:t>%</a:t>
            </a:r>
            <a:r>
              <a:rPr lang="en-GB" sz="2000" dirty="0">
                <a:latin typeface="Letter-join No-Lead 37" pitchFamily="50" charset="0"/>
              </a:rPr>
              <a:t> will trigger intervention with the pastoral and attendance lead - Mrs Johnson. </a:t>
            </a:r>
          </a:p>
          <a:p>
            <a:pPr algn="just"/>
            <a:endParaRPr lang="en-GB" sz="2000" dirty="0">
              <a:latin typeface="Letter-join No-Lead 37" pitchFamily="50" charset="0"/>
            </a:endParaRPr>
          </a:p>
          <a:p>
            <a:pPr algn="just"/>
            <a:r>
              <a:rPr lang="en-GB" sz="2000" dirty="0">
                <a:latin typeface="Letter-join No-Lead 37" pitchFamily="50" charset="0"/>
              </a:rPr>
              <a:t>As a school, we do follow our school policy and will issue fines when benchmarks are triggered. </a:t>
            </a:r>
          </a:p>
          <a:p>
            <a:endParaRPr lang="en-GB" dirty="0"/>
          </a:p>
        </p:txBody>
      </p:sp>
      <p:graphicFrame>
        <p:nvGraphicFramePr>
          <p:cNvPr id="7" name="Table 6"/>
          <p:cNvGraphicFramePr>
            <a:graphicFrameLocks noGrp="1"/>
          </p:cNvGraphicFramePr>
          <p:nvPr>
            <p:extLst>
              <p:ext uri="{D42A27DB-BD31-4B8C-83A1-F6EECF244321}">
                <p14:modId xmlns:p14="http://schemas.microsoft.com/office/powerpoint/2010/main" val="129288066"/>
              </p:ext>
            </p:extLst>
          </p:nvPr>
        </p:nvGraphicFramePr>
        <p:xfrm>
          <a:off x="2195736" y="5085184"/>
          <a:ext cx="4812030" cy="1560576"/>
        </p:xfrm>
        <a:graphic>
          <a:graphicData uri="http://schemas.openxmlformats.org/drawingml/2006/table">
            <a:tbl>
              <a:tblPr firstRow="1" firstCol="1" bandRow="1"/>
              <a:tblGrid>
                <a:gridCol w="970915">
                  <a:extLst>
                    <a:ext uri="{9D8B030D-6E8A-4147-A177-3AD203B41FA5}">
                      <a16:colId xmlns:a16="http://schemas.microsoft.com/office/drawing/2014/main" val="20000"/>
                    </a:ext>
                  </a:extLst>
                </a:gridCol>
                <a:gridCol w="960120">
                  <a:extLst>
                    <a:ext uri="{9D8B030D-6E8A-4147-A177-3AD203B41FA5}">
                      <a16:colId xmlns:a16="http://schemas.microsoft.com/office/drawing/2014/main" val="20001"/>
                    </a:ext>
                  </a:extLst>
                </a:gridCol>
                <a:gridCol w="960120">
                  <a:extLst>
                    <a:ext uri="{9D8B030D-6E8A-4147-A177-3AD203B41FA5}">
                      <a16:colId xmlns:a16="http://schemas.microsoft.com/office/drawing/2014/main" val="20002"/>
                    </a:ext>
                  </a:extLst>
                </a:gridCol>
                <a:gridCol w="960120">
                  <a:extLst>
                    <a:ext uri="{9D8B030D-6E8A-4147-A177-3AD203B41FA5}">
                      <a16:colId xmlns:a16="http://schemas.microsoft.com/office/drawing/2014/main" val="20003"/>
                    </a:ext>
                  </a:extLst>
                </a:gridCol>
                <a:gridCol w="960755">
                  <a:extLst>
                    <a:ext uri="{9D8B030D-6E8A-4147-A177-3AD203B41FA5}">
                      <a16:colId xmlns:a16="http://schemas.microsoft.com/office/drawing/2014/main" val="20004"/>
                    </a:ext>
                  </a:extLst>
                </a:gridCol>
              </a:tblGrid>
              <a:tr h="0">
                <a:tc>
                  <a:txBody>
                    <a:bodyPr/>
                    <a:lstStyle/>
                    <a:p>
                      <a:pPr algn="ctr" fontAlgn="base">
                        <a:lnSpc>
                          <a:spcPct val="107000"/>
                        </a:lnSpc>
                        <a:spcAft>
                          <a:spcPts val="800"/>
                        </a:spcAft>
                      </a:pPr>
                      <a:r>
                        <a:rPr lang="en-GB" sz="1000">
                          <a:effectLst/>
                          <a:latin typeface="Verdana"/>
                          <a:ea typeface="Calibri"/>
                          <a:cs typeface="Calibri"/>
                        </a:rPr>
                        <a:t>Descriptor</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Attendance Level</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Actual Attendance</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Whole Days Absence</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tc>
                  <a:txBody>
                    <a:bodyPr/>
                    <a:lstStyle/>
                    <a:p>
                      <a:pPr algn="ctr" fontAlgn="base">
                        <a:lnSpc>
                          <a:spcPct val="107000"/>
                        </a:lnSpc>
                        <a:spcAft>
                          <a:spcPts val="800"/>
                        </a:spcAft>
                      </a:pPr>
                      <a:r>
                        <a:rPr lang="en-GB" sz="1000">
                          <a:effectLst/>
                          <a:latin typeface="Verdana"/>
                          <a:ea typeface="Calibri"/>
                          <a:cs typeface="Calibri"/>
                        </a:rPr>
                        <a:t>Hours of learning lost</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tcPr>
                </a:tc>
                <a:extLst>
                  <a:ext uri="{0D108BD9-81ED-4DB2-BD59-A6C34878D82A}">
                    <a16:rowId xmlns:a16="http://schemas.microsoft.com/office/drawing/2014/main" val="10000"/>
                  </a:ext>
                </a:extLst>
              </a:tr>
              <a:tr h="0">
                <a:tc>
                  <a:txBody>
                    <a:bodyPr/>
                    <a:lstStyle/>
                    <a:p>
                      <a:pPr algn="ctr" fontAlgn="base">
                        <a:lnSpc>
                          <a:spcPct val="107000"/>
                        </a:lnSpc>
                        <a:spcAft>
                          <a:spcPts val="800"/>
                        </a:spcAft>
                      </a:pPr>
                      <a:r>
                        <a:rPr lang="en-GB" sz="1000">
                          <a:effectLst/>
                          <a:latin typeface="Verdana"/>
                          <a:ea typeface="Calibri"/>
                          <a:cs typeface="Calibri"/>
                        </a:rPr>
                        <a:t>Excellent</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100%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190 days</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0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1"/>
                  </a:ext>
                </a:extLst>
              </a:tr>
              <a:tr h="0">
                <a:tc>
                  <a:txBody>
                    <a:bodyPr/>
                    <a:lstStyle/>
                    <a:p>
                      <a:pPr algn="ctr" fontAlgn="base">
                        <a:lnSpc>
                          <a:spcPct val="107000"/>
                        </a:lnSpc>
                        <a:spcAft>
                          <a:spcPts val="800"/>
                        </a:spcAft>
                      </a:pPr>
                      <a:r>
                        <a:rPr lang="en-GB" sz="1000">
                          <a:effectLst/>
                          <a:latin typeface="Verdana"/>
                          <a:ea typeface="Calibri"/>
                          <a:cs typeface="Calibri"/>
                        </a:rPr>
                        <a:t>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99%</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188 days</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2</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tc>
                  <a:txBody>
                    <a:bodyPr/>
                    <a:lstStyle/>
                    <a:p>
                      <a:pPr algn="ctr" fontAlgn="base">
                        <a:lnSpc>
                          <a:spcPct val="107000"/>
                        </a:lnSpc>
                        <a:spcAft>
                          <a:spcPts val="800"/>
                        </a:spcAft>
                      </a:pPr>
                      <a:r>
                        <a:rPr lang="en-GB" sz="1000">
                          <a:effectLst/>
                          <a:latin typeface="Verdana"/>
                          <a:ea typeface="Calibri"/>
                          <a:cs typeface="Calibri"/>
                        </a:rPr>
                        <a:t>10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92D050"/>
                    </a:solidFill>
                  </a:tcPr>
                </a:tc>
                <a:extLst>
                  <a:ext uri="{0D108BD9-81ED-4DB2-BD59-A6C34878D82A}">
                    <a16:rowId xmlns:a16="http://schemas.microsoft.com/office/drawing/2014/main" val="10002"/>
                  </a:ext>
                </a:extLst>
              </a:tr>
              <a:tr h="0">
                <a:tc>
                  <a:txBody>
                    <a:bodyPr/>
                    <a:lstStyle/>
                    <a:p>
                      <a:pPr algn="ctr" fontAlgn="base">
                        <a:lnSpc>
                          <a:spcPct val="107000"/>
                        </a:lnSpc>
                        <a:spcAft>
                          <a:spcPts val="800"/>
                        </a:spcAft>
                      </a:pPr>
                      <a:r>
                        <a:rPr lang="en-GB" sz="1000">
                          <a:effectLst/>
                          <a:latin typeface="Verdana"/>
                          <a:ea typeface="Calibri"/>
                          <a:cs typeface="Calibri"/>
                        </a:rPr>
                        <a:t>Good</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98%</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186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4</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20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3"/>
                  </a:ext>
                </a:extLst>
              </a:tr>
              <a:tr h="0">
                <a:tc>
                  <a:txBody>
                    <a:bodyPr/>
                    <a:lstStyle/>
                    <a:p>
                      <a:pPr algn="ctr" fontAlgn="base">
                        <a:lnSpc>
                          <a:spcPct val="107000"/>
                        </a:lnSpc>
                        <a:spcAft>
                          <a:spcPts val="800"/>
                        </a:spcAft>
                      </a:pPr>
                      <a:r>
                        <a:rPr lang="en-GB" sz="1000">
                          <a:effectLst/>
                          <a:latin typeface="Verdana"/>
                          <a:ea typeface="Calibri"/>
                          <a:cs typeface="Calibri"/>
                        </a:rPr>
                        <a:t>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97%</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184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6</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30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4"/>
                  </a:ext>
                </a:extLst>
              </a:tr>
              <a:tr h="0">
                <a:tc>
                  <a:txBody>
                    <a:bodyPr/>
                    <a:lstStyle/>
                    <a:p>
                      <a:pPr algn="ctr" fontAlgn="base">
                        <a:lnSpc>
                          <a:spcPct val="107000"/>
                        </a:lnSpc>
                        <a:spcAft>
                          <a:spcPts val="800"/>
                        </a:spcAft>
                      </a:pPr>
                      <a:r>
                        <a:rPr lang="en-GB" sz="1000">
                          <a:effectLst/>
                          <a:latin typeface="Verdana"/>
                          <a:ea typeface="Calibri"/>
                          <a:cs typeface="Calibri"/>
                        </a:rPr>
                        <a:t>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96%</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182.5 days</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7.5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tc>
                  <a:txBody>
                    <a:bodyPr/>
                    <a:lstStyle/>
                    <a:p>
                      <a:pPr algn="ctr" fontAlgn="base">
                        <a:lnSpc>
                          <a:spcPct val="107000"/>
                        </a:lnSpc>
                        <a:spcAft>
                          <a:spcPts val="800"/>
                        </a:spcAft>
                      </a:pPr>
                      <a:r>
                        <a:rPr lang="en-GB" sz="1000">
                          <a:effectLst/>
                          <a:latin typeface="Verdana"/>
                          <a:ea typeface="Calibri"/>
                          <a:cs typeface="Calibri"/>
                        </a:rPr>
                        <a:t>37.5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FF00"/>
                    </a:solidFill>
                  </a:tcPr>
                </a:tc>
                <a:extLst>
                  <a:ext uri="{0D108BD9-81ED-4DB2-BD59-A6C34878D82A}">
                    <a16:rowId xmlns:a16="http://schemas.microsoft.com/office/drawing/2014/main" val="10005"/>
                  </a:ext>
                </a:extLst>
              </a:tr>
              <a:tr h="0">
                <a:tc>
                  <a:txBody>
                    <a:bodyPr/>
                    <a:lstStyle/>
                    <a:p>
                      <a:pPr algn="ctr" fontAlgn="base">
                        <a:lnSpc>
                          <a:spcPct val="107000"/>
                        </a:lnSpc>
                        <a:spcAft>
                          <a:spcPts val="800"/>
                        </a:spcAft>
                      </a:pPr>
                      <a:r>
                        <a:rPr lang="en-GB" sz="1000">
                          <a:effectLst/>
                          <a:latin typeface="Verdana"/>
                          <a:ea typeface="Calibri"/>
                          <a:cs typeface="Calibri"/>
                        </a:rPr>
                        <a:t>Satisfactory</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95%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180.5 days </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9.5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tc>
                  <a:txBody>
                    <a:bodyPr/>
                    <a:lstStyle/>
                    <a:p>
                      <a:pPr algn="ctr" fontAlgn="base">
                        <a:lnSpc>
                          <a:spcPct val="107000"/>
                        </a:lnSpc>
                        <a:spcAft>
                          <a:spcPts val="800"/>
                        </a:spcAft>
                      </a:pPr>
                      <a:r>
                        <a:rPr lang="en-GB" sz="1000">
                          <a:effectLst/>
                          <a:latin typeface="Verdana"/>
                          <a:ea typeface="Calibri"/>
                          <a:cs typeface="Calibri"/>
                        </a:rPr>
                        <a:t>47.5</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6600"/>
                    </a:solidFill>
                  </a:tcPr>
                </a:tc>
                <a:extLst>
                  <a:ext uri="{0D108BD9-81ED-4DB2-BD59-A6C34878D82A}">
                    <a16:rowId xmlns:a16="http://schemas.microsoft.com/office/drawing/2014/main" val="10006"/>
                  </a:ext>
                </a:extLst>
              </a:tr>
              <a:tr h="0">
                <a:tc>
                  <a:txBody>
                    <a:bodyPr/>
                    <a:lstStyle/>
                    <a:p>
                      <a:pPr algn="ctr" fontAlgn="base">
                        <a:lnSpc>
                          <a:spcPct val="107000"/>
                        </a:lnSpc>
                        <a:spcAft>
                          <a:spcPts val="800"/>
                        </a:spcAft>
                      </a:pPr>
                      <a:r>
                        <a:rPr lang="en-GB" sz="1000">
                          <a:effectLst/>
                          <a:latin typeface="Verdana"/>
                          <a:ea typeface="Calibri"/>
                          <a:cs typeface="Calibri"/>
                        </a:rPr>
                        <a:t>Cause for Concern</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a:effectLst/>
                          <a:latin typeface="Verdana"/>
                          <a:ea typeface="Calibri"/>
                          <a:cs typeface="Calibri"/>
                        </a:rPr>
                        <a:t>90%</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dirty="0">
                          <a:effectLst/>
                          <a:latin typeface="Verdana"/>
                          <a:ea typeface="Calibri"/>
                          <a:cs typeface="Calibri"/>
                        </a:rPr>
                        <a:t>171 days </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a:effectLst/>
                          <a:latin typeface="Verdana"/>
                          <a:ea typeface="Calibri"/>
                          <a:cs typeface="Calibri"/>
                        </a:rPr>
                        <a:t>19</a:t>
                      </a:r>
                      <a:endParaRPr lang="en-GB" sz="110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tc>
                  <a:txBody>
                    <a:bodyPr/>
                    <a:lstStyle/>
                    <a:p>
                      <a:pPr algn="ctr" fontAlgn="base">
                        <a:lnSpc>
                          <a:spcPct val="107000"/>
                        </a:lnSpc>
                        <a:spcAft>
                          <a:spcPts val="800"/>
                        </a:spcAft>
                      </a:pPr>
                      <a:r>
                        <a:rPr lang="en-GB" sz="1000" dirty="0">
                          <a:effectLst/>
                          <a:latin typeface="Verdana"/>
                          <a:ea typeface="Calibri"/>
                          <a:cs typeface="Calibri"/>
                        </a:rPr>
                        <a:t>95</a:t>
                      </a:r>
                      <a:endParaRPr lang="en-GB" sz="1100" dirty="0">
                        <a:effectLst/>
                        <a:latin typeface="Calibri"/>
                        <a:ea typeface="Calibri"/>
                        <a:cs typeface="Times New Roman"/>
                      </a:endParaRPr>
                    </a:p>
                  </a:txBody>
                  <a:tcPr marL="68580" marR="68580" marT="0" marB="0">
                    <a:lnL w="12700" cap="flat" cmpd="sng" algn="ctr">
                      <a:solidFill>
                        <a:srgbClr val="000000"/>
                      </a:solidFill>
                      <a:prstDash val="solid"/>
                      <a:round/>
                      <a:headEnd type="none" w="med" len="med"/>
                      <a:tailEnd type="none" w="med" len="med"/>
                    </a:lnL>
                    <a:lnR w="12700" cap="flat" cmpd="sng" algn="ctr">
                      <a:solidFill>
                        <a:srgbClr val="000000"/>
                      </a:solidFill>
                      <a:prstDash val="solid"/>
                      <a:round/>
                      <a:headEnd type="none" w="med" len="med"/>
                      <a:tailEnd type="none" w="med" len="med"/>
                    </a:lnR>
                    <a:lnT w="12700" cap="flat" cmpd="sng" algn="ctr">
                      <a:solidFill>
                        <a:srgbClr val="000000"/>
                      </a:solidFill>
                      <a:prstDash val="solid"/>
                      <a:round/>
                      <a:headEnd type="none" w="med" len="med"/>
                      <a:tailEnd type="none" w="med" len="med"/>
                    </a:lnT>
                    <a:lnB w="12700" cap="flat" cmpd="sng" algn="ctr">
                      <a:solidFill>
                        <a:srgbClr val="000000"/>
                      </a:solidFill>
                      <a:prstDash val="solid"/>
                      <a:round/>
                      <a:headEnd type="none" w="med" len="med"/>
                      <a:tailEnd type="none" w="med" len="med"/>
                    </a:lnB>
                    <a:solidFill>
                      <a:srgbClr val="FF0000"/>
                    </a:solidFill>
                  </a:tcPr>
                </a:tc>
                <a:extLst>
                  <a:ext uri="{0D108BD9-81ED-4DB2-BD59-A6C34878D82A}">
                    <a16:rowId xmlns:a16="http://schemas.microsoft.com/office/drawing/2014/main" val="10007"/>
                  </a:ext>
                </a:extLst>
              </a:tr>
            </a:tbl>
          </a:graphicData>
        </a:graphic>
      </p:graphicFrame>
    </p:spTree>
    <p:extLst>
      <p:ext uri="{BB962C8B-B14F-4D97-AF65-F5344CB8AC3E}">
        <p14:creationId xmlns:p14="http://schemas.microsoft.com/office/powerpoint/2010/main" val="71397766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1530" y="31038"/>
            <a:ext cx="7520940" cy="548640"/>
          </a:xfrm>
        </p:spPr>
        <p:txBody>
          <a:bodyPr/>
          <a:lstStyle/>
          <a:p>
            <a:pPr algn="ctr"/>
            <a:r>
              <a:rPr lang="en-GB" b="1" u="sng" dirty="0">
                <a:effectLst>
                  <a:outerShdw blurRad="38100" dist="38100" dir="2700000" algn="tl">
                    <a:srgbClr val="000000">
                      <a:alpha val="43137"/>
                    </a:srgbClr>
                  </a:outerShdw>
                </a:effectLst>
                <a:latin typeface="Letter-join No-Lead 37" pitchFamily="50" charset="0"/>
              </a:rPr>
              <a:t>SATS</a:t>
            </a:r>
          </a:p>
        </p:txBody>
      </p:sp>
      <p:sp>
        <p:nvSpPr>
          <p:cNvPr id="3" name="Content Placeholder 2"/>
          <p:cNvSpPr>
            <a:spLocks noGrp="1"/>
          </p:cNvSpPr>
          <p:nvPr>
            <p:ph idx="1"/>
          </p:nvPr>
        </p:nvSpPr>
        <p:spPr>
          <a:xfrm>
            <a:off x="322385" y="613613"/>
            <a:ext cx="8011553" cy="4344596"/>
          </a:xfrm>
        </p:spPr>
        <p:txBody>
          <a:bodyPr>
            <a:normAutofit fontScale="62500" lnSpcReduction="20000"/>
          </a:bodyPr>
          <a:lstStyle/>
          <a:p>
            <a:pPr marL="0" indent="0" algn="ctr"/>
            <a:r>
              <a:rPr lang="en-GB" sz="3200" dirty="0">
                <a:latin typeface="Letter-join No-Lead 37" pitchFamily="50" charset="0"/>
              </a:rPr>
              <a:t>National Week for SATs 2023 is:</a:t>
            </a:r>
          </a:p>
          <a:p>
            <a:pPr marL="0" indent="0" algn="ctr"/>
            <a:r>
              <a:rPr lang="en-GB" b="0" dirty="0"/>
              <a:t> </a:t>
            </a:r>
            <a:r>
              <a:rPr lang="en-GB" sz="3800" dirty="0">
                <a:solidFill>
                  <a:srgbClr val="FF0000"/>
                </a:solidFill>
                <a:latin typeface="Letter-join No-Lead 37" panose="02000503000000020003" pitchFamily="50" charset="0"/>
              </a:rPr>
              <a:t>Monday 13 May to Thursday 16 May 2024</a:t>
            </a:r>
            <a:endParaRPr lang="en-GB" sz="3600" dirty="0">
              <a:solidFill>
                <a:srgbClr val="FF0000"/>
              </a:solidFill>
              <a:latin typeface="Letter-join No-Lead 37" panose="02000503000000020003" pitchFamily="50" charset="0"/>
            </a:endParaRPr>
          </a:p>
          <a:p>
            <a:pPr marL="0" indent="0" algn="ctr"/>
            <a:endParaRPr lang="en-GB" sz="3200" dirty="0">
              <a:latin typeface="Letter-join No-Lead 37" pitchFamily="50" charset="0"/>
            </a:endParaRPr>
          </a:p>
          <a:p>
            <a:pPr lvl="2">
              <a:buFont typeface="Arial" panose="020B0604020202020204" pitchFamily="34" charset="0"/>
              <a:buChar char="•"/>
            </a:pPr>
            <a:r>
              <a:rPr lang="en-GB" sz="3100" dirty="0">
                <a:latin typeface="Letter-join No-Lead 37" pitchFamily="50" charset="0"/>
              </a:rPr>
              <a:t>SPAG test</a:t>
            </a:r>
          </a:p>
          <a:p>
            <a:pPr lvl="4">
              <a:buFont typeface="Arial" panose="020B0604020202020204" pitchFamily="34" charset="0"/>
              <a:buChar char="•"/>
            </a:pPr>
            <a:r>
              <a:rPr lang="en-GB" sz="3100" dirty="0">
                <a:latin typeface="Letter-join No-Lead 37" pitchFamily="50" charset="0"/>
              </a:rPr>
              <a:t>Grammar test</a:t>
            </a:r>
          </a:p>
          <a:p>
            <a:pPr lvl="4">
              <a:buFont typeface="Arial" panose="020B0604020202020204" pitchFamily="34" charset="0"/>
              <a:buChar char="•"/>
            </a:pPr>
            <a:r>
              <a:rPr lang="en-GB" sz="3100" dirty="0">
                <a:latin typeface="Letter-join No-Lead 37" pitchFamily="50" charset="0"/>
              </a:rPr>
              <a:t>Spelling test</a:t>
            </a:r>
          </a:p>
          <a:p>
            <a:pPr lvl="4">
              <a:buFont typeface="Arial" panose="020B0604020202020204" pitchFamily="34" charset="0"/>
              <a:buChar char="•"/>
            </a:pPr>
            <a:endParaRPr lang="en-GB" sz="3100" dirty="0">
              <a:latin typeface="Letter-join No-Lead 37" pitchFamily="50" charset="0"/>
            </a:endParaRPr>
          </a:p>
          <a:p>
            <a:pPr lvl="2">
              <a:buFont typeface="Arial" panose="020B0604020202020204" pitchFamily="34" charset="0"/>
              <a:buChar char="•"/>
            </a:pPr>
            <a:r>
              <a:rPr lang="en-GB" sz="3100" dirty="0">
                <a:latin typeface="Letter-join No-Lead 37" pitchFamily="50" charset="0"/>
              </a:rPr>
              <a:t>Reading test</a:t>
            </a:r>
          </a:p>
          <a:p>
            <a:pPr lvl="2">
              <a:buFont typeface="Arial" panose="020B0604020202020204" pitchFamily="34" charset="0"/>
              <a:buChar char="•"/>
            </a:pPr>
            <a:endParaRPr lang="en-GB" sz="3100" dirty="0">
              <a:latin typeface="Letter-join No-Lead 37" pitchFamily="50" charset="0"/>
            </a:endParaRPr>
          </a:p>
          <a:p>
            <a:pPr lvl="2">
              <a:buFont typeface="Arial" panose="020B0604020202020204" pitchFamily="34" charset="0"/>
              <a:buChar char="•"/>
            </a:pPr>
            <a:r>
              <a:rPr lang="en-GB" sz="3100" dirty="0">
                <a:latin typeface="Letter-join No-Lead 37" pitchFamily="50" charset="0"/>
              </a:rPr>
              <a:t>Maths test</a:t>
            </a:r>
          </a:p>
          <a:p>
            <a:pPr lvl="4">
              <a:buFont typeface="Arial" panose="020B0604020202020204" pitchFamily="34" charset="0"/>
              <a:buChar char="•"/>
            </a:pPr>
            <a:r>
              <a:rPr lang="en-GB" sz="3100" dirty="0">
                <a:latin typeface="Letter-join No-Lead 37" pitchFamily="50" charset="0"/>
              </a:rPr>
              <a:t>Arithmetic</a:t>
            </a:r>
          </a:p>
          <a:p>
            <a:pPr lvl="4">
              <a:buFont typeface="Arial" panose="020B0604020202020204" pitchFamily="34" charset="0"/>
              <a:buChar char="•"/>
            </a:pPr>
            <a:r>
              <a:rPr lang="en-GB" sz="3100" dirty="0">
                <a:latin typeface="Letter-join No-Lead 37" pitchFamily="50" charset="0"/>
              </a:rPr>
              <a:t>Reasoning (2 papers)</a:t>
            </a:r>
          </a:p>
          <a:p>
            <a:pPr marL="685800" lvl="4" indent="0">
              <a:buNone/>
            </a:pPr>
            <a:endParaRPr lang="en-GB" sz="1300" dirty="0">
              <a:latin typeface="Letter-join No-Lead 37" pitchFamily="50" charset="0"/>
            </a:endParaRPr>
          </a:p>
          <a:p>
            <a:pPr marL="0" lvl="1" indent="0">
              <a:buNone/>
            </a:pPr>
            <a:endParaRPr lang="en-GB" sz="3100" dirty="0">
              <a:latin typeface="Letter-join No-Lead 37" pitchFamily="50" charset="0"/>
            </a:endParaRPr>
          </a:p>
          <a:p>
            <a:pPr marL="0" lvl="1" indent="0">
              <a:buNone/>
            </a:pPr>
            <a:r>
              <a:rPr lang="en-GB" sz="2600" dirty="0">
                <a:latin typeface="Letter-join No-Lead 37" pitchFamily="50" charset="0"/>
              </a:rPr>
              <a:t>Scaled scores of 100 or more = MEETING AGE RELATED</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AC926E4E-9E75-4803-B4D2-BCDBB843994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2483768" y="5085184"/>
            <a:ext cx="4176464" cy="1663102"/>
          </a:xfrm>
          <a:prstGeom prst="rect">
            <a:avLst/>
          </a:prstGeom>
        </p:spPr>
      </p:pic>
    </p:spTree>
    <p:extLst>
      <p:ext uri="{BB962C8B-B14F-4D97-AF65-F5344CB8AC3E}">
        <p14:creationId xmlns:p14="http://schemas.microsoft.com/office/powerpoint/2010/main" val="345366518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1530" y="240302"/>
            <a:ext cx="7520940" cy="548640"/>
          </a:xfrm>
        </p:spPr>
        <p:txBody>
          <a:bodyPr/>
          <a:lstStyle/>
          <a:p>
            <a:pPr algn="ctr"/>
            <a:r>
              <a:rPr lang="en-GB" b="1" u="sng" dirty="0">
                <a:effectLst>
                  <a:outerShdw blurRad="38100" dist="38100" dir="2700000" algn="tl">
                    <a:srgbClr val="000000">
                      <a:alpha val="43137"/>
                    </a:srgbClr>
                  </a:outerShdw>
                </a:effectLst>
                <a:latin typeface="Letter-join No-Lead 37" pitchFamily="50" charset="0"/>
              </a:rPr>
              <a:t>SATS</a:t>
            </a:r>
          </a:p>
        </p:txBody>
      </p:sp>
      <p:sp>
        <p:nvSpPr>
          <p:cNvPr id="3" name="Content Placeholder 2"/>
          <p:cNvSpPr>
            <a:spLocks noGrp="1"/>
          </p:cNvSpPr>
          <p:nvPr>
            <p:ph idx="1"/>
          </p:nvPr>
        </p:nvSpPr>
        <p:spPr>
          <a:xfrm>
            <a:off x="224282" y="788942"/>
            <a:ext cx="8695435" cy="5616624"/>
          </a:xfrm>
        </p:spPr>
        <p:txBody>
          <a:bodyPr>
            <a:normAutofit lnSpcReduction="10000"/>
          </a:bodyPr>
          <a:lstStyle/>
          <a:p>
            <a:pPr marL="0" indent="0" algn="ctr"/>
            <a:r>
              <a:rPr lang="en-GB" sz="2800" dirty="0">
                <a:solidFill>
                  <a:srgbClr val="FF0000"/>
                </a:solidFill>
                <a:latin typeface="Letter-join No-Lead 37" pitchFamily="50" charset="0"/>
              </a:rPr>
              <a:t>National Week for SATs 2024 is:</a:t>
            </a:r>
          </a:p>
          <a:p>
            <a:pPr marL="0" indent="0" algn="ctr"/>
            <a:r>
              <a:rPr lang="en-GB" sz="2800" dirty="0">
                <a:solidFill>
                  <a:srgbClr val="FF0000"/>
                </a:solidFill>
                <a:latin typeface="Letter-join No-Lead 37" pitchFamily="50" charset="0"/>
              </a:rPr>
              <a:t>Monday 13 May to Thursday 16 May 2024</a:t>
            </a:r>
          </a:p>
          <a:p>
            <a:pPr marL="0" indent="0" algn="ctr"/>
            <a:endParaRPr lang="en-GB" sz="2000" dirty="0">
              <a:solidFill>
                <a:schemeClr val="accent1"/>
              </a:solidFill>
              <a:latin typeface="Letter-join No-Lead 37" pitchFamily="50" charset="0"/>
            </a:endParaRPr>
          </a:p>
          <a:p>
            <a:pPr marL="0" indent="0" algn="just"/>
            <a:r>
              <a:rPr lang="en-GB" sz="2000" dirty="0">
                <a:latin typeface="Letter-join No-Lead 37" pitchFamily="50" charset="0"/>
              </a:rPr>
              <a:t>It is important that every child attends school this week so that they can sit their examinations. Do not book Family holidays during this period. </a:t>
            </a:r>
          </a:p>
          <a:p>
            <a:pPr marL="0" indent="0" algn="just"/>
            <a:endParaRPr lang="en-GB" sz="2000" dirty="0">
              <a:latin typeface="Letter-join No-Lead 37" pitchFamily="50" charset="0"/>
            </a:endParaRPr>
          </a:p>
          <a:p>
            <a:pPr marL="0" indent="0" algn="just"/>
            <a:r>
              <a:rPr lang="en-GB" sz="2000" dirty="0">
                <a:latin typeface="Letter-join No-Lead 37" pitchFamily="50" charset="0"/>
              </a:rPr>
              <a:t>There will be a SATs information evening in Autumn and Spring term. </a:t>
            </a:r>
          </a:p>
          <a:p>
            <a:pPr marL="0" indent="0" algn="just"/>
            <a:endParaRPr lang="en-GB" sz="2000" dirty="0">
              <a:latin typeface="Letter-join No-Lead 37" pitchFamily="50" charset="0"/>
            </a:endParaRPr>
          </a:p>
          <a:p>
            <a:pPr marL="0" indent="0" algn="just"/>
            <a:r>
              <a:rPr lang="en-GB" sz="2000" dirty="0">
                <a:latin typeface="Letter-join No-Lead 37" pitchFamily="50" charset="0"/>
              </a:rPr>
              <a:t>During SATs week, we will host breakfast for children to arrive earlier to ensure a good start of the day. This will include short revision sessions. </a:t>
            </a:r>
          </a:p>
          <a:p>
            <a:pPr marL="0" indent="0" algn="just"/>
            <a:endParaRPr lang="en-GB" sz="2000" dirty="0">
              <a:latin typeface="Letter-join No-Lead 37" pitchFamily="50" charset="0"/>
            </a:endParaRPr>
          </a:p>
          <a:p>
            <a:pPr marL="0" indent="0" algn="just"/>
            <a:endParaRPr lang="en-GB" sz="2000" dirty="0">
              <a:latin typeface="Letter-join No-Lead 37" pitchFamily="50" charset="0"/>
            </a:endParaRPr>
          </a:p>
          <a:p>
            <a:pPr marL="0" indent="0" algn="just"/>
            <a:r>
              <a:rPr lang="en-GB" sz="2000" dirty="0">
                <a:latin typeface="Letter-join No-Lead 37" pitchFamily="50" charset="0"/>
              </a:rPr>
              <a:t>SATs – Roebuck places an immense amount of time and effort in ensuring that children do not feel any sort of pressure or anxiety during this week.</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8198170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effectLst>
                  <a:outerShdw blurRad="38100" dist="38100" dir="2700000" algn="tl">
                    <a:srgbClr val="000000">
                      <a:alpha val="43137"/>
                    </a:srgbClr>
                  </a:outerShdw>
                </a:effectLst>
                <a:latin typeface="Letter-join No-Lead 37" pitchFamily="50" charset="0"/>
              </a:rPr>
              <a:t>Additional Booster classes </a:t>
            </a:r>
          </a:p>
        </p:txBody>
      </p:sp>
      <p:sp>
        <p:nvSpPr>
          <p:cNvPr id="3" name="Content Placeholder 2"/>
          <p:cNvSpPr>
            <a:spLocks noGrp="1"/>
          </p:cNvSpPr>
          <p:nvPr>
            <p:ph idx="1"/>
          </p:nvPr>
        </p:nvSpPr>
        <p:spPr>
          <a:xfrm>
            <a:off x="323528" y="999846"/>
            <a:ext cx="8496944" cy="3579849"/>
          </a:xfrm>
        </p:spPr>
        <p:txBody>
          <a:bodyPr>
            <a:normAutofit/>
          </a:bodyPr>
          <a:lstStyle/>
          <a:p>
            <a:pPr algn="just"/>
            <a:r>
              <a:rPr lang="en-GB" sz="2400" dirty="0">
                <a:latin typeface="Letter-join No-Lead 37" pitchFamily="50" charset="0"/>
              </a:rPr>
              <a:t>	Throughout the year, children may be invited to attend additional booster classes or one to one tuition with teaching staff at Roebuck. </a:t>
            </a:r>
          </a:p>
          <a:p>
            <a:pPr algn="just"/>
            <a:endParaRPr lang="en-GB" sz="2400" dirty="0">
              <a:latin typeface="Letter-join No-Lead 37" pitchFamily="50" charset="0"/>
            </a:endParaRPr>
          </a:p>
          <a:p>
            <a:pPr algn="just"/>
            <a:r>
              <a:rPr lang="en-GB" sz="2400" dirty="0">
                <a:latin typeface="Letter-join No-Lead 37" pitchFamily="50" charset="0"/>
              </a:rPr>
              <a:t>	Classes will start in Autumn term and finish in Summer 1.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172400" y="188640"/>
            <a:ext cx="857430" cy="60620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3ADF1851-8DEE-4005-B30A-5BDA4B6D4F8A}"/>
              </a:ext>
            </a:extLst>
          </p:cNvPr>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3059832" y="4896524"/>
            <a:ext cx="2524125" cy="1819275"/>
          </a:xfrm>
          <a:prstGeom prst="rect">
            <a:avLst/>
          </a:prstGeom>
        </p:spPr>
      </p:pic>
    </p:spTree>
    <p:extLst>
      <p:ext uri="{BB962C8B-B14F-4D97-AF65-F5344CB8AC3E}">
        <p14:creationId xmlns:p14="http://schemas.microsoft.com/office/powerpoint/2010/main" val="73261512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67544" y="365760"/>
            <a:ext cx="8424936" cy="548640"/>
          </a:xfrm>
        </p:spPr>
        <p:txBody>
          <a:bodyPr/>
          <a:lstStyle/>
          <a:p>
            <a:r>
              <a:rPr lang="en-GB" b="1" u="sng" dirty="0">
                <a:effectLst>
                  <a:outerShdw blurRad="38100" dist="38100" dir="2700000" algn="tl">
                    <a:srgbClr val="000000">
                      <a:alpha val="43137"/>
                    </a:srgbClr>
                  </a:outerShdw>
                </a:effectLst>
                <a:latin typeface="Letter-join No-Lead 37" pitchFamily="50" charset="0"/>
              </a:rPr>
              <a:t>Differences between year 5 and year 6</a:t>
            </a:r>
          </a:p>
        </p:txBody>
      </p:sp>
      <p:sp>
        <p:nvSpPr>
          <p:cNvPr id="3" name="Content Placeholder 2"/>
          <p:cNvSpPr>
            <a:spLocks noGrp="1"/>
          </p:cNvSpPr>
          <p:nvPr>
            <p:ph idx="1"/>
          </p:nvPr>
        </p:nvSpPr>
        <p:spPr>
          <a:xfrm>
            <a:off x="467544" y="866339"/>
            <a:ext cx="8136904" cy="5136684"/>
          </a:xfrm>
        </p:spPr>
        <p:txBody>
          <a:bodyPr>
            <a:normAutofit/>
          </a:bodyPr>
          <a:lstStyle/>
          <a:p>
            <a:pPr algn="just">
              <a:buFont typeface="Arial" panose="020B0604020202020204" pitchFamily="34" charset="0"/>
              <a:buChar char="•"/>
            </a:pPr>
            <a:r>
              <a:rPr lang="en-GB" sz="2400" b="0" dirty="0">
                <a:latin typeface="Letter-join No-Lead 37" pitchFamily="50" charset="0"/>
              </a:rPr>
              <a:t>Chance to be House Captains: Children will be asked to write a manifesto if they would like to apply and their House members will vote.</a:t>
            </a:r>
          </a:p>
          <a:p>
            <a:pPr algn="just">
              <a:buFont typeface="Arial" panose="020B0604020202020204" pitchFamily="34" charset="0"/>
              <a:buChar char="•"/>
            </a:pPr>
            <a:r>
              <a:rPr lang="en-GB" sz="2400" b="0" dirty="0">
                <a:latin typeface="Letter-join No-Lead 37" pitchFamily="50" charset="0"/>
              </a:rPr>
              <a:t>Responsibility. E.g. jobs around the school / supporting younger years with reading and in the lunch hall/ assembly set up. </a:t>
            </a:r>
          </a:p>
          <a:p>
            <a:pPr algn="just">
              <a:buFont typeface="Arial" panose="020B0604020202020204" pitchFamily="34" charset="0"/>
              <a:buChar char="•"/>
            </a:pPr>
            <a:r>
              <a:rPr lang="en-GB" sz="2400" b="0" dirty="0">
                <a:latin typeface="Letter-join No-Lead 37" pitchFamily="50" charset="0"/>
              </a:rPr>
              <a:t>Citizenship award- gold and diamond. Will continue from Year 5. </a:t>
            </a:r>
          </a:p>
          <a:p>
            <a:pPr algn="just">
              <a:buFont typeface="Arial" panose="020B0604020202020204" pitchFamily="34" charset="0"/>
              <a:buChar char="•"/>
            </a:pPr>
            <a:r>
              <a:rPr lang="en-GB" sz="2400" b="0" dirty="0">
                <a:latin typeface="Letter-join No-Lead 37" pitchFamily="50" charset="0"/>
              </a:rPr>
              <a:t>SATs – more frequent test practise</a:t>
            </a:r>
          </a:p>
          <a:p>
            <a:pPr algn="just">
              <a:buFont typeface="Arial" panose="020B0604020202020204" pitchFamily="34" charset="0"/>
              <a:buChar char="•"/>
            </a:pPr>
            <a:r>
              <a:rPr lang="en-GB" sz="2400" b="0" dirty="0">
                <a:highlight>
                  <a:srgbClr val="FFFF00"/>
                </a:highlight>
                <a:latin typeface="Letter-join No-Lead 37" pitchFamily="50" charset="0"/>
              </a:rPr>
              <a:t>PGL (Meeting after school on Monday 17</a:t>
            </a:r>
            <a:r>
              <a:rPr lang="en-GB" sz="2400" b="0" baseline="30000" dirty="0">
                <a:highlight>
                  <a:srgbClr val="FFFF00"/>
                </a:highlight>
                <a:latin typeface="Letter-join No-Lead 37" pitchFamily="50" charset="0"/>
              </a:rPr>
              <a:t>th </a:t>
            </a:r>
            <a:r>
              <a:rPr lang="en-GB" sz="2400" b="0" dirty="0">
                <a:highlight>
                  <a:srgbClr val="FFFF00"/>
                </a:highlight>
                <a:latin typeface="Letter-join No-Lead 37" pitchFamily="50" charset="0"/>
              </a:rPr>
              <a:t>July at 4pm)</a:t>
            </a:r>
            <a:endParaRPr lang="en-GB" sz="2400" b="0" dirty="0">
              <a:highlight>
                <a:srgbClr val="FFFF00"/>
              </a:highlight>
            </a:endParaRPr>
          </a:p>
          <a:p>
            <a:pPr marL="0" indent="0"/>
            <a:endParaRPr lang="en-GB" sz="2000" b="0" dirty="0"/>
          </a:p>
          <a:p>
            <a:pPr>
              <a:buFont typeface="Arial" panose="020B0604020202020204" pitchFamily="34" charset="0"/>
              <a:buChar char="•"/>
            </a:pPr>
            <a:endParaRPr lang="en-GB" sz="2000" b="0" dirty="0"/>
          </a:p>
          <a:p>
            <a:pPr>
              <a:buFont typeface="Arial" panose="020B0604020202020204" pitchFamily="34" charset="0"/>
              <a:buChar char="•"/>
            </a:pPr>
            <a:endParaRPr lang="en-GB" b="0" dirty="0"/>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9DD805E8-A8C4-4F2D-BCCD-1E06701DE9D3}"/>
              </a:ext>
            </a:extLst>
          </p:cNvPr>
          <p:cNvPicPr>
            <a:picLocks noChangeAspect="1"/>
          </p:cNvPicPr>
          <p:nvPr/>
        </p:nvPicPr>
        <p:blipFill rotWithShape="1">
          <a:blip r:embed="rId3"/>
          <a:srcRect l="6337" t="34600" r="11413" b="20601"/>
          <a:stretch/>
        </p:blipFill>
        <p:spPr>
          <a:xfrm>
            <a:off x="2267744" y="5355311"/>
            <a:ext cx="4034774" cy="1236169"/>
          </a:xfrm>
          <a:prstGeom prst="rect">
            <a:avLst/>
          </a:prstGeom>
        </p:spPr>
      </p:pic>
    </p:spTree>
    <p:extLst>
      <p:ext uri="{BB962C8B-B14F-4D97-AF65-F5344CB8AC3E}">
        <p14:creationId xmlns:p14="http://schemas.microsoft.com/office/powerpoint/2010/main" val="283386816"/>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683AFDE-B88F-4E02-AB01-34520FEA76DD}"/>
              </a:ext>
            </a:extLst>
          </p:cNvPr>
          <p:cNvSpPr>
            <a:spLocks noGrp="1"/>
          </p:cNvSpPr>
          <p:nvPr>
            <p:ph type="title"/>
          </p:nvPr>
        </p:nvSpPr>
        <p:spPr>
          <a:xfrm>
            <a:off x="467544" y="260648"/>
            <a:ext cx="7520940" cy="548640"/>
          </a:xfrm>
        </p:spPr>
        <p:txBody>
          <a:bodyPr/>
          <a:lstStyle/>
          <a:p>
            <a:r>
              <a:rPr lang="en-GB" sz="3200" b="1" u="sng" dirty="0">
                <a:latin typeface="Letter-join No-Lead 37" panose="02000503000000020003" pitchFamily="50" charset="0"/>
              </a:rPr>
              <a:t>DREAM Team</a:t>
            </a:r>
          </a:p>
        </p:txBody>
      </p:sp>
      <p:pic>
        <p:nvPicPr>
          <p:cNvPr id="1026" name="Picture 2" descr="https://lh6.googleusercontent.com/NDqvHGxm2Wb8dWVnCmFnypAWQneDSu-c1Q-1wyWCIM26OwMBMk-GS-RGm6CvCF1go5z3vGXTief6nPzm83iZEFOkMpuVqV7IebxfdcQ08MycwFgqQDkg6eFV6MUD3N0rPlRuQMqDiTjP76wvFkp4pA">
            <a:extLst>
              <a:ext uri="{FF2B5EF4-FFF2-40B4-BE49-F238E27FC236}">
                <a16:creationId xmlns:a16="http://schemas.microsoft.com/office/drawing/2014/main" id="{7F0F995E-7788-4D05-9BBD-1207C870E8D1}"/>
              </a:ext>
            </a:extLst>
          </p:cNvPr>
          <p:cNvPicPr>
            <a:picLocks noChangeAspect="1" noChangeArrowheads="1"/>
          </p:cNvPicPr>
          <p:nvPr/>
        </p:nvPicPr>
        <p:blipFill rotWithShape="1">
          <a:blip r:embed="rId2">
            <a:extLst>
              <a:ext uri="{28A0092B-C50C-407E-A947-70E740481C1C}">
                <a14:useLocalDpi xmlns:a14="http://schemas.microsoft.com/office/drawing/2010/main" val="0"/>
              </a:ext>
            </a:extLst>
          </a:blip>
          <a:srcRect l="7340" t="17186" r="2136" b="16739"/>
          <a:stretch/>
        </p:blipFill>
        <p:spPr bwMode="auto">
          <a:xfrm>
            <a:off x="1187624" y="3399833"/>
            <a:ext cx="6572678" cy="3197519"/>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4">
            <a:extLst>
              <a:ext uri="{FF2B5EF4-FFF2-40B4-BE49-F238E27FC236}">
                <a16:creationId xmlns:a16="http://schemas.microsoft.com/office/drawing/2014/main" id="{C09A8252-5115-4490-8686-8503D333E808}"/>
              </a:ext>
            </a:extLst>
          </p:cNvPr>
          <p:cNvSpPr>
            <a:spLocks noGrp="1"/>
          </p:cNvSpPr>
          <p:nvPr>
            <p:ph idx="1"/>
          </p:nvPr>
        </p:nvSpPr>
        <p:spPr>
          <a:xfrm>
            <a:off x="345790" y="914400"/>
            <a:ext cx="8618698" cy="3579849"/>
          </a:xfrm>
        </p:spPr>
        <p:txBody>
          <a:bodyPr/>
          <a:lstStyle/>
          <a:p>
            <a:pPr>
              <a:buFont typeface="Arial" panose="020B0604020202020204" pitchFamily="34" charset="0"/>
              <a:buChar char="•"/>
            </a:pPr>
            <a:r>
              <a:rPr lang="en-GB" b="0" dirty="0">
                <a:latin typeface="Letter-join No-Lead 37" pitchFamily="50" charset="0"/>
              </a:rPr>
              <a:t>Opportunity to run for election for Head / Deputy Boy/Girl – letter of application needed. </a:t>
            </a:r>
          </a:p>
          <a:p>
            <a:pPr algn="just">
              <a:buFont typeface="Arial" panose="020B0604020202020204" pitchFamily="34" charset="0"/>
              <a:buChar char="•"/>
            </a:pPr>
            <a:r>
              <a:rPr lang="en-GB" b="0" dirty="0">
                <a:latin typeface="Letter-join No-Lead 37" pitchFamily="50" charset="0"/>
              </a:rPr>
              <a:t>We have something that no other school has. A Dream Team! Our Dream Team has an extremely significant role of showing all children how important it is to follow our six school values, which will lead them to success. We have a head boy and girl, deputy head boys and girls and assistants. Our roles are extremely important to us and we always follow our school values and show great respect to all students and teachers. We have many great opportunities and experiences. Our Dream Team makes a big difference to all Roebuck students and staff!</a:t>
            </a:r>
          </a:p>
          <a:p>
            <a:endParaRPr lang="en-GB" dirty="0"/>
          </a:p>
        </p:txBody>
      </p:sp>
    </p:spTree>
    <p:extLst>
      <p:ext uri="{BB962C8B-B14F-4D97-AF65-F5344CB8AC3E}">
        <p14:creationId xmlns:p14="http://schemas.microsoft.com/office/powerpoint/2010/main" val="900113752"/>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dirty="0">
                <a:effectLst>
                  <a:outerShdw blurRad="38100" dist="38100" dir="2700000" algn="tl">
                    <a:srgbClr val="000000">
                      <a:alpha val="43137"/>
                    </a:srgbClr>
                  </a:outerShdw>
                </a:effectLst>
                <a:latin typeface="Letter-join No-Lead 37" pitchFamily="50" charset="0"/>
              </a:rPr>
              <a:t>Thinking Ahead – Transition to Year 7</a:t>
            </a:r>
          </a:p>
        </p:txBody>
      </p:sp>
      <p:sp>
        <p:nvSpPr>
          <p:cNvPr id="3" name="Content Placeholder 2"/>
          <p:cNvSpPr>
            <a:spLocks noGrp="1"/>
          </p:cNvSpPr>
          <p:nvPr>
            <p:ph idx="1"/>
          </p:nvPr>
        </p:nvSpPr>
        <p:spPr>
          <a:xfrm>
            <a:off x="634992" y="1185699"/>
            <a:ext cx="7776864" cy="3579849"/>
          </a:xfrm>
        </p:spPr>
        <p:txBody>
          <a:bodyPr>
            <a:noAutofit/>
          </a:bodyPr>
          <a:lstStyle/>
          <a:p>
            <a:pPr algn="just"/>
            <a:r>
              <a:rPr lang="en-GB" sz="2000" dirty="0">
                <a:latin typeface="Letter-join No-Lead 37" pitchFamily="50" charset="0"/>
              </a:rPr>
              <a:t>	From September, Stevenage Secondary schools hold open evenings for parents and pupils to go attend. Please visit as this will provide you with an insight and flavour to the school and whether this is right for you and your child.</a:t>
            </a:r>
          </a:p>
          <a:p>
            <a:pPr algn="just"/>
            <a:endParaRPr lang="en-GB" sz="2000" dirty="0">
              <a:latin typeface="Letter-join No-Lead 37" pitchFamily="50" charset="0"/>
            </a:endParaRPr>
          </a:p>
          <a:p>
            <a:pPr algn="just"/>
            <a:r>
              <a:rPr lang="en-GB" sz="2000" dirty="0">
                <a:latin typeface="Letter-join No-Lead 37" pitchFamily="50" charset="0"/>
              </a:rPr>
              <a:t>	You will need to make an application to Secondary School during October. Please ensure you submit this within the appropriate time window. </a:t>
            </a:r>
          </a:p>
          <a:p>
            <a:pPr algn="just"/>
            <a:endParaRPr lang="en-GB" sz="2000" dirty="0">
              <a:latin typeface="Letter-join No-Lead 37" pitchFamily="50" charset="0"/>
            </a:endParaRPr>
          </a:p>
          <a:p>
            <a:pPr algn="just"/>
            <a:r>
              <a:rPr lang="en-GB" sz="2000" dirty="0">
                <a:latin typeface="Letter-join No-Lead 37" pitchFamily="50" charset="0"/>
              </a:rPr>
              <a:t>	You will be notified in March of the success of your application and which Secondary school your child has been allocated.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97A36C4C-5179-411F-9B8E-D1B38D058F73}"/>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79512" y="5171246"/>
            <a:ext cx="2347739" cy="1320994"/>
          </a:xfrm>
          <a:prstGeom prst="rect">
            <a:avLst/>
          </a:prstGeom>
        </p:spPr>
      </p:pic>
    </p:spTree>
    <p:extLst>
      <p:ext uri="{BB962C8B-B14F-4D97-AF65-F5344CB8AC3E}">
        <p14:creationId xmlns:p14="http://schemas.microsoft.com/office/powerpoint/2010/main" val="235417289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1080120"/>
          </a:xfrm>
        </p:spPr>
        <p:txBody>
          <a:bodyPr/>
          <a:lstStyle/>
          <a:p>
            <a:pPr algn="ctr"/>
            <a:r>
              <a:rPr lang="en-GB" sz="4000" b="1" u="sng" dirty="0">
                <a:latin typeface="Letter-join No-Lead 37" pitchFamily="50" charset="0"/>
              </a:rPr>
              <a:t>Uniform</a:t>
            </a:r>
            <a:br>
              <a:rPr lang="en-GB" dirty="0"/>
            </a:br>
            <a:r>
              <a:rPr lang="en-GB" sz="1600" b="1" dirty="0">
                <a:latin typeface="Letter-join No-Lead 37" pitchFamily="50" charset="0"/>
              </a:rPr>
              <a:t>children are expected to come to school appropriately dressed in our school uniform</a:t>
            </a:r>
            <a:r>
              <a:rPr lang="en-GB" b="1" dirty="0">
                <a:latin typeface="Letter-join No-Lead 37" pitchFamily="50" charset="0"/>
              </a:rPr>
              <a:t>.</a:t>
            </a:r>
          </a:p>
        </p:txBody>
      </p:sp>
      <p:sp>
        <p:nvSpPr>
          <p:cNvPr id="3" name="Content Placeholder 2"/>
          <p:cNvSpPr>
            <a:spLocks noGrp="1"/>
          </p:cNvSpPr>
          <p:nvPr>
            <p:ph idx="1"/>
          </p:nvPr>
        </p:nvSpPr>
        <p:spPr>
          <a:xfrm>
            <a:off x="690692" y="1399084"/>
            <a:ext cx="7699460" cy="4550196"/>
          </a:xfrm>
          <a:solidFill>
            <a:srgbClr val="00B0F0"/>
          </a:solidFill>
        </p:spPr>
        <p:txBody>
          <a:bodyPr numCol="1">
            <a:normAutofit/>
          </a:bodyPr>
          <a:lstStyle/>
          <a:p>
            <a:pPr fontAlgn="t">
              <a:buFont typeface="Arial" panose="020B0604020202020204" pitchFamily="34" charset="0"/>
              <a:buChar char="•"/>
            </a:pPr>
            <a:r>
              <a:rPr lang="en-GB" sz="2200" dirty="0">
                <a:latin typeface="Letter-join No-Lead 37" pitchFamily="50" charset="0"/>
              </a:rPr>
              <a:t>Roebuck Academy logo polo shirt, white or royal blue (or plain white or royal blue polo shirt).</a:t>
            </a:r>
          </a:p>
          <a:p>
            <a:pPr fontAlgn="t">
              <a:buFont typeface="Arial" panose="020B0604020202020204" pitchFamily="34" charset="0"/>
              <a:buChar char="•"/>
            </a:pPr>
            <a:r>
              <a:rPr lang="en-GB" sz="2200" dirty="0">
                <a:latin typeface="Letter-join No-Lead 37" pitchFamily="50" charset="0"/>
              </a:rPr>
              <a:t>Plain grey or black skirt/pinafore dress/tailored trousers/shorts (no leggings).  </a:t>
            </a:r>
          </a:p>
          <a:p>
            <a:pPr fontAlgn="t">
              <a:buFont typeface="Arial" panose="020B0604020202020204" pitchFamily="34" charset="0"/>
              <a:buChar char="•"/>
            </a:pPr>
            <a:r>
              <a:rPr lang="en-GB" sz="2200" dirty="0">
                <a:latin typeface="Letter-join No-Lead 37" pitchFamily="50" charset="0"/>
              </a:rPr>
              <a:t>Roebuck Academy  logo sweatshirt/ cardigan.</a:t>
            </a:r>
          </a:p>
          <a:p>
            <a:pPr fontAlgn="t">
              <a:buFont typeface="Arial" panose="020B0604020202020204" pitchFamily="34" charset="0"/>
              <a:buChar char="•"/>
            </a:pPr>
            <a:r>
              <a:rPr lang="en-GB" sz="2200" dirty="0">
                <a:latin typeface="Letter-join No-Lead 37" pitchFamily="50" charset="0"/>
              </a:rPr>
              <a:t>Blue and white checked or striped summer dresses</a:t>
            </a:r>
          </a:p>
          <a:p>
            <a:pPr fontAlgn="t">
              <a:buFont typeface="Arial" panose="020B0604020202020204" pitchFamily="34" charset="0"/>
              <a:buChar char="•"/>
            </a:pPr>
            <a:r>
              <a:rPr lang="en-GB" sz="2200" dirty="0">
                <a:latin typeface="Letter-join No-Lead 37" pitchFamily="50" charset="0"/>
              </a:rPr>
              <a:t>Roebuck Academy logo fleece. </a:t>
            </a:r>
          </a:p>
          <a:p>
            <a:pPr fontAlgn="t">
              <a:buFont typeface="Arial" panose="020B0604020202020204" pitchFamily="34" charset="0"/>
              <a:buChar char="•"/>
            </a:pPr>
            <a:r>
              <a:rPr lang="en-GB" sz="2200" dirty="0">
                <a:latin typeface="Letter-join No-Lead 37" pitchFamily="50" charset="0"/>
              </a:rPr>
              <a:t>Solid, black school shoes (no open toes) or plain black trainers (no white embellishment) </a:t>
            </a:r>
          </a:p>
          <a:p>
            <a:pPr fontAlgn="t">
              <a:buFont typeface="Arial" panose="020B0604020202020204" pitchFamily="34" charset="0"/>
              <a:buChar char="•"/>
            </a:pPr>
            <a:r>
              <a:rPr lang="en-GB" sz="2200" dirty="0">
                <a:latin typeface="Letter-join No-Lead 37" pitchFamily="50" charset="0"/>
              </a:rPr>
              <a:t>Hats with a brim for summer</a:t>
            </a:r>
            <a:endParaRPr lang="en-GB" sz="2900" dirty="0"/>
          </a:p>
          <a:p>
            <a:pPr algn="ctr" fontAlgn="t"/>
            <a:endParaRPr lang="en-GB" sz="2900" dirty="0"/>
          </a:p>
          <a:p>
            <a:pPr algn="ctr" fontAlgn="t"/>
            <a:endParaRPr lang="en-GB" sz="2900" dirty="0"/>
          </a:p>
          <a:p>
            <a:pPr algn="ctr" fontAlgn="t"/>
            <a:endParaRPr lang="en-GB" dirty="0"/>
          </a:p>
          <a:p>
            <a:pPr algn="ctr" fontAlgn="t"/>
            <a:endParaRPr lang="en-GB" dirty="0"/>
          </a:p>
        </p:txBody>
      </p:sp>
      <p:pic>
        <p:nvPicPr>
          <p:cNvPr id="5"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a:extLst>
              <a:ext uri="{FF2B5EF4-FFF2-40B4-BE49-F238E27FC236}">
                <a16:creationId xmlns:a16="http://schemas.microsoft.com/office/drawing/2014/main" id="{8BC4DC9A-68D9-4039-90BF-A8D5380A90FF}"/>
              </a:ext>
            </a:extLst>
          </p:cNvPr>
          <p:cNvSpPr txBox="1"/>
          <p:nvPr/>
        </p:nvSpPr>
        <p:spPr>
          <a:xfrm>
            <a:off x="251520" y="6135687"/>
            <a:ext cx="8978034" cy="461665"/>
          </a:xfrm>
          <a:prstGeom prst="rect">
            <a:avLst/>
          </a:prstGeom>
          <a:noFill/>
        </p:spPr>
        <p:txBody>
          <a:bodyPr wrap="square" rtlCol="0">
            <a:spAutoFit/>
          </a:bodyPr>
          <a:lstStyle/>
          <a:p>
            <a:pPr algn="ctr"/>
            <a:r>
              <a:rPr lang="en-GB" sz="2400" dirty="0">
                <a:latin typeface="Letter-join No-Lead 37" panose="02000503000000020003" pitchFamily="50" charset="0"/>
              </a:rPr>
              <a:t>ALL UNIFORM NEEDS TO BE LABELLED </a:t>
            </a:r>
          </a:p>
        </p:txBody>
      </p:sp>
    </p:spTree>
    <p:extLst>
      <p:ext uri="{BB962C8B-B14F-4D97-AF65-F5344CB8AC3E}">
        <p14:creationId xmlns:p14="http://schemas.microsoft.com/office/powerpoint/2010/main" val="218150055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1080120"/>
          </a:xfrm>
        </p:spPr>
        <p:txBody>
          <a:bodyPr/>
          <a:lstStyle/>
          <a:p>
            <a:pPr algn="ctr"/>
            <a:r>
              <a:rPr lang="en-GB" sz="4000" b="1" u="sng" dirty="0">
                <a:latin typeface="Letter-join No-Lead 37" pitchFamily="50" charset="0"/>
              </a:rPr>
              <a:t>Uniform Information</a:t>
            </a:r>
            <a:br>
              <a:rPr lang="en-GB" dirty="0"/>
            </a:br>
            <a:r>
              <a:rPr lang="en-GB" sz="1600" b="1" dirty="0">
                <a:latin typeface="Letter-join No-Lead 37" pitchFamily="50" charset="0"/>
              </a:rPr>
              <a:t>children are expected to come to school appropriately dressed in our school uniform</a:t>
            </a:r>
            <a:r>
              <a:rPr lang="en-GB" b="1" dirty="0">
                <a:latin typeface="Letter-join No-Lead 37" pitchFamily="50" charset="0"/>
              </a:rPr>
              <a:t>.</a:t>
            </a:r>
          </a:p>
        </p:txBody>
      </p:sp>
      <p:pic>
        <p:nvPicPr>
          <p:cNvPr id="5"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4" name="Content Placeholder 3"/>
          <p:cNvSpPr>
            <a:spLocks noGrp="1"/>
          </p:cNvSpPr>
          <p:nvPr>
            <p:ph idx="1"/>
          </p:nvPr>
        </p:nvSpPr>
        <p:spPr>
          <a:xfrm>
            <a:off x="822960" y="1916832"/>
            <a:ext cx="7520940" cy="2763645"/>
          </a:xfrm>
        </p:spPr>
        <p:txBody>
          <a:bodyPr>
            <a:noAutofit/>
          </a:bodyPr>
          <a:lstStyle/>
          <a:p>
            <a:pPr>
              <a:buFont typeface="Arial" panose="020B0604020202020204" pitchFamily="34" charset="0"/>
              <a:buChar char="•"/>
            </a:pPr>
            <a:r>
              <a:rPr lang="en-GB" sz="2400" dirty="0">
                <a:latin typeface="Letter-join No-Lead 37" pitchFamily="50" charset="0"/>
              </a:rPr>
              <a:t>Please tie hair back at all times </a:t>
            </a:r>
          </a:p>
          <a:p>
            <a:pPr>
              <a:buFont typeface="Arial" panose="020B0604020202020204" pitchFamily="34" charset="0"/>
              <a:buChar char="•"/>
            </a:pPr>
            <a:r>
              <a:rPr lang="en-GB" sz="2400" dirty="0">
                <a:latin typeface="Letter-join No-Lead 37" pitchFamily="50" charset="0"/>
              </a:rPr>
              <a:t>No large bows – any hairbands or bows are to be either white, blue or black. </a:t>
            </a:r>
          </a:p>
          <a:p>
            <a:pPr>
              <a:buFont typeface="Arial" panose="020B0604020202020204" pitchFamily="34" charset="0"/>
              <a:buChar char="•"/>
            </a:pPr>
            <a:r>
              <a:rPr lang="en-GB" sz="2400" dirty="0">
                <a:latin typeface="Letter-join No-Lead 37" pitchFamily="50" charset="0"/>
              </a:rPr>
              <a:t>Simple studs to be worn – no other earrings permitted </a:t>
            </a:r>
          </a:p>
          <a:p>
            <a:pPr>
              <a:buFont typeface="Arial" panose="020B0604020202020204" pitchFamily="34" charset="0"/>
              <a:buChar char="•"/>
            </a:pPr>
            <a:r>
              <a:rPr lang="en-GB" sz="2400" dirty="0">
                <a:latin typeface="Letter-join No-Lead 37" pitchFamily="50" charset="0"/>
              </a:rPr>
              <a:t>Flat shoes – no heels or AstroTurf boots / shoes </a:t>
            </a:r>
          </a:p>
        </p:txBody>
      </p:sp>
    </p:spTree>
    <p:extLst>
      <p:ext uri="{BB962C8B-B14F-4D97-AF65-F5344CB8AC3E}">
        <p14:creationId xmlns:p14="http://schemas.microsoft.com/office/powerpoint/2010/main" val="1963813696"/>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effectLst>
                  <a:outerShdw blurRad="38100" dist="38100" dir="2700000" algn="tl">
                    <a:srgbClr val="000000">
                      <a:alpha val="43137"/>
                    </a:srgbClr>
                  </a:outerShdw>
                </a:effectLst>
                <a:latin typeface="Letter-join No-Lead 37" pitchFamily="50" charset="0"/>
              </a:rPr>
              <a:t>PE Kit</a:t>
            </a:r>
          </a:p>
        </p:txBody>
      </p:sp>
      <p:sp>
        <p:nvSpPr>
          <p:cNvPr id="3" name="Content Placeholder 2"/>
          <p:cNvSpPr>
            <a:spLocks noGrp="1"/>
          </p:cNvSpPr>
          <p:nvPr>
            <p:ph idx="1"/>
          </p:nvPr>
        </p:nvSpPr>
        <p:spPr>
          <a:solidFill>
            <a:schemeClr val="accent3">
              <a:lumMod val="60000"/>
              <a:lumOff val="40000"/>
            </a:schemeClr>
          </a:solidFill>
        </p:spPr>
        <p:txBody>
          <a:bodyPr>
            <a:normAutofit lnSpcReduction="10000"/>
          </a:bodyPr>
          <a:lstStyle/>
          <a:p>
            <a:pPr marL="571500" indent="-571500">
              <a:buFont typeface="Arial" panose="020B0604020202020204" pitchFamily="34" charset="0"/>
              <a:buChar char="•"/>
            </a:pPr>
            <a:r>
              <a:rPr lang="en-GB" sz="3600" dirty="0">
                <a:latin typeface="Letter-join No-Lead 37" pitchFamily="50" charset="0"/>
              </a:rPr>
              <a:t>White t-shirt with Roebuck Academy logo (or plain white t-shirt).</a:t>
            </a:r>
          </a:p>
          <a:p>
            <a:pPr marL="571500" indent="-571500">
              <a:buFont typeface="Arial" panose="020B0604020202020204" pitchFamily="34" charset="0"/>
              <a:buChar char="•"/>
            </a:pPr>
            <a:r>
              <a:rPr lang="en-GB" sz="3600" dirty="0">
                <a:latin typeface="Letter-join No-Lead 37" pitchFamily="50" charset="0"/>
              </a:rPr>
              <a:t>Royal blue shorts.</a:t>
            </a:r>
          </a:p>
          <a:p>
            <a:pPr marL="571500" indent="-571500">
              <a:buFont typeface="Arial" panose="020B0604020202020204" pitchFamily="34" charset="0"/>
              <a:buChar char="•"/>
            </a:pPr>
            <a:r>
              <a:rPr lang="en-GB" sz="3600" dirty="0">
                <a:latin typeface="Letter-join No-Lead 37" pitchFamily="50" charset="0"/>
              </a:rPr>
              <a:t>Plimsolls or trainers for outside games</a:t>
            </a:r>
            <a:r>
              <a:rPr lang="en-GB" sz="3600" dirty="0"/>
              <a:t>.</a:t>
            </a:r>
          </a:p>
          <a:p>
            <a:endParaRPr lang="en-GB" dirty="0"/>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Content Placeholder 2">
            <a:extLst>
              <a:ext uri="{FF2B5EF4-FFF2-40B4-BE49-F238E27FC236}">
                <a16:creationId xmlns:a16="http://schemas.microsoft.com/office/drawing/2014/main" id="{2BF27111-80C9-4E59-8FDB-33058E19BB4C}"/>
              </a:ext>
            </a:extLst>
          </p:cNvPr>
          <p:cNvSpPr txBox="1">
            <a:spLocks/>
          </p:cNvSpPr>
          <p:nvPr/>
        </p:nvSpPr>
        <p:spPr>
          <a:xfrm>
            <a:off x="811530" y="4767401"/>
            <a:ext cx="7520940" cy="1109871"/>
          </a:xfrm>
          <a:prstGeom prst="rect">
            <a:avLst/>
          </a:prstGeom>
          <a:solidFill>
            <a:schemeClr val="accent3">
              <a:lumMod val="60000"/>
              <a:lumOff val="40000"/>
            </a:schemeClr>
          </a:solidFill>
        </p:spPr>
        <p:txBody>
          <a:bodyPr vert="horz" lIns="91440" tIns="45720" rIns="91440" bIns="45720" rtlCol="0">
            <a:norm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a:buFont typeface="Arial" panose="020B0604020202020204" pitchFamily="34" charset="0"/>
              <a:buChar char="•"/>
            </a:pPr>
            <a:r>
              <a:rPr lang="en-GB" sz="2000" dirty="0">
                <a:latin typeface="Letter-join No-Lead 37" panose="02000503000000020003" pitchFamily="50" charset="0"/>
              </a:rPr>
              <a:t>In order for children to take responsibility and for secondary school, letters will be sent if there is incorrect/missing kit </a:t>
            </a:r>
          </a:p>
        </p:txBody>
      </p:sp>
    </p:spTree>
    <p:extLst>
      <p:ext uri="{BB962C8B-B14F-4D97-AF65-F5344CB8AC3E}">
        <p14:creationId xmlns:p14="http://schemas.microsoft.com/office/powerpoint/2010/main" val="2685187998"/>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188640"/>
            <a:ext cx="7520940" cy="725760"/>
          </a:xfrm>
        </p:spPr>
        <p:txBody>
          <a:bodyPr/>
          <a:lstStyle/>
          <a:p>
            <a:pPr algn="ctr"/>
            <a:r>
              <a:rPr lang="en-GB" sz="4400" b="1" u="sng" dirty="0">
                <a:effectLst>
                  <a:outerShdw blurRad="38100" dist="38100" dir="2700000" algn="tl">
                    <a:srgbClr val="000000">
                      <a:alpha val="43137"/>
                    </a:srgbClr>
                  </a:outerShdw>
                </a:effectLst>
                <a:latin typeface="Letter-join No-Lead 37" pitchFamily="50" charset="0"/>
              </a:rPr>
              <a:t>Other equipment</a:t>
            </a:r>
            <a:endParaRPr lang="en-GB" b="1" u="sng" dirty="0">
              <a:effectLst>
                <a:outerShdw blurRad="38100" dist="38100" dir="2700000" algn="tl">
                  <a:srgbClr val="000000">
                    <a:alpha val="43137"/>
                  </a:srgbClr>
                </a:outerShdw>
              </a:effectLst>
              <a:latin typeface="Letter-join No-Lead 37" pitchFamily="50" charset="0"/>
            </a:endParaRPr>
          </a:p>
        </p:txBody>
      </p:sp>
      <p:sp>
        <p:nvSpPr>
          <p:cNvPr id="3" name="Content Placeholder 2"/>
          <p:cNvSpPr>
            <a:spLocks noGrp="1"/>
          </p:cNvSpPr>
          <p:nvPr>
            <p:ph idx="1"/>
          </p:nvPr>
        </p:nvSpPr>
        <p:spPr>
          <a:xfrm>
            <a:off x="251520" y="980728"/>
            <a:ext cx="8712968" cy="5400600"/>
          </a:xfrm>
        </p:spPr>
        <p:txBody>
          <a:bodyPr>
            <a:noAutofit/>
          </a:bodyPr>
          <a:lstStyle/>
          <a:p>
            <a:pPr algn="just">
              <a:buFont typeface="Arial" panose="020B0604020202020204" pitchFamily="34" charset="0"/>
              <a:buChar char="•"/>
            </a:pPr>
            <a:r>
              <a:rPr lang="en-GB" sz="2400" b="0" dirty="0">
                <a:latin typeface="Letter-join No-Lead 37" pitchFamily="50" charset="0"/>
              </a:rPr>
              <a:t>For Year 6, it will be expected that they bring in their own sensible pencil case every day, which will help them in being more organised and prepared for secondary school. </a:t>
            </a:r>
          </a:p>
          <a:p>
            <a:pPr algn="just">
              <a:buFont typeface="Arial" panose="020B0604020202020204" pitchFamily="34" charset="0"/>
              <a:buChar char="•"/>
            </a:pPr>
            <a:r>
              <a:rPr lang="en-GB" sz="2400" b="0" dirty="0">
                <a:latin typeface="Letter-join No-Lead 37" pitchFamily="50" charset="0"/>
              </a:rPr>
              <a:t>Your child will be provided with a blue and black pen, pencil and ruler at the beginning of the year. Once pens run out, we will replenish.</a:t>
            </a:r>
          </a:p>
          <a:p>
            <a:pPr algn="just">
              <a:buFont typeface="Arial" panose="020B0604020202020204" pitchFamily="34" charset="0"/>
              <a:buChar char="•"/>
            </a:pPr>
            <a:r>
              <a:rPr lang="en-GB" sz="2400" b="0" dirty="0">
                <a:latin typeface="Letter-join No-Lead 37" pitchFamily="50" charset="0"/>
              </a:rPr>
              <a:t>You are welcome to add to this to store other equipment in. </a:t>
            </a:r>
          </a:p>
          <a:p>
            <a:pPr algn="just">
              <a:buFont typeface="Arial" panose="020B0604020202020204" pitchFamily="34" charset="0"/>
              <a:buChar char="•"/>
            </a:pPr>
            <a:r>
              <a:rPr lang="en-GB" sz="2400" b="0" dirty="0">
                <a:latin typeface="Letter-join No-Lead 37" pitchFamily="50" charset="0"/>
              </a:rPr>
              <a:t>NO fiddle toys are permitted, unless current class teacher and inclusion lead informs us as these can become a distraction. </a:t>
            </a:r>
          </a:p>
          <a:p>
            <a:pPr algn="just">
              <a:buFont typeface="Arial" panose="020B0604020202020204" pitchFamily="34" charset="0"/>
              <a:buChar char="•"/>
            </a:pPr>
            <a:endParaRPr lang="en-GB" sz="2400" b="0" dirty="0">
              <a:latin typeface="Letter-join No-Lead 37" pitchFamily="50" charset="0"/>
            </a:endParaRPr>
          </a:p>
          <a:p>
            <a:pPr marL="0" indent="0" algn="just"/>
            <a:endParaRPr lang="en-GB" sz="2400" b="0" dirty="0">
              <a:latin typeface="Letter-join No-Lead 37" pitchFamily="50" charset="0"/>
            </a:endParaRPr>
          </a:p>
          <a:p>
            <a:pPr fontAlgn="t">
              <a:buFont typeface="Arial" panose="020B0604020202020204" pitchFamily="34" charset="0"/>
              <a:buChar char="•"/>
            </a:pPr>
            <a:r>
              <a:rPr lang="en-GB" sz="2400" dirty="0">
                <a:latin typeface="Letter-join No-Lead 37" pitchFamily="50" charset="0"/>
              </a:rPr>
              <a:t>Labelled lunch box (not plastic bags)</a:t>
            </a:r>
          </a:p>
          <a:p>
            <a:pPr fontAlgn="t">
              <a:buFont typeface="Arial" panose="020B0604020202020204" pitchFamily="34" charset="0"/>
              <a:buChar char="•"/>
            </a:pPr>
            <a:r>
              <a:rPr lang="en-GB" sz="2400" dirty="0">
                <a:latin typeface="Letter-join No-Lead 37" pitchFamily="50" charset="0"/>
              </a:rPr>
              <a:t>Labelled water bottle (not a single use bottle)</a:t>
            </a:r>
            <a:endParaRPr lang="en-GB" sz="3200" dirty="0"/>
          </a:p>
          <a:p>
            <a:pPr algn="just">
              <a:buFont typeface="Arial" panose="020B0604020202020204" pitchFamily="34" charset="0"/>
              <a:buChar char="•"/>
            </a:pPr>
            <a:endParaRPr lang="en-GB" sz="2400" b="0" dirty="0">
              <a:latin typeface="Letter-join No-Lead 37" pitchFamily="50" charset="0"/>
            </a:endParaRP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21A670B2-DDA0-427C-A8AF-13A36210A509}"/>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6823227" y="5157192"/>
            <a:ext cx="2267744" cy="1651964"/>
          </a:xfrm>
          <a:prstGeom prst="rect">
            <a:avLst/>
          </a:prstGeom>
        </p:spPr>
      </p:pic>
    </p:spTree>
    <p:extLst>
      <p:ext uri="{BB962C8B-B14F-4D97-AF65-F5344CB8AC3E}">
        <p14:creationId xmlns:p14="http://schemas.microsoft.com/office/powerpoint/2010/main" val="167877208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latin typeface="Letter-join No-Lead 37" pitchFamily="50" charset="0"/>
              </a:rPr>
              <a:t>Physical environment </a:t>
            </a:r>
          </a:p>
        </p:txBody>
      </p:sp>
      <p:sp>
        <p:nvSpPr>
          <p:cNvPr id="3" name="Content Placeholder 2"/>
          <p:cNvSpPr>
            <a:spLocks noGrp="1"/>
          </p:cNvSpPr>
          <p:nvPr>
            <p:ph idx="1"/>
          </p:nvPr>
        </p:nvSpPr>
        <p:spPr>
          <a:xfrm>
            <a:off x="395536" y="980728"/>
            <a:ext cx="8352928" cy="3579849"/>
          </a:xfrm>
        </p:spPr>
        <p:txBody>
          <a:bodyPr>
            <a:noAutofit/>
          </a:bodyPr>
          <a:lstStyle/>
          <a:p>
            <a:pPr>
              <a:buFont typeface="Arial" panose="020B0604020202020204" pitchFamily="34" charset="0"/>
              <a:buChar char="•"/>
            </a:pPr>
            <a:r>
              <a:rPr lang="en-GB" sz="2400" b="0" dirty="0">
                <a:latin typeface="Letter-join No-Lead 37" pitchFamily="50" charset="0"/>
              </a:rPr>
              <a:t>Working walls are there to support children with key vocabulary, steps to success and a sequence to learning. </a:t>
            </a:r>
          </a:p>
          <a:p>
            <a:pPr>
              <a:buFont typeface="Arial" panose="020B0604020202020204" pitchFamily="34" charset="0"/>
              <a:buChar char="•"/>
            </a:pPr>
            <a:r>
              <a:rPr lang="en-GB" sz="2400" b="0" dirty="0">
                <a:latin typeface="Letter-join No-Lead 37" pitchFamily="50" charset="0"/>
              </a:rPr>
              <a:t>WAPOLL and WAGOLL are used </a:t>
            </a:r>
          </a:p>
          <a:p>
            <a:pPr marL="0" indent="0"/>
            <a:r>
              <a:rPr lang="en-GB" sz="2400" b="0" dirty="0">
                <a:latin typeface="Letter-join No-Lead 37" pitchFamily="50" charset="0"/>
              </a:rPr>
              <a:t>-What a poor one looks like</a:t>
            </a:r>
          </a:p>
          <a:p>
            <a:pPr marL="0" indent="0"/>
            <a:r>
              <a:rPr lang="en-GB" sz="2400" b="0" dirty="0">
                <a:latin typeface="Letter-join No-Lead 37" pitchFamily="50" charset="0"/>
              </a:rPr>
              <a:t>-What a good one looks like</a:t>
            </a:r>
          </a:p>
          <a:p>
            <a:pPr>
              <a:buFont typeface="Arial" panose="020B0604020202020204" pitchFamily="34" charset="0"/>
              <a:buChar char="•"/>
            </a:pPr>
            <a:r>
              <a:rPr lang="en-GB" sz="2400" b="0" dirty="0">
                <a:latin typeface="Letter-join No-Lead 37" pitchFamily="50" charset="0"/>
              </a:rPr>
              <a:t>Year 6 is about developing independence in their own learning, so the use of the working walls will be a key focus.</a:t>
            </a:r>
          </a:p>
          <a:p>
            <a:pPr>
              <a:buFont typeface="Arial" panose="020B0604020202020204" pitchFamily="34" charset="0"/>
              <a:buChar char="•"/>
            </a:pPr>
            <a:r>
              <a:rPr lang="en-GB" sz="2400" b="0" dirty="0">
                <a:latin typeface="Letter-join No-Lead 37" pitchFamily="50" charset="0"/>
              </a:rPr>
              <a:t>Reading corners aim to inspire children to want to read.</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96948684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u="sng" dirty="0">
                <a:effectLst>
                  <a:outerShdw blurRad="38100" dist="38100" dir="2700000" algn="tl">
                    <a:srgbClr val="000000">
                      <a:alpha val="43137"/>
                    </a:srgbClr>
                  </a:outerShdw>
                </a:effectLst>
                <a:latin typeface="Letter-join No-Lead 37" pitchFamily="50" charset="0"/>
              </a:rPr>
              <a:t>Emotional environment </a:t>
            </a:r>
          </a:p>
        </p:txBody>
      </p:sp>
      <p:sp>
        <p:nvSpPr>
          <p:cNvPr id="3" name="Content Placeholder 2"/>
          <p:cNvSpPr>
            <a:spLocks noGrp="1"/>
          </p:cNvSpPr>
          <p:nvPr>
            <p:ph idx="1"/>
          </p:nvPr>
        </p:nvSpPr>
        <p:spPr>
          <a:xfrm>
            <a:off x="251520" y="1100628"/>
            <a:ext cx="8092380" cy="3579849"/>
          </a:xfrm>
        </p:spPr>
        <p:txBody>
          <a:bodyPr>
            <a:normAutofit fontScale="92500"/>
          </a:bodyPr>
          <a:lstStyle/>
          <a:p>
            <a:pPr marL="457200" indent="-457200">
              <a:buFont typeface="Arial" panose="020B0604020202020204" pitchFamily="34" charset="0"/>
              <a:buChar char="•"/>
            </a:pPr>
            <a:r>
              <a:rPr lang="en-GB" sz="2800" b="0" dirty="0">
                <a:latin typeface="Letter-join No-Lead 37" pitchFamily="50" charset="0"/>
              </a:rPr>
              <a:t>PSHE lessons.</a:t>
            </a:r>
          </a:p>
          <a:p>
            <a:pPr marL="457200" indent="-457200">
              <a:buFont typeface="Arial" panose="020B0604020202020204" pitchFamily="34" charset="0"/>
              <a:buChar char="•"/>
            </a:pPr>
            <a:r>
              <a:rPr lang="en-GB" sz="2800" b="0" dirty="0">
                <a:latin typeface="Letter-join No-Lead 37" pitchFamily="50" charset="0"/>
              </a:rPr>
              <a:t>Whole school assemblies e.g. growth </a:t>
            </a:r>
            <a:r>
              <a:rPr lang="en-GB" sz="2800" b="0" dirty="0" err="1">
                <a:latin typeface="Letter-join No-Lead 37" pitchFamily="50" charset="0"/>
              </a:rPr>
              <a:t>mindset</a:t>
            </a:r>
            <a:endParaRPr lang="en-GB" sz="2800" b="0" dirty="0">
              <a:latin typeface="Letter-join No-Lead 37" pitchFamily="50" charset="0"/>
            </a:endParaRPr>
          </a:p>
          <a:p>
            <a:pPr marL="457200" indent="-457200">
              <a:buFont typeface="Arial" panose="020B0604020202020204" pitchFamily="34" charset="0"/>
              <a:buChar char="•"/>
            </a:pPr>
            <a:r>
              <a:rPr lang="en-GB" sz="2800" b="0" dirty="0">
                <a:latin typeface="Letter-join No-Lead 37" pitchFamily="50" charset="0"/>
              </a:rPr>
              <a:t>Transition morning – Wednesday 14</a:t>
            </a:r>
            <a:r>
              <a:rPr lang="en-GB" sz="2800" b="0" baseline="30000" dirty="0">
                <a:latin typeface="Letter-join No-Lead 37" pitchFamily="50" charset="0"/>
              </a:rPr>
              <a:t>th</a:t>
            </a:r>
            <a:r>
              <a:rPr lang="en-GB" sz="2800" b="0" dirty="0">
                <a:latin typeface="Letter-join No-Lead 37" pitchFamily="50" charset="0"/>
              </a:rPr>
              <a:t> July.</a:t>
            </a:r>
          </a:p>
          <a:p>
            <a:pPr marL="457200" indent="-457200">
              <a:buFont typeface="Arial" panose="020B0604020202020204" pitchFamily="34" charset="0"/>
              <a:buChar char="•"/>
            </a:pPr>
            <a:r>
              <a:rPr lang="en-GB" sz="2800" b="0" dirty="0">
                <a:latin typeface="Letter-join No-Lead 37" pitchFamily="50" charset="0"/>
              </a:rPr>
              <a:t>Meeting with  Year 5 teacher to discuss each child individually and their needs as well as strengths.</a:t>
            </a:r>
          </a:p>
          <a:p>
            <a:pPr marL="457200" indent="-457200">
              <a:buFont typeface="Arial" panose="020B0604020202020204" pitchFamily="34" charset="0"/>
              <a:buChar char="•"/>
            </a:pPr>
            <a:r>
              <a:rPr lang="en-GB" sz="2800" b="0" dirty="0">
                <a:latin typeface="Letter-join No-Lead 37" pitchFamily="50" charset="0"/>
              </a:rPr>
              <a:t>Open door policy (email contact)</a:t>
            </a:r>
          </a:p>
          <a:p>
            <a:pPr marL="457200" indent="-457200">
              <a:buFont typeface="Arial" panose="020B0604020202020204" pitchFamily="34" charset="0"/>
              <a:buChar char="•"/>
            </a:pPr>
            <a:r>
              <a:rPr lang="en-GB" sz="2800" b="0" dirty="0">
                <a:latin typeface="Letter-join No-Lead 37" pitchFamily="50" charset="0"/>
              </a:rPr>
              <a:t>Mentors (Mingle with your Mentor breakfasts)</a:t>
            </a:r>
          </a:p>
          <a:p>
            <a:endParaRPr lang="en-GB" dirty="0"/>
          </a:p>
          <a:p>
            <a:endParaRPr lang="en-GB" dirty="0"/>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1E4EB883-A694-4DAF-9C64-A273891D329A}"/>
              </a:ext>
            </a:extLst>
          </p:cNvPr>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7246338" y="5191392"/>
            <a:ext cx="1666608" cy="1666608"/>
          </a:xfrm>
          <a:prstGeom prst="rect">
            <a:avLst/>
          </a:prstGeom>
        </p:spPr>
      </p:pic>
    </p:spTree>
    <p:extLst>
      <p:ext uri="{BB962C8B-B14F-4D97-AF65-F5344CB8AC3E}">
        <p14:creationId xmlns:p14="http://schemas.microsoft.com/office/powerpoint/2010/main" val="4116361002"/>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effectLst>
                  <a:outerShdw blurRad="38100" dist="38100" dir="2700000" algn="tl">
                    <a:srgbClr val="000000">
                      <a:alpha val="43137"/>
                    </a:srgbClr>
                  </a:outerShdw>
                </a:effectLst>
                <a:latin typeface="Letter-join No-Lead 37" pitchFamily="50" charset="0"/>
              </a:rPr>
              <a:t>Year 6 curriculum </a:t>
            </a:r>
          </a:p>
        </p:txBody>
      </p:sp>
      <p:sp>
        <p:nvSpPr>
          <p:cNvPr id="3" name="Content Placeholder 2"/>
          <p:cNvSpPr>
            <a:spLocks noGrp="1"/>
          </p:cNvSpPr>
          <p:nvPr>
            <p:ph idx="1"/>
          </p:nvPr>
        </p:nvSpPr>
        <p:spPr>
          <a:xfrm>
            <a:off x="107504" y="1100628"/>
            <a:ext cx="8784976" cy="3579849"/>
          </a:xfrm>
        </p:spPr>
        <p:txBody>
          <a:bodyPr>
            <a:noAutofit/>
          </a:bodyPr>
          <a:lstStyle/>
          <a:p>
            <a:pPr algn="ctr"/>
            <a:r>
              <a:rPr lang="en-GB" sz="4000" b="0" dirty="0">
                <a:latin typeface="Letter-join No-Lead 37" pitchFamily="50" charset="0"/>
              </a:rPr>
              <a:t>To achieve working towards (WTS), age related (ARE) or Greater depth (GDS) children must meet objectives from the Teacher Assessment Framework.</a:t>
            </a:r>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98619042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u="sng" dirty="0">
                <a:latin typeface="Letter-join No-Lead 37" pitchFamily="50" charset="0"/>
              </a:rPr>
              <a:t>Progression - Reading</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289205583"/>
              </p:ext>
            </p:extLst>
          </p:nvPr>
        </p:nvGraphicFramePr>
        <p:xfrm>
          <a:off x="251521" y="980728"/>
          <a:ext cx="8568952"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5"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467543" y="1124744"/>
            <a:ext cx="7998985" cy="468052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descr="C:\ProgramData\Shared Desktop\Roebuck\Vision &amp; Ethos\School Logos\New Academy Logo\Academy Logo With Motto.jpg"/>
          <p:cNvPicPr>
            <a:picLocks noChangeAspect="1" noChangeArrowheads="1"/>
          </p:cNvPicPr>
          <p:nvPr/>
        </p:nvPicPr>
        <p:blipFill>
          <a:blip r:embed="rId8"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828453518"/>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E4C92851-8239-4670-9798-06E702A215B3}"/>
              </a:ext>
            </a:extLst>
          </p:cNvPr>
          <p:cNvPicPr>
            <a:picLocks noChangeAspect="1"/>
          </p:cNvPicPr>
          <p:nvPr/>
        </p:nvPicPr>
        <p:blipFill rotWithShape="1">
          <a:blip r:embed="rId2"/>
          <a:srcRect l="42440" t="16401" r="19760" b="13251"/>
          <a:stretch/>
        </p:blipFill>
        <p:spPr>
          <a:xfrm rot="969665">
            <a:off x="1867035" y="688289"/>
            <a:ext cx="3240360" cy="4824536"/>
          </a:xfrm>
          <a:prstGeom prst="rect">
            <a:avLst/>
          </a:prstGeom>
        </p:spPr>
      </p:pic>
      <p:pic>
        <p:nvPicPr>
          <p:cNvPr id="4" name="Picture 3">
            <a:extLst>
              <a:ext uri="{FF2B5EF4-FFF2-40B4-BE49-F238E27FC236}">
                <a16:creationId xmlns:a16="http://schemas.microsoft.com/office/drawing/2014/main" id="{E83B0CAC-5089-4452-AA87-50F5F19186DC}"/>
              </a:ext>
            </a:extLst>
          </p:cNvPr>
          <p:cNvPicPr>
            <a:picLocks noChangeAspect="1"/>
          </p:cNvPicPr>
          <p:nvPr/>
        </p:nvPicPr>
        <p:blipFill rotWithShape="1">
          <a:blip r:embed="rId3"/>
          <a:srcRect l="41600" t="18500" r="19761" b="16400"/>
          <a:stretch/>
        </p:blipFill>
        <p:spPr>
          <a:xfrm>
            <a:off x="323528" y="332656"/>
            <a:ext cx="3312368" cy="4464496"/>
          </a:xfrm>
          <a:prstGeom prst="rect">
            <a:avLst/>
          </a:prstGeom>
        </p:spPr>
      </p:pic>
      <p:pic>
        <p:nvPicPr>
          <p:cNvPr id="6" name="Picture 5">
            <a:extLst>
              <a:ext uri="{FF2B5EF4-FFF2-40B4-BE49-F238E27FC236}">
                <a16:creationId xmlns:a16="http://schemas.microsoft.com/office/drawing/2014/main" id="{8B6C1F1E-F5BA-4778-BEAD-0F59BF839A8C}"/>
              </a:ext>
            </a:extLst>
          </p:cNvPr>
          <p:cNvPicPr>
            <a:picLocks noChangeAspect="1"/>
          </p:cNvPicPr>
          <p:nvPr/>
        </p:nvPicPr>
        <p:blipFill rotWithShape="1">
          <a:blip r:embed="rId4"/>
          <a:srcRect l="41600" t="18500" r="19761" b="12201"/>
          <a:stretch/>
        </p:blipFill>
        <p:spPr>
          <a:xfrm>
            <a:off x="5436096" y="323792"/>
            <a:ext cx="3312368" cy="4752528"/>
          </a:xfrm>
          <a:prstGeom prst="rect">
            <a:avLst/>
          </a:prstGeom>
        </p:spPr>
      </p:pic>
      <p:pic>
        <p:nvPicPr>
          <p:cNvPr id="7" name="Picture 6">
            <a:extLst>
              <a:ext uri="{FF2B5EF4-FFF2-40B4-BE49-F238E27FC236}">
                <a16:creationId xmlns:a16="http://schemas.microsoft.com/office/drawing/2014/main" id="{1E77CB57-7A7B-40C0-826D-A1D18A6F0554}"/>
              </a:ext>
            </a:extLst>
          </p:cNvPr>
          <p:cNvPicPr>
            <a:picLocks noChangeAspect="1"/>
          </p:cNvPicPr>
          <p:nvPr/>
        </p:nvPicPr>
        <p:blipFill rotWithShape="1">
          <a:blip r:embed="rId5"/>
          <a:srcRect l="41600" t="17451" r="19761" b="12329"/>
          <a:stretch/>
        </p:blipFill>
        <p:spPr>
          <a:xfrm rot="20777742">
            <a:off x="4821211" y="2421712"/>
            <a:ext cx="2689246" cy="3909790"/>
          </a:xfrm>
          <a:prstGeom prst="rect">
            <a:avLst/>
          </a:prstGeom>
        </p:spPr>
      </p:pic>
    </p:spTree>
    <p:extLst>
      <p:ext uri="{BB962C8B-B14F-4D97-AF65-F5344CB8AC3E}">
        <p14:creationId xmlns:p14="http://schemas.microsoft.com/office/powerpoint/2010/main" val="652274628"/>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77326CFF-C213-4968-8A30-C7F1EC2A5C80}"/>
              </a:ext>
            </a:extLst>
          </p:cNvPr>
          <p:cNvPicPr>
            <a:picLocks noChangeAspect="1"/>
          </p:cNvPicPr>
          <p:nvPr/>
        </p:nvPicPr>
        <p:blipFill rotWithShape="1">
          <a:blip r:embed="rId2"/>
          <a:srcRect l="35720" t="31100" r="14720" b="14300"/>
          <a:stretch/>
        </p:blipFill>
        <p:spPr>
          <a:xfrm>
            <a:off x="4716016" y="112134"/>
            <a:ext cx="4248472" cy="3744416"/>
          </a:xfrm>
          <a:prstGeom prst="rect">
            <a:avLst/>
          </a:prstGeom>
        </p:spPr>
      </p:pic>
      <p:sp>
        <p:nvSpPr>
          <p:cNvPr id="5" name="TextBox 4">
            <a:extLst>
              <a:ext uri="{FF2B5EF4-FFF2-40B4-BE49-F238E27FC236}">
                <a16:creationId xmlns:a16="http://schemas.microsoft.com/office/drawing/2014/main" id="{8631AD48-AD64-498F-BE92-2C3424F02010}"/>
              </a:ext>
            </a:extLst>
          </p:cNvPr>
          <p:cNvSpPr txBox="1"/>
          <p:nvPr/>
        </p:nvSpPr>
        <p:spPr>
          <a:xfrm>
            <a:off x="179512" y="116632"/>
            <a:ext cx="4906702" cy="2677656"/>
          </a:xfrm>
          <a:prstGeom prst="rect">
            <a:avLst/>
          </a:prstGeom>
          <a:noFill/>
        </p:spPr>
        <p:txBody>
          <a:bodyPr wrap="square" rtlCol="0">
            <a:spAutoFit/>
          </a:bodyPr>
          <a:lstStyle/>
          <a:p>
            <a:r>
              <a:rPr lang="en-GB" sz="2400" dirty="0">
                <a:latin typeface="Letter-join No-Lead 37" panose="02000503000000020003" pitchFamily="50" charset="0"/>
              </a:rPr>
              <a:t>A range of questions including:</a:t>
            </a:r>
          </a:p>
          <a:p>
            <a:r>
              <a:rPr lang="en-GB" sz="2400" dirty="0">
                <a:latin typeface="Letter-join No-Lead 37" panose="02000503000000020003" pitchFamily="50" charset="0"/>
              </a:rPr>
              <a:t>-vocabulary and language </a:t>
            </a:r>
          </a:p>
          <a:p>
            <a:r>
              <a:rPr lang="en-GB" sz="2400" dirty="0">
                <a:latin typeface="Letter-join No-Lead 37" panose="02000503000000020003" pitchFamily="50" charset="0"/>
              </a:rPr>
              <a:t>-understanding/decoding</a:t>
            </a:r>
          </a:p>
          <a:p>
            <a:r>
              <a:rPr lang="en-GB" sz="2400" dirty="0">
                <a:latin typeface="Letter-join No-Lead 37" panose="02000503000000020003" pitchFamily="50" charset="0"/>
              </a:rPr>
              <a:t>-inference </a:t>
            </a:r>
          </a:p>
          <a:p>
            <a:r>
              <a:rPr lang="en-GB" sz="2400" dirty="0">
                <a:latin typeface="Letter-join No-Lead 37" panose="02000503000000020003" pitchFamily="50" charset="0"/>
              </a:rPr>
              <a:t>-prediction</a:t>
            </a:r>
          </a:p>
          <a:p>
            <a:r>
              <a:rPr lang="en-GB" sz="2400" dirty="0">
                <a:latin typeface="Letter-join No-Lead 37" panose="02000503000000020003" pitchFamily="50" charset="0"/>
              </a:rPr>
              <a:t>-impressions </a:t>
            </a:r>
          </a:p>
          <a:p>
            <a:r>
              <a:rPr lang="en-GB" sz="2400" dirty="0">
                <a:latin typeface="Letter-join No-Lead 37" panose="02000503000000020003" pitchFamily="50" charset="0"/>
              </a:rPr>
              <a:t>-evidence to support </a:t>
            </a:r>
          </a:p>
        </p:txBody>
      </p:sp>
      <p:pic>
        <p:nvPicPr>
          <p:cNvPr id="6" name="Picture 5">
            <a:extLst>
              <a:ext uri="{FF2B5EF4-FFF2-40B4-BE49-F238E27FC236}">
                <a16:creationId xmlns:a16="http://schemas.microsoft.com/office/drawing/2014/main" id="{A5575087-9F37-44E4-BAEB-A38F8FA87AB8}"/>
              </a:ext>
            </a:extLst>
          </p:cNvPr>
          <p:cNvPicPr>
            <a:picLocks noChangeAspect="1"/>
          </p:cNvPicPr>
          <p:nvPr/>
        </p:nvPicPr>
        <p:blipFill rotWithShape="1">
          <a:blip r:embed="rId3"/>
          <a:srcRect l="36560" t="26901" r="34880" b="43766"/>
          <a:stretch/>
        </p:blipFill>
        <p:spPr>
          <a:xfrm>
            <a:off x="251520" y="3212976"/>
            <a:ext cx="3312368" cy="2721747"/>
          </a:xfrm>
          <a:prstGeom prst="rect">
            <a:avLst/>
          </a:prstGeom>
        </p:spPr>
      </p:pic>
      <p:pic>
        <p:nvPicPr>
          <p:cNvPr id="7" name="Picture 6">
            <a:extLst>
              <a:ext uri="{FF2B5EF4-FFF2-40B4-BE49-F238E27FC236}">
                <a16:creationId xmlns:a16="http://schemas.microsoft.com/office/drawing/2014/main" id="{FE6FAD16-D698-4ED5-9D5A-042594B8D487}"/>
              </a:ext>
            </a:extLst>
          </p:cNvPr>
          <p:cNvPicPr>
            <a:picLocks noChangeAspect="1"/>
          </p:cNvPicPr>
          <p:nvPr/>
        </p:nvPicPr>
        <p:blipFill rotWithShape="1">
          <a:blip r:embed="rId4"/>
          <a:srcRect l="36297" t="63669" r="14144" b="21631"/>
          <a:stretch/>
        </p:blipFill>
        <p:spPr>
          <a:xfrm>
            <a:off x="4355976" y="3855846"/>
            <a:ext cx="4248472" cy="1008112"/>
          </a:xfrm>
          <a:prstGeom prst="rect">
            <a:avLst/>
          </a:prstGeom>
        </p:spPr>
      </p:pic>
    </p:spTree>
    <p:extLst>
      <p:ext uri="{BB962C8B-B14F-4D97-AF65-F5344CB8AC3E}">
        <p14:creationId xmlns:p14="http://schemas.microsoft.com/office/powerpoint/2010/main" val="289852724"/>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02352"/>
            <a:ext cx="7520940" cy="548640"/>
          </a:xfrm>
        </p:spPr>
        <p:txBody>
          <a:bodyPr/>
          <a:lstStyle/>
          <a:p>
            <a:r>
              <a:rPr lang="en-GB" sz="4000" u="sng" dirty="0">
                <a:effectLst>
                  <a:outerShdw blurRad="38100" dist="38100" dir="2700000" algn="tl">
                    <a:srgbClr val="000000">
                      <a:alpha val="43137"/>
                    </a:srgbClr>
                  </a:outerShdw>
                </a:effectLst>
                <a:latin typeface="Letter-join No-Lead 37" pitchFamily="50" charset="0"/>
              </a:rPr>
              <a:t>Reading</a:t>
            </a:r>
            <a:r>
              <a:rPr lang="en-GB" dirty="0"/>
              <a:t>	</a:t>
            </a:r>
          </a:p>
        </p:txBody>
      </p:sp>
      <p:sp>
        <p:nvSpPr>
          <p:cNvPr id="3" name="Content Placeholder 2"/>
          <p:cNvSpPr>
            <a:spLocks noGrp="1"/>
          </p:cNvSpPr>
          <p:nvPr>
            <p:ph idx="1"/>
          </p:nvPr>
        </p:nvSpPr>
        <p:spPr>
          <a:xfrm>
            <a:off x="0" y="2996952"/>
            <a:ext cx="6742682" cy="1323439"/>
          </a:xfrm>
        </p:spPr>
        <p:txBody>
          <a:bodyPr>
            <a:normAutofit/>
          </a:bodyPr>
          <a:lstStyle/>
          <a:p>
            <a:pPr algn="just">
              <a:buFont typeface="Arial" panose="020B0604020202020204" pitchFamily="34" charset="0"/>
              <a:buChar char="•"/>
            </a:pPr>
            <a:r>
              <a:rPr lang="en-GB" sz="2000" b="0" dirty="0">
                <a:latin typeface="Letter-join No-Lead 37" panose="02000503000000020003" pitchFamily="50" charset="0"/>
              </a:rPr>
              <a:t>Reading record books are collected on Thursday. This enables us to monitor their reading which feeds into a whole school weekly prize draw for obtaining a token for the vending machine. </a:t>
            </a:r>
          </a:p>
        </p:txBody>
      </p:sp>
      <p:sp>
        <p:nvSpPr>
          <p:cNvPr id="5" name="Rectangle 4"/>
          <p:cNvSpPr/>
          <p:nvPr/>
        </p:nvSpPr>
        <p:spPr>
          <a:xfrm>
            <a:off x="-15026" y="1333956"/>
            <a:ext cx="6695594" cy="1323439"/>
          </a:xfrm>
          <a:prstGeom prst="rect">
            <a:avLst/>
          </a:prstGeom>
        </p:spPr>
        <p:txBody>
          <a:bodyPr wrap="square">
            <a:spAutoFit/>
          </a:bodyPr>
          <a:lstStyle/>
          <a:p>
            <a:pPr marL="342900" indent="-342900">
              <a:buFont typeface="Arial" panose="020B0604020202020204" pitchFamily="34" charset="0"/>
              <a:buChar char="•"/>
            </a:pPr>
            <a:r>
              <a:rPr lang="en-GB" sz="2000" dirty="0">
                <a:latin typeface="Letter-join Plus 37" panose="02000505000000020003" pitchFamily="50" charset="0"/>
              </a:rPr>
              <a:t>Although there is a heavy focus on reading comprehension for SATS, promoting a love of reading is still the number one priority. The best way to get better at reading is to read!</a:t>
            </a:r>
          </a:p>
        </p:txBody>
      </p:sp>
      <p:pic>
        <p:nvPicPr>
          <p:cNvPr id="5122" name="Picture 2" descr="Image result for reading quotes for kids"/>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6829168" y="0"/>
            <a:ext cx="2314832" cy="3240360"/>
          </a:xfrm>
          <a:prstGeom prst="rect">
            <a:avLst/>
          </a:prstGeom>
          <a:noFill/>
          <a:extLst>
            <a:ext uri="{909E8E84-426E-40DD-AFC4-6F175D3DCCD1}">
              <a14:hiddenFill xmlns:a14="http://schemas.microsoft.com/office/drawing/2010/main">
                <a:solidFill>
                  <a:srgbClr val="FFFFFF"/>
                </a:solidFill>
              </a14:hiddenFill>
            </a:ext>
          </a:extLst>
        </p:spPr>
      </p:pic>
      <p:pic>
        <p:nvPicPr>
          <p:cNvPr id="7"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465490663"/>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395536" y="202352"/>
            <a:ext cx="7520940" cy="548640"/>
          </a:xfrm>
        </p:spPr>
        <p:txBody>
          <a:bodyPr/>
          <a:lstStyle/>
          <a:p>
            <a:r>
              <a:rPr lang="en-GB" sz="3200" u="sng" dirty="0">
                <a:effectLst>
                  <a:outerShdw blurRad="38100" dist="38100" dir="2700000" algn="tl">
                    <a:srgbClr val="000000">
                      <a:alpha val="43137"/>
                    </a:srgbClr>
                  </a:outerShdw>
                </a:effectLst>
                <a:latin typeface="Letter-join No-Lead 37" pitchFamily="50" charset="0"/>
              </a:rPr>
              <a:t>reading Strategies we use </a:t>
            </a:r>
            <a:endParaRPr lang="en-GB" sz="2000" dirty="0"/>
          </a:p>
        </p:txBody>
      </p:sp>
      <p:sp>
        <p:nvSpPr>
          <p:cNvPr id="3" name="Content Placeholder 2"/>
          <p:cNvSpPr>
            <a:spLocks noGrp="1"/>
          </p:cNvSpPr>
          <p:nvPr>
            <p:ph idx="1"/>
          </p:nvPr>
        </p:nvSpPr>
        <p:spPr>
          <a:xfrm>
            <a:off x="0" y="908721"/>
            <a:ext cx="9144000" cy="3875232"/>
          </a:xfrm>
        </p:spPr>
        <p:txBody>
          <a:bodyPr>
            <a:normAutofit/>
          </a:bodyPr>
          <a:lstStyle/>
          <a:p>
            <a:pPr marL="285750" indent="-285750" algn="just">
              <a:buFont typeface="Arial" panose="020B0604020202020204" pitchFamily="34" charset="0"/>
              <a:buChar char="•"/>
            </a:pPr>
            <a:r>
              <a:rPr lang="en-GB" sz="2400" b="0" dirty="0">
                <a:latin typeface="Letter-join No-Lead 37" panose="02000503000000020003" pitchFamily="50" charset="0"/>
              </a:rPr>
              <a:t>Echo reading (teacher reads a sentence/phrase and child echoes this back)</a:t>
            </a:r>
          </a:p>
          <a:p>
            <a:pPr marL="285750" indent="-285750" algn="just">
              <a:buFont typeface="Arial" panose="020B0604020202020204" pitchFamily="34" charset="0"/>
              <a:buChar char="•"/>
            </a:pPr>
            <a:r>
              <a:rPr lang="en-GB" sz="2400" b="0" dirty="0">
                <a:latin typeface="Letter-join No-Lead 37" panose="02000503000000020003" pitchFamily="50" charset="0"/>
              </a:rPr>
              <a:t>Fluency strategies </a:t>
            </a:r>
          </a:p>
          <a:p>
            <a:pPr marL="285750" indent="-285750" algn="just">
              <a:buFont typeface="Arial" panose="020B0604020202020204" pitchFamily="34" charset="0"/>
              <a:buChar char="•"/>
            </a:pPr>
            <a:r>
              <a:rPr lang="en-GB" sz="2400" b="0" dirty="0">
                <a:latin typeface="Letter-join No-Lead 37" panose="02000503000000020003" pitchFamily="50" charset="0"/>
              </a:rPr>
              <a:t>Group reading during Book Talk</a:t>
            </a:r>
          </a:p>
          <a:p>
            <a:pPr marL="285750" indent="-285750" algn="just">
              <a:buFont typeface="Arial" panose="020B0604020202020204" pitchFamily="34" charset="0"/>
              <a:buChar char="•"/>
            </a:pPr>
            <a:r>
              <a:rPr lang="en-GB" sz="2400" b="0" dirty="0">
                <a:latin typeface="Letter-join No-Lead 37" panose="02000503000000020003" pitchFamily="50" charset="0"/>
              </a:rPr>
              <a:t>Paired reading </a:t>
            </a:r>
          </a:p>
          <a:p>
            <a:pPr marL="285750" indent="-285750" algn="just">
              <a:buFont typeface="Arial" panose="020B0604020202020204" pitchFamily="34" charset="0"/>
              <a:buChar char="•"/>
            </a:pPr>
            <a:r>
              <a:rPr lang="en-GB" sz="2400" b="0" dirty="0">
                <a:latin typeface="Letter-join No-Lead 37" panose="02000503000000020003" pitchFamily="50" charset="0"/>
              </a:rPr>
              <a:t>Accessible texts tailored to child’s needs</a:t>
            </a:r>
          </a:p>
          <a:p>
            <a:pPr marL="285750" indent="-285750" algn="just">
              <a:buFont typeface="Arial" panose="020B0604020202020204" pitchFamily="34" charset="0"/>
              <a:buChar char="•"/>
            </a:pPr>
            <a:r>
              <a:rPr lang="en-GB" sz="2400" b="0" dirty="0">
                <a:latin typeface="Letter-join No-Lead 37" panose="02000503000000020003" pitchFamily="50" charset="0"/>
              </a:rPr>
              <a:t>Engaging and current book titles </a:t>
            </a:r>
          </a:p>
          <a:p>
            <a:pPr marL="285750" indent="-285750" algn="just">
              <a:buFont typeface="Arial" panose="020B0604020202020204" pitchFamily="34" charset="0"/>
              <a:buChar char="•"/>
            </a:pPr>
            <a:r>
              <a:rPr lang="en-GB" sz="2400" b="0" dirty="0">
                <a:latin typeface="Letter-join No-Lead 37" panose="02000503000000020003" pitchFamily="50" charset="0"/>
              </a:rPr>
              <a:t>Range of text types (comics, novels, classics, biographies) </a:t>
            </a:r>
          </a:p>
        </p:txBody>
      </p:sp>
      <p:pic>
        <p:nvPicPr>
          <p:cNvPr id="7"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8349317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F0D7311-4923-44B8-B0B6-C0DB77BA123F}"/>
              </a:ext>
            </a:extLst>
          </p:cNvPr>
          <p:cNvSpPr>
            <a:spLocks noGrp="1"/>
          </p:cNvSpPr>
          <p:nvPr>
            <p:ph type="title"/>
          </p:nvPr>
        </p:nvSpPr>
        <p:spPr>
          <a:xfrm>
            <a:off x="179512" y="116632"/>
            <a:ext cx="7520940" cy="548640"/>
          </a:xfrm>
        </p:spPr>
        <p:txBody>
          <a:bodyPr/>
          <a:lstStyle/>
          <a:p>
            <a:r>
              <a:rPr lang="en-GB" sz="3600" u="sng" dirty="0">
                <a:latin typeface="Letter-join No-Lead 37" panose="02000503000000020003" pitchFamily="50" charset="0"/>
              </a:rPr>
              <a:t>Reading corners </a:t>
            </a:r>
          </a:p>
        </p:txBody>
      </p:sp>
      <p:pic>
        <p:nvPicPr>
          <p:cNvPr id="3" name="Picture 2">
            <a:extLst>
              <a:ext uri="{FF2B5EF4-FFF2-40B4-BE49-F238E27FC236}">
                <a16:creationId xmlns:a16="http://schemas.microsoft.com/office/drawing/2014/main" id="{0E602552-690B-405F-9C69-6C65F71D1238}"/>
              </a:ext>
            </a:extLst>
          </p:cNvPr>
          <p:cNvPicPr>
            <a:picLocks noChangeAspect="1"/>
          </p:cNvPicPr>
          <p:nvPr/>
        </p:nvPicPr>
        <p:blipFill>
          <a:blip r:embed="rId2"/>
          <a:stretch>
            <a:fillRect/>
          </a:stretch>
        </p:blipFill>
        <p:spPr>
          <a:xfrm>
            <a:off x="172576" y="764704"/>
            <a:ext cx="3543858" cy="4725144"/>
          </a:xfrm>
          <a:prstGeom prst="rect">
            <a:avLst/>
          </a:prstGeom>
        </p:spPr>
      </p:pic>
      <p:pic>
        <p:nvPicPr>
          <p:cNvPr id="4" name="Picture 3">
            <a:extLst>
              <a:ext uri="{FF2B5EF4-FFF2-40B4-BE49-F238E27FC236}">
                <a16:creationId xmlns:a16="http://schemas.microsoft.com/office/drawing/2014/main" id="{FE85D149-E7B6-472A-B6F9-2DBCC62F1937}"/>
              </a:ext>
            </a:extLst>
          </p:cNvPr>
          <p:cNvPicPr>
            <a:picLocks noChangeAspect="1"/>
          </p:cNvPicPr>
          <p:nvPr/>
        </p:nvPicPr>
        <p:blipFill>
          <a:blip r:embed="rId3"/>
          <a:stretch>
            <a:fillRect/>
          </a:stretch>
        </p:blipFill>
        <p:spPr>
          <a:xfrm>
            <a:off x="395536" y="4149080"/>
            <a:ext cx="2031690" cy="2708920"/>
          </a:xfrm>
          <a:prstGeom prst="rect">
            <a:avLst/>
          </a:prstGeom>
        </p:spPr>
      </p:pic>
      <p:pic>
        <p:nvPicPr>
          <p:cNvPr id="6" name="Picture 5">
            <a:extLst>
              <a:ext uri="{FF2B5EF4-FFF2-40B4-BE49-F238E27FC236}">
                <a16:creationId xmlns:a16="http://schemas.microsoft.com/office/drawing/2014/main" id="{05C23D61-CFE2-411C-8D2E-B3F3C3815235}"/>
              </a:ext>
            </a:extLst>
          </p:cNvPr>
          <p:cNvPicPr>
            <a:picLocks noChangeAspect="1"/>
          </p:cNvPicPr>
          <p:nvPr/>
        </p:nvPicPr>
        <p:blipFill>
          <a:blip r:embed="rId4"/>
          <a:stretch>
            <a:fillRect/>
          </a:stretch>
        </p:blipFill>
        <p:spPr>
          <a:xfrm>
            <a:off x="3851920" y="1918061"/>
            <a:ext cx="3449080" cy="4598773"/>
          </a:xfrm>
          <a:prstGeom prst="rect">
            <a:avLst/>
          </a:prstGeom>
        </p:spPr>
      </p:pic>
      <p:pic>
        <p:nvPicPr>
          <p:cNvPr id="5" name="Picture 4">
            <a:extLst>
              <a:ext uri="{FF2B5EF4-FFF2-40B4-BE49-F238E27FC236}">
                <a16:creationId xmlns:a16="http://schemas.microsoft.com/office/drawing/2014/main" id="{3A724E02-5A5D-4EA0-A706-F6E1E13BCA1C}"/>
              </a:ext>
            </a:extLst>
          </p:cNvPr>
          <p:cNvPicPr>
            <a:picLocks noChangeAspect="1"/>
          </p:cNvPicPr>
          <p:nvPr/>
        </p:nvPicPr>
        <p:blipFill>
          <a:blip r:embed="rId5"/>
          <a:stretch>
            <a:fillRect/>
          </a:stretch>
        </p:blipFill>
        <p:spPr>
          <a:xfrm>
            <a:off x="6284726" y="131553"/>
            <a:ext cx="2679762" cy="3573016"/>
          </a:xfrm>
          <a:prstGeom prst="rect">
            <a:avLst/>
          </a:prstGeom>
        </p:spPr>
      </p:pic>
    </p:spTree>
    <p:extLst>
      <p:ext uri="{BB962C8B-B14F-4D97-AF65-F5344CB8AC3E}">
        <p14:creationId xmlns:p14="http://schemas.microsoft.com/office/powerpoint/2010/main" val="3442421176"/>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482232" y="404664"/>
            <a:ext cx="7520940" cy="548640"/>
          </a:xfrm>
        </p:spPr>
        <p:txBody>
          <a:bodyPr/>
          <a:lstStyle/>
          <a:p>
            <a:r>
              <a:rPr lang="en-GB" sz="4000" u="sng" dirty="0">
                <a:latin typeface="Letter-join No-Lead 37" pitchFamily="50" charset="0"/>
              </a:rPr>
              <a:t>Progression - Writing </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3461822056"/>
              </p:ext>
            </p:extLst>
          </p:nvPr>
        </p:nvGraphicFramePr>
        <p:xfrm>
          <a:off x="251521" y="1052736"/>
          <a:ext cx="8568952"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6" name="Picture 2"/>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395536" y="1124744"/>
            <a:ext cx="7410450" cy="98107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 name="Picture 3"/>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290761" y="2348880"/>
            <a:ext cx="7620000" cy="145732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8" name="Picture 4"/>
          <p:cNvPicPr>
            <a:picLocks noChangeAspect="1" noChangeArrowheads="1"/>
          </p:cNvPicPr>
          <p:nvPr/>
        </p:nvPicPr>
        <p:blipFill>
          <a:blip r:embed="rId9">
            <a:extLst>
              <a:ext uri="{28A0092B-C50C-407E-A947-70E740481C1C}">
                <a14:useLocalDpi xmlns:a14="http://schemas.microsoft.com/office/drawing/2010/main" val="0"/>
              </a:ext>
            </a:extLst>
          </a:blip>
          <a:srcRect/>
          <a:stretch>
            <a:fillRect/>
          </a:stretch>
        </p:blipFill>
        <p:spPr bwMode="auto">
          <a:xfrm>
            <a:off x="452686" y="4293096"/>
            <a:ext cx="7353300" cy="133350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9" name="Picture 2" descr="C:\ProgramData\Shared Desktop\Roebuck\Vision &amp; Ethos\School Logos\New Academy Logo\Academy Logo With Motto.jpg"/>
          <p:cNvPicPr>
            <a:picLocks noChangeAspect="1" noChangeArrowheads="1"/>
          </p:cNvPicPr>
          <p:nvPr/>
        </p:nvPicPr>
        <p:blipFill>
          <a:blip r:embed="rId10"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41989991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667514" y="238336"/>
            <a:ext cx="7520940" cy="548640"/>
          </a:xfrm>
        </p:spPr>
        <p:txBody>
          <a:bodyPr/>
          <a:lstStyle/>
          <a:p>
            <a:pPr algn="ctr"/>
            <a:r>
              <a:rPr lang="en-GB" sz="3600" b="1" u="sng" dirty="0">
                <a:latin typeface="Letter-join No-Lead 37" pitchFamily="50" charset="0"/>
              </a:rPr>
              <a:t>Progression - Maths</a:t>
            </a:r>
          </a:p>
        </p:txBody>
      </p:sp>
      <p:graphicFrame>
        <p:nvGraphicFramePr>
          <p:cNvPr id="4" name="Content Placeholder 3"/>
          <p:cNvGraphicFramePr>
            <a:graphicFrameLocks noGrp="1"/>
          </p:cNvGraphicFramePr>
          <p:nvPr>
            <p:ph idx="1"/>
            <p:extLst>
              <p:ext uri="{D42A27DB-BD31-4B8C-83A1-F6EECF244321}">
                <p14:modId xmlns:p14="http://schemas.microsoft.com/office/powerpoint/2010/main" val="719470877"/>
              </p:ext>
            </p:extLst>
          </p:nvPr>
        </p:nvGraphicFramePr>
        <p:xfrm>
          <a:off x="251521" y="980728"/>
          <a:ext cx="8568952" cy="5544616"/>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pic>
        <p:nvPicPr>
          <p:cNvPr id="7171" name="Picture 3"/>
          <p:cNvPicPr>
            <a:picLocks noChangeAspect="1" noChangeArrowheads="1"/>
          </p:cNvPicPr>
          <p:nvPr/>
        </p:nvPicPr>
        <p:blipFill>
          <a:blip r:embed="rId7">
            <a:extLst>
              <a:ext uri="{28A0092B-C50C-407E-A947-70E740481C1C}">
                <a14:useLocalDpi xmlns:a14="http://schemas.microsoft.com/office/drawing/2010/main" val="0"/>
              </a:ext>
            </a:extLst>
          </a:blip>
          <a:srcRect/>
          <a:stretch>
            <a:fillRect/>
          </a:stretch>
        </p:blipFill>
        <p:spPr bwMode="auto">
          <a:xfrm>
            <a:off x="179512" y="963038"/>
            <a:ext cx="3456384" cy="5820380"/>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7172" name="Picture 4"/>
          <p:cNvPicPr>
            <a:picLocks noChangeAspect="1" noChangeArrowheads="1"/>
          </p:cNvPicPr>
          <p:nvPr/>
        </p:nvPicPr>
        <p:blipFill>
          <a:blip r:embed="rId8">
            <a:extLst>
              <a:ext uri="{28A0092B-C50C-407E-A947-70E740481C1C}">
                <a14:useLocalDpi xmlns:a14="http://schemas.microsoft.com/office/drawing/2010/main" val="0"/>
              </a:ext>
            </a:extLst>
          </a:blip>
          <a:srcRect/>
          <a:stretch>
            <a:fillRect/>
          </a:stretch>
        </p:blipFill>
        <p:spPr bwMode="auto">
          <a:xfrm>
            <a:off x="4427984" y="908720"/>
            <a:ext cx="4176464" cy="5719674"/>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pic>
        <p:nvPicPr>
          <p:cNvPr id="6" name="Picture 2" descr="C:\ProgramData\Shared Desktop\Roebuck\Vision &amp; Ethos\School Logos\New Academy Logo\Academy Logo With Motto.jpg"/>
          <p:cNvPicPr>
            <a:picLocks noChangeAspect="1" noChangeArrowheads="1"/>
          </p:cNvPicPr>
          <p:nvPr/>
        </p:nvPicPr>
        <p:blipFill>
          <a:blip r:embed="rId9"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01272685"/>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2925FBF-2D5A-4F9F-8AFB-8E32D5D3EE3E}"/>
              </a:ext>
            </a:extLst>
          </p:cNvPr>
          <p:cNvSpPr>
            <a:spLocks noGrp="1"/>
          </p:cNvSpPr>
          <p:nvPr>
            <p:ph type="title"/>
          </p:nvPr>
        </p:nvSpPr>
        <p:spPr>
          <a:xfrm>
            <a:off x="251520" y="332656"/>
            <a:ext cx="7520940" cy="548640"/>
          </a:xfrm>
        </p:spPr>
        <p:txBody>
          <a:bodyPr/>
          <a:lstStyle/>
          <a:p>
            <a:r>
              <a:rPr lang="en-GB" sz="3600" u="sng" dirty="0">
                <a:latin typeface="Letter-join No-Lead 37" panose="02000503000000020003" pitchFamily="50" charset="0"/>
              </a:rPr>
              <a:t>Maths setting </a:t>
            </a:r>
          </a:p>
        </p:txBody>
      </p:sp>
      <p:sp>
        <p:nvSpPr>
          <p:cNvPr id="3" name="Content Placeholder 2">
            <a:extLst>
              <a:ext uri="{FF2B5EF4-FFF2-40B4-BE49-F238E27FC236}">
                <a16:creationId xmlns:a16="http://schemas.microsoft.com/office/drawing/2014/main" id="{C02C7528-5C96-4D1A-9549-936E6F772C64}"/>
              </a:ext>
            </a:extLst>
          </p:cNvPr>
          <p:cNvSpPr>
            <a:spLocks noGrp="1"/>
          </p:cNvSpPr>
          <p:nvPr>
            <p:ph idx="1"/>
          </p:nvPr>
        </p:nvSpPr>
        <p:spPr>
          <a:xfrm>
            <a:off x="251520" y="1100628"/>
            <a:ext cx="8712968" cy="5496724"/>
          </a:xfrm>
          <a:solidFill>
            <a:schemeClr val="bg2"/>
          </a:solidFill>
        </p:spPr>
        <p:txBody>
          <a:bodyPr>
            <a:normAutofit/>
          </a:bodyPr>
          <a:lstStyle/>
          <a:p>
            <a:pPr>
              <a:buFont typeface="Arial" panose="020B0604020202020204" pitchFamily="34" charset="0"/>
              <a:buChar char="•"/>
            </a:pPr>
            <a:r>
              <a:rPr lang="en-GB" sz="2400" dirty="0">
                <a:latin typeface="Letter-join No-Lead 37" panose="02000503000000020003" pitchFamily="50" charset="0"/>
              </a:rPr>
              <a:t>From October half term, we are going to set the children in order of ability. This will be based on their Autumn 1 assessment. </a:t>
            </a:r>
          </a:p>
          <a:p>
            <a:pPr>
              <a:buFont typeface="Arial" panose="020B0604020202020204" pitchFamily="34" charset="0"/>
              <a:buChar char="•"/>
            </a:pPr>
            <a:endParaRPr lang="en-GB" sz="2400" dirty="0">
              <a:latin typeface="Letter-join No-Lead 37" panose="02000503000000020003" pitchFamily="50" charset="0"/>
            </a:endParaRPr>
          </a:p>
          <a:p>
            <a:pPr algn="just">
              <a:buFont typeface="Arial" panose="020B0604020202020204" pitchFamily="34" charset="0"/>
              <a:buChar char="•"/>
            </a:pPr>
            <a:r>
              <a:rPr lang="en-GB" sz="2400" dirty="0">
                <a:latin typeface="Letter-join No-Lead 37" panose="02000503000000020003" pitchFamily="50" charset="0"/>
              </a:rPr>
              <a:t>We believe that grouping the students based on their abilities will be beneficial for them in the long run, as it means that they will be working at a similar level to everyone else in the set and that the work will be accessible for all students. </a:t>
            </a:r>
          </a:p>
          <a:p>
            <a:pPr algn="just">
              <a:buFont typeface="Arial" panose="020B0604020202020204" pitchFamily="34" charset="0"/>
              <a:buChar char="•"/>
            </a:pPr>
            <a:endParaRPr lang="en-GB" sz="2400" dirty="0">
              <a:latin typeface="Letter-join No-Lead 37" panose="02000503000000020003" pitchFamily="50" charset="0"/>
            </a:endParaRPr>
          </a:p>
          <a:p>
            <a:pPr algn="just">
              <a:buFont typeface="Arial" panose="020B0604020202020204" pitchFamily="34" charset="0"/>
              <a:buChar char="•"/>
            </a:pPr>
            <a:r>
              <a:rPr lang="en-GB" sz="2400" dirty="0">
                <a:latin typeface="Letter-join No-Lead 37" panose="02000503000000020003" pitchFamily="50" charset="0"/>
              </a:rPr>
              <a:t>We firmly believe that by grouping the students like this we are giving them the best possible chance to make as much progress as possible during their time in Year 6. </a:t>
            </a:r>
          </a:p>
        </p:txBody>
      </p:sp>
    </p:spTree>
    <p:extLst>
      <p:ext uri="{BB962C8B-B14F-4D97-AF65-F5344CB8AC3E}">
        <p14:creationId xmlns:p14="http://schemas.microsoft.com/office/powerpoint/2010/main" val="4281348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200" b="1" u="sng" dirty="0">
                <a:latin typeface="Letter-join No-Lead 37" pitchFamily="50" charset="0"/>
              </a:rPr>
              <a:t>Typical timetable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3" name="Picture 2">
            <a:extLst>
              <a:ext uri="{FF2B5EF4-FFF2-40B4-BE49-F238E27FC236}">
                <a16:creationId xmlns:a16="http://schemas.microsoft.com/office/drawing/2014/main" id="{E4B14D04-F7C5-496D-BF2B-167387CDD064}"/>
              </a:ext>
            </a:extLst>
          </p:cNvPr>
          <p:cNvPicPr>
            <a:picLocks noChangeAspect="1"/>
          </p:cNvPicPr>
          <p:nvPr/>
        </p:nvPicPr>
        <p:blipFill rotWithShape="1">
          <a:blip r:embed="rId3"/>
          <a:srcRect l="8840" t="20601" r="7160" b="13251"/>
          <a:stretch/>
        </p:blipFill>
        <p:spPr>
          <a:xfrm>
            <a:off x="264697" y="1050637"/>
            <a:ext cx="8637465" cy="5441603"/>
          </a:xfrm>
          <a:prstGeom prst="rect">
            <a:avLst/>
          </a:prstGeom>
        </p:spPr>
      </p:pic>
    </p:spTree>
    <p:extLst>
      <p:ext uri="{BB962C8B-B14F-4D97-AF65-F5344CB8AC3E}">
        <p14:creationId xmlns:p14="http://schemas.microsoft.com/office/powerpoint/2010/main" val="414956971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40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199708" y="1412776"/>
            <a:ext cx="8767443" cy="3339709"/>
          </a:xfrm>
        </p:spPr>
        <p:txBody>
          <a:bodyPr>
            <a:noAutofit/>
          </a:bodyPr>
          <a:lstStyle/>
          <a:p>
            <a:pPr algn="just">
              <a:buFont typeface="Arial" panose="020B0604020202020204" pitchFamily="34" charset="0"/>
              <a:buChar char="•"/>
            </a:pPr>
            <a:r>
              <a:rPr lang="en-GB" sz="2400" dirty="0">
                <a:latin typeface="Letter-join No-Lead 37" pitchFamily="50" charset="0"/>
              </a:rPr>
              <a:t>Read with your child as often as possible, discuss the book and making predictions about what will happen next. </a:t>
            </a:r>
          </a:p>
          <a:p>
            <a:pPr algn="just">
              <a:buFont typeface="Arial" panose="020B0604020202020204" pitchFamily="34" charset="0"/>
              <a:buChar char="•"/>
            </a:pPr>
            <a:r>
              <a:rPr lang="en-GB" sz="2400" dirty="0">
                <a:latin typeface="Letter-join No-Lead 37" pitchFamily="50" charset="0"/>
              </a:rPr>
              <a:t>Encourage your child to read aloud to you, as well as hearing you read to them. </a:t>
            </a:r>
          </a:p>
          <a:p>
            <a:pPr algn="just">
              <a:buFont typeface="Arial" panose="020B0604020202020204" pitchFamily="34" charset="0"/>
              <a:buChar char="•"/>
            </a:pPr>
            <a:r>
              <a:rPr lang="en-GB" sz="2400" dirty="0">
                <a:latin typeface="Letter-join No-Lead 37" pitchFamily="50" charset="0"/>
              </a:rPr>
              <a:t>Encourage children to explain the meaning of unfamiliar words and language. </a:t>
            </a:r>
          </a:p>
          <a:p>
            <a:pPr algn="just">
              <a:buFont typeface="Arial" panose="020B0604020202020204" pitchFamily="34" charset="0"/>
              <a:buChar char="•"/>
            </a:pPr>
            <a:r>
              <a:rPr lang="en-GB" sz="2400" dirty="0">
                <a:latin typeface="Letter-join No-Lead 37" pitchFamily="50" charset="0"/>
              </a:rPr>
              <a:t>Use a dictionary or thesaurus to look up their word meanings</a:t>
            </a:r>
            <a:r>
              <a:rPr lang="en-GB" sz="2000" dirty="0">
                <a:latin typeface="Letter-join No-Lead 37" pitchFamily="50" charset="0"/>
              </a:rPr>
              <a:t>.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436766448"/>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152274" y="1412776"/>
            <a:ext cx="8839451" cy="2520281"/>
          </a:xfrm>
        </p:spPr>
        <p:txBody>
          <a:bodyPr>
            <a:noAutofit/>
          </a:bodyPr>
          <a:lstStyle/>
          <a:p>
            <a:pPr marL="457200" indent="-457200" algn="just">
              <a:buFont typeface="Arial" panose="020B0604020202020204" pitchFamily="34" charset="0"/>
              <a:buChar char="•"/>
            </a:pPr>
            <a:r>
              <a:rPr lang="en-GB" sz="2400" dirty="0">
                <a:latin typeface="Letter-join No-Lead 37" pitchFamily="50" charset="0"/>
              </a:rPr>
              <a:t>Ensure that your child practises their spellings at home every evening. Every child will have a spelling journal that they will bring home every day.  Encourage your child to complete their spelling every night throughout the week. </a:t>
            </a:r>
          </a:p>
          <a:p>
            <a:pPr algn="just">
              <a:buFont typeface="Arial" panose="020B0604020202020204" pitchFamily="34" charset="0"/>
              <a:buChar char="•"/>
            </a:pPr>
            <a:endParaRPr lang="en-GB" sz="2400" dirty="0">
              <a:latin typeface="Letter-join No-Lead 37" pitchFamily="50" charset="0"/>
            </a:endParaRPr>
          </a:p>
          <a:p>
            <a:pPr marL="457200" indent="-457200" algn="just">
              <a:buFont typeface="Arial" panose="020B0604020202020204" pitchFamily="34" charset="0"/>
              <a:buChar char="•"/>
            </a:pPr>
            <a:r>
              <a:rPr lang="en-GB" sz="2400" dirty="0">
                <a:latin typeface="Letter-join No-Lead 37" pitchFamily="50" charset="0"/>
              </a:rPr>
              <a:t>When writing at home encourage your child to check their spelling, grammar and punctuation. Their handwriting should also be cursive and produced with a blue pen (may alter due to spelling strategies).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23420026"/>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755576" y="1124744"/>
            <a:ext cx="7520940" cy="2520281"/>
          </a:xfrm>
        </p:spPr>
        <p:txBody>
          <a:bodyPr>
            <a:noAutofit/>
          </a:bodyPr>
          <a:lstStyle/>
          <a:p>
            <a:pPr marL="457200" indent="-457200">
              <a:buFont typeface="Arial" panose="020B0604020202020204" pitchFamily="34" charset="0"/>
              <a:buChar char="•"/>
            </a:pPr>
            <a:r>
              <a:rPr lang="en-GB" sz="2800" dirty="0">
                <a:latin typeface="Letter-join No-Lead 37" pitchFamily="50" charset="0"/>
              </a:rPr>
              <a:t>Use of Mathletics and TT </a:t>
            </a:r>
            <a:r>
              <a:rPr lang="en-GB" sz="2800" dirty="0" err="1">
                <a:latin typeface="Letter-join No-Lead 37" pitchFamily="50" charset="0"/>
              </a:rPr>
              <a:t>Rockstars</a:t>
            </a:r>
            <a:endParaRPr lang="en-GB" sz="2800" dirty="0">
              <a:latin typeface="Letter-join No-Lead 37" pitchFamily="50" charset="0"/>
            </a:endParaRPr>
          </a:p>
          <a:p>
            <a:endParaRPr lang="en-GB" sz="2800" dirty="0">
              <a:latin typeface="Letter-join No-Lead 37" pitchFamily="50" charset="0"/>
            </a:endParaRPr>
          </a:p>
          <a:p>
            <a:endParaRPr lang="en-GB" sz="2800" dirty="0">
              <a:latin typeface="Letter-join No-Lead 37" pitchFamily="50" charset="0"/>
            </a:endParaRPr>
          </a:p>
          <a:p>
            <a:endParaRPr lang="en-GB" sz="2800" dirty="0">
              <a:latin typeface="Letter-join No-Lead 37" pitchFamily="50" charset="0"/>
            </a:endParaRPr>
          </a:p>
          <a:p>
            <a:pPr marL="457200" indent="-457200">
              <a:buFont typeface="Arial" panose="020B0604020202020204" pitchFamily="34" charset="0"/>
              <a:buChar char="•"/>
            </a:pPr>
            <a:r>
              <a:rPr lang="en-GB" sz="2800" dirty="0">
                <a:latin typeface="Letter-join No-Lead 37" pitchFamily="50" charset="0"/>
              </a:rPr>
              <a:t>Problem solving task and CGP books</a:t>
            </a:r>
          </a:p>
          <a:p>
            <a:pPr marL="457200" indent="-457200">
              <a:buFont typeface="Arial" panose="020B0604020202020204" pitchFamily="34" charset="0"/>
              <a:buChar char="•"/>
            </a:pPr>
            <a:r>
              <a:rPr lang="en-GB" sz="2800" dirty="0">
                <a:latin typeface="Letter-join No-Lead 37" pitchFamily="50" charset="0"/>
              </a:rPr>
              <a:t>Termly homework tasks</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1026" name="Picture 2" descr="Image result for mathletics">
            <a:hlinkClick r:id="rId3"/>
            <a:extLst>
              <a:ext uri="{FF2B5EF4-FFF2-40B4-BE49-F238E27FC236}">
                <a16:creationId xmlns:a16="http://schemas.microsoft.com/office/drawing/2014/main" id="{55E1C125-FB1A-466A-AF7B-7C060CC4239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334236" y="1612663"/>
            <a:ext cx="2126983" cy="1497779"/>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BA4D545D-B59E-474C-B45E-3766DDD5A4EA}"/>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a:off x="1187624" y="1765591"/>
            <a:ext cx="1892992" cy="1375377"/>
          </a:xfrm>
          <a:prstGeom prst="rect">
            <a:avLst/>
          </a:prstGeom>
        </p:spPr>
      </p:pic>
      <p:pic>
        <p:nvPicPr>
          <p:cNvPr id="5" name="Picture 4">
            <a:extLst>
              <a:ext uri="{FF2B5EF4-FFF2-40B4-BE49-F238E27FC236}">
                <a16:creationId xmlns:a16="http://schemas.microsoft.com/office/drawing/2014/main" id="{D9134DB0-83BD-4275-9D0B-2511EC238B14}"/>
              </a:ext>
            </a:extLst>
          </p:cNvPr>
          <p:cNvPicPr>
            <a:picLocks noChangeAspect="1"/>
          </p:cNvPicPr>
          <p:nvPr/>
        </p:nvPicPr>
        <p:blipFill rotWithShape="1">
          <a:blip r:embed="rId6"/>
          <a:srcRect l="20600" t="23960" r="5150" b="18501"/>
          <a:stretch/>
        </p:blipFill>
        <p:spPr>
          <a:xfrm>
            <a:off x="2793915" y="4509120"/>
            <a:ext cx="3579030" cy="2218848"/>
          </a:xfrm>
          <a:prstGeom prst="rect">
            <a:avLst/>
          </a:prstGeom>
        </p:spPr>
      </p:pic>
    </p:spTree>
    <p:extLst>
      <p:ext uri="{BB962C8B-B14F-4D97-AF65-F5344CB8AC3E}">
        <p14:creationId xmlns:p14="http://schemas.microsoft.com/office/powerpoint/2010/main" val="3241230641"/>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539552" y="1886466"/>
            <a:ext cx="7520940" cy="2880320"/>
          </a:xfrm>
        </p:spPr>
        <p:txBody>
          <a:bodyPr>
            <a:noAutofit/>
          </a:bodyPr>
          <a:lstStyle/>
          <a:p>
            <a:pPr>
              <a:buFont typeface="Arial" panose="020B0604020202020204" pitchFamily="34" charset="0"/>
              <a:buChar char="•"/>
            </a:pPr>
            <a:r>
              <a:rPr lang="en-GB" sz="2000" dirty="0">
                <a:latin typeface="Letter-join No-Lead 37" pitchFamily="50" charset="0"/>
              </a:rPr>
              <a:t>Please monitor your child’s homework to ensure that this is completed with care and sufficient attention to detail.  </a:t>
            </a:r>
          </a:p>
          <a:p>
            <a:pPr>
              <a:buFont typeface="Arial" panose="020B0604020202020204" pitchFamily="34" charset="0"/>
              <a:buChar char="•"/>
            </a:pPr>
            <a:endParaRPr lang="en-GB" sz="2000" dirty="0">
              <a:latin typeface="Letter-join No-Lead 37" pitchFamily="50" charset="0"/>
            </a:endParaRPr>
          </a:p>
          <a:p>
            <a:pPr>
              <a:buFont typeface="Arial" panose="020B0604020202020204" pitchFamily="34" charset="0"/>
              <a:buChar char="•"/>
            </a:pPr>
            <a:r>
              <a:rPr lang="en-GB" sz="2000" dirty="0">
                <a:latin typeface="Letter-join No-Lead 37" pitchFamily="50" charset="0"/>
              </a:rPr>
              <a:t>If homework is poorly presented, or incomplete children will be expected to complete this again during lunchtime.</a:t>
            </a:r>
          </a:p>
          <a:p>
            <a:pPr>
              <a:buFont typeface="Arial" panose="020B0604020202020204" pitchFamily="34" charset="0"/>
              <a:buChar char="•"/>
            </a:pPr>
            <a:endParaRPr lang="en-GB" sz="2000" dirty="0">
              <a:latin typeface="Letter-join No-Lead 37" pitchFamily="50" charset="0"/>
            </a:endParaRPr>
          </a:p>
          <a:p>
            <a:pPr>
              <a:buFont typeface="Arial" panose="020B0604020202020204" pitchFamily="34" charset="0"/>
              <a:buChar char="•"/>
            </a:pPr>
            <a:r>
              <a:rPr lang="en-GB" sz="2000" dirty="0">
                <a:latin typeface="Letter-join No-Lead 37" pitchFamily="50" charset="0"/>
              </a:rPr>
              <a:t>We expect the same standards at home as we do at school.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1B2A74BC-B47F-464C-B871-18DE5738B97D}"/>
              </a:ext>
            </a:extLst>
          </p:cNvPr>
          <p:cNvSpPr txBox="1"/>
          <p:nvPr/>
        </p:nvSpPr>
        <p:spPr>
          <a:xfrm>
            <a:off x="848642" y="1412776"/>
            <a:ext cx="4752528" cy="461665"/>
          </a:xfrm>
          <a:prstGeom prst="rect">
            <a:avLst/>
          </a:prstGeom>
          <a:noFill/>
        </p:spPr>
        <p:txBody>
          <a:bodyPr wrap="square" rtlCol="0">
            <a:spAutoFit/>
          </a:bodyPr>
          <a:lstStyle/>
          <a:p>
            <a:r>
              <a:rPr lang="en-GB" sz="2400" u="sng" dirty="0">
                <a:latin typeface="Letter-join No-Lead 37" panose="02000503000000020003" pitchFamily="50" charset="0"/>
              </a:rPr>
              <a:t>In readiness for secondary school</a:t>
            </a:r>
            <a:r>
              <a:rPr lang="en-GB" dirty="0"/>
              <a:t>: </a:t>
            </a:r>
          </a:p>
        </p:txBody>
      </p:sp>
    </p:spTree>
    <p:extLst>
      <p:ext uri="{BB962C8B-B14F-4D97-AF65-F5344CB8AC3E}">
        <p14:creationId xmlns:p14="http://schemas.microsoft.com/office/powerpoint/2010/main" val="3241230641"/>
      </p:ext>
    </p:extLst>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How to Help your child at home…</a:t>
            </a:r>
          </a:p>
        </p:txBody>
      </p:sp>
      <p:sp>
        <p:nvSpPr>
          <p:cNvPr id="3" name="Content Placeholder 2"/>
          <p:cNvSpPr>
            <a:spLocks noGrp="1"/>
          </p:cNvSpPr>
          <p:nvPr>
            <p:ph idx="1"/>
          </p:nvPr>
        </p:nvSpPr>
        <p:spPr>
          <a:xfrm>
            <a:off x="755576" y="1124744"/>
            <a:ext cx="7520940" cy="5256584"/>
          </a:xfrm>
        </p:spPr>
        <p:txBody>
          <a:bodyPr>
            <a:noAutofit/>
          </a:bodyPr>
          <a:lstStyle/>
          <a:p>
            <a:pPr algn="ctr"/>
            <a:r>
              <a:rPr lang="en-GB" sz="2800" u="sng" dirty="0">
                <a:latin typeface="Letter-join No-Lead 37" pitchFamily="50" charset="0"/>
              </a:rPr>
              <a:t>HOMEWORK </a:t>
            </a:r>
          </a:p>
          <a:p>
            <a:pPr algn="ctr"/>
            <a:r>
              <a:rPr lang="en-GB" sz="2800" dirty="0">
                <a:latin typeface="Letter-join No-Lead 37" pitchFamily="50" charset="0"/>
              </a:rPr>
              <a:t>Problem solving task</a:t>
            </a:r>
          </a:p>
          <a:p>
            <a:pPr algn="ctr"/>
            <a:r>
              <a:rPr lang="en-GB" sz="2800" dirty="0">
                <a:latin typeface="Letter-join No-Lead 37" pitchFamily="50" charset="0"/>
              </a:rPr>
              <a:t>CGP books</a:t>
            </a:r>
          </a:p>
          <a:p>
            <a:pPr algn="ctr"/>
            <a:r>
              <a:rPr lang="en-GB" sz="2800" dirty="0">
                <a:latin typeface="Letter-join No-Lead 37" pitchFamily="50" charset="0"/>
              </a:rPr>
              <a:t>Spellings </a:t>
            </a:r>
          </a:p>
          <a:p>
            <a:pPr algn="ctr"/>
            <a:r>
              <a:rPr lang="en-GB" sz="2800" dirty="0">
                <a:latin typeface="Letter-join No-Lead 37" pitchFamily="50" charset="0"/>
              </a:rPr>
              <a:t>Reading</a:t>
            </a:r>
          </a:p>
          <a:p>
            <a:pPr algn="ctr"/>
            <a:r>
              <a:rPr lang="en-GB" sz="2800" dirty="0">
                <a:latin typeface="Letter-join No-Lead 37" pitchFamily="50" charset="0"/>
              </a:rPr>
              <a:t>SPaG.com</a:t>
            </a:r>
          </a:p>
          <a:p>
            <a:pPr algn="ctr"/>
            <a:r>
              <a:rPr lang="en-GB" sz="2800" dirty="0">
                <a:latin typeface="Letter-join No-Lead 37" pitchFamily="50" charset="0"/>
              </a:rPr>
              <a:t>Termly Topic</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5" name="TextBox 4">
            <a:extLst>
              <a:ext uri="{FF2B5EF4-FFF2-40B4-BE49-F238E27FC236}">
                <a16:creationId xmlns:a16="http://schemas.microsoft.com/office/drawing/2014/main" id="{0B09BDA9-130B-4CA1-BE26-A88BBC533795}"/>
              </a:ext>
            </a:extLst>
          </p:cNvPr>
          <p:cNvSpPr txBox="1"/>
          <p:nvPr/>
        </p:nvSpPr>
        <p:spPr>
          <a:xfrm>
            <a:off x="303578" y="5291911"/>
            <a:ext cx="8424936" cy="1200329"/>
          </a:xfrm>
          <a:prstGeom prst="rect">
            <a:avLst/>
          </a:prstGeom>
          <a:solidFill>
            <a:schemeClr val="bg2"/>
          </a:solidFill>
        </p:spPr>
        <p:txBody>
          <a:bodyPr wrap="square" rtlCol="0">
            <a:spAutoFit/>
          </a:bodyPr>
          <a:lstStyle/>
          <a:p>
            <a:pPr algn="just"/>
            <a:r>
              <a:rPr lang="en-GB" dirty="0">
                <a:latin typeface="Letter-join No-Lead 37" panose="02000503000000020003" pitchFamily="50" charset="0"/>
              </a:rPr>
              <a:t>Your child will receive Revision Guides for Reading, Grammar and Maths in the Autumn Term. These will be used for homework tasks each week and will need to be looked after. Answers are provided for you to check through with your child upon completion.</a:t>
            </a:r>
          </a:p>
        </p:txBody>
      </p:sp>
    </p:spTree>
    <p:extLst>
      <p:ext uri="{BB962C8B-B14F-4D97-AF65-F5344CB8AC3E}">
        <p14:creationId xmlns:p14="http://schemas.microsoft.com/office/powerpoint/2010/main" val="2960862608"/>
      </p:ext>
    </p:extLst>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err="1">
                <a:effectLst>
                  <a:outerShdw blurRad="38100" dist="38100" dir="2700000" algn="tl">
                    <a:srgbClr val="000000">
                      <a:alpha val="43137"/>
                    </a:srgbClr>
                  </a:outerShdw>
                </a:effectLst>
                <a:latin typeface="Letter-join No-Lead 37" pitchFamily="50" charset="0"/>
              </a:rPr>
              <a:t>WebsitE</a:t>
            </a:r>
            <a:endParaRPr lang="en-GB" sz="3600" b="1" u="sng" dirty="0">
              <a:effectLst>
                <a:outerShdw blurRad="38100" dist="38100" dir="2700000" algn="tl">
                  <a:srgbClr val="000000">
                    <a:alpha val="43137"/>
                  </a:srgbClr>
                </a:outerShdw>
              </a:effectLst>
              <a:latin typeface="Letter-join No-Lead 37" pitchFamily="50" charset="0"/>
            </a:endParaRPr>
          </a:p>
        </p:txBody>
      </p:sp>
      <p:sp>
        <p:nvSpPr>
          <p:cNvPr id="3" name="Content Placeholder 2"/>
          <p:cNvSpPr>
            <a:spLocks noGrp="1"/>
          </p:cNvSpPr>
          <p:nvPr>
            <p:ph idx="1"/>
          </p:nvPr>
        </p:nvSpPr>
        <p:spPr>
          <a:xfrm>
            <a:off x="755576" y="1124744"/>
            <a:ext cx="7520940" cy="5256584"/>
          </a:xfrm>
        </p:spPr>
        <p:txBody>
          <a:bodyPr>
            <a:noAutofit/>
          </a:bodyPr>
          <a:lstStyle/>
          <a:p>
            <a:r>
              <a:rPr lang="en-GB" sz="2000" dirty="0">
                <a:latin typeface="Letter-join No-Lead 37" pitchFamily="50" charset="0"/>
              </a:rPr>
              <a:t>Roebuck School Website is your first port of call for ALL communication:</a:t>
            </a:r>
          </a:p>
          <a:p>
            <a:pPr marL="457200" indent="-457200">
              <a:buFont typeface="Arial" panose="020B0604020202020204" pitchFamily="34" charset="0"/>
              <a:buChar char="•"/>
            </a:pPr>
            <a:r>
              <a:rPr lang="en-GB" sz="2000" dirty="0">
                <a:latin typeface="Letter-join No-Lead 37" pitchFamily="50" charset="0"/>
              </a:rPr>
              <a:t>Policies </a:t>
            </a:r>
          </a:p>
          <a:p>
            <a:pPr marL="457200" indent="-457200">
              <a:buFont typeface="Arial" panose="020B0604020202020204" pitchFamily="34" charset="0"/>
              <a:buChar char="•"/>
            </a:pPr>
            <a:r>
              <a:rPr lang="en-GB" sz="2000" dirty="0">
                <a:latin typeface="Letter-join No-Lead 37" pitchFamily="50" charset="0"/>
              </a:rPr>
              <a:t>Letter Section </a:t>
            </a:r>
          </a:p>
          <a:p>
            <a:pPr marL="457200" indent="-457200">
              <a:buFont typeface="Arial" panose="020B0604020202020204" pitchFamily="34" charset="0"/>
              <a:buChar char="•"/>
            </a:pPr>
            <a:r>
              <a:rPr lang="en-GB" sz="2000" dirty="0">
                <a:latin typeface="Letter-join No-Lead 37" pitchFamily="50" charset="0"/>
              </a:rPr>
              <a:t>Admissions </a:t>
            </a:r>
          </a:p>
          <a:p>
            <a:pPr marL="457200" indent="-457200">
              <a:buFont typeface="Arial" panose="020B0604020202020204" pitchFamily="34" charset="0"/>
              <a:buChar char="•"/>
            </a:pPr>
            <a:r>
              <a:rPr lang="en-GB" sz="2000" dirty="0">
                <a:latin typeface="Letter-join No-Lead 37" pitchFamily="50" charset="0"/>
              </a:rPr>
              <a:t>Uniform</a:t>
            </a:r>
          </a:p>
          <a:p>
            <a:pPr marL="457200" indent="-457200">
              <a:buFont typeface="Arial" panose="020B0604020202020204" pitchFamily="34" charset="0"/>
              <a:buChar char="•"/>
            </a:pPr>
            <a:r>
              <a:rPr lang="en-GB" sz="2000" dirty="0">
                <a:latin typeface="Letter-join No-Lead 37" pitchFamily="50" charset="0"/>
              </a:rPr>
              <a:t>Blogs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5" name="Picture 4">
            <a:extLst>
              <a:ext uri="{FF2B5EF4-FFF2-40B4-BE49-F238E27FC236}">
                <a16:creationId xmlns:a16="http://schemas.microsoft.com/office/drawing/2014/main" id="{59BD3966-DCD4-488D-9F99-379D3089D0BC}"/>
              </a:ext>
            </a:extLst>
          </p:cNvPr>
          <p:cNvPicPr>
            <a:picLocks noChangeAspect="1"/>
          </p:cNvPicPr>
          <p:nvPr/>
        </p:nvPicPr>
        <p:blipFill rotWithShape="1">
          <a:blip r:embed="rId3"/>
          <a:srcRect l="4326" t="10801" r="8999" b="6601"/>
          <a:stretch/>
        </p:blipFill>
        <p:spPr>
          <a:xfrm>
            <a:off x="4932040" y="1730603"/>
            <a:ext cx="3168352" cy="1698397"/>
          </a:xfrm>
          <a:prstGeom prst="rect">
            <a:avLst/>
          </a:prstGeom>
        </p:spPr>
      </p:pic>
      <p:sp>
        <p:nvSpPr>
          <p:cNvPr id="6" name="TextBox 5">
            <a:extLst>
              <a:ext uri="{FF2B5EF4-FFF2-40B4-BE49-F238E27FC236}">
                <a16:creationId xmlns:a16="http://schemas.microsoft.com/office/drawing/2014/main" id="{75784A92-7F77-4027-8660-3AFF8BF3F21C}"/>
              </a:ext>
            </a:extLst>
          </p:cNvPr>
          <p:cNvSpPr txBox="1"/>
          <p:nvPr/>
        </p:nvSpPr>
        <p:spPr>
          <a:xfrm>
            <a:off x="711318" y="4074166"/>
            <a:ext cx="8021216" cy="830997"/>
          </a:xfrm>
          <a:prstGeom prst="rect">
            <a:avLst/>
          </a:prstGeom>
          <a:noFill/>
        </p:spPr>
        <p:txBody>
          <a:bodyPr wrap="square" rtlCol="0">
            <a:spAutoFit/>
          </a:bodyPr>
          <a:lstStyle/>
          <a:p>
            <a:r>
              <a:rPr lang="en-GB" sz="2400" dirty="0">
                <a:latin typeface="Letter-join No-Lead 37" panose="02000503000000020003" pitchFamily="50" charset="0"/>
              </a:rPr>
              <a:t>Twitter is now fully developed and up and running. Please follow as you’ll see what we get up to in class. </a:t>
            </a:r>
          </a:p>
        </p:txBody>
      </p:sp>
      <p:pic>
        <p:nvPicPr>
          <p:cNvPr id="7" name="Picture 6">
            <a:extLst>
              <a:ext uri="{FF2B5EF4-FFF2-40B4-BE49-F238E27FC236}">
                <a16:creationId xmlns:a16="http://schemas.microsoft.com/office/drawing/2014/main" id="{4F282CCA-3C47-4090-81F8-A983B446E707}"/>
              </a:ext>
            </a:extLst>
          </p:cNvPr>
          <p:cNvPicPr>
            <a:picLocks noChangeAspect="1"/>
          </p:cNvPicPr>
          <p:nvPr/>
        </p:nvPicPr>
        <p:blipFill>
          <a:blip r:embed="rId4"/>
          <a:stretch>
            <a:fillRect/>
          </a:stretch>
        </p:blipFill>
        <p:spPr>
          <a:xfrm>
            <a:off x="7418816" y="4559481"/>
            <a:ext cx="943600" cy="943600"/>
          </a:xfrm>
          <a:prstGeom prst="rect">
            <a:avLst/>
          </a:prstGeom>
        </p:spPr>
      </p:pic>
    </p:spTree>
    <p:extLst>
      <p:ext uri="{BB962C8B-B14F-4D97-AF65-F5344CB8AC3E}">
        <p14:creationId xmlns:p14="http://schemas.microsoft.com/office/powerpoint/2010/main" val="2727460496"/>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22960" y="365760"/>
            <a:ext cx="7520940" cy="548640"/>
          </a:xfrm>
        </p:spPr>
        <p:txBody>
          <a:bodyPr/>
          <a:lstStyle/>
          <a:p>
            <a:pPr algn="ctr"/>
            <a:r>
              <a:rPr lang="en-GB" sz="3600" b="1" u="sng" dirty="0">
                <a:effectLst>
                  <a:outerShdw blurRad="38100" dist="38100" dir="2700000" algn="tl">
                    <a:srgbClr val="000000">
                      <a:alpha val="43137"/>
                    </a:srgbClr>
                  </a:outerShdw>
                </a:effectLst>
                <a:latin typeface="Letter-join No-Lead 37" pitchFamily="50" charset="0"/>
              </a:rPr>
              <a:t>Roebuck USES Gateway </a:t>
            </a:r>
            <a:r>
              <a:rPr lang="en-GB" sz="3600" b="1" u="sng" dirty="0" err="1">
                <a:effectLst>
                  <a:outerShdw blurRad="38100" dist="38100" dir="2700000" algn="tl">
                    <a:srgbClr val="000000">
                      <a:alpha val="43137"/>
                    </a:srgbClr>
                  </a:outerShdw>
                </a:effectLst>
                <a:latin typeface="Letter-join No-Lead 37" pitchFamily="50" charset="0"/>
              </a:rPr>
              <a:t>foR</a:t>
            </a:r>
            <a:r>
              <a:rPr lang="en-GB" sz="3600" b="1" u="sng" dirty="0">
                <a:effectLst>
                  <a:outerShdw blurRad="38100" dist="38100" dir="2700000" algn="tl">
                    <a:srgbClr val="000000">
                      <a:alpha val="43137"/>
                    </a:srgbClr>
                  </a:outerShdw>
                </a:effectLst>
                <a:latin typeface="Letter-join No-Lead 37" pitchFamily="50" charset="0"/>
              </a:rPr>
              <a:t>:</a:t>
            </a:r>
          </a:p>
        </p:txBody>
      </p:sp>
      <p:sp>
        <p:nvSpPr>
          <p:cNvPr id="3" name="Content Placeholder 2"/>
          <p:cNvSpPr>
            <a:spLocks noGrp="1"/>
          </p:cNvSpPr>
          <p:nvPr>
            <p:ph idx="1"/>
          </p:nvPr>
        </p:nvSpPr>
        <p:spPr>
          <a:xfrm>
            <a:off x="827584" y="1412776"/>
            <a:ext cx="7520940" cy="3579849"/>
          </a:xfrm>
        </p:spPr>
        <p:txBody>
          <a:bodyPr>
            <a:normAutofit lnSpcReduction="10000"/>
          </a:bodyPr>
          <a:lstStyle/>
          <a:p>
            <a:pPr marL="571500" indent="-571500">
              <a:buFont typeface="Arial" panose="020B0604020202020204" pitchFamily="34" charset="0"/>
              <a:buChar char="•"/>
            </a:pPr>
            <a:r>
              <a:rPr lang="en-GB" sz="3600" b="0" dirty="0">
                <a:latin typeface="Letter-join No-Lead 37" pitchFamily="50" charset="0"/>
              </a:rPr>
              <a:t>Online payments </a:t>
            </a:r>
          </a:p>
          <a:p>
            <a:pPr marL="571500" indent="-571500">
              <a:buFont typeface="Arial" panose="020B0604020202020204" pitchFamily="34" charset="0"/>
              <a:buChar char="•"/>
            </a:pPr>
            <a:r>
              <a:rPr lang="en-GB" sz="3600" b="0" dirty="0">
                <a:latin typeface="Letter-join No-Lead 37" pitchFamily="50" charset="0"/>
              </a:rPr>
              <a:t>Communication</a:t>
            </a:r>
          </a:p>
          <a:p>
            <a:pPr marL="571500" indent="-571500">
              <a:buFont typeface="Arial" panose="020B0604020202020204" pitchFamily="34" charset="0"/>
              <a:buChar char="•"/>
            </a:pPr>
            <a:r>
              <a:rPr lang="en-GB" sz="3600" b="0" dirty="0">
                <a:latin typeface="Letter-join No-Lead 37" pitchFamily="50" charset="0"/>
              </a:rPr>
              <a:t>Booking into workshops </a:t>
            </a:r>
          </a:p>
          <a:p>
            <a:pPr marL="571500" indent="-571500">
              <a:buFont typeface="Arial" panose="020B0604020202020204" pitchFamily="34" charset="0"/>
              <a:buChar char="•"/>
            </a:pPr>
            <a:r>
              <a:rPr lang="en-GB" sz="3600" b="0" dirty="0">
                <a:latin typeface="Letter-join No-Lead 37" pitchFamily="50" charset="0"/>
              </a:rPr>
              <a:t>Booking clubs </a:t>
            </a:r>
          </a:p>
          <a:p>
            <a:pPr marL="571500" indent="-571500">
              <a:buFont typeface="Arial" panose="020B0604020202020204" pitchFamily="34" charset="0"/>
              <a:buChar char="•"/>
            </a:pPr>
            <a:r>
              <a:rPr lang="en-GB" sz="3600" b="0" dirty="0">
                <a:latin typeface="Letter-join No-Lead 37" pitchFamily="50" charset="0"/>
              </a:rPr>
              <a:t>Booking for Parent Consultations</a:t>
            </a:r>
          </a:p>
          <a:p>
            <a:pPr marL="571500" indent="-571500">
              <a:buFont typeface="Arial" panose="020B0604020202020204" pitchFamily="34" charset="0"/>
              <a:buChar char="•"/>
            </a:pPr>
            <a:r>
              <a:rPr lang="en-GB" sz="3600" b="0" dirty="0">
                <a:latin typeface="Letter-join No-Lead 37" pitchFamily="50" charset="0"/>
              </a:rPr>
              <a:t>Booking for special events</a:t>
            </a:r>
          </a:p>
          <a:p>
            <a:endParaRPr lang="en-GB" dirty="0"/>
          </a:p>
        </p:txBody>
      </p:sp>
    </p:spTree>
    <p:extLst>
      <p:ext uri="{BB962C8B-B14F-4D97-AF65-F5344CB8AC3E}">
        <p14:creationId xmlns:p14="http://schemas.microsoft.com/office/powerpoint/2010/main" val="2349264602"/>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sz="3600" b="1" u="sng" dirty="0">
                <a:effectLst>
                  <a:outerShdw blurRad="38100" dist="38100" dir="2700000" algn="tl">
                    <a:srgbClr val="000000">
                      <a:alpha val="43137"/>
                    </a:srgbClr>
                  </a:outerShdw>
                </a:effectLst>
                <a:latin typeface="Letter-join No-Lead 37" pitchFamily="50" charset="0"/>
              </a:rPr>
              <a:t>Communication at roebuck…</a:t>
            </a:r>
          </a:p>
        </p:txBody>
      </p:sp>
      <p:sp>
        <p:nvSpPr>
          <p:cNvPr id="3" name="Content Placeholder 2"/>
          <p:cNvSpPr>
            <a:spLocks noGrp="1"/>
          </p:cNvSpPr>
          <p:nvPr>
            <p:ph idx="1"/>
          </p:nvPr>
        </p:nvSpPr>
        <p:spPr>
          <a:xfrm>
            <a:off x="683568" y="1340768"/>
            <a:ext cx="7520940" cy="3168352"/>
          </a:xfrm>
        </p:spPr>
        <p:txBody>
          <a:bodyPr>
            <a:noAutofit/>
          </a:bodyPr>
          <a:lstStyle/>
          <a:p>
            <a:pPr marL="457200" indent="-457200">
              <a:buFont typeface="Arial" panose="020B0604020202020204" pitchFamily="34" charset="0"/>
              <a:buChar char="•"/>
            </a:pPr>
            <a:r>
              <a:rPr lang="en-GB" sz="2800" b="0" dirty="0">
                <a:latin typeface="Letter-join No-Lead 37" pitchFamily="50" charset="0"/>
              </a:rPr>
              <a:t>Facebook</a:t>
            </a:r>
          </a:p>
          <a:p>
            <a:pPr marL="457200" indent="-457200">
              <a:buFont typeface="Arial" panose="020B0604020202020204" pitchFamily="34" charset="0"/>
              <a:buChar char="•"/>
            </a:pPr>
            <a:r>
              <a:rPr lang="en-GB" sz="2800" b="0" dirty="0">
                <a:latin typeface="Letter-join No-Lead 37" pitchFamily="50" charset="0"/>
              </a:rPr>
              <a:t>School Website </a:t>
            </a:r>
          </a:p>
          <a:p>
            <a:pPr marL="457200" indent="-457200">
              <a:buFont typeface="Arial" panose="020B0604020202020204" pitchFamily="34" charset="0"/>
              <a:buChar char="•"/>
            </a:pPr>
            <a:r>
              <a:rPr lang="en-GB" sz="2800" b="0" dirty="0">
                <a:latin typeface="Letter-join No-Lead 37" pitchFamily="50" charset="0"/>
              </a:rPr>
              <a:t>Posters</a:t>
            </a:r>
          </a:p>
          <a:p>
            <a:pPr marL="457200" indent="-457200">
              <a:buFont typeface="Arial" panose="020B0604020202020204" pitchFamily="34" charset="0"/>
              <a:buChar char="•"/>
            </a:pPr>
            <a:r>
              <a:rPr lang="en-GB" sz="2800" b="0" dirty="0">
                <a:latin typeface="Letter-join No-Lead 37" pitchFamily="50" charset="0"/>
              </a:rPr>
              <a:t>Email</a:t>
            </a:r>
          </a:p>
          <a:p>
            <a:pPr marL="457200" indent="-457200">
              <a:buFont typeface="Arial" panose="020B0604020202020204" pitchFamily="34" charset="0"/>
              <a:buChar char="•"/>
            </a:pPr>
            <a:r>
              <a:rPr lang="en-GB" sz="2800" b="0" dirty="0">
                <a:latin typeface="Letter-join No-Lead 37" pitchFamily="50" charset="0"/>
              </a:rPr>
              <a:t>Text </a:t>
            </a:r>
          </a:p>
          <a:p>
            <a:pPr marL="457200" indent="-457200">
              <a:buFont typeface="Arial" panose="020B0604020202020204" pitchFamily="34" charset="0"/>
              <a:buChar char="•"/>
            </a:pPr>
            <a:r>
              <a:rPr lang="en-GB" sz="2800" b="0" dirty="0">
                <a:latin typeface="Letter-join No-Lead 37" pitchFamily="50" charset="0"/>
              </a:rPr>
              <a:t>Open Door Policy </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7460496"/>
      </p:ext>
    </p:extLst>
  </p:cSld>
  <p:clrMapOvr>
    <a:masterClrMapping/>
  </p:clrMapOvr>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GB" b="1" u="sng" dirty="0">
                <a:effectLst>
                  <a:outerShdw blurRad="38100" dist="38100" dir="2700000" algn="tl">
                    <a:srgbClr val="000000">
                      <a:alpha val="43137"/>
                    </a:srgbClr>
                  </a:outerShdw>
                </a:effectLst>
                <a:latin typeface="Letter-join No-Lead 37" pitchFamily="50" charset="0"/>
              </a:rPr>
              <a:t>Communication continued </a:t>
            </a:r>
          </a:p>
        </p:txBody>
      </p:sp>
      <p:sp>
        <p:nvSpPr>
          <p:cNvPr id="3" name="Content Placeholder 2"/>
          <p:cNvSpPr>
            <a:spLocks noGrp="1"/>
          </p:cNvSpPr>
          <p:nvPr>
            <p:ph idx="1"/>
          </p:nvPr>
        </p:nvSpPr>
        <p:spPr>
          <a:xfrm>
            <a:off x="251520" y="1100628"/>
            <a:ext cx="8092380" cy="3579849"/>
          </a:xfrm>
        </p:spPr>
        <p:txBody>
          <a:bodyPr>
            <a:normAutofit/>
          </a:bodyPr>
          <a:lstStyle/>
          <a:p>
            <a:pPr algn="just">
              <a:buFont typeface="Arial" panose="020B0604020202020204" pitchFamily="34" charset="0"/>
              <a:buChar char="•"/>
            </a:pPr>
            <a:r>
              <a:rPr lang="en-GB" sz="2000" dirty="0">
                <a:latin typeface="Letter-join No-Lead 37" panose="02000503000000020003" pitchFamily="50" charset="0"/>
              </a:rPr>
              <a:t>Communication is extremely important between us and yourselves. Please remember that we have an open door policy in which we will happily discuss any issues that may occur. </a:t>
            </a:r>
          </a:p>
          <a:p>
            <a:pPr algn="just">
              <a:buFont typeface="Arial" panose="020B0604020202020204" pitchFamily="34" charset="0"/>
              <a:buChar char="•"/>
            </a:pPr>
            <a:endParaRPr lang="en-GB" sz="2000" dirty="0">
              <a:latin typeface="Letter-join No-Lead 37" panose="02000503000000020003" pitchFamily="50" charset="0"/>
            </a:endParaRPr>
          </a:p>
          <a:p>
            <a:pPr algn="just">
              <a:buFont typeface="Arial" panose="020B0604020202020204" pitchFamily="34" charset="0"/>
              <a:buChar char="•"/>
            </a:pPr>
            <a:r>
              <a:rPr lang="en-GB" sz="2000" dirty="0">
                <a:latin typeface="Letter-join No-Lead 37" panose="02000503000000020003" pitchFamily="50" charset="0"/>
              </a:rPr>
              <a:t>We also have our Year 6 email which will be monitored daily (Mon-Fri during school hours) </a:t>
            </a:r>
            <a:r>
              <a:rPr lang="en-GB" sz="2800" dirty="0">
                <a:latin typeface="Letter-join No-Lead 37" panose="02000503000000020003" pitchFamily="50" charset="0"/>
                <a:hlinkClick r:id="rId2"/>
              </a:rPr>
              <a:t>Y6@roebuck.herts.sch.uk</a:t>
            </a:r>
            <a:r>
              <a:rPr lang="en-GB" sz="2800" dirty="0">
                <a:latin typeface="Letter-join No-Lead 37" panose="02000503000000020003" pitchFamily="50" charset="0"/>
              </a:rPr>
              <a:t> </a:t>
            </a:r>
          </a:p>
          <a:p>
            <a:pPr algn="just">
              <a:buFont typeface="Arial" panose="020B0604020202020204" pitchFamily="34" charset="0"/>
              <a:buChar char="•"/>
            </a:pPr>
            <a:endParaRPr lang="en-GB" sz="2000" dirty="0">
              <a:latin typeface="Letter-join No-Lead 37" panose="02000503000000020003" pitchFamily="50" charset="0"/>
            </a:endParaRPr>
          </a:p>
          <a:p>
            <a:pPr algn="just">
              <a:buFont typeface="Arial" panose="020B0604020202020204" pitchFamily="34" charset="0"/>
              <a:buChar char="•"/>
            </a:pPr>
            <a:r>
              <a:rPr lang="en-GB" sz="2000" dirty="0">
                <a:latin typeface="Letter-join No-Lead 37" panose="02000503000000020003" pitchFamily="50" charset="0"/>
              </a:rPr>
              <a:t>Class group chats are great for knowing key information around school but please be mindful about discussing any issues. </a:t>
            </a:r>
            <a:endParaRPr lang="en-GB" dirty="0">
              <a:latin typeface="Letter-join No-Lead 37" panose="02000503000000020003" pitchFamily="50" charset="0"/>
            </a:endParaRPr>
          </a:p>
        </p:txBody>
      </p:sp>
      <p:pic>
        <p:nvPicPr>
          <p:cNvPr id="4" name="Picture 2" descr="C:\ProgramData\Shared Desktop\Roebuck\Vision &amp; Ethos\School Logos\New Academy Logo\Academy Logo With Motto.jpg"/>
          <p:cNvPicPr>
            <a:picLocks noChangeAspect="1" noChangeArrowheads="1"/>
          </p:cNvPicPr>
          <p:nvPr/>
        </p:nvPicPr>
        <p:blipFill>
          <a:blip r:embed="rId3"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pic>
        <p:nvPicPr>
          <p:cNvPr id="6" name="Picture 5">
            <a:extLst>
              <a:ext uri="{FF2B5EF4-FFF2-40B4-BE49-F238E27FC236}">
                <a16:creationId xmlns:a16="http://schemas.microsoft.com/office/drawing/2014/main" id="{1E4EB883-A694-4DAF-9C64-A273891D329A}"/>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7246338" y="5191392"/>
            <a:ext cx="1666608" cy="1666608"/>
          </a:xfrm>
          <a:prstGeom prst="rect">
            <a:avLst/>
          </a:prstGeom>
        </p:spPr>
      </p:pic>
    </p:spTree>
    <p:extLst>
      <p:ext uri="{BB962C8B-B14F-4D97-AF65-F5344CB8AC3E}">
        <p14:creationId xmlns:p14="http://schemas.microsoft.com/office/powerpoint/2010/main" val="8773174"/>
      </p:ext>
    </p:extLst>
  </p:cSld>
  <p:clrMapOvr>
    <a:masterClrMapping/>
  </p:clrMapOvr>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35466" y="232072"/>
            <a:ext cx="7520940" cy="548640"/>
          </a:xfrm>
        </p:spPr>
        <p:txBody>
          <a:bodyPr/>
          <a:lstStyle/>
          <a:p>
            <a:r>
              <a:rPr lang="en-GB" b="1" u="sng" dirty="0">
                <a:effectLst>
                  <a:outerShdw blurRad="38100" dist="38100" dir="2700000" algn="tl">
                    <a:srgbClr val="000000">
                      <a:alpha val="43137"/>
                    </a:srgbClr>
                  </a:outerShdw>
                </a:effectLst>
                <a:latin typeface="Letter-join No-Lead 37" pitchFamily="50" charset="0"/>
              </a:rPr>
              <a:t>Communication</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
        <p:nvSpPr>
          <p:cNvPr id="8" name="TextBox 7">
            <a:extLst>
              <a:ext uri="{FF2B5EF4-FFF2-40B4-BE49-F238E27FC236}">
                <a16:creationId xmlns:a16="http://schemas.microsoft.com/office/drawing/2014/main" id="{0F79CDC2-C1CF-4EA5-8AAA-F7F9326E4020}"/>
              </a:ext>
            </a:extLst>
          </p:cNvPr>
          <p:cNvSpPr txBox="1"/>
          <p:nvPr/>
        </p:nvSpPr>
        <p:spPr>
          <a:xfrm>
            <a:off x="539552" y="1052736"/>
            <a:ext cx="8064896" cy="646331"/>
          </a:xfrm>
          <a:prstGeom prst="rect">
            <a:avLst/>
          </a:prstGeom>
          <a:noFill/>
        </p:spPr>
        <p:txBody>
          <a:bodyPr wrap="square" rtlCol="0">
            <a:spAutoFit/>
          </a:bodyPr>
          <a:lstStyle/>
          <a:p>
            <a:endParaRPr lang="en-GB" dirty="0">
              <a:solidFill>
                <a:srgbClr val="FF0000"/>
              </a:solidFill>
            </a:endParaRPr>
          </a:p>
          <a:p>
            <a:endParaRPr lang="en-GB" dirty="0"/>
          </a:p>
        </p:txBody>
      </p:sp>
      <p:sp>
        <p:nvSpPr>
          <p:cNvPr id="10" name="Rectangle 9">
            <a:extLst>
              <a:ext uri="{FF2B5EF4-FFF2-40B4-BE49-F238E27FC236}">
                <a16:creationId xmlns:a16="http://schemas.microsoft.com/office/drawing/2014/main" id="{707B4B63-BC78-4045-8362-8B0C538F142F}"/>
              </a:ext>
            </a:extLst>
          </p:cNvPr>
          <p:cNvSpPr/>
          <p:nvPr/>
        </p:nvSpPr>
        <p:spPr>
          <a:xfrm>
            <a:off x="3635896" y="1052736"/>
            <a:ext cx="2016224" cy="1008112"/>
          </a:xfrm>
          <a:prstGeom prst="rect">
            <a:avLst/>
          </a:prstGeom>
        </p:spPr>
        <p:style>
          <a:lnRef idx="2">
            <a:schemeClr val="accent2">
              <a:shade val="50000"/>
            </a:schemeClr>
          </a:lnRef>
          <a:fillRef idx="1">
            <a:schemeClr val="accent2"/>
          </a:fillRef>
          <a:effectRef idx="0">
            <a:schemeClr val="accent2"/>
          </a:effectRef>
          <a:fontRef idx="minor">
            <a:schemeClr val="lt1"/>
          </a:fontRef>
        </p:style>
        <p:txBody>
          <a:bodyPr rtlCol="0" anchor="ctr"/>
          <a:lstStyle/>
          <a:p>
            <a:pPr algn="ctr"/>
            <a:r>
              <a:rPr lang="en-GB" sz="2000" b="1" dirty="0">
                <a:solidFill>
                  <a:schemeClr val="tx1"/>
                </a:solidFill>
              </a:rPr>
              <a:t>Headteacher</a:t>
            </a:r>
          </a:p>
          <a:p>
            <a:pPr algn="ctr"/>
            <a:r>
              <a:rPr lang="en-GB" sz="2000" b="1" dirty="0">
                <a:solidFill>
                  <a:schemeClr val="tx1"/>
                </a:solidFill>
              </a:rPr>
              <a:t>Mr Mari</a:t>
            </a:r>
          </a:p>
        </p:txBody>
      </p:sp>
      <p:sp>
        <p:nvSpPr>
          <p:cNvPr id="11" name="Rectangle 10">
            <a:extLst>
              <a:ext uri="{FF2B5EF4-FFF2-40B4-BE49-F238E27FC236}">
                <a16:creationId xmlns:a16="http://schemas.microsoft.com/office/drawing/2014/main" id="{B2916BE2-54E8-438A-BA79-8EA8BB54F736}"/>
              </a:ext>
            </a:extLst>
          </p:cNvPr>
          <p:cNvSpPr/>
          <p:nvPr/>
        </p:nvSpPr>
        <p:spPr>
          <a:xfrm>
            <a:off x="2627784" y="2213248"/>
            <a:ext cx="2016224" cy="100811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b="1" dirty="0">
                <a:solidFill>
                  <a:schemeClr val="tx1"/>
                </a:solidFill>
              </a:rPr>
              <a:t>Assistant Headteacher</a:t>
            </a:r>
          </a:p>
          <a:p>
            <a:pPr algn="ctr"/>
            <a:r>
              <a:rPr lang="en-GB" b="1" dirty="0">
                <a:solidFill>
                  <a:schemeClr val="tx1"/>
                </a:solidFill>
              </a:rPr>
              <a:t>Mrs Longhurst</a:t>
            </a:r>
          </a:p>
        </p:txBody>
      </p:sp>
      <p:sp>
        <p:nvSpPr>
          <p:cNvPr id="12" name="Rectangle 11">
            <a:extLst>
              <a:ext uri="{FF2B5EF4-FFF2-40B4-BE49-F238E27FC236}">
                <a16:creationId xmlns:a16="http://schemas.microsoft.com/office/drawing/2014/main" id="{34B0CEC9-56A4-497C-8B0C-E73AE19E45BA}"/>
              </a:ext>
            </a:extLst>
          </p:cNvPr>
          <p:cNvSpPr/>
          <p:nvPr/>
        </p:nvSpPr>
        <p:spPr>
          <a:xfrm>
            <a:off x="4932040" y="2199184"/>
            <a:ext cx="2016224" cy="1008112"/>
          </a:xfrm>
          <a:prstGeom prst="rect">
            <a:avLst/>
          </a:prstGeom>
        </p:spPr>
        <p:style>
          <a:lnRef idx="2">
            <a:schemeClr val="accent3">
              <a:shade val="50000"/>
            </a:schemeClr>
          </a:lnRef>
          <a:fillRef idx="1">
            <a:schemeClr val="accent3"/>
          </a:fillRef>
          <a:effectRef idx="0">
            <a:schemeClr val="accent3"/>
          </a:effectRef>
          <a:fontRef idx="minor">
            <a:schemeClr val="lt1"/>
          </a:fontRef>
        </p:style>
        <p:txBody>
          <a:bodyPr rtlCol="0" anchor="ctr"/>
          <a:lstStyle/>
          <a:p>
            <a:pPr algn="ctr"/>
            <a:r>
              <a:rPr lang="en-GB" b="1" dirty="0">
                <a:solidFill>
                  <a:schemeClr val="tx1"/>
                </a:solidFill>
              </a:rPr>
              <a:t>Assistant Headteacher</a:t>
            </a:r>
          </a:p>
          <a:p>
            <a:pPr algn="ctr"/>
            <a:r>
              <a:rPr lang="en-GB" b="1" dirty="0">
                <a:solidFill>
                  <a:schemeClr val="tx1"/>
                </a:solidFill>
              </a:rPr>
              <a:t>Mrs </a:t>
            </a:r>
            <a:r>
              <a:rPr lang="en-GB" b="1" dirty="0" err="1">
                <a:solidFill>
                  <a:schemeClr val="tx1"/>
                </a:solidFill>
              </a:rPr>
              <a:t>Herbaut</a:t>
            </a:r>
            <a:endParaRPr lang="en-GB" b="1" dirty="0">
              <a:solidFill>
                <a:schemeClr val="tx1"/>
              </a:solidFill>
            </a:endParaRPr>
          </a:p>
        </p:txBody>
      </p:sp>
      <p:sp>
        <p:nvSpPr>
          <p:cNvPr id="13" name="Rectangle 12">
            <a:extLst>
              <a:ext uri="{FF2B5EF4-FFF2-40B4-BE49-F238E27FC236}">
                <a16:creationId xmlns:a16="http://schemas.microsoft.com/office/drawing/2014/main" id="{6A3732BC-243F-4310-AA8F-B4D7562702D1}"/>
              </a:ext>
            </a:extLst>
          </p:cNvPr>
          <p:cNvSpPr/>
          <p:nvPr/>
        </p:nvSpPr>
        <p:spPr>
          <a:xfrm>
            <a:off x="3666659" y="3429000"/>
            <a:ext cx="2016224" cy="1008112"/>
          </a:xfrm>
          <a:prstGeom prst="rect">
            <a:avLst/>
          </a:prstGeom>
        </p:spPr>
        <p:style>
          <a:lnRef idx="2">
            <a:schemeClr val="accent4">
              <a:shade val="50000"/>
            </a:schemeClr>
          </a:lnRef>
          <a:fillRef idx="1">
            <a:schemeClr val="accent4"/>
          </a:fillRef>
          <a:effectRef idx="0">
            <a:schemeClr val="accent4"/>
          </a:effectRef>
          <a:fontRef idx="minor">
            <a:schemeClr val="lt1"/>
          </a:fontRef>
        </p:style>
        <p:txBody>
          <a:bodyPr rtlCol="0" anchor="ctr"/>
          <a:lstStyle/>
          <a:p>
            <a:pPr algn="ctr"/>
            <a:r>
              <a:rPr lang="en-GB" b="1" dirty="0">
                <a:solidFill>
                  <a:schemeClr val="tx1"/>
                </a:solidFill>
              </a:rPr>
              <a:t>Year 5/6 Phase Lead</a:t>
            </a:r>
          </a:p>
          <a:p>
            <a:pPr algn="ctr"/>
            <a:r>
              <a:rPr lang="en-GB" b="1" dirty="0">
                <a:solidFill>
                  <a:schemeClr val="tx1"/>
                </a:solidFill>
              </a:rPr>
              <a:t>Miss Williams</a:t>
            </a:r>
          </a:p>
        </p:txBody>
      </p:sp>
      <p:sp>
        <p:nvSpPr>
          <p:cNvPr id="14" name="Rectangle 13">
            <a:extLst>
              <a:ext uri="{FF2B5EF4-FFF2-40B4-BE49-F238E27FC236}">
                <a16:creationId xmlns:a16="http://schemas.microsoft.com/office/drawing/2014/main" id="{04484DC2-4738-4888-BA06-1B6650AC89B8}"/>
              </a:ext>
            </a:extLst>
          </p:cNvPr>
          <p:cNvSpPr/>
          <p:nvPr/>
        </p:nvSpPr>
        <p:spPr>
          <a:xfrm>
            <a:off x="3683354" y="4797152"/>
            <a:ext cx="2016224" cy="1008112"/>
          </a:xfrm>
          <a:prstGeom prst="rect">
            <a:avLst/>
          </a:prstGeom>
        </p:spPr>
        <p:style>
          <a:lnRef idx="2">
            <a:schemeClr val="accent5">
              <a:shade val="50000"/>
            </a:schemeClr>
          </a:lnRef>
          <a:fillRef idx="1">
            <a:schemeClr val="accent5"/>
          </a:fillRef>
          <a:effectRef idx="0">
            <a:schemeClr val="accent5"/>
          </a:effectRef>
          <a:fontRef idx="minor">
            <a:schemeClr val="lt1"/>
          </a:fontRef>
        </p:style>
        <p:txBody>
          <a:bodyPr rtlCol="0" anchor="ctr"/>
          <a:lstStyle/>
          <a:p>
            <a:pPr algn="ctr"/>
            <a:r>
              <a:rPr lang="en-GB" b="1" dirty="0">
                <a:solidFill>
                  <a:schemeClr val="tx1"/>
                </a:solidFill>
              </a:rPr>
              <a:t>Class Teacher</a:t>
            </a:r>
          </a:p>
        </p:txBody>
      </p:sp>
      <p:cxnSp>
        <p:nvCxnSpPr>
          <p:cNvPr id="16" name="Straight Arrow Connector 15">
            <a:extLst>
              <a:ext uri="{FF2B5EF4-FFF2-40B4-BE49-F238E27FC236}">
                <a16:creationId xmlns:a16="http://schemas.microsoft.com/office/drawing/2014/main" id="{51F39B03-111E-4C13-960F-3EF1631FCBFD}"/>
              </a:ext>
            </a:extLst>
          </p:cNvPr>
          <p:cNvCxnSpPr>
            <a:cxnSpLocks/>
            <a:stCxn id="14" idx="0"/>
          </p:cNvCxnSpPr>
          <p:nvPr/>
        </p:nvCxnSpPr>
        <p:spPr>
          <a:xfrm flipV="1">
            <a:off x="4691466" y="4437112"/>
            <a:ext cx="0" cy="36004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21" name="Straight Arrow Connector 20">
            <a:extLst>
              <a:ext uri="{FF2B5EF4-FFF2-40B4-BE49-F238E27FC236}">
                <a16:creationId xmlns:a16="http://schemas.microsoft.com/office/drawing/2014/main" id="{10EEE2DB-42FD-4447-A82C-A5A2ADEE317A}"/>
              </a:ext>
            </a:extLst>
          </p:cNvPr>
          <p:cNvCxnSpPr>
            <a:cxnSpLocks/>
          </p:cNvCxnSpPr>
          <p:nvPr/>
        </p:nvCxnSpPr>
        <p:spPr>
          <a:xfrm flipV="1">
            <a:off x="5220072" y="3068960"/>
            <a:ext cx="0" cy="36004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22" name="Straight Arrow Connector 21">
            <a:extLst>
              <a:ext uri="{FF2B5EF4-FFF2-40B4-BE49-F238E27FC236}">
                <a16:creationId xmlns:a16="http://schemas.microsoft.com/office/drawing/2014/main" id="{CF063E69-50DF-45CA-B28D-5D9FE6D9DC08}"/>
              </a:ext>
            </a:extLst>
          </p:cNvPr>
          <p:cNvCxnSpPr>
            <a:cxnSpLocks/>
          </p:cNvCxnSpPr>
          <p:nvPr/>
        </p:nvCxnSpPr>
        <p:spPr>
          <a:xfrm flipV="1">
            <a:off x="4139952" y="3068960"/>
            <a:ext cx="0" cy="36004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23" name="Straight Arrow Connector 22">
            <a:extLst>
              <a:ext uri="{FF2B5EF4-FFF2-40B4-BE49-F238E27FC236}">
                <a16:creationId xmlns:a16="http://schemas.microsoft.com/office/drawing/2014/main" id="{02FA274F-6EA3-4483-94FB-39E734F94EA1}"/>
              </a:ext>
            </a:extLst>
          </p:cNvPr>
          <p:cNvCxnSpPr>
            <a:cxnSpLocks/>
          </p:cNvCxnSpPr>
          <p:nvPr/>
        </p:nvCxnSpPr>
        <p:spPr>
          <a:xfrm flipV="1">
            <a:off x="3995936" y="1909548"/>
            <a:ext cx="0" cy="36004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cxnSp>
        <p:nvCxnSpPr>
          <p:cNvPr id="24" name="Straight Arrow Connector 23">
            <a:extLst>
              <a:ext uri="{FF2B5EF4-FFF2-40B4-BE49-F238E27FC236}">
                <a16:creationId xmlns:a16="http://schemas.microsoft.com/office/drawing/2014/main" id="{B8E28365-9775-42E8-8B87-0A9A66B065BC}"/>
              </a:ext>
            </a:extLst>
          </p:cNvPr>
          <p:cNvCxnSpPr>
            <a:cxnSpLocks/>
          </p:cNvCxnSpPr>
          <p:nvPr/>
        </p:nvCxnSpPr>
        <p:spPr>
          <a:xfrm flipV="1">
            <a:off x="5238720" y="1909548"/>
            <a:ext cx="0" cy="360040"/>
          </a:xfrm>
          <a:prstGeom prst="straightConnector1">
            <a:avLst/>
          </a:prstGeom>
          <a:ln w="38100">
            <a:tailEnd type="triangle"/>
          </a:ln>
        </p:spPr>
        <p:style>
          <a:lnRef idx="1">
            <a:schemeClr val="dk1"/>
          </a:lnRef>
          <a:fillRef idx="0">
            <a:schemeClr val="dk1"/>
          </a:fillRef>
          <a:effectRef idx="0">
            <a:schemeClr val="dk1"/>
          </a:effectRef>
          <a:fontRef idx="minor">
            <a:schemeClr val="tx1"/>
          </a:fontRef>
        </p:style>
      </p:cxnSp>
      <p:sp>
        <p:nvSpPr>
          <p:cNvPr id="25" name="TextBox 24">
            <a:extLst>
              <a:ext uri="{FF2B5EF4-FFF2-40B4-BE49-F238E27FC236}">
                <a16:creationId xmlns:a16="http://schemas.microsoft.com/office/drawing/2014/main" id="{0BCEDABD-E9A8-4DF6-A55E-59A39BAB2311}"/>
              </a:ext>
            </a:extLst>
          </p:cNvPr>
          <p:cNvSpPr txBox="1"/>
          <p:nvPr/>
        </p:nvSpPr>
        <p:spPr>
          <a:xfrm>
            <a:off x="69249" y="3704382"/>
            <a:ext cx="3408921" cy="2585323"/>
          </a:xfrm>
          <a:prstGeom prst="rect">
            <a:avLst/>
          </a:prstGeom>
        </p:spPr>
        <p:style>
          <a:lnRef idx="2">
            <a:schemeClr val="accent2"/>
          </a:lnRef>
          <a:fillRef idx="1">
            <a:schemeClr val="lt1"/>
          </a:fillRef>
          <a:effectRef idx="0">
            <a:schemeClr val="accent2"/>
          </a:effectRef>
          <a:fontRef idx="minor">
            <a:schemeClr val="dk1"/>
          </a:fontRef>
        </p:style>
        <p:txBody>
          <a:bodyPr wrap="square" rtlCol="0">
            <a:spAutoFit/>
          </a:bodyPr>
          <a:lstStyle/>
          <a:p>
            <a:pPr algn="just"/>
            <a:r>
              <a:rPr lang="en-GB" dirty="0">
                <a:latin typeface="Letter-join No-Lead 37" panose="02000503000000020003" pitchFamily="50" charset="0"/>
              </a:rPr>
              <a:t>First port of call will be your child’s class teacher.</a:t>
            </a:r>
          </a:p>
          <a:p>
            <a:pPr algn="just"/>
            <a:r>
              <a:rPr lang="en-GB" dirty="0">
                <a:latin typeface="Letter-join No-Lead 37" panose="02000503000000020003" pitchFamily="50" charset="0"/>
              </a:rPr>
              <a:t> </a:t>
            </a:r>
          </a:p>
          <a:p>
            <a:pPr algn="just"/>
            <a:r>
              <a:rPr lang="en-GB" dirty="0">
                <a:latin typeface="Letter-join No-Lead 37" panose="02000503000000020003" pitchFamily="50" charset="0"/>
              </a:rPr>
              <a:t>If you feel this needs to be discussed further, this then goes to 5/6 phase lead. </a:t>
            </a:r>
          </a:p>
          <a:p>
            <a:pPr algn="just"/>
            <a:endParaRPr lang="en-GB" dirty="0">
              <a:latin typeface="Letter-join No-Lead 37" panose="02000503000000020003" pitchFamily="50" charset="0"/>
            </a:endParaRPr>
          </a:p>
          <a:p>
            <a:pPr algn="just"/>
            <a:r>
              <a:rPr lang="en-GB" dirty="0">
                <a:latin typeface="Letter-join No-Lead 37" panose="02000503000000020003" pitchFamily="50" charset="0"/>
              </a:rPr>
              <a:t>This will then lead to Senior Leadership Team if needed. </a:t>
            </a:r>
          </a:p>
        </p:txBody>
      </p:sp>
    </p:spTree>
    <p:extLst>
      <p:ext uri="{BB962C8B-B14F-4D97-AF65-F5344CB8AC3E}">
        <p14:creationId xmlns:p14="http://schemas.microsoft.com/office/powerpoint/2010/main" val="2870914587"/>
      </p:ext>
    </p:extLst>
  </p:cSld>
  <p:clrMapOvr>
    <a:masterClrMapping/>
  </p:clrMapOvr>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effectLst>
                  <a:outerShdw blurRad="38100" dist="38100" dir="2700000" algn="tl">
                    <a:srgbClr val="000000">
                      <a:alpha val="43137"/>
                    </a:srgbClr>
                  </a:outerShdw>
                </a:effectLst>
                <a:latin typeface="Letter-join No-Lead 37" pitchFamily="50" charset="0"/>
              </a:rPr>
              <a:t>Collecting pupils from school</a:t>
            </a:r>
          </a:p>
        </p:txBody>
      </p:sp>
      <p:sp>
        <p:nvSpPr>
          <p:cNvPr id="3" name="Content Placeholder 2"/>
          <p:cNvSpPr>
            <a:spLocks noGrp="1"/>
          </p:cNvSpPr>
          <p:nvPr>
            <p:ph idx="1"/>
          </p:nvPr>
        </p:nvSpPr>
        <p:spPr>
          <a:xfrm>
            <a:off x="323528" y="1124744"/>
            <a:ext cx="8640960" cy="5256584"/>
          </a:xfrm>
        </p:spPr>
        <p:txBody>
          <a:bodyPr>
            <a:noAutofit/>
          </a:bodyPr>
          <a:lstStyle/>
          <a:p>
            <a:pPr algn="just"/>
            <a:r>
              <a:rPr lang="en-GB" sz="2400" u="sng" dirty="0">
                <a:latin typeface="Letter-join No-Lead 37" pitchFamily="50" charset="0"/>
              </a:rPr>
              <a:t>Drop off: </a:t>
            </a:r>
            <a:r>
              <a:rPr lang="en-GB" sz="2000" dirty="0">
                <a:latin typeface="Letter-join No-Lead 37" pitchFamily="50" charset="0"/>
              </a:rPr>
              <a:t>Outside the classroom entrance. Doors will open at 8:45am. Children are not allowed into a classroom without a teacher.</a:t>
            </a:r>
          </a:p>
          <a:p>
            <a:pPr algn="just"/>
            <a:r>
              <a:rPr lang="en-GB" sz="2000" dirty="0">
                <a:latin typeface="Letter-join No-Lead 37" pitchFamily="50" charset="0"/>
              </a:rPr>
              <a:t>	Registration begins at 8:45am. Doors will be closed at 9:00am. Anyone late will need to register at the main office. Lessons begin at 9:00am sharp. </a:t>
            </a:r>
          </a:p>
          <a:p>
            <a:pPr algn="just"/>
            <a:endParaRPr lang="en-GB" sz="2400" u="sng" dirty="0">
              <a:latin typeface="Letter-join No-Lead 37" pitchFamily="50" charset="0"/>
            </a:endParaRPr>
          </a:p>
          <a:p>
            <a:pPr algn="just"/>
            <a:r>
              <a:rPr lang="en-GB" sz="2400" u="sng" dirty="0">
                <a:latin typeface="Letter-join No-Lead 37" pitchFamily="50" charset="0"/>
              </a:rPr>
              <a:t>Collection: </a:t>
            </a:r>
            <a:r>
              <a:rPr lang="en-GB" sz="2000" dirty="0">
                <a:latin typeface="Letter-join No-Lead 37" pitchFamily="50" charset="0"/>
              </a:rPr>
              <a:t>Outside the classroom entrance at 3:15. A letter has been sent home asking for permission for children to leave the classroom without an adult. If permission is not given in writing, children must be collected.  </a:t>
            </a:r>
            <a:endParaRPr lang="en-GB" sz="2400" dirty="0">
              <a:latin typeface="Letter-join No-Lead 37" pitchFamily="50" charset="0"/>
            </a:endParaRP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34285"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27460496"/>
      </p:ext>
    </p:extLst>
  </p:cSld>
  <p:clrMapOvr>
    <a:masterClrMapping/>
  </p:clrMapOvr>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800" b="1" u="sng" dirty="0">
                <a:effectLst>
                  <a:outerShdw blurRad="38100" dist="38100" dir="2700000" algn="tl">
                    <a:srgbClr val="000000">
                      <a:alpha val="43137"/>
                    </a:srgbClr>
                  </a:outerShdw>
                </a:effectLst>
                <a:latin typeface="Letter-join No-Lead 37" pitchFamily="50" charset="0"/>
              </a:rPr>
              <a:t>Safeguarding </a:t>
            </a:r>
          </a:p>
        </p:txBody>
      </p:sp>
      <p:sp>
        <p:nvSpPr>
          <p:cNvPr id="3" name="Content Placeholder 2"/>
          <p:cNvSpPr>
            <a:spLocks noGrp="1"/>
          </p:cNvSpPr>
          <p:nvPr>
            <p:ph idx="1"/>
          </p:nvPr>
        </p:nvSpPr>
        <p:spPr>
          <a:xfrm>
            <a:off x="0" y="1052736"/>
            <a:ext cx="9144000" cy="5064676"/>
          </a:xfrm>
        </p:spPr>
        <p:txBody>
          <a:bodyPr>
            <a:normAutofit/>
          </a:bodyPr>
          <a:lstStyle/>
          <a:p>
            <a:pPr algn="just">
              <a:buFont typeface="Arial" panose="020B0604020202020204" pitchFamily="34" charset="0"/>
              <a:buChar char="•"/>
            </a:pPr>
            <a:r>
              <a:rPr lang="en-GB" sz="2400" dirty="0">
                <a:latin typeface="Letter-join No-Lead 37" pitchFamily="50" charset="0"/>
              </a:rPr>
              <a:t>Please update the office with names of parents/guardians who are permitted to collect your child. </a:t>
            </a:r>
          </a:p>
          <a:p>
            <a:pPr algn="just">
              <a:buFont typeface="Arial" panose="020B0604020202020204" pitchFamily="34" charset="0"/>
              <a:buChar char="•"/>
            </a:pPr>
            <a:r>
              <a:rPr lang="en-GB" sz="2400" dirty="0">
                <a:latin typeface="Letter-join No-Lead 37" pitchFamily="50" charset="0"/>
              </a:rPr>
              <a:t>Scooters and bikes to be walked into school and placed in the cycle/scooter parks.</a:t>
            </a:r>
          </a:p>
          <a:p>
            <a:pPr algn="just">
              <a:buFont typeface="Arial" panose="020B0604020202020204" pitchFamily="34" charset="0"/>
              <a:buChar char="•"/>
            </a:pPr>
            <a:r>
              <a:rPr lang="en-GB" sz="2400" dirty="0">
                <a:latin typeface="Letter-join No-Lead 37" pitchFamily="50" charset="0"/>
              </a:rPr>
              <a:t>We are a NUT FREE SCHOOL. Please ensure that no items containing nuts are allowed into school. </a:t>
            </a:r>
          </a:p>
          <a:p>
            <a:pPr marL="0" indent="0"/>
            <a:endParaRPr lang="en-GB" sz="2400" dirty="0">
              <a:latin typeface="Letter-join No-Lead 37" pitchFamily="50" charset="0"/>
            </a:endParaRPr>
          </a:p>
          <a:p>
            <a:pPr marL="0" indent="0"/>
            <a:r>
              <a:rPr lang="en-GB" sz="2400" dirty="0">
                <a:latin typeface="Letter-join No-Lead 37" pitchFamily="50" charset="0"/>
              </a:rPr>
              <a:t> </a:t>
            </a:r>
          </a:p>
          <a:p>
            <a:endParaRPr lang="en-GB" sz="2400" dirty="0">
              <a:latin typeface="Letter-join No-Lead 37" pitchFamily="50" charset="0"/>
            </a:endParaRPr>
          </a:p>
          <a:p>
            <a:endParaRPr lang="en-GB" dirty="0"/>
          </a:p>
        </p:txBody>
      </p:sp>
      <p:pic>
        <p:nvPicPr>
          <p:cNvPr id="5" name="Picture 4">
            <a:extLst>
              <a:ext uri="{FF2B5EF4-FFF2-40B4-BE49-F238E27FC236}">
                <a16:creationId xmlns:a16="http://schemas.microsoft.com/office/drawing/2014/main" id="{CDAACEB8-F766-42FB-AA5E-B55082DBFE14}"/>
              </a:ext>
            </a:extLst>
          </p:cNvPr>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60538" y="5110832"/>
            <a:ext cx="2051720" cy="1747168"/>
          </a:xfrm>
          <a:prstGeom prst="rect">
            <a:avLst/>
          </a:prstGeom>
        </p:spPr>
      </p:pic>
    </p:spTree>
    <p:extLst>
      <p:ext uri="{BB962C8B-B14F-4D97-AF65-F5344CB8AC3E}">
        <p14:creationId xmlns:p14="http://schemas.microsoft.com/office/powerpoint/2010/main" val="3150355452"/>
      </p:ext>
    </p:extLst>
  </p:cSld>
  <p:clrMapOvr>
    <a:masterClrMapping/>
  </p:clrMapOvr>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811530" y="157628"/>
            <a:ext cx="7520940" cy="548640"/>
          </a:xfrm>
        </p:spPr>
        <p:txBody>
          <a:bodyPr/>
          <a:lstStyle/>
          <a:p>
            <a:pPr algn="ctr"/>
            <a:r>
              <a:rPr lang="en-GB" b="1" u="sng" dirty="0">
                <a:effectLst>
                  <a:outerShdw blurRad="38100" dist="38100" dir="2700000" algn="tl">
                    <a:srgbClr val="000000">
                      <a:alpha val="43137"/>
                    </a:srgbClr>
                  </a:outerShdw>
                </a:effectLst>
                <a:latin typeface="Letter-join No-Lead 37" pitchFamily="50" charset="0"/>
              </a:rPr>
              <a:t>Mobile phones</a:t>
            </a:r>
          </a:p>
        </p:txBody>
      </p:sp>
      <p:sp>
        <p:nvSpPr>
          <p:cNvPr id="3" name="Content Placeholder 2"/>
          <p:cNvSpPr>
            <a:spLocks noGrp="1"/>
          </p:cNvSpPr>
          <p:nvPr>
            <p:ph idx="1"/>
          </p:nvPr>
        </p:nvSpPr>
        <p:spPr>
          <a:xfrm>
            <a:off x="-22561" y="716785"/>
            <a:ext cx="9144000" cy="5064676"/>
          </a:xfrm>
        </p:spPr>
        <p:txBody>
          <a:bodyPr>
            <a:normAutofit/>
          </a:bodyPr>
          <a:lstStyle/>
          <a:p>
            <a:pPr algn="just">
              <a:buFont typeface="Arial" panose="020B0604020202020204" pitchFamily="34" charset="0"/>
              <a:buChar char="•"/>
            </a:pPr>
            <a:r>
              <a:rPr lang="en-GB" sz="2800" dirty="0">
                <a:latin typeface="Letter-join No-Lead 37" pitchFamily="50" charset="0"/>
              </a:rPr>
              <a:t>In Year 6, mobile phones will be collected by class teacher in the mornings where it will be placed in a safe place. </a:t>
            </a:r>
          </a:p>
          <a:p>
            <a:pPr algn="just">
              <a:buFont typeface="Arial" panose="020B0604020202020204" pitchFamily="34" charset="0"/>
              <a:buChar char="•"/>
            </a:pPr>
            <a:r>
              <a:rPr lang="en-GB" sz="2800" dirty="0">
                <a:latin typeface="Letter-join No-Lead 37" pitchFamily="50" charset="0"/>
              </a:rPr>
              <a:t>A phone should only be brought in if it is essential-it is your child’s responsibility to hand phones in.</a:t>
            </a:r>
          </a:p>
          <a:p>
            <a:pPr algn="just">
              <a:buFont typeface="Arial" panose="020B0604020202020204" pitchFamily="34" charset="0"/>
              <a:buChar char="•"/>
            </a:pPr>
            <a:r>
              <a:rPr lang="en-GB" sz="2800" dirty="0">
                <a:latin typeface="Letter-join No-Lead 37" pitchFamily="50" charset="0"/>
              </a:rPr>
              <a:t>If a phone breaks, it is not the school’s responsibility.  </a:t>
            </a:r>
          </a:p>
          <a:p>
            <a:pPr algn="just">
              <a:buFont typeface="Arial" panose="020B0604020202020204" pitchFamily="34" charset="0"/>
              <a:buChar char="•"/>
            </a:pPr>
            <a:r>
              <a:rPr lang="en-GB" sz="2800" dirty="0">
                <a:latin typeface="Letter-join No-Lead 37" pitchFamily="50" charset="0"/>
              </a:rPr>
              <a:t>Mobile phones should not be used inside school or while on school trips. Any child who is seen on their phone will need to hand it to a member of staff.</a:t>
            </a:r>
            <a:endParaRPr lang="en-GB" sz="3200" dirty="0">
              <a:latin typeface="Letter-join No-Lead 37" pitchFamily="50" charset="0"/>
            </a:endParaRPr>
          </a:p>
          <a:p>
            <a:pPr marL="0" indent="0"/>
            <a:r>
              <a:rPr lang="en-GB" sz="2400" dirty="0">
                <a:latin typeface="Letter-join No-Lead 37" pitchFamily="50" charset="0"/>
              </a:rPr>
              <a:t> </a:t>
            </a:r>
          </a:p>
          <a:p>
            <a:endParaRPr lang="en-GB" sz="2400" dirty="0">
              <a:latin typeface="Letter-join No-Lead 37" pitchFamily="50" charset="0"/>
            </a:endParaRPr>
          </a:p>
          <a:p>
            <a:endParaRPr lang="en-GB" dirty="0"/>
          </a:p>
        </p:txBody>
      </p:sp>
    </p:spTree>
    <p:extLst>
      <p:ext uri="{BB962C8B-B14F-4D97-AF65-F5344CB8AC3E}">
        <p14:creationId xmlns:p14="http://schemas.microsoft.com/office/powerpoint/2010/main" val="1697148303"/>
      </p:ext>
    </p:extLst>
  </p:cSld>
  <p:clrMapOvr>
    <a:masterClrMapping/>
  </p:clrMapOvr>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effectLst>
                  <a:outerShdw blurRad="38100" dist="38100" dir="2700000" algn="tl">
                    <a:srgbClr val="000000">
                      <a:alpha val="43137"/>
                    </a:srgbClr>
                  </a:outerShdw>
                </a:effectLst>
                <a:latin typeface="Letter-join No-Lead 37" pitchFamily="50" charset="0"/>
              </a:rPr>
              <a:t>social media</a:t>
            </a:r>
          </a:p>
        </p:txBody>
      </p:sp>
      <p:sp>
        <p:nvSpPr>
          <p:cNvPr id="3" name="Content Placeholder 2"/>
          <p:cNvSpPr>
            <a:spLocks noGrp="1"/>
          </p:cNvSpPr>
          <p:nvPr>
            <p:ph idx="1"/>
          </p:nvPr>
        </p:nvSpPr>
        <p:spPr>
          <a:xfrm>
            <a:off x="0" y="1052736"/>
            <a:ext cx="9144000" cy="5064676"/>
          </a:xfrm>
        </p:spPr>
        <p:txBody>
          <a:bodyPr>
            <a:normAutofit/>
          </a:bodyPr>
          <a:lstStyle/>
          <a:p>
            <a:pPr algn="just">
              <a:buFont typeface="Arial" panose="020B0604020202020204" pitchFamily="34" charset="0"/>
              <a:buChar char="•"/>
            </a:pPr>
            <a:r>
              <a:rPr lang="en-GB" sz="2000" dirty="0">
                <a:latin typeface="Letter-join No-Lead 37" pitchFamily="50" charset="0"/>
              </a:rPr>
              <a:t>Children below the age of 13 should not have access to any social media networking sites / platforms.</a:t>
            </a:r>
          </a:p>
          <a:p>
            <a:pPr algn="just">
              <a:buFont typeface="Arial" panose="020B0604020202020204" pitchFamily="34" charset="0"/>
              <a:buChar char="•"/>
            </a:pPr>
            <a:r>
              <a:rPr lang="en-GB" sz="2000" dirty="0" err="1">
                <a:latin typeface="Letter-join No-Lead 37" pitchFamily="50" charset="0"/>
              </a:rPr>
              <a:t>TikTok</a:t>
            </a:r>
            <a:r>
              <a:rPr lang="en-GB" sz="2000" dirty="0">
                <a:latin typeface="Letter-join No-Lead 37" pitchFamily="50" charset="0"/>
              </a:rPr>
              <a:t> (13), Instagram (13), WhatsApp (16), Facebook (13), Twitter (13), Snapchat (13) etc </a:t>
            </a:r>
          </a:p>
          <a:p>
            <a:pPr algn="just">
              <a:buFont typeface="Arial" panose="020B0604020202020204" pitchFamily="34" charset="0"/>
              <a:buChar char="•"/>
            </a:pPr>
            <a:endParaRPr lang="en-GB" sz="2000" dirty="0">
              <a:latin typeface="Letter-join No-Lead 37" pitchFamily="50" charset="0"/>
            </a:endParaRPr>
          </a:p>
          <a:p>
            <a:pPr algn="just">
              <a:buFont typeface="Arial" panose="020B0604020202020204" pitchFamily="34" charset="0"/>
              <a:buChar char="•"/>
            </a:pPr>
            <a:r>
              <a:rPr lang="en-GB" sz="2000" dirty="0">
                <a:latin typeface="Letter-join No-Lead 37" pitchFamily="50" charset="0"/>
              </a:rPr>
              <a:t>Young people risk being exposed to content which is intended for older users when they use sites that are not designed for people their age. </a:t>
            </a:r>
          </a:p>
          <a:p>
            <a:pPr algn="just">
              <a:buFont typeface="Arial" panose="020B0604020202020204" pitchFamily="34" charset="0"/>
              <a:buChar char="•"/>
            </a:pPr>
            <a:endParaRPr lang="en-GB" sz="2000" dirty="0">
              <a:latin typeface="Letter-join No-Lead 37" pitchFamily="50" charset="0"/>
            </a:endParaRPr>
          </a:p>
          <a:p>
            <a:pPr algn="just">
              <a:buFont typeface="Arial" panose="020B0604020202020204" pitchFamily="34" charset="0"/>
              <a:buChar char="•"/>
            </a:pPr>
            <a:r>
              <a:rPr lang="en-GB" sz="2000" dirty="0">
                <a:latin typeface="Letter-join No-Lead 37" pitchFamily="50" charset="0"/>
              </a:rPr>
              <a:t>Significant friendship issues can arise when using these apps which can in turn cause children to become distressed and impact their time at school. </a:t>
            </a:r>
            <a:endParaRPr lang="en-GB" sz="2400" dirty="0">
              <a:latin typeface="Letter-join No-Lead 37" pitchFamily="50" charset="0"/>
            </a:endParaRPr>
          </a:p>
          <a:p>
            <a:endParaRPr lang="en-GB" sz="2400" dirty="0">
              <a:latin typeface="Letter-join No-Lead 37" pitchFamily="50" charset="0"/>
            </a:endParaRPr>
          </a:p>
          <a:p>
            <a:endParaRPr lang="en-GB" dirty="0"/>
          </a:p>
        </p:txBody>
      </p:sp>
      <p:pic>
        <p:nvPicPr>
          <p:cNvPr id="4" name="Picture 3">
            <a:extLst>
              <a:ext uri="{FF2B5EF4-FFF2-40B4-BE49-F238E27FC236}">
                <a16:creationId xmlns:a16="http://schemas.microsoft.com/office/drawing/2014/main" id="{B10B61FE-3C8A-498A-9DF9-10F6D9109F69}"/>
              </a:ext>
            </a:extLst>
          </p:cNvPr>
          <p:cNvPicPr>
            <a:picLocks noChangeAspect="1"/>
          </p:cNvPicPr>
          <p:nvPr/>
        </p:nvPicPr>
        <p:blipFill>
          <a:blip r:embed="rId2"/>
          <a:stretch>
            <a:fillRect/>
          </a:stretch>
        </p:blipFill>
        <p:spPr>
          <a:xfrm>
            <a:off x="6228184" y="5157192"/>
            <a:ext cx="2755798" cy="1550136"/>
          </a:xfrm>
          <a:prstGeom prst="rect">
            <a:avLst/>
          </a:prstGeom>
        </p:spPr>
      </p:pic>
    </p:spTree>
    <p:extLst>
      <p:ext uri="{BB962C8B-B14F-4D97-AF65-F5344CB8AC3E}">
        <p14:creationId xmlns:p14="http://schemas.microsoft.com/office/powerpoint/2010/main" val="3714057544"/>
      </p:ext>
    </p:extLst>
  </p:cSld>
  <p:clrMapOvr>
    <a:masterClrMapping/>
  </p:clrMapOvr>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sz="4400" b="1" u="sng" dirty="0">
                <a:effectLst>
                  <a:outerShdw blurRad="38100" dist="38100" dir="2700000" algn="tl">
                    <a:srgbClr val="000000">
                      <a:alpha val="43137"/>
                    </a:srgbClr>
                  </a:outerShdw>
                </a:effectLst>
                <a:latin typeface="Letter-join No-Lead 37" pitchFamily="50" charset="0"/>
              </a:rPr>
              <a:t>medical Information</a:t>
            </a:r>
          </a:p>
        </p:txBody>
      </p:sp>
      <p:sp>
        <p:nvSpPr>
          <p:cNvPr id="3" name="Content Placeholder 2"/>
          <p:cNvSpPr>
            <a:spLocks noGrp="1"/>
          </p:cNvSpPr>
          <p:nvPr>
            <p:ph idx="1"/>
          </p:nvPr>
        </p:nvSpPr>
        <p:spPr>
          <a:xfrm>
            <a:off x="0" y="918878"/>
            <a:ext cx="9144000" cy="4560620"/>
          </a:xfrm>
        </p:spPr>
        <p:txBody>
          <a:bodyPr>
            <a:normAutofit/>
          </a:bodyPr>
          <a:lstStyle/>
          <a:p>
            <a:pPr marL="0" indent="0"/>
            <a:r>
              <a:rPr lang="en-GB" sz="2000" dirty="0">
                <a:latin typeface="Letter-join No-Lead 37" pitchFamily="50" charset="0"/>
              </a:rPr>
              <a:t>Support your child: </a:t>
            </a:r>
          </a:p>
          <a:p>
            <a:pPr>
              <a:buFont typeface="Arial" panose="020B0604020202020204" pitchFamily="34" charset="0"/>
              <a:buChar char="•"/>
            </a:pPr>
            <a:r>
              <a:rPr lang="en-GB" sz="2000" dirty="0">
                <a:latin typeface="Letter-join No-Lead 37" pitchFamily="50" charset="0"/>
              </a:rPr>
              <a:t>Keep the school and class teacher up to date with new medical information. </a:t>
            </a:r>
          </a:p>
          <a:p>
            <a:pPr>
              <a:buFont typeface="Arial" panose="020B0604020202020204" pitchFamily="34" charset="0"/>
              <a:buChar char="•"/>
            </a:pPr>
            <a:r>
              <a:rPr lang="en-GB" sz="2000" dirty="0">
                <a:latin typeface="Letter-join No-Lead 37" pitchFamily="50" charset="0"/>
              </a:rPr>
              <a:t>Ensure that your child’s asthma pump/inhaler, Epi-pen or additional medicine is in date and with a good expiration life. </a:t>
            </a:r>
          </a:p>
          <a:p>
            <a:pPr>
              <a:buFont typeface="Arial" panose="020B0604020202020204" pitchFamily="34" charset="0"/>
              <a:buChar char="•"/>
            </a:pPr>
            <a:r>
              <a:rPr lang="en-GB" sz="2000" dirty="0">
                <a:latin typeface="Letter-join No-Lead 37" pitchFamily="50" charset="0"/>
              </a:rPr>
              <a:t>Ensure that all contact information; especially phone numbers are correct.</a:t>
            </a:r>
          </a:p>
          <a:p>
            <a:pPr>
              <a:buFont typeface="Arial" panose="020B0604020202020204" pitchFamily="34" charset="0"/>
              <a:buChar char="•"/>
            </a:pPr>
            <a:r>
              <a:rPr lang="en-GB" sz="2000" dirty="0">
                <a:latin typeface="Letter-join No-Lead 37" pitchFamily="50" charset="0"/>
              </a:rPr>
              <a:t>Inform us if your child’s medical information or needs change.</a:t>
            </a:r>
          </a:p>
          <a:p>
            <a:pPr>
              <a:buFont typeface="Arial" panose="020B0604020202020204" pitchFamily="34" charset="0"/>
              <a:buChar char="•"/>
            </a:pPr>
            <a:r>
              <a:rPr lang="en-GB" sz="2000" dirty="0">
                <a:latin typeface="Letter-join No-Lead 37" pitchFamily="50" charset="0"/>
              </a:rPr>
              <a:t>You will always be contacted if your child sustains any form of head injury – this includes minor bumps and knocks.</a:t>
            </a:r>
          </a:p>
          <a:p>
            <a:pPr>
              <a:buFont typeface="Arial" panose="020B0604020202020204" pitchFamily="34" charset="0"/>
              <a:buChar char="•"/>
            </a:pPr>
            <a:r>
              <a:rPr lang="en-GB" sz="2000" dirty="0">
                <a:latin typeface="Letter-join No-Lead 37" pitchFamily="50" charset="0"/>
              </a:rPr>
              <a:t>Children will only be permitted to miss PE if they have a letter from a parent/carer. </a:t>
            </a:r>
          </a:p>
          <a:p>
            <a:pPr>
              <a:buFont typeface="Arial" panose="020B0604020202020204" pitchFamily="34" charset="0"/>
              <a:buChar char="•"/>
            </a:pPr>
            <a:r>
              <a:rPr lang="en-GB" sz="2000" dirty="0">
                <a:latin typeface="Letter-join No-Lead 37" pitchFamily="50" charset="0"/>
              </a:rPr>
              <a:t>If needed, please see Mrs Elson if there are any specific needs. </a:t>
            </a:r>
          </a:p>
          <a:p>
            <a:pPr>
              <a:buFont typeface="Arial" panose="020B0604020202020204" pitchFamily="34" charset="0"/>
              <a:buChar char="•"/>
            </a:pPr>
            <a:endParaRPr lang="en-GB" sz="2000" dirty="0">
              <a:latin typeface="Letter-join No-Lead 37" pitchFamily="50" charset="0"/>
            </a:endParaRPr>
          </a:p>
          <a:p>
            <a:pPr>
              <a:buFont typeface="Arial" panose="020B0604020202020204" pitchFamily="34" charset="0"/>
              <a:buChar char="•"/>
            </a:pPr>
            <a:endParaRPr lang="en-GB" sz="2400" dirty="0">
              <a:latin typeface="Letter-join No-Lead 37" pitchFamily="50" charset="0"/>
            </a:endParaRPr>
          </a:p>
        </p:txBody>
      </p:sp>
    </p:spTree>
    <p:extLst>
      <p:ext uri="{BB962C8B-B14F-4D97-AF65-F5344CB8AC3E}">
        <p14:creationId xmlns:p14="http://schemas.microsoft.com/office/powerpoint/2010/main" val="788985603"/>
      </p:ext>
    </p:extLst>
  </p:cSld>
  <p:clrMapOvr>
    <a:masterClrMapping/>
  </p:clrMapOvr>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a:xfrm>
            <a:off x="251520" y="260648"/>
            <a:ext cx="8712968" cy="1080120"/>
          </a:xfrm>
        </p:spPr>
        <p:txBody>
          <a:bodyPr/>
          <a:lstStyle/>
          <a:p>
            <a:pPr algn="ctr"/>
            <a:r>
              <a:rPr lang="en-GB" sz="4000" b="1" u="sng" dirty="0">
                <a:latin typeface="Letter-join No-Lead 37" pitchFamily="50" charset="0"/>
              </a:rPr>
              <a:t>REMINDER: PACKED LUNCHES</a:t>
            </a:r>
            <a:br>
              <a:rPr lang="en-GB" dirty="0"/>
            </a:br>
            <a:endParaRPr lang="en-GB" b="1" dirty="0">
              <a:latin typeface="Letter-join No-Lead 37" pitchFamily="50" charset="0"/>
            </a:endParaRPr>
          </a:p>
        </p:txBody>
      </p:sp>
      <p:sp>
        <p:nvSpPr>
          <p:cNvPr id="10" name="Content Placeholder 2"/>
          <p:cNvSpPr txBox="1">
            <a:spLocks/>
          </p:cNvSpPr>
          <p:nvPr/>
        </p:nvSpPr>
        <p:spPr>
          <a:xfrm>
            <a:off x="2357230" y="1052736"/>
            <a:ext cx="4392488" cy="4032448"/>
          </a:xfrm>
          <a:prstGeom prst="rect">
            <a:avLst/>
          </a:prstGeom>
          <a:solidFill>
            <a:schemeClr val="accent3">
              <a:lumMod val="75000"/>
            </a:schemeClr>
          </a:solidFill>
        </p:spPr>
        <p:txBody>
          <a:bodyPr vert="horz" lIns="91440" tIns="45720" rIns="91440" bIns="45720" numCol="1" rtlCol="0">
            <a:normAutofit/>
          </a:bodyPr>
          <a:lstStyle>
            <a:lvl1pPr marL="342900" indent="-342900" algn="l" defTabSz="914400" rtl="0" eaLnBrk="1" latinLnBrk="0" hangingPunct="1">
              <a:spcBef>
                <a:spcPts val="800"/>
              </a:spcBef>
              <a:buFont typeface="Arial" pitchFamily="34" charset="0"/>
              <a:buNone/>
              <a:defRPr sz="1600" b="1" kern="1200">
                <a:solidFill>
                  <a:schemeClr val="tx1"/>
                </a:solidFill>
                <a:latin typeface="+mn-lt"/>
                <a:ea typeface="+mn-ea"/>
                <a:cs typeface="+mn-cs"/>
              </a:defRPr>
            </a:lvl1pPr>
            <a:lvl2pPr marL="1737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2pPr>
            <a:lvl3pPr marL="4023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3pPr>
            <a:lvl4pPr marL="630936" indent="-164592"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4pPr>
            <a:lvl5pPr marL="859536" indent="-173736" algn="l" defTabSz="914400" rtl="0" eaLnBrk="1" latinLnBrk="0" hangingPunct="1">
              <a:spcBef>
                <a:spcPts val="300"/>
              </a:spcBef>
              <a:buClr>
                <a:schemeClr val="accent2"/>
              </a:buClr>
              <a:buFont typeface="Wingdings" pitchFamily="2" charset="2"/>
              <a:buChar char="§"/>
              <a:defRPr sz="1600" kern="1200">
                <a:solidFill>
                  <a:schemeClr val="tx1"/>
                </a:solidFill>
                <a:latin typeface="+mn-lt"/>
                <a:ea typeface="+mn-ea"/>
                <a:cs typeface="+mn-cs"/>
              </a:defRPr>
            </a:lvl5pPr>
            <a:lvl6pPr marL="1097280" indent="-173736"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6pPr>
            <a:lvl7pPr marL="13533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7pPr>
            <a:lvl8pPr marL="1581912"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8pPr>
            <a:lvl9pPr marL="1792224" indent="-164592" algn="l" defTabSz="914400" rtl="0" eaLnBrk="1" latinLnBrk="0" hangingPunct="1">
              <a:spcBef>
                <a:spcPts val="300"/>
              </a:spcBef>
              <a:buClr>
                <a:schemeClr val="accent2"/>
              </a:buClr>
              <a:buFont typeface="Wingdings" pitchFamily="2" charset="2"/>
              <a:buChar char="§"/>
              <a:defRPr sz="1400" kern="1200">
                <a:solidFill>
                  <a:schemeClr val="tx1"/>
                </a:solidFill>
                <a:latin typeface="+mn-lt"/>
                <a:ea typeface="+mn-ea"/>
                <a:cs typeface="+mn-cs"/>
              </a:defRPr>
            </a:lvl9pPr>
          </a:lstStyle>
          <a:p>
            <a:pPr marL="457200" indent="-457200" fontAlgn="t">
              <a:buFont typeface="Arial" panose="020B0604020202020204" pitchFamily="34" charset="0"/>
              <a:buChar char="•"/>
            </a:pPr>
            <a:r>
              <a:rPr lang="en-GB" sz="3200" dirty="0">
                <a:latin typeface="Letter-join No-Lead 37" pitchFamily="50" charset="0"/>
              </a:rPr>
              <a:t>Drink – no fizzy drinks or high-sugar content</a:t>
            </a:r>
          </a:p>
          <a:p>
            <a:pPr marL="457200" indent="-457200" fontAlgn="t">
              <a:buFont typeface="Arial" panose="020B0604020202020204" pitchFamily="34" charset="0"/>
              <a:buChar char="•"/>
            </a:pPr>
            <a:r>
              <a:rPr lang="en-GB" sz="3200" dirty="0">
                <a:latin typeface="Letter-join No-Lead 37" pitchFamily="50" charset="0"/>
              </a:rPr>
              <a:t>No Chocolate bars </a:t>
            </a:r>
          </a:p>
          <a:p>
            <a:pPr marL="457200" indent="-457200" fontAlgn="t">
              <a:buFont typeface="Arial" panose="020B0604020202020204" pitchFamily="34" charset="0"/>
              <a:buChar char="•"/>
            </a:pPr>
            <a:r>
              <a:rPr lang="en-GB" sz="3200" dirty="0">
                <a:latin typeface="Letter-join No-Lead 37" pitchFamily="50" charset="0"/>
              </a:rPr>
              <a:t>No Sweets</a:t>
            </a:r>
          </a:p>
          <a:p>
            <a:pPr marL="457200" indent="-457200" fontAlgn="t">
              <a:buFont typeface="Arial" panose="020B0604020202020204" pitchFamily="34" charset="0"/>
              <a:buChar char="•"/>
            </a:pPr>
            <a:r>
              <a:rPr lang="en-GB" sz="3200" dirty="0">
                <a:latin typeface="Letter-join No-Lead 37" pitchFamily="50" charset="0"/>
              </a:rPr>
              <a:t>No products containing nuts </a:t>
            </a:r>
          </a:p>
          <a:p>
            <a:pPr fontAlgn="t"/>
            <a:endParaRPr lang="en-GB" sz="1800" dirty="0">
              <a:latin typeface="Letter-join No-Lead 37" pitchFamily="50" charset="0"/>
            </a:endParaRPr>
          </a:p>
          <a:p>
            <a:pPr algn="ctr" fontAlgn="t"/>
            <a:endParaRPr lang="en-GB" sz="2900" dirty="0"/>
          </a:p>
          <a:p>
            <a:pPr algn="ctr" fontAlgn="t"/>
            <a:endParaRPr lang="en-GB" sz="2900" dirty="0"/>
          </a:p>
          <a:p>
            <a:pPr algn="ctr" fontAlgn="t"/>
            <a:endParaRPr lang="en-GB" sz="2900" dirty="0"/>
          </a:p>
          <a:p>
            <a:pPr algn="ctr" fontAlgn="t"/>
            <a:endParaRPr lang="en-GB" sz="2900" dirty="0"/>
          </a:p>
          <a:p>
            <a:pPr algn="ctr" fontAlgn="t"/>
            <a:endParaRPr lang="en-GB" sz="2900" dirty="0"/>
          </a:p>
          <a:p>
            <a:pPr algn="ctr" fontAlgn="t"/>
            <a:endParaRPr lang="en-GB" dirty="0"/>
          </a:p>
          <a:p>
            <a:pPr algn="ctr" fontAlgn="t"/>
            <a:endParaRPr lang="en-GB" dirty="0"/>
          </a:p>
        </p:txBody>
      </p:sp>
      <p:pic>
        <p:nvPicPr>
          <p:cNvPr id="5"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63813696"/>
      </p:ext>
    </p:extLst>
  </p:cSld>
  <p:clrMapOvr>
    <a:masterClrMapping/>
  </p:clrMapOvr>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pPr algn="ctr"/>
            <a:r>
              <a:rPr lang="en-GB" b="1" u="sng" dirty="0">
                <a:effectLst>
                  <a:outerShdw blurRad="38100" dist="38100" dir="2700000" algn="tl">
                    <a:srgbClr val="000000">
                      <a:alpha val="43137"/>
                    </a:srgbClr>
                  </a:outerShdw>
                </a:effectLst>
                <a:latin typeface="Letter-join No-Lead 37" pitchFamily="50" charset="0"/>
              </a:rPr>
              <a:t>Facilities available to </a:t>
            </a:r>
            <a:r>
              <a:rPr lang="en-GB" b="1" u="sng" dirty="0" err="1">
                <a:effectLst>
                  <a:outerShdw blurRad="38100" dist="38100" dir="2700000" algn="tl">
                    <a:srgbClr val="000000">
                      <a:alpha val="43137"/>
                    </a:srgbClr>
                  </a:outerShdw>
                </a:effectLst>
                <a:latin typeface="Letter-join No-Lead 37" pitchFamily="50" charset="0"/>
              </a:rPr>
              <a:t>yoU</a:t>
            </a:r>
            <a:r>
              <a:rPr lang="en-GB" b="1" u="sng" dirty="0">
                <a:effectLst>
                  <a:outerShdw blurRad="38100" dist="38100" dir="2700000" algn="tl">
                    <a:srgbClr val="000000">
                      <a:alpha val="43137"/>
                    </a:srgbClr>
                  </a:outerShdw>
                </a:effectLst>
                <a:latin typeface="Letter-join No-Lead 37" pitchFamily="50" charset="0"/>
              </a:rPr>
              <a:t>: </a:t>
            </a:r>
          </a:p>
        </p:txBody>
      </p:sp>
      <p:sp>
        <p:nvSpPr>
          <p:cNvPr id="3" name="Content Placeholder 2"/>
          <p:cNvSpPr>
            <a:spLocks noGrp="1"/>
          </p:cNvSpPr>
          <p:nvPr>
            <p:ph idx="1"/>
          </p:nvPr>
        </p:nvSpPr>
        <p:spPr>
          <a:xfrm>
            <a:off x="0" y="1100629"/>
            <a:ext cx="9144000" cy="3048452"/>
          </a:xfrm>
        </p:spPr>
        <p:txBody>
          <a:bodyPr>
            <a:noAutofit/>
          </a:bodyPr>
          <a:lstStyle/>
          <a:p>
            <a:pPr marL="571500" indent="-571500">
              <a:buFont typeface="Arial" panose="020B0604020202020204" pitchFamily="34" charset="0"/>
              <a:buChar char="•"/>
            </a:pPr>
            <a:r>
              <a:rPr lang="en-GB" sz="3200" dirty="0">
                <a:latin typeface="Letter-join No-Lead 37" pitchFamily="50" charset="0"/>
              </a:rPr>
              <a:t>Buccaneers Breakfast Club: 7:30 – 8:15am </a:t>
            </a:r>
          </a:p>
          <a:p>
            <a:pPr marL="571500" indent="-571500">
              <a:buFont typeface="Arial" panose="020B0604020202020204" pitchFamily="34" charset="0"/>
              <a:buChar char="•"/>
            </a:pPr>
            <a:r>
              <a:rPr lang="en-GB" sz="3200" dirty="0">
                <a:latin typeface="Letter-join No-Lead 37" pitchFamily="50" charset="0"/>
              </a:rPr>
              <a:t>Buccaneers After-School Club 3:15-6:00pm</a:t>
            </a:r>
          </a:p>
          <a:p>
            <a:pPr marL="571500" indent="-571500">
              <a:buFont typeface="Arial" panose="020B0604020202020204" pitchFamily="34" charset="0"/>
              <a:buChar char="•"/>
            </a:pPr>
            <a:r>
              <a:rPr lang="en-GB" sz="3200" dirty="0">
                <a:latin typeface="Letter-join No-Lead 37" pitchFamily="50" charset="0"/>
              </a:rPr>
              <a:t>Pastoral Support Worker – Mrs Johnson</a:t>
            </a:r>
          </a:p>
          <a:p>
            <a:pPr marL="571500" indent="-571500">
              <a:buFont typeface="Arial" panose="020B0604020202020204" pitchFamily="34" charset="0"/>
              <a:buChar char="•"/>
            </a:pPr>
            <a:r>
              <a:rPr lang="en-GB" sz="3200" dirty="0">
                <a:latin typeface="Letter-join No-Lead 37" pitchFamily="50" charset="0"/>
              </a:rPr>
              <a:t>Summer/Holiday Club</a:t>
            </a:r>
          </a:p>
          <a:p>
            <a:pPr marL="571500" indent="-571500">
              <a:buFont typeface="Arial" panose="020B0604020202020204" pitchFamily="34" charset="0"/>
              <a:buChar char="•"/>
            </a:pPr>
            <a:r>
              <a:rPr lang="en-GB" sz="3200" dirty="0">
                <a:latin typeface="Letter-join No-Lead 37" pitchFamily="50" charset="0"/>
              </a:rPr>
              <a:t>Range of After-School Clubs  </a:t>
            </a:r>
          </a:p>
          <a:p>
            <a:pPr marL="571500" indent="-571500">
              <a:buFont typeface="Arial" panose="020B0604020202020204" pitchFamily="34" charset="0"/>
              <a:buChar char="•"/>
            </a:pPr>
            <a:r>
              <a:rPr lang="en-GB" sz="3200" dirty="0">
                <a:latin typeface="Letter-join No-Lead 37" pitchFamily="50" charset="0"/>
              </a:rPr>
              <a:t>Boosters </a:t>
            </a:r>
          </a:p>
        </p:txBody>
      </p:sp>
    </p:spTree>
    <p:extLst>
      <p:ext uri="{BB962C8B-B14F-4D97-AF65-F5344CB8AC3E}">
        <p14:creationId xmlns:p14="http://schemas.microsoft.com/office/powerpoint/2010/main" val="521676261"/>
      </p:ext>
    </p:extLst>
  </p:cSld>
  <p:clrMapOvr>
    <a:masterClrMapping/>
  </p:clrMapOvr>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91680" y="1268760"/>
            <a:ext cx="5472608" cy="2880320"/>
          </a:xfrm>
        </p:spPr>
        <p:txBody>
          <a:bodyPr>
            <a:noAutofit/>
          </a:bodyPr>
          <a:lstStyle/>
          <a:p>
            <a:pPr algn="ctr"/>
            <a:r>
              <a:rPr lang="en-GB" sz="7200" dirty="0">
                <a:latin typeface="Letter-join No-Lead 37" pitchFamily="50" charset="0"/>
              </a:rPr>
              <a:t>Pupil Questions?</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43962601"/>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a:xfrm>
            <a:off x="1691680" y="1268760"/>
            <a:ext cx="5472608" cy="2880320"/>
          </a:xfrm>
        </p:spPr>
        <p:txBody>
          <a:bodyPr>
            <a:noAutofit/>
          </a:bodyPr>
          <a:lstStyle/>
          <a:p>
            <a:pPr algn="ctr"/>
            <a:r>
              <a:rPr lang="en-GB" sz="7200" dirty="0">
                <a:latin typeface="Letter-join No-Lead 37" pitchFamily="50" charset="0"/>
              </a:rPr>
              <a:t>Parent/Carer Questions?</a:t>
            </a:r>
          </a:p>
        </p:txBody>
      </p:sp>
      <p:pic>
        <p:nvPicPr>
          <p:cNvPr id="4" name="Picture 2" descr="C:\ProgramData\Shared Desktop\Roebuck\Vision &amp; Ethos\School Logos\New Academy Logo\Academy Logo With Motto.jpg"/>
          <p:cNvPicPr>
            <a:picLocks noChangeAspect="1" noChangeArrowheads="1"/>
          </p:cNvPicPr>
          <p:nvPr/>
        </p:nvPicPr>
        <p:blipFill>
          <a:blip r:embed="rId2" cstate="print">
            <a:extLst>
              <a:ext uri="{28A0092B-C50C-407E-A947-70E740481C1C}">
                <a14:useLocalDpi xmlns:a14="http://schemas.microsoft.com/office/drawing/2010/main" val="0"/>
              </a:ext>
            </a:extLst>
          </a:blip>
          <a:srcRect/>
          <a:stretch>
            <a:fillRect/>
          </a:stretch>
        </p:blipFill>
        <p:spPr bwMode="auto">
          <a:xfrm>
            <a:off x="8416752" y="0"/>
            <a:ext cx="674219" cy="476672"/>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674049605"/>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Angles">
  <a:themeElements>
    <a:clrScheme name="Flow">
      <a:dk1>
        <a:sysClr val="windowText" lastClr="000000"/>
      </a:dk1>
      <a:lt1>
        <a:sysClr val="window" lastClr="FFFFFF"/>
      </a:lt1>
      <a:dk2>
        <a:srgbClr val="04617B"/>
      </a:dk2>
      <a:lt2>
        <a:srgbClr val="DBF5F9"/>
      </a:lt2>
      <a:accent1>
        <a:srgbClr val="0F6FC6"/>
      </a:accent1>
      <a:accent2>
        <a:srgbClr val="009DD9"/>
      </a:accent2>
      <a:accent3>
        <a:srgbClr val="0BD0D9"/>
      </a:accent3>
      <a:accent4>
        <a:srgbClr val="10CF9B"/>
      </a:accent4>
      <a:accent5>
        <a:srgbClr val="7CCA62"/>
      </a:accent5>
      <a:accent6>
        <a:srgbClr val="A5C249"/>
      </a:accent6>
      <a:hlink>
        <a:srgbClr val="F49100"/>
      </a:hlink>
      <a:folHlink>
        <a:srgbClr val="85DFD0"/>
      </a:folHlink>
    </a:clrScheme>
    <a:fontScheme name="Angles">
      <a:majorFont>
        <a:latin typeface="Franklin Gothic Medium"/>
        <a:ea typeface=""/>
        <a:cs typeface=""/>
        <a:font script="Jpan" typeface="HG創英角ｺﾞｼｯｸUB"/>
        <a:font script="Hang" typeface="돋움"/>
        <a:font script="Hans" typeface="微软雅黑"/>
        <a:font script="Hant" typeface="微軟正黑體"/>
        <a:font script="Arab" typeface="Tahoma"/>
        <a:font script="Hebr" typeface="Aharoni"/>
        <a:font script="Thai" typeface="Lily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ajorFont>
      <a:minorFont>
        <a:latin typeface="Franklin Gothic Book"/>
        <a:ea typeface=""/>
        <a:cs typeface=""/>
        <a:font script="Jpan" typeface="ＭＳ Ｐゴシック"/>
        <a:font script="Hang" typeface="맑은 고딕"/>
        <a:font script="Hans" typeface="隶书"/>
        <a:font script="Hant" typeface="新細明體"/>
        <a:font script="Arab" typeface="Arial"/>
        <a:font script="Hebr" typeface="Arial"/>
        <a:font script="Thai" typeface="Cord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Angles">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20400000"/>
            </a:lightRig>
          </a:scene3d>
          <a:sp3d contourW="6350">
            <a:bevelT w="41275" h="19050" prst="angle"/>
            <a:contourClr>
              <a:schemeClr val="phClr">
                <a:shade val="25000"/>
                <a:satMod val="150000"/>
              </a:schemeClr>
            </a:contourClr>
          </a:sp3d>
        </a:effectStyle>
      </a:effectStyleLst>
      <a:bgFillStyleLst>
        <a:solidFill>
          <a:schemeClr val="phClr"/>
        </a:solidFill>
        <a:blipFill rotWithShape="1">
          <a:blip xmlns:r="http://schemas.openxmlformats.org/officeDocument/2006/relationships" r:embed="rId1">
            <a:duotone>
              <a:schemeClr val="phClr">
                <a:tint val="90000"/>
                <a:shade val="85000"/>
              </a:schemeClr>
              <a:schemeClr val="phClr">
                <a:tint val="95000"/>
                <a:shade val="99000"/>
              </a:schemeClr>
            </a:duotone>
          </a:blip>
          <a:tile tx="0" ty="0" sx="100000" sy="100000" flip="none" algn="tl"/>
        </a:blipFill>
        <a:blipFill rotWithShape="1">
          <a:blip xmlns:r="http://schemas.openxmlformats.org/officeDocument/2006/relationships" r:embed="rId2">
            <a:duotone>
              <a:schemeClr val="phClr">
                <a:tint val="93000"/>
                <a:shade val="85000"/>
              </a:schemeClr>
              <a:schemeClr val="phClr">
                <a:tint val="96000"/>
                <a:shade val="99000"/>
              </a:schemeClr>
            </a:duotone>
          </a:blip>
          <a:tile tx="0" ty="0" sx="90000" sy="90000" flip="none" algn="tl"/>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Angles</Template>
  <TotalTime>739</TotalTime>
  <Words>2793</Words>
  <Application>Microsoft Office PowerPoint</Application>
  <PresentationFormat>On-screen Show (4:3)</PresentationFormat>
  <Paragraphs>353</Paragraphs>
  <Slides>53</Slides>
  <Notes>1</Notes>
  <HiddenSlides>0</HiddenSlides>
  <MMClips>0</MMClips>
  <ScaleCrop>false</ScaleCrop>
  <HeadingPairs>
    <vt:vector size="6" baseType="variant">
      <vt:variant>
        <vt:lpstr>Fonts Used</vt:lpstr>
      </vt:variant>
      <vt:variant>
        <vt:i4>10</vt:i4>
      </vt:variant>
      <vt:variant>
        <vt:lpstr>Theme</vt:lpstr>
      </vt:variant>
      <vt:variant>
        <vt:i4>1</vt:i4>
      </vt:variant>
      <vt:variant>
        <vt:lpstr>Slide Titles</vt:lpstr>
      </vt:variant>
      <vt:variant>
        <vt:i4>53</vt:i4>
      </vt:variant>
    </vt:vector>
  </HeadingPairs>
  <TitlesOfParts>
    <vt:vector size="64" baseType="lpstr">
      <vt:lpstr>Arial</vt:lpstr>
      <vt:lpstr>Calibri</vt:lpstr>
      <vt:lpstr>Franklin Gothic Book</vt:lpstr>
      <vt:lpstr>Franklin Gothic Medium</vt:lpstr>
      <vt:lpstr>Letter-join No-Lead 37</vt:lpstr>
      <vt:lpstr>Letter-join Plus 37</vt:lpstr>
      <vt:lpstr>Times New Roman</vt:lpstr>
      <vt:lpstr>Tunga</vt:lpstr>
      <vt:lpstr>Verdana</vt:lpstr>
      <vt:lpstr>Wingdings</vt:lpstr>
      <vt:lpstr>Angles</vt:lpstr>
      <vt:lpstr>PowerPoint Presentation</vt:lpstr>
      <vt:lpstr>Teaching staff</vt:lpstr>
      <vt:lpstr>What will we do to support transition?</vt:lpstr>
      <vt:lpstr>Essentials for Year 6…</vt:lpstr>
      <vt:lpstr>Year 6 national Curriculum</vt:lpstr>
      <vt:lpstr>Year 6 Geogrpahy</vt:lpstr>
      <vt:lpstr>Year 6 History</vt:lpstr>
      <vt:lpstr>Year 6 SCIENCE</vt:lpstr>
      <vt:lpstr>Growth Mindset </vt:lpstr>
      <vt:lpstr>PowerPoint Presentation</vt:lpstr>
      <vt:lpstr>Attendance &amp; punctuality  </vt:lpstr>
      <vt:lpstr>SATS</vt:lpstr>
      <vt:lpstr>SATS</vt:lpstr>
      <vt:lpstr>Additional Booster classes </vt:lpstr>
      <vt:lpstr>Differences between year 5 and year 6</vt:lpstr>
      <vt:lpstr>DREAM Team</vt:lpstr>
      <vt:lpstr>Thinking Ahead – Transition to Year 7</vt:lpstr>
      <vt:lpstr>Uniform children are expected to come to school appropriately dressed in our school uniform.</vt:lpstr>
      <vt:lpstr>Uniform Information children are expected to come to school appropriately dressed in our school uniform.</vt:lpstr>
      <vt:lpstr>PE Kit</vt:lpstr>
      <vt:lpstr>Other equipment</vt:lpstr>
      <vt:lpstr>Physical environment </vt:lpstr>
      <vt:lpstr>Emotional environment </vt:lpstr>
      <vt:lpstr>Year 6 curriculum </vt:lpstr>
      <vt:lpstr>Progression - Reading</vt:lpstr>
      <vt:lpstr>PowerPoint Presentation</vt:lpstr>
      <vt:lpstr>PowerPoint Presentation</vt:lpstr>
      <vt:lpstr>Reading </vt:lpstr>
      <vt:lpstr>reading Strategies we use </vt:lpstr>
      <vt:lpstr>Reading corners </vt:lpstr>
      <vt:lpstr>Progression - Writing </vt:lpstr>
      <vt:lpstr>Progression - Maths</vt:lpstr>
      <vt:lpstr>Maths setting </vt:lpstr>
      <vt:lpstr>Typical timetable </vt:lpstr>
      <vt:lpstr>How to Help your child at home…</vt:lpstr>
      <vt:lpstr>How to Help your child at home…</vt:lpstr>
      <vt:lpstr>How to Help your child at home…</vt:lpstr>
      <vt:lpstr>How to Help your child at home…</vt:lpstr>
      <vt:lpstr>How to Help your child at home…</vt:lpstr>
      <vt:lpstr>WebsitE</vt:lpstr>
      <vt:lpstr>Roebuck USES Gateway foR:</vt:lpstr>
      <vt:lpstr>Communication at roebuck…</vt:lpstr>
      <vt:lpstr>Communication continued </vt:lpstr>
      <vt:lpstr>Communication</vt:lpstr>
      <vt:lpstr>Collecting pupils from school</vt:lpstr>
      <vt:lpstr>Safeguarding </vt:lpstr>
      <vt:lpstr>Mobile phones</vt:lpstr>
      <vt:lpstr>social media</vt:lpstr>
      <vt:lpstr>medical Information</vt:lpstr>
      <vt:lpstr>REMINDER: PACKED LUNCHES </vt:lpstr>
      <vt:lpstr>Facilities available to yoU: </vt:lpstr>
      <vt:lpstr>PowerPoint Presentation</vt:lpstr>
      <vt:lpstr>PowerPoint Presentation</vt:lpstr>
    </vt:vector>
  </TitlesOfParts>
  <Company>RM plc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YoungL</dc:creator>
  <cp:lastModifiedBy>WilliamsA</cp:lastModifiedBy>
  <cp:revision>111</cp:revision>
  <dcterms:created xsi:type="dcterms:W3CDTF">2019-05-31T09:55:41Z</dcterms:created>
  <dcterms:modified xsi:type="dcterms:W3CDTF">2023-07-10T16:14:33Z</dcterms:modified>
</cp:coreProperties>
</file>