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 id="2147483708" r:id="rId4"/>
  </p:sldMasterIdLst>
  <p:notesMasterIdLst>
    <p:notesMasterId r:id="rId52"/>
  </p:notesMasterIdLst>
  <p:handoutMasterIdLst>
    <p:handoutMasterId r:id="rId53"/>
  </p:handoutMasterIdLst>
  <p:sldIdLst>
    <p:sldId id="279" r:id="rId5"/>
    <p:sldId id="280" r:id="rId6"/>
    <p:sldId id="281" r:id="rId7"/>
    <p:sldId id="282" r:id="rId8"/>
    <p:sldId id="283" r:id="rId9"/>
    <p:sldId id="284" r:id="rId10"/>
    <p:sldId id="285" r:id="rId11"/>
    <p:sldId id="286" r:id="rId12"/>
    <p:sldId id="287" r:id="rId13"/>
    <p:sldId id="288" r:id="rId14"/>
    <p:sldId id="289" r:id="rId15"/>
    <p:sldId id="290" r:id="rId16"/>
    <p:sldId id="291" r:id="rId17"/>
    <p:sldId id="292" r:id="rId18"/>
    <p:sldId id="293" r:id="rId19"/>
    <p:sldId id="294" r:id="rId20"/>
    <p:sldId id="303" r:id="rId21"/>
    <p:sldId id="304" r:id="rId22"/>
    <p:sldId id="269" r:id="rId23"/>
    <p:sldId id="265" r:id="rId24"/>
    <p:sldId id="258" r:id="rId25"/>
    <p:sldId id="259" r:id="rId26"/>
    <p:sldId id="266" r:id="rId27"/>
    <p:sldId id="267" r:id="rId28"/>
    <p:sldId id="260" r:id="rId29"/>
    <p:sldId id="305" r:id="rId30"/>
    <p:sldId id="273" r:id="rId31"/>
    <p:sldId id="274" r:id="rId32"/>
    <p:sldId id="275" r:id="rId33"/>
    <p:sldId id="296" r:id="rId34"/>
    <p:sldId id="297" r:id="rId35"/>
    <p:sldId id="298" r:id="rId36"/>
    <p:sldId id="276" r:id="rId37"/>
    <p:sldId id="299" r:id="rId38"/>
    <p:sldId id="300" r:id="rId39"/>
    <p:sldId id="301" r:id="rId40"/>
    <p:sldId id="302" r:id="rId41"/>
    <p:sldId id="268" r:id="rId42"/>
    <p:sldId id="306" r:id="rId43"/>
    <p:sldId id="307" r:id="rId44"/>
    <p:sldId id="308" r:id="rId45"/>
    <p:sldId id="309" r:id="rId46"/>
    <p:sldId id="310" r:id="rId47"/>
    <p:sldId id="311" r:id="rId48"/>
    <p:sldId id="312" r:id="rId49"/>
    <p:sldId id="263" r:id="rId50"/>
    <p:sldId id="295" r:id="rId51"/>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3" d="100"/>
          <a:sy n="103" d="100"/>
        </p:scale>
        <p:origin x="-204"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2E812835-2321-4961-BD01-B4A4BBBB98D1}" type="datetimeFigureOut">
              <a:rPr lang="en-GB" smtClean="0"/>
              <a:t>11/02/2019</a:t>
            </a:fld>
            <a:endParaRPr lang="en-GB"/>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43DD91B8-2DB6-4BCC-9732-A53310EA0387}" type="slidenum">
              <a:rPr lang="en-GB" smtClean="0"/>
              <a:t>‹#›</a:t>
            </a:fld>
            <a:endParaRPr lang="en-GB"/>
          </a:p>
        </p:txBody>
      </p:sp>
    </p:spTree>
    <p:extLst>
      <p:ext uri="{BB962C8B-B14F-4D97-AF65-F5344CB8AC3E}">
        <p14:creationId xmlns:p14="http://schemas.microsoft.com/office/powerpoint/2010/main" val="385931637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D74D4763-1FF8-4909-AC92-A5E516CC971B}" type="datetimeFigureOut">
              <a:rPr lang="en-GB" smtClean="0"/>
              <a:pPr/>
              <a:t>11/02/2019</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B8475AD3-F208-4070-88B4-D7775F8EFCF2}" type="slidenum">
              <a:rPr lang="en-GB" smtClean="0"/>
              <a:pPr/>
              <a:t>‹#›</a:t>
            </a:fld>
            <a:endParaRPr lang="en-GB"/>
          </a:p>
        </p:txBody>
      </p:sp>
    </p:spTree>
    <p:extLst>
      <p:ext uri="{BB962C8B-B14F-4D97-AF65-F5344CB8AC3E}">
        <p14:creationId xmlns:p14="http://schemas.microsoft.com/office/powerpoint/2010/main" val="37429350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343459A-4167-4AD7-B277-764FC7BE0391}" type="slidenum">
              <a:rPr lang="en-GB" smtClean="0"/>
              <a:pPr/>
              <a:t>1</a:t>
            </a:fld>
            <a:endParaRPr lang="en-GB"/>
          </a:p>
        </p:txBody>
      </p:sp>
    </p:spTree>
    <p:extLst>
      <p:ext uri="{BB962C8B-B14F-4D97-AF65-F5344CB8AC3E}">
        <p14:creationId xmlns:p14="http://schemas.microsoft.com/office/powerpoint/2010/main" val="4298060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Government</a:t>
            </a:r>
            <a:r>
              <a:rPr lang="en-GB" baseline="0" dirty="0" smtClean="0"/>
              <a:t> base this guide on children who attend full time nursery from 30-50 months</a:t>
            </a:r>
            <a:r>
              <a:rPr lang="en-GB" dirty="0" smtClean="0"/>
              <a:t>. </a:t>
            </a:r>
            <a:endParaRPr lang="en-GB" dirty="0"/>
          </a:p>
        </p:txBody>
      </p:sp>
      <p:sp>
        <p:nvSpPr>
          <p:cNvPr id="4" name="Slide Number Placeholder 3"/>
          <p:cNvSpPr>
            <a:spLocks noGrp="1"/>
          </p:cNvSpPr>
          <p:nvPr>
            <p:ph type="sldNum" sz="quarter" idx="10"/>
          </p:nvPr>
        </p:nvSpPr>
        <p:spPr/>
        <p:txBody>
          <a:bodyPr/>
          <a:lstStyle/>
          <a:p>
            <a:fld id="{2343459A-4167-4AD7-B277-764FC7BE0391}" type="slidenum">
              <a:rPr lang="en-GB" smtClean="0"/>
              <a:pPr/>
              <a:t>4</a:t>
            </a:fld>
            <a:endParaRPr lang="en-GB"/>
          </a:p>
        </p:txBody>
      </p:sp>
    </p:spTree>
    <p:extLst>
      <p:ext uri="{BB962C8B-B14F-4D97-AF65-F5344CB8AC3E}">
        <p14:creationId xmlns:p14="http://schemas.microsoft.com/office/powerpoint/2010/main" val="20684684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Build up</a:t>
            </a:r>
            <a:r>
              <a:rPr lang="en-GB" baseline="0" dirty="0" smtClean="0"/>
              <a:t> vocabulary slowly. Always a good idea to ask your teacher at Parents evening, or parent meeting at the beginning of each term what vocabulary your child will be working with </a:t>
            </a:r>
            <a:r>
              <a:rPr lang="en-GB" baseline="0" smtClean="0"/>
              <a:t>this term. </a:t>
            </a:r>
            <a:endParaRPr lang="en-GB" dirty="0"/>
          </a:p>
        </p:txBody>
      </p:sp>
      <p:sp>
        <p:nvSpPr>
          <p:cNvPr id="4" name="Slide Number Placeholder 3"/>
          <p:cNvSpPr>
            <a:spLocks noGrp="1"/>
          </p:cNvSpPr>
          <p:nvPr>
            <p:ph type="sldNum" sz="quarter" idx="10"/>
          </p:nvPr>
        </p:nvSpPr>
        <p:spPr/>
        <p:txBody>
          <a:bodyPr/>
          <a:lstStyle/>
          <a:p>
            <a:fld id="{2343459A-4167-4AD7-B277-764FC7BE0391}" type="slidenum">
              <a:rPr lang="en-GB" smtClean="0"/>
              <a:pPr/>
              <a:t>5</a:t>
            </a:fld>
            <a:endParaRPr lang="en-GB"/>
          </a:p>
        </p:txBody>
      </p:sp>
    </p:spTree>
    <p:extLst>
      <p:ext uri="{BB962C8B-B14F-4D97-AF65-F5344CB8AC3E}">
        <p14:creationId xmlns:p14="http://schemas.microsoft.com/office/powerpoint/2010/main" val="41796228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a:t>
            </a:r>
            <a:r>
              <a:rPr lang="en-GB" baseline="0" dirty="0" smtClean="0"/>
              <a:t> great test for hearing. Can they hear what you hear? Can they have an accurate guess? Can they move to the beat? </a:t>
            </a:r>
          </a:p>
          <a:p>
            <a:r>
              <a:rPr lang="en-GB" baseline="0" dirty="0" smtClean="0"/>
              <a:t>Sound effects to stories, role play, conversations- mimic. </a:t>
            </a:r>
          </a:p>
          <a:p>
            <a:r>
              <a:rPr lang="en-GB" baseline="0" dirty="0" smtClean="0"/>
              <a:t>Do they respond appropriately to what you say? Can they follow a conversation? </a:t>
            </a:r>
            <a:endParaRPr lang="en-GB" dirty="0"/>
          </a:p>
        </p:txBody>
      </p:sp>
      <p:sp>
        <p:nvSpPr>
          <p:cNvPr id="4" name="Slide Number Placeholder 3"/>
          <p:cNvSpPr>
            <a:spLocks noGrp="1"/>
          </p:cNvSpPr>
          <p:nvPr>
            <p:ph type="sldNum" sz="quarter" idx="10"/>
          </p:nvPr>
        </p:nvSpPr>
        <p:spPr/>
        <p:txBody>
          <a:bodyPr/>
          <a:lstStyle/>
          <a:p>
            <a:fld id="{2343459A-4167-4AD7-B277-764FC7BE0391}" type="slidenum">
              <a:rPr lang="en-GB" smtClean="0"/>
              <a:pPr/>
              <a:t>8</a:t>
            </a:fld>
            <a:endParaRPr lang="en-GB"/>
          </a:p>
        </p:txBody>
      </p:sp>
    </p:spTree>
    <p:extLst>
      <p:ext uri="{BB962C8B-B14F-4D97-AF65-F5344CB8AC3E}">
        <p14:creationId xmlns:p14="http://schemas.microsoft.com/office/powerpoint/2010/main" val="31267716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Your basically adding sounds to a context. Giving the children meaning to a sound</a:t>
            </a:r>
            <a:r>
              <a:rPr lang="en-GB" baseline="0" dirty="0" smtClean="0"/>
              <a:t> so that when they move on in phonics they can relate each phoneme to several objects. </a:t>
            </a:r>
            <a:endParaRPr lang="en-GB" dirty="0"/>
          </a:p>
        </p:txBody>
      </p:sp>
      <p:sp>
        <p:nvSpPr>
          <p:cNvPr id="4" name="Slide Number Placeholder 3"/>
          <p:cNvSpPr>
            <a:spLocks noGrp="1"/>
          </p:cNvSpPr>
          <p:nvPr>
            <p:ph type="sldNum" sz="quarter" idx="10"/>
          </p:nvPr>
        </p:nvSpPr>
        <p:spPr/>
        <p:txBody>
          <a:bodyPr/>
          <a:lstStyle/>
          <a:p>
            <a:fld id="{2343459A-4167-4AD7-B277-764FC7BE0391}" type="slidenum">
              <a:rPr lang="en-GB" smtClean="0"/>
              <a:pPr/>
              <a:t>9</a:t>
            </a:fld>
            <a:endParaRPr lang="en-GB"/>
          </a:p>
        </p:txBody>
      </p:sp>
    </p:spTree>
    <p:extLst>
      <p:ext uri="{BB962C8B-B14F-4D97-AF65-F5344CB8AC3E}">
        <p14:creationId xmlns:p14="http://schemas.microsoft.com/office/powerpoint/2010/main" val="39575785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Sat, pat, tap</a:t>
            </a:r>
            <a:r>
              <a:rPr lang="en-GB" baseline="0" dirty="0" smtClean="0"/>
              <a:t> </a:t>
            </a:r>
            <a:endParaRPr lang="en-GB" dirty="0"/>
          </a:p>
        </p:txBody>
      </p:sp>
      <p:sp>
        <p:nvSpPr>
          <p:cNvPr id="4" name="Slide Number Placeholder 3"/>
          <p:cNvSpPr>
            <a:spLocks noGrp="1"/>
          </p:cNvSpPr>
          <p:nvPr>
            <p:ph type="sldNum" sz="quarter" idx="10"/>
          </p:nvPr>
        </p:nvSpPr>
        <p:spPr/>
        <p:txBody>
          <a:bodyPr/>
          <a:lstStyle/>
          <a:p>
            <a:fld id="{2343459A-4167-4AD7-B277-764FC7BE0391}" type="slidenum">
              <a:rPr lang="en-GB" smtClean="0"/>
              <a:pPr/>
              <a:t>10</a:t>
            </a:fld>
            <a:endParaRPr lang="en-GB"/>
          </a:p>
        </p:txBody>
      </p:sp>
    </p:spTree>
    <p:extLst>
      <p:ext uri="{BB962C8B-B14F-4D97-AF65-F5344CB8AC3E}">
        <p14:creationId xmlns:p14="http://schemas.microsoft.com/office/powerpoint/2010/main" val="16022195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 gurgle,</a:t>
            </a:r>
            <a:r>
              <a:rPr lang="en-GB" baseline="0" dirty="0" smtClean="0"/>
              <a:t> water going down the drain. We prefer a gate opening and closing. </a:t>
            </a:r>
            <a:endParaRPr lang="en-GB" dirty="0"/>
          </a:p>
        </p:txBody>
      </p:sp>
      <p:sp>
        <p:nvSpPr>
          <p:cNvPr id="4" name="Slide Number Placeholder 3"/>
          <p:cNvSpPr>
            <a:spLocks noGrp="1"/>
          </p:cNvSpPr>
          <p:nvPr>
            <p:ph type="sldNum" sz="quarter" idx="10"/>
          </p:nvPr>
        </p:nvSpPr>
        <p:spPr/>
        <p:txBody>
          <a:bodyPr/>
          <a:lstStyle/>
          <a:p>
            <a:fld id="{2343459A-4167-4AD7-B277-764FC7BE0391}" type="slidenum">
              <a:rPr lang="en-GB" smtClean="0"/>
              <a:pPr/>
              <a:t>11</a:t>
            </a:fld>
            <a:endParaRPr lang="en-GB"/>
          </a:p>
        </p:txBody>
      </p:sp>
    </p:spTree>
    <p:extLst>
      <p:ext uri="{BB962C8B-B14F-4D97-AF65-F5344CB8AC3E}">
        <p14:creationId xmlns:p14="http://schemas.microsoft.com/office/powerpoint/2010/main" val="39639144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Each</a:t>
            </a:r>
            <a:r>
              <a:rPr lang="en-GB" baseline="0" dirty="0" smtClean="0"/>
              <a:t> phoneme/digraph is split into a separate box with a button/line underneath that we encourage the children to press or drag as they say each sound. </a:t>
            </a:r>
            <a:endParaRPr lang="en-GB" dirty="0"/>
          </a:p>
        </p:txBody>
      </p:sp>
      <p:sp>
        <p:nvSpPr>
          <p:cNvPr id="4" name="Slide Number Placeholder 3"/>
          <p:cNvSpPr>
            <a:spLocks noGrp="1"/>
          </p:cNvSpPr>
          <p:nvPr>
            <p:ph type="sldNum" sz="quarter" idx="10"/>
          </p:nvPr>
        </p:nvSpPr>
        <p:spPr/>
        <p:txBody>
          <a:bodyPr/>
          <a:lstStyle/>
          <a:p>
            <a:fld id="{2343459A-4167-4AD7-B277-764FC7BE0391}" type="slidenum">
              <a:rPr lang="en-GB" smtClean="0"/>
              <a:pPr/>
              <a:t>14</a:t>
            </a:fld>
            <a:endParaRPr lang="en-GB"/>
          </a:p>
        </p:txBody>
      </p:sp>
    </p:spTree>
    <p:extLst>
      <p:ext uri="{BB962C8B-B14F-4D97-AF65-F5344CB8AC3E}">
        <p14:creationId xmlns:p14="http://schemas.microsoft.com/office/powerpoint/2010/main" val="4137458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C69A4EC-4820-4BA0-9E48-EDA2DE412291}" type="datetimeFigureOut">
              <a:rPr lang="en-GB" smtClean="0">
                <a:solidFill>
                  <a:prstClr val="black">
                    <a:tint val="75000"/>
                  </a:prstClr>
                </a:solidFill>
              </a:rPr>
              <a:pPr/>
              <a:t>11/02/2019</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26843F5-109C-4FD2-9822-D88DD71F34F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5716709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9A4EC-4820-4BA0-9E48-EDA2DE412291}" type="datetimeFigureOut">
              <a:rPr lang="en-GB" smtClean="0">
                <a:solidFill>
                  <a:prstClr val="black">
                    <a:tint val="75000"/>
                  </a:prstClr>
                </a:solidFill>
              </a:rPr>
              <a:pPr/>
              <a:t>11/02/2019</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26843F5-109C-4FD2-9822-D88DD71F34F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258516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C69A4EC-4820-4BA0-9E48-EDA2DE412291}" type="datetimeFigureOut">
              <a:rPr lang="en-GB" smtClean="0">
                <a:solidFill>
                  <a:prstClr val="black">
                    <a:tint val="75000"/>
                  </a:prstClr>
                </a:solidFill>
              </a:rPr>
              <a:pPr/>
              <a:t>11/02/2019</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26843F5-109C-4FD2-9822-D88DD71F34F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765526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C69A4EC-4820-4BA0-9E48-EDA2DE412291}" type="datetimeFigureOut">
              <a:rPr lang="en-GB" smtClean="0">
                <a:solidFill>
                  <a:prstClr val="black">
                    <a:tint val="75000"/>
                  </a:prstClr>
                </a:solidFill>
              </a:rPr>
              <a:pPr/>
              <a:t>11/02/2019</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426843F5-109C-4FD2-9822-D88DD71F34F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261516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C69A4EC-4820-4BA0-9E48-EDA2DE412291}" type="datetimeFigureOut">
              <a:rPr lang="en-GB" smtClean="0">
                <a:solidFill>
                  <a:prstClr val="black">
                    <a:tint val="75000"/>
                  </a:prstClr>
                </a:solidFill>
              </a:rPr>
              <a:pPr/>
              <a:t>11/02/2019</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426843F5-109C-4FD2-9822-D88DD71F34F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3060459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C69A4EC-4820-4BA0-9E48-EDA2DE412291}" type="datetimeFigureOut">
              <a:rPr lang="en-GB" smtClean="0">
                <a:solidFill>
                  <a:prstClr val="black">
                    <a:tint val="75000"/>
                  </a:prstClr>
                </a:solidFill>
              </a:rPr>
              <a:pPr/>
              <a:t>11/02/2019</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426843F5-109C-4FD2-9822-D88DD71F34F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9532821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9A4EC-4820-4BA0-9E48-EDA2DE412291}" type="datetimeFigureOut">
              <a:rPr lang="en-GB" smtClean="0">
                <a:solidFill>
                  <a:prstClr val="black">
                    <a:tint val="75000"/>
                  </a:prstClr>
                </a:solidFill>
              </a:rPr>
              <a:pPr/>
              <a:t>11/02/2019</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426843F5-109C-4FD2-9822-D88DD71F34F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227535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9A4EC-4820-4BA0-9E48-EDA2DE412291}" type="datetimeFigureOut">
              <a:rPr lang="en-GB" smtClean="0">
                <a:solidFill>
                  <a:prstClr val="black">
                    <a:tint val="75000"/>
                  </a:prstClr>
                </a:solidFill>
              </a:rPr>
              <a:pPr/>
              <a:t>11/02/2019</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426843F5-109C-4FD2-9822-D88DD71F34F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338549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9A4EC-4820-4BA0-9E48-EDA2DE412291}" type="datetimeFigureOut">
              <a:rPr lang="en-GB" smtClean="0">
                <a:solidFill>
                  <a:prstClr val="black">
                    <a:tint val="75000"/>
                  </a:prstClr>
                </a:solidFill>
              </a:rPr>
              <a:pPr/>
              <a:t>11/02/2019</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426843F5-109C-4FD2-9822-D88DD71F34F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368932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9A4EC-4820-4BA0-9E48-EDA2DE412291}" type="datetimeFigureOut">
              <a:rPr lang="en-GB" smtClean="0">
                <a:solidFill>
                  <a:prstClr val="black">
                    <a:tint val="75000"/>
                  </a:prstClr>
                </a:solidFill>
              </a:rPr>
              <a:pPr/>
              <a:t>11/02/2019</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26843F5-109C-4FD2-9822-D88DD71F34F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2859071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9A4EC-4820-4BA0-9E48-EDA2DE412291}" type="datetimeFigureOut">
              <a:rPr lang="en-GB" smtClean="0">
                <a:solidFill>
                  <a:prstClr val="black">
                    <a:tint val="75000"/>
                  </a:prstClr>
                </a:solidFill>
              </a:rPr>
              <a:pPr/>
              <a:t>11/02/2019</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26843F5-109C-4FD2-9822-D88DD71F34F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858835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C69A4EC-4820-4BA0-9E48-EDA2DE412291}" type="datetimeFigureOut">
              <a:rPr lang="en-GB" smtClean="0">
                <a:solidFill>
                  <a:prstClr val="black">
                    <a:tint val="75000"/>
                  </a:prstClr>
                </a:solidFill>
              </a:rPr>
              <a:pPr/>
              <a:t>11/02/2019</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26843F5-109C-4FD2-9822-D88DD71F34F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3642586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9A4EC-4820-4BA0-9E48-EDA2DE412291}" type="datetimeFigureOut">
              <a:rPr lang="en-GB" smtClean="0">
                <a:solidFill>
                  <a:prstClr val="black">
                    <a:tint val="75000"/>
                  </a:prstClr>
                </a:solidFill>
              </a:rPr>
              <a:pPr/>
              <a:t>11/02/2019</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26843F5-109C-4FD2-9822-D88DD71F34F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361852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C69A4EC-4820-4BA0-9E48-EDA2DE412291}" type="datetimeFigureOut">
              <a:rPr lang="en-GB" smtClean="0">
                <a:solidFill>
                  <a:prstClr val="black">
                    <a:tint val="75000"/>
                  </a:prstClr>
                </a:solidFill>
              </a:rPr>
              <a:pPr/>
              <a:t>11/02/2019</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26843F5-109C-4FD2-9822-D88DD71F34F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345381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C69A4EC-4820-4BA0-9E48-EDA2DE412291}" type="datetimeFigureOut">
              <a:rPr lang="en-GB" smtClean="0">
                <a:solidFill>
                  <a:prstClr val="black">
                    <a:tint val="75000"/>
                  </a:prstClr>
                </a:solidFill>
              </a:rPr>
              <a:pPr/>
              <a:t>11/02/2019</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426843F5-109C-4FD2-9822-D88DD71F34F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134000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C69A4EC-4820-4BA0-9E48-EDA2DE412291}" type="datetimeFigureOut">
              <a:rPr lang="en-GB" smtClean="0">
                <a:solidFill>
                  <a:prstClr val="black">
                    <a:tint val="75000"/>
                  </a:prstClr>
                </a:solidFill>
              </a:rPr>
              <a:pPr/>
              <a:t>11/02/2019</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426843F5-109C-4FD2-9822-D88DD71F34F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489764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C69A4EC-4820-4BA0-9E48-EDA2DE412291}" type="datetimeFigureOut">
              <a:rPr lang="en-GB" smtClean="0">
                <a:solidFill>
                  <a:prstClr val="black">
                    <a:tint val="75000"/>
                  </a:prstClr>
                </a:solidFill>
              </a:rPr>
              <a:pPr/>
              <a:t>11/02/2019</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426843F5-109C-4FD2-9822-D88DD71F34F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431787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9A4EC-4820-4BA0-9E48-EDA2DE412291}" type="datetimeFigureOut">
              <a:rPr lang="en-GB" smtClean="0">
                <a:solidFill>
                  <a:prstClr val="black">
                    <a:tint val="75000"/>
                  </a:prstClr>
                </a:solidFill>
              </a:rPr>
              <a:pPr/>
              <a:t>11/02/2019</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426843F5-109C-4FD2-9822-D88DD71F34F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0541419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9A4EC-4820-4BA0-9E48-EDA2DE412291}" type="datetimeFigureOut">
              <a:rPr lang="en-GB" smtClean="0">
                <a:solidFill>
                  <a:prstClr val="black">
                    <a:tint val="75000"/>
                  </a:prstClr>
                </a:solidFill>
              </a:rPr>
              <a:pPr/>
              <a:t>11/02/2019</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426843F5-109C-4FD2-9822-D88DD71F34F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842738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9A4EC-4820-4BA0-9E48-EDA2DE412291}" type="datetimeFigureOut">
              <a:rPr lang="en-GB" smtClean="0">
                <a:solidFill>
                  <a:prstClr val="black">
                    <a:tint val="75000"/>
                  </a:prstClr>
                </a:solidFill>
              </a:rPr>
              <a:pPr/>
              <a:t>11/02/2019</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426843F5-109C-4FD2-9822-D88DD71F34F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240196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9A4EC-4820-4BA0-9E48-EDA2DE412291}" type="datetimeFigureOut">
              <a:rPr lang="en-GB" smtClean="0">
                <a:solidFill>
                  <a:prstClr val="black">
                    <a:tint val="75000"/>
                  </a:prstClr>
                </a:solidFill>
              </a:rPr>
              <a:pPr/>
              <a:t>11/02/2019</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26843F5-109C-4FD2-9822-D88DD71F34F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30618641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9A4EC-4820-4BA0-9E48-EDA2DE412291}" type="datetimeFigureOut">
              <a:rPr lang="en-GB" smtClean="0">
                <a:solidFill>
                  <a:prstClr val="black">
                    <a:tint val="75000"/>
                  </a:prstClr>
                </a:solidFill>
              </a:rPr>
              <a:pPr/>
              <a:t>11/02/2019</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26843F5-109C-4FD2-9822-D88DD71F34F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29169104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C69A4EC-4820-4BA0-9E48-EDA2DE412291}" type="datetimeFigureOut">
              <a:rPr lang="en-GB" smtClean="0">
                <a:solidFill>
                  <a:prstClr val="black">
                    <a:tint val="75000"/>
                  </a:prstClr>
                </a:solidFill>
              </a:rPr>
              <a:pPr/>
              <a:t>11/02/2019</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26843F5-109C-4FD2-9822-D88DD71F34F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94790155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9A4EC-4820-4BA0-9E48-EDA2DE412291}" type="datetimeFigureOut">
              <a:rPr lang="en-GB" smtClean="0">
                <a:solidFill>
                  <a:prstClr val="black">
                    <a:tint val="75000"/>
                  </a:prstClr>
                </a:solidFill>
              </a:rPr>
              <a:pPr/>
              <a:t>11/02/2019</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26843F5-109C-4FD2-9822-D88DD71F34F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2211946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C69A4EC-4820-4BA0-9E48-EDA2DE412291}" type="datetimeFigureOut">
              <a:rPr lang="en-GB" smtClean="0">
                <a:solidFill>
                  <a:prstClr val="black">
                    <a:tint val="75000"/>
                  </a:prstClr>
                </a:solidFill>
              </a:rPr>
              <a:pPr/>
              <a:t>11/02/2019</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26843F5-109C-4FD2-9822-D88DD71F34F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97885350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C69A4EC-4820-4BA0-9E48-EDA2DE412291}" type="datetimeFigureOut">
              <a:rPr lang="en-GB" smtClean="0">
                <a:solidFill>
                  <a:prstClr val="black">
                    <a:tint val="75000"/>
                  </a:prstClr>
                </a:solidFill>
              </a:rPr>
              <a:pPr/>
              <a:t>11/02/2019</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426843F5-109C-4FD2-9822-D88DD71F34F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5145733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C69A4EC-4820-4BA0-9E48-EDA2DE412291}" type="datetimeFigureOut">
              <a:rPr lang="en-GB" smtClean="0">
                <a:solidFill>
                  <a:prstClr val="black">
                    <a:tint val="75000"/>
                  </a:prstClr>
                </a:solidFill>
              </a:rPr>
              <a:pPr/>
              <a:t>11/02/2019</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426843F5-109C-4FD2-9822-D88DD71F34F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23297286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C69A4EC-4820-4BA0-9E48-EDA2DE412291}" type="datetimeFigureOut">
              <a:rPr lang="en-GB" smtClean="0">
                <a:solidFill>
                  <a:prstClr val="black">
                    <a:tint val="75000"/>
                  </a:prstClr>
                </a:solidFill>
              </a:rPr>
              <a:pPr/>
              <a:t>11/02/2019</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426843F5-109C-4FD2-9822-D88DD71F34F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68325917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9A4EC-4820-4BA0-9E48-EDA2DE412291}" type="datetimeFigureOut">
              <a:rPr lang="en-GB" smtClean="0">
                <a:solidFill>
                  <a:prstClr val="black">
                    <a:tint val="75000"/>
                  </a:prstClr>
                </a:solidFill>
              </a:rPr>
              <a:pPr/>
              <a:t>11/02/2019</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426843F5-109C-4FD2-9822-D88DD71F34F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9362487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9A4EC-4820-4BA0-9E48-EDA2DE412291}" type="datetimeFigureOut">
              <a:rPr lang="en-GB" smtClean="0">
                <a:solidFill>
                  <a:prstClr val="black">
                    <a:tint val="75000"/>
                  </a:prstClr>
                </a:solidFill>
              </a:rPr>
              <a:pPr/>
              <a:t>11/02/2019</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426843F5-109C-4FD2-9822-D88DD71F34F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78881234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9A4EC-4820-4BA0-9E48-EDA2DE412291}" type="datetimeFigureOut">
              <a:rPr lang="en-GB" smtClean="0">
                <a:solidFill>
                  <a:prstClr val="black">
                    <a:tint val="75000"/>
                  </a:prstClr>
                </a:solidFill>
              </a:rPr>
              <a:pPr/>
              <a:t>11/02/2019</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426843F5-109C-4FD2-9822-D88DD71F34F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69431828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9A4EC-4820-4BA0-9E48-EDA2DE412291}" type="datetimeFigureOut">
              <a:rPr lang="en-GB" smtClean="0">
                <a:solidFill>
                  <a:prstClr val="black">
                    <a:tint val="75000"/>
                  </a:prstClr>
                </a:solidFill>
              </a:rPr>
              <a:pPr/>
              <a:t>11/02/2019</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26843F5-109C-4FD2-9822-D88DD71F34F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98252911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9A4EC-4820-4BA0-9E48-EDA2DE412291}" type="datetimeFigureOut">
              <a:rPr lang="en-GB" smtClean="0">
                <a:solidFill>
                  <a:prstClr val="black">
                    <a:tint val="75000"/>
                  </a:prstClr>
                </a:solidFill>
              </a:rPr>
              <a:pPr/>
              <a:t>11/02/2019</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26843F5-109C-4FD2-9822-D88DD71F34F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6176192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smtClean="0"/>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37E6B4E3-26F1-4DEA-8751-E1E56D58C52E}" type="datetimeFigureOut">
              <a:rPr lang="en-GB" smtClean="0"/>
              <a:pPr/>
              <a:t>11/02/2019</a:t>
            </a:fld>
            <a:endParaRPr lang="en-GB"/>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en-GB"/>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683110F5-66F7-4AB5-AFD0-A514CDE85339}" type="slidenum">
              <a:rPr lang="en-GB" smtClean="0"/>
              <a:pPr/>
              <a:t>‹#›</a:t>
            </a:fld>
            <a:endParaRPr lang="en-GB"/>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7E6B4E3-26F1-4DEA-8751-E1E56D58C52E}" type="datetimeFigureOut">
              <a:rPr lang="en-GB" smtClean="0"/>
              <a:pPr/>
              <a:t>11/02/2019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3110F5-66F7-4AB5-AFD0-A514CDE85339}" type="slidenum">
              <a:rPr lang="en-GB" smtClean="0"/>
              <a:pPr/>
              <a:t>‹#›</a:t>
            </a:fld>
            <a:endParaRPr lang="en-GB"/>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7E6B4E3-26F1-4DEA-8751-E1E56D58C52E}" type="datetimeFigureOut">
              <a:rPr lang="en-GB" smtClean="0"/>
              <a:pPr/>
              <a:t>11/02/2019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3110F5-66F7-4AB5-AFD0-A514CDE85339}" type="slidenum">
              <a:rPr lang="en-GB" smtClean="0"/>
              <a:pPr/>
              <a:t>‹#›</a:t>
            </a:fld>
            <a:endParaRPr lang="en-GB"/>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37E6B4E3-26F1-4DEA-8751-E1E56D58C52E}" type="datetimeFigureOut">
              <a:rPr lang="en-GB" smtClean="0"/>
              <a:pPr/>
              <a:t>11/02/2019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83110F5-66F7-4AB5-AFD0-A514CDE85339}" type="slidenum">
              <a:rPr lang="en-GB" smtClean="0"/>
              <a:pPr/>
              <a:t>‹#›</a:t>
            </a:fld>
            <a:endParaRPr lang="en-GB"/>
          </a:p>
        </p:txBody>
      </p:sp>
      <p:sp>
        <p:nvSpPr>
          <p:cNvPr id="9" name="Content Placeholder 8"/>
          <p:cNvSpPr>
            <a:spLocks noGrp="1"/>
          </p:cNvSpPr>
          <p:nvPr>
            <p:ph sz="quarter" idx="13"/>
          </p:nvPr>
        </p:nvSpPr>
        <p:spPr>
          <a:xfrm>
            <a:off x="1042416" y="2313432"/>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7E6B4E3-26F1-4DEA-8751-E1E56D58C52E}" type="datetimeFigureOut">
              <a:rPr lang="en-GB" smtClean="0"/>
              <a:pPr/>
              <a:t>11/02/2019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83110F5-66F7-4AB5-AFD0-A514CDE85339}" type="slidenum">
              <a:rPr lang="en-GB" smtClean="0"/>
              <a:pPr/>
              <a:t>‹#›</a:t>
            </a:fld>
            <a:endParaRPr lang="en-GB"/>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7E6B4E3-26F1-4DEA-8751-E1E56D58C52E}" type="datetimeFigureOut">
              <a:rPr lang="en-GB" smtClean="0"/>
              <a:pPr/>
              <a:t>11/02/2019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83110F5-66F7-4AB5-AFD0-A514CDE85339}" type="slidenum">
              <a:rPr lang="en-GB" smtClean="0"/>
              <a:pPr/>
              <a:t>‹#›</a:t>
            </a:fld>
            <a:endParaRPr lang="en-GB"/>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E6B4E3-26F1-4DEA-8751-E1E56D58C52E}" type="datetimeFigureOut">
              <a:rPr lang="en-GB" smtClean="0"/>
              <a:pPr/>
              <a:t>11/02/2019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83110F5-66F7-4AB5-AFD0-A514CDE85339}" type="slidenum">
              <a:rPr lang="en-GB" smtClean="0"/>
              <a:pPr/>
              <a:t>‹#›</a:t>
            </a:fld>
            <a:endParaRPr lang="en-GB"/>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37E6B4E3-26F1-4DEA-8751-E1E56D58C52E}" type="datetimeFigureOut">
              <a:rPr lang="en-GB" smtClean="0"/>
              <a:pPr/>
              <a:t>11/02/2019</a:t>
            </a:fld>
            <a:endParaRPr lang="en-GB"/>
          </a:p>
        </p:txBody>
      </p:sp>
      <p:sp>
        <p:nvSpPr>
          <p:cNvPr id="7" name="Slide Number Placeholder 6"/>
          <p:cNvSpPr>
            <a:spLocks noGrp="1"/>
          </p:cNvSpPr>
          <p:nvPr>
            <p:ph type="sldNum" sz="quarter" idx="12"/>
          </p:nvPr>
        </p:nvSpPr>
        <p:spPr/>
        <p:txBody>
          <a:bodyPr/>
          <a:lstStyle/>
          <a:p>
            <a:fld id="{683110F5-66F7-4AB5-AFD0-A514CDE85339}" type="slidenum">
              <a:rPr lang="en-GB" smtClean="0"/>
              <a:pPr/>
              <a:t>‹#›</a:t>
            </a:fld>
            <a:endParaRPr lang="en-GB"/>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GB"/>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n-US" smtClean="0"/>
              <a:t>Click to edit Master title style</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7E6B4E3-26F1-4DEA-8751-E1E56D58C52E}" type="datetimeFigureOut">
              <a:rPr lang="en-GB" smtClean="0"/>
              <a:pPr/>
              <a:t>11/02/2019</a:t>
            </a:fld>
            <a:endParaRPr lang="en-GB"/>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GB"/>
          </a:p>
        </p:txBody>
      </p:sp>
      <p:sp>
        <p:nvSpPr>
          <p:cNvPr id="7" name="Slide Number Placeholder 6"/>
          <p:cNvSpPr>
            <a:spLocks noGrp="1"/>
          </p:cNvSpPr>
          <p:nvPr>
            <p:ph type="sldNum" sz="quarter" idx="12"/>
          </p:nvPr>
        </p:nvSpPr>
        <p:spPr/>
        <p:txBody>
          <a:bodyPr/>
          <a:lstStyle/>
          <a:p>
            <a:fld id="{683110F5-66F7-4AB5-AFD0-A514CDE85339}" type="slidenum">
              <a:rPr lang="en-GB" smtClean="0"/>
              <a:pPr/>
              <a:t>‹#›</a:t>
            </a:fld>
            <a:endParaRPr lang="en-GB"/>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7E6B4E3-26F1-4DEA-8751-E1E56D58C52E}" type="datetimeFigureOut">
              <a:rPr lang="en-GB" smtClean="0"/>
              <a:pPr/>
              <a:t>11/02/2019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3110F5-66F7-4AB5-AFD0-A514CDE85339}" type="slidenum">
              <a:rPr lang="en-GB" smtClean="0"/>
              <a:pPr/>
              <a:t>‹#›</a:t>
            </a:fld>
            <a:endParaRPr lang="en-GB"/>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smtClean="0"/>
              <a:t>Click to edit Master title style</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7E6B4E3-26F1-4DEA-8751-E1E56D58C52E}" type="datetimeFigureOut">
              <a:rPr lang="en-GB" smtClean="0"/>
              <a:pPr/>
              <a:t>11/02/2019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3110F5-66F7-4AB5-AFD0-A514CDE85339}"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9A4EC-4820-4BA0-9E48-EDA2DE412291}" type="datetimeFigureOut">
              <a:rPr lang="en-GB" smtClean="0">
                <a:solidFill>
                  <a:prstClr val="black">
                    <a:tint val="75000"/>
                  </a:prstClr>
                </a:solidFill>
              </a:rPr>
              <a:pPr/>
              <a:t>11/02/2019</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6843F5-109C-4FD2-9822-D88DD71F34F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06524683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9A4EC-4820-4BA0-9E48-EDA2DE412291}" type="datetimeFigureOut">
              <a:rPr lang="en-GB" smtClean="0">
                <a:solidFill>
                  <a:prstClr val="black">
                    <a:tint val="75000"/>
                  </a:prstClr>
                </a:solidFill>
              </a:rPr>
              <a:pPr/>
              <a:t>11/02/2019</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6843F5-109C-4FD2-9822-D88DD71F34F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714683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9A4EC-4820-4BA0-9E48-EDA2DE412291}" type="datetimeFigureOut">
              <a:rPr lang="en-GB" smtClean="0">
                <a:solidFill>
                  <a:prstClr val="black">
                    <a:tint val="75000"/>
                  </a:prstClr>
                </a:solidFill>
              </a:rPr>
              <a:pPr/>
              <a:t>11/02/2019</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6843F5-109C-4FD2-9822-D88DD71F34F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90808355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9C69A4EC-4820-4BA0-9E48-EDA2DE412291}" type="datetimeFigureOut">
              <a:rPr lang="en-GB" smtClean="0">
                <a:solidFill>
                  <a:prstClr val="black">
                    <a:tint val="75000"/>
                  </a:prstClr>
                </a:solidFill>
              </a:rPr>
              <a:pPr/>
              <a:t>11/02/2019</a:t>
            </a:fld>
            <a:endParaRPr lang="en-GB">
              <a:solidFill>
                <a:prstClr val="black">
                  <a:tint val="75000"/>
                </a:prstClr>
              </a:solidFill>
            </a:endParaRPr>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426843F5-109C-4FD2-9822-D88DD71F34F0}" type="slidenum">
              <a:rPr lang="en-GB" smtClean="0">
                <a:solidFill>
                  <a:prstClr val="black">
                    <a:tint val="75000"/>
                  </a:prstClr>
                </a:solidFill>
              </a:rPr>
              <a:pPr/>
              <a:t>‹#›</a:t>
            </a:fld>
            <a:endParaRPr lang="en-GB">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xml.rels><?xml version="1.0" encoding="UTF-8" standalone="yes"?>
<Relationships xmlns="http://schemas.openxmlformats.org/package/2006/relationships"><Relationship Id="rId2" Type="http://schemas.openxmlformats.org/officeDocument/2006/relationships/hyperlink" Target="https://www.gov.uk/government/publications/letters-and-sounds" TargetMode="External"/><Relationship Id="rId1" Type="http://schemas.openxmlformats.org/officeDocument/2006/relationships/slideLayout" Target="../slideLayouts/slideLayout3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7.xml.rels><?xml version="1.0" encoding="UTF-8" standalone="yes"?>
<Relationships xmlns="http://schemas.openxmlformats.org/package/2006/relationships"><Relationship Id="rId2" Type="http://schemas.openxmlformats.org/officeDocument/2006/relationships/hyperlink" Target="https://www.youtube.com/watch?v=BqhXUW_v-1s" TargetMode="External"/><Relationship Id="rId1" Type="http://schemas.openxmlformats.org/officeDocument/2006/relationships/slideLayout" Target="../slideLayouts/slideLayout3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5.xml"/></Relationships>
</file>

<file path=ppt/slides/_rels/slide11.xml.rels><?xml version="1.0" encoding="UTF-8" standalone="yes"?>
<Relationships xmlns="http://schemas.openxmlformats.org/package/2006/relationships"><Relationship Id="rId3" Type="http://schemas.openxmlformats.org/officeDocument/2006/relationships/hyperlink" Target="https://www.youtube.com/watch?v=ei0iFs5uF6w" TargetMode="External"/><Relationship Id="rId2" Type="http://schemas.openxmlformats.org/officeDocument/2006/relationships/notesSlide" Target="../notesSlides/notesSlide7.xml"/><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7.xml.rels><?xml version="1.0" encoding="UTF-8" standalone="yes"?>
<Relationships xmlns="http://schemas.openxmlformats.org/package/2006/relationships"><Relationship Id="rId8" Type="http://schemas.openxmlformats.org/officeDocument/2006/relationships/hyperlink" Target="http://www.schooljotter.com/files/cherrygardens/Letters_and_Sounds/Phase_5/Phase_5_Word_Cards_-_ew_as_in_chew.pdf" TargetMode="External"/><Relationship Id="rId13" Type="http://schemas.openxmlformats.org/officeDocument/2006/relationships/hyperlink" Target="http://www.schooljotter.com/files/cherrygardens/Letters_and_Sounds/Phase_5/Phase_5_Word_Cards_-_ir_girl.pdf" TargetMode="External"/><Relationship Id="rId18" Type="http://schemas.openxmlformats.org/officeDocument/2006/relationships/hyperlink" Target="http://www.schooljotter.com/files/cherrygardens/Letters_and_Sounds/Phase_5/Phase_5_Word_Cards_-_ph_phonics.pdf" TargetMode="External"/><Relationship Id="rId3" Type="http://schemas.openxmlformats.org/officeDocument/2006/relationships/hyperlink" Target="http://www.schooljotter.com/files/cherrygardens/Letters_and_Sounds/Phase_5/Phase_5_Word_Cards_-_au_Paul.pdf" TargetMode="External"/><Relationship Id="rId21" Type="http://schemas.openxmlformats.org/officeDocument/2006/relationships/hyperlink" Target="http://www.schooljotter.com/files/cherrygardens/Letters_and_Sounds/Phase_5/Phase_5_Word_Cards_-_ue_as_in_due.pdf" TargetMode="External"/><Relationship Id="rId7" Type="http://schemas.openxmlformats.org/officeDocument/2006/relationships/hyperlink" Target="http://www.schooljotter.com/files/cherrygardens/Letters_and_Sounds/Phase_5/Phase_5_Word_Cards_-_ea_sea.pdf" TargetMode="External"/><Relationship Id="rId12" Type="http://schemas.openxmlformats.org/officeDocument/2006/relationships/hyperlink" Target="http://www.schooljotter.com/files/cherrygardens/Letters_and_Sounds/Phase_5/Phase_5_Word_Cards_-_ie_pie.pdf" TargetMode="External"/><Relationship Id="rId17" Type="http://schemas.openxmlformats.org/officeDocument/2006/relationships/hyperlink" Target="http://www.schooljotter.com/files/cherrygardens/Letters_and_Sounds/Phase_5/Phase_5_Word_Cards_-_oy_boy.pdf" TargetMode="External"/><Relationship Id="rId2" Type="http://schemas.openxmlformats.org/officeDocument/2006/relationships/hyperlink" Target="http://www.schooljotter.com/files/cherrygardens/Letters_and_Sounds/Phase_5/Phase_5_Word_Cards_-_a-e_came.pdf" TargetMode="External"/><Relationship Id="rId16" Type="http://schemas.openxmlformats.org/officeDocument/2006/relationships/hyperlink" Target="http://www.schooljotter.com/files/cherrygardens/Letters_and_Sounds/Phase_5/Phase_5_Word_Cards_-_ou_out.pdf" TargetMode="External"/><Relationship Id="rId20" Type="http://schemas.openxmlformats.org/officeDocument/2006/relationships/hyperlink" Target="http://www.schooljotter.com/files/cherrygardens/Letters_and_Sounds/Phase_5/Phase_5_Word_Cards_-_ue_as_in_clue.pdf" TargetMode="External"/><Relationship Id="rId1" Type="http://schemas.openxmlformats.org/officeDocument/2006/relationships/slideLayout" Target="../slideLayouts/slideLayout35.xml"/><Relationship Id="rId6" Type="http://schemas.openxmlformats.org/officeDocument/2006/relationships/hyperlink" Target="http://www.schooljotter.com/files/cherrygardens/Letters_and_Sounds/Phase_5/Phase_5_Word_Cards_-_e-e_these.pdf" TargetMode="External"/><Relationship Id="rId11" Type="http://schemas.openxmlformats.org/officeDocument/2006/relationships/hyperlink" Target="http://www.schooljotter.com/files/cherrygardens/Letters_and_Sounds/Phase_5/Phase_5_Word_Cards_-_i-e_like.pdf" TargetMode="External"/><Relationship Id="rId5" Type="http://schemas.openxmlformats.org/officeDocument/2006/relationships/hyperlink" Target="http://www.schooljotter.com/files/cherrygardens/Letters_and_Sounds/Phase_5/Phase_5_Word_Cards_-_ay_day.pdf" TargetMode="External"/><Relationship Id="rId15" Type="http://schemas.openxmlformats.org/officeDocument/2006/relationships/hyperlink" Target="http://www.schooljotter.com/files/cherrygardens/Letters_and_Sounds/Phase_5/Phase_5_Word_Cards_-_oe_toe.pdf" TargetMode="External"/><Relationship Id="rId10" Type="http://schemas.openxmlformats.org/officeDocument/2006/relationships/hyperlink" Target="http://www.schooljotter.com/files/cherrygardens/Letters_and_Sounds/Phase_5/Phase_5_Word_Cards_-_ey_money.pdf" TargetMode="External"/><Relationship Id="rId19" Type="http://schemas.openxmlformats.org/officeDocument/2006/relationships/hyperlink" Target="http://www.schooljotter.com/files/cherrygardens/Letters_and_Sounds/Phase_5/Phase_5_Word_Cards_-_u-e_June__huge.pdf" TargetMode="External"/><Relationship Id="rId4" Type="http://schemas.openxmlformats.org/officeDocument/2006/relationships/hyperlink" Target="http://www.schooljotter.com/files/cherrygardens/Letters_and_Sounds/Phase_5/Phase_5_Word_Cards_-_aw_saw.pdf" TargetMode="External"/><Relationship Id="rId9" Type="http://schemas.openxmlformats.org/officeDocument/2006/relationships/hyperlink" Target="http://www.schooljotter.com/files/cherrygardens/Letters_and_Sounds/Phase_5/Phase_5_Word_Cards_-_ew_ew_in_stew.pdf" TargetMode="External"/><Relationship Id="rId14" Type="http://schemas.openxmlformats.org/officeDocument/2006/relationships/hyperlink" Target="http://www.schooljotter.com/files/cherrygardens/Letters_and_Sounds/Phase_5/Phase_5_Word_Cards_-_o-e_bone.pdf" TargetMode="External"/><Relationship Id="rId22" Type="http://schemas.openxmlformats.org/officeDocument/2006/relationships/hyperlink" Target="http://www.schooljotter.com/files/cherrygardens/Letters_and_Sounds/Phase_5/Phase_5_Word_Cards_-_wh_when.pdf"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35.xml"/><Relationship Id="rId5" Type="http://schemas.openxmlformats.org/officeDocument/2006/relationships/image" Target="../media/image5.jpeg"/><Relationship Id="rId4" Type="http://schemas.openxmlformats.org/officeDocument/2006/relationships/hyperlink" Target="http://www.google.co.uk/imgres?q=phonics+clipart&amp;hl=en&amp;sa=X&amp;qscrl=1&amp;nord=1&amp;rlz=1T4SNYK_en-GBGB313GB313&amp;biw=1280&amp;bih=685&amp;tbm=isch&amp;prmd=imvns&amp;tbnid=LGsPWBh5eYJDyM:&amp;imgrefurl=http://lyricsdog.eu/s/phonics%20clip%20art&amp;docid=E5ikorDbumG8gM&amp;imgurl=http://www.abcteach.com/free/p/pairphonicsrgblabeled.jpg&amp;w=1200&amp;h=1200&amp;ei=U-Z9T47OHOTS0QWPpdyVDg&amp;zoom=1&amp;iact=hc&amp;vpx=386&amp;vpy=346&amp;dur=128&amp;hovh=225&amp;hovw=225&amp;tx=133&amp;ty=143&amp;sig=117638893342511017181&amp;page=4&amp;tbnh=146&amp;tbnw=146&amp;start=65&amp;ndsp=24&amp;ved=1t:429,r:13,s:65,i:260" TargetMode="Externa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5.xml"/></Relationships>
</file>

<file path=ppt/slides/_rels/slide43.xml.rels><?xml version="1.0" encoding="UTF-8" standalone="yes"?>
<Relationships xmlns="http://schemas.openxmlformats.org/package/2006/relationships"><Relationship Id="rId3" Type="http://schemas.openxmlformats.org/officeDocument/2006/relationships/hyperlink" Target="https://www.youtube.com/watch?v=IPJ_ZEBh1Bk" TargetMode="External"/><Relationship Id="rId2" Type="http://schemas.openxmlformats.org/officeDocument/2006/relationships/slideLayout" Target="../slideLayouts/slideLayout35.xml"/><Relationship Id="rId1" Type="http://schemas.openxmlformats.org/officeDocument/2006/relationships/video" Target="file:///E:\Phonics.wmv" TargetMode="External"/><Relationship Id="rId4" Type="http://schemas.openxmlformats.org/officeDocument/2006/relationships/image" Target="../media/image9.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Phonics Evening </a:t>
            </a:r>
            <a:endParaRPr lang="en-GB" dirty="0"/>
          </a:p>
        </p:txBody>
      </p:sp>
      <p:sp>
        <p:nvSpPr>
          <p:cNvPr id="3" name="Subtitle 2"/>
          <p:cNvSpPr>
            <a:spLocks noGrp="1"/>
          </p:cNvSpPr>
          <p:nvPr>
            <p:ph type="subTitle" idx="1"/>
          </p:nvPr>
        </p:nvSpPr>
        <p:spPr/>
        <p:txBody>
          <a:bodyPr/>
          <a:lstStyle/>
          <a:p>
            <a:r>
              <a:rPr lang="en-GB" dirty="0" smtClean="0"/>
              <a:t>11/2/19</a:t>
            </a:r>
          </a:p>
          <a:p>
            <a:r>
              <a:rPr lang="en-GB" dirty="0" smtClean="0"/>
              <a:t>Year 1</a:t>
            </a:r>
          </a:p>
          <a:p>
            <a:r>
              <a:rPr lang="en-GB" dirty="0" smtClean="0"/>
              <a:t>Mrs </a:t>
            </a:r>
            <a:r>
              <a:rPr lang="en-GB" dirty="0" err="1" smtClean="0"/>
              <a:t>Herbaut</a:t>
            </a:r>
            <a:r>
              <a:rPr lang="en-GB" dirty="0" smtClean="0"/>
              <a:t> / Mrs </a:t>
            </a:r>
            <a:r>
              <a:rPr lang="en-GB" dirty="0" err="1" smtClean="0"/>
              <a:t>Townley</a:t>
            </a:r>
            <a:endParaRPr lang="en-GB" dirty="0"/>
          </a:p>
        </p:txBody>
      </p:sp>
    </p:spTree>
    <p:extLst>
      <p:ext uri="{BB962C8B-B14F-4D97-AF65-F5344CB8AC3E}">
        <p14:creationId xmlns:p14="http://schemas.microsoft.com/office/powerpoint/2010/main" val="29557059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Phonics? </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Phonics is something that is taught everyday in schools.</a:t>
            </a:r>
          </a:p>
          <a:p>
            <a:r>
              <a:rPr lang="en-GB" dirty="0" smtClean="0"/>
              <a:t>It is what helps your child to learn to read and write.</a:t>
            </a:r>
          </a:p>
          <a:p>
            <a:r>
              <a:rPr lang="en-GB" dirty="0" smtClean="0"/>
              <a:t>Gives them the skills needed for reading and writing plus detailed knowledge of the alphabet. </a:t>
            </a:r>
          </a:p>
          <a:p>
            <a:r>
              <a:rPr lang="en-GB" dirty="0" smtClean="0"/>
              <a:t>Taught daily for 20 minutes.</a:t>
            </a:r>
          </a:p>
          <a:p>
            <a:r>
              <a:rPr lang="en-GB" dirty="0" smtClean="0"/>
              <a:t>Taught through group teaching, one to one teaching, independent and group activities, songs, rhymes and games. </a:t>
            </a:r>
            <a:endParaRPr lang="en-GB" dirty="0"/>
          </a:p>
        </p:txBody>
      </p:sp>
    </p:spTree>
    <p:extLst>
      <p:ext uri="{BB962C8B-B14F-4D97-AF65-F5344CB8AC3E}">
        <p14:creationId xmlns:p14="http://schemas.microsoft.com/office/powerpoint/2010/main" val="24049256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phonics? </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Phonics is taught to every child in Early Years and Key Stage 1. </a:t>
            </a:r>
          </a:p>
          <a:p>
            <a:r>
              <a:rPr lang="en-GB" dirty="0" smtClean="0"/>
              <a:t>Phonics can also continue into KS2. </a:t>
            </a:r>
          </a:p>
          <a:p>
            <a:r>
              <a:rPr lang="en-GB" dirty="0" smtClean="0"/>
              <a:t>Phonics is a progression. Leads to children learning their spellings through spotting the rules. </a:t>
            </a:r>
          </a:p>
          <a:p>
            <a:r>
              <a:rPr lang="en-GB" dirty="0" smtClean="0"/>
              <a:t>At Roebuck, we follow a scheme of work called Letters and Sounds. This breaks the learning up into phases. </a:t>
            </a:r>
            <a:r>
              <a:rPr lang="en-GB" dirty="0" smtClean="0">
                <a:solidFill>
                  <a:schemeClr val="accent6">
                    <a:lumMod val="50000"/>
                  </a:schemeClr>
                </a:solidFill>
                <a:hlinkClick r:id="rId2"/>
              </a:rPr>
              <a:t>https</a:t>
            </a:r>
            <a:r>
              <a:rPr lang="en-GB" dirty="0">
                <a:solidFill>
                  <a:schemeClr val="accent6">
                    <a:lumMod val="50000"/>
                  </a:schemeClr>
                </a:solidFill>
                <a:hlinkClick r:id="rId2"/>
              </a:rPr>
              <a:t>://</a:t>
            </a:r>
            <a:r>
              <a:rPr lang="en-GB" dirty="0" smtClean="0">
                <a:solidFill>
                  <a:schemeClr val="accent6">
                    <a:lumMod val="50000"/>
                  </a:schemeClr>
                </a:solidFill>
                <a:hlinkClick r:id="rId2"/>
              </a:rPr>
              <a:t>www.gov.uk/government/publications/letters-and-sounds</a:t>
            </a:r>
            <a:r>
              <a:rPr lang="en-GB" dirty="0" smtClean="0">
                <a:solidFill>
                  <a:schemeClr val="accent6">
                    <a:lumMod val="50000"/>
                  </a:schemeClr>
                </a:solidFill>
              </a:rPr>
              <a:t> </a:t>
            </a:r>
          </a:p>
          <a:p>
            <a:pPr marL="68580" indent="0">
              <a:buNone/>
            </a:pPr>
            <a:endParaRPr lang="en-GB" dirty="0" smtClean="0">
              <a:solidFill>
                <a:schemeClr val="accent6">
                  <a:lumMod val="50000"/>
                </a:schemeClr>
              </a:solidFill>
            </a:endParaRPr>
          </a:p>
        </p:txBody>
      </p:sp>
    </p:spTree>
    <p:extLst>
      <p:ext uri="{BB962C8B-B14F-4D97-AF65-F5344CB8AC3E}">
        <p14:creationId xmlns:p14="http://schemas.microsoft.com/office/powerpoint/2010/main" val="341613180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Phonic Phase Timeline</a:t>
            </a:r>
            <a:endParaRPr lang="en-GB" dirty="0"/>
          </a:p>
        </p:txBody>
      </p:sp>
      <p:sp>
        <p:nvSpPr>
          <p:cNvPr id="3" name="Content Placeholder 2"/>
          <p:cNvSpPr>
            <a:spLocks noGrp="1"/>
          </p:cNvSpPr>
          <p:nvPr>
            <p:ph idx="1"/>
          </p:nvPr>
        </p:nvSpPr>
        <p:spPr/>
        <p:txBody>
          <a:bodyPr>
            <a:normAutofit lnSpcReduction="10000"/>
          </a:bodyPr>
          <a:lstStyle/>
          <a:p>
            <a:r>
              <a:rPr lang="en-GB" dirty="0" smtClean="0"/>
              <a:t>Phase 1- This is the Nursery phase, children should achieve before starting school.</a:t>
            </a:r>
          </a:p>
          <a:p>
            <a:r>
              <a:rPr lang="en-GB" dirty="0" smtClean="0"/>
              <a:t>Phase 2- Started towards end of Nursery year and completed in reception. </a:t>
            </a:r>
          </a:p>
          <a:p>
            <a:r>
              <a:rPr lang="en-GB" dirty="0" smtClean="0"/>
              <a:t>Phase 3- Reception year.  </a:t>
            </a:r>
          </a:p>
          <a:p>
            <a:r>
              <a:rPr lang="en-GB" dirty="0" smtClean="0"/>
              <a:t>Phase 4- started towards end of reception completed in year 1. </a:t>
            </a:r>
          </a:p>
          <a:p>
            <a:r>
              <a:rPr lang="en-GB" dirty="0" smtClean="0"/>
              <a:t>Phase 5- Year 1</a:t>
            </a:r>
          </a:p>
          <a:p>
            <a:r>
              <a:rPr lang="en-GB" dirty="0" smtClean="0"/>
              <a:t>Phase 6- Year 2. </a:t>
            </a:r>
            <a:endParaRPr lang="en-GB" dirty="0"/>
          </a:p>
        </p:txBody>
      </p:sp>
    </p:spTree>
    <p:extLst>
      <p:ext uri="{BB962C8B-B14F-4D97-AF65-F5344CB8AC3E}">
        <p14:creationId xmlns:p14="http://schemas.microsoft.com/office/powerpoint/2010/main" val="28836115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Phonic Vocabulary</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These are words your child will learn through phonics.</a:t>
            </a:r>
          </a:p>
          <a:p>
            <a:pPr>
              <a:lnSpc>
                <a:spcPct val="80000"/>
              </a:lnSpc>
            </a:pPr>
            <a:r>
              <a:rPr lang="en-GB" altLang="en-US" dirty="0" smtClean="0"/>
              <a:t>Phoneme</a:t>
            </a:r>
          </a:p>
          <a:p>
            <a:pPr>
              <a:lnSpc>
                <a:spcPct val="80000"/>
              </a:lnSpc>
            </a:pPr>
            <a:r>
              <a:rPr lang="en-GB" altLang="en-US" dirty="0" smtClean="0"/>
              <a:t>Grapheme</a:t>
            </a:r>
          </a:p>
          <a:p>
            <a:pPr>
              <a:lnSpc>
                <a:spcPct val="80000"/>
              </a:lnSpc>
            </a:pPr>
            <a:r>
              <a:rPr lang="en-GB" altLang="en-US" dirty="0" smtClean="0"/>
              <a:t>Blending</a:t>
            </a:r>
          </a:p>
          <a:p>
            <a:pPr>
              <a:lnSpc>
                <a:spcPct val="80000"/>
              </a:lnSpc>
            </a:pPr>
            <a:r>
              <a:rPr lang="en-GB" altLang="en-US" dirty="0" smtClean="0"/>
              <a:t>Segmenting</a:t>
            </a:r>
          </a:p>
          <a:p>
            <a:pPr>
              <a:lnSpc>
                <a:spcPct val="80000"/>
              </a:lnSpc>
            </a:pPr>
            <a:r>
              <a:rPr lang="en-GB" altLang="en-US" dirty="0" smtClean="0"/>
              <a:t>Digraph</a:t>
            </a:r>
          </a:p>
          <a:p>
            <a:pPr>
              <a:lnSpc>
                <a:spcPct val="80000"/>
              </a:lnSpc>
            </a:pPr>
            <a:r>
              <a:rPr lang="en-GB" altLang="en-US" dirty="0" err="1" smtClean="0"/>
              <a:t>Trigraph</a:t>
            </a:r>
            <a:endParaRPr lang="en-GB" altLang="en-US" dirty="0" smtClean="0"/>
          </a:p>
          <a:p>
            <a:pPr>
              <a:lnSpc>
                <a:spcPct val="80000"/>
              </a:lnSpc>
            </a:pPr>
            <a:r>
              <a:rPr lang="en-GB" altLang="en-US" dirty="0" smtClean="0"/>
              <a:t>Phoneme frame </a:t>
            </a:r>
          </a:p>
          <a:p>
            <a:pPr>
              <a:lnSpc>
                <a:spcPct val="80000"/>
              </a:lnSpc>
            </a:pPr>
            <a:r>
              <a:rPr lang="en-GB" altLang="en-US" dirty="0" smtClean="0"/>
              <a:t>Sound button</a:t>
            </a:r>
          </a:p>
          <a:p>
            <a:pPr>
              <a:lnSpc>
                <a:spcPct val="80000"/>
              </a:lnSpc>
            </a:pPr>
            <a:r>
              <a:rPr lang="en-GB" altLang="en-US" dirty="0" smtClean="0"/>
              <a:t>Tricky words </a:t>
            </a:r>
          </a:p>
          <a:p>
            <a:pPr>
              <a:lnSpc>
                <a:spcPct val="80000"/>
              </a:lnSpc>
            </a:pPr>
            <a:r>
              <a:rPr lang="en-GB" altLang="en-US" dirty="0" smtClean="0"/>
              <a:t>CVC</a:t>
            </a:r>
          </a:p>
          <a:p>
            <a:endParaRPr lang="en-GB" dirty="0"/>
          </a:p>
        </p:txBody>
      </p:sp>
    </p:spTree>
    <p:extLst>
      <p:ext uri="{BB962C8B-B14F-4D97-AF65-F5344CB8AC3E}">
        <p14:creationId xmlns:p14="http://schemas.microsoft.com/office/powerpoint/2010/main" val="233204810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Glossary</a:t>
            </a:r>
            <a:endParaRPr lang="en-GB" dirty="0"/>
          </a:p>
        </p:txBody>
      </p:sp>
      <p:sp>
        <p:nvSpPr>
          <p:cNvPr id="3" name="Content Placeholder 2"/>
          <p:cNvSpPr>
            <a:spLocks noGrp="1"/>
          </p:cNvSpPr>
          <p:nvPr>
            <p:ph idx="1"/>
          </p:nvPr>
        </p:nvSpPr>
        <p:spPr/>
        <p:txBody>
          <a:bodyPr>
            <a:normAutofit fontScale="77500" lnSpcReduction="20000"/>
          </a:bodyPr>
          <a:lstStyle/>
          <a:p>
            <a:r>
              <a:rPr lang="en-GB" altLang="en-US" b="1" dirty="0" smtClean="0"/>
              <a:t>Phonemes: The smallest units of sound that are found within a word,</a:t>
            </a:r>
          </a:p>
          <a:p>
            <a:r>
              <a:rPr lang="en-GB" altLang="en-US" b="1" dirty="0" smtClean="0"/>
              <a:t>Grapheme: The spelling of the sound e.g. </a:t>
            </a:r>
            <a:r>
              <a:rPr lang="en-GB" altLang="en-US" b="1" dirty="0" err="1" smtClean="0"/>
              <a:t>Th</a:t>
            </a:r>
            <a:endParaRPr lang="en-GB" altLang="en-US" b="1" dirty="0" smtClean="0"/>
          </a:p>
          <a:p>
            <a:r>
              <a:rPr lang="en-GB" altLang="en-US" b="1" dirty="0" smtClean="0"/>
              <a:t>Digraph: Two letters that make one sound when read e.g. </a:t>
            </a:r>
            <a:r>
              <a:rPr lang="en-GB" altLang="en-US" b="1" dirty="0" err="1" smtClean="0"/>
              <a:t>ch</a:t>
            </a:r>
            <a:r>
              <a:rPr lang="en-GB" altLang="en-US" b="1" dirty="0" smtClean="0"/>
              <a:t>, </a:t>
            </a:r>
            <a:r>
              <a:rPr lang="en-GB" altLang="en-US" b="1" dirty="0" err="1" smtClean="0"/>
              <a:t>ai</a:t>
            </a:r>
            <a:r>
              <a:rPr lang="en-GB" altLang="en-US" b="1" dirty="0" smtClean="0"/>
              <a:t>, </a:t>
            </a:r>
            <a:r>
              <a:rPr lang="en-GB" altLang="en-US" b="1" dirty="0" err="1" smtClean="0"/>
              <a:t>oo</a:t>
            </a:r>
            <a:endParaRPr lang="en-GB" altLang="en-US" b="1" dirty="0" smtClean="0"/>
          </a:p>
          <a:p>
            <a:r>
              <a:rPr lang="en-GB" altLang="en-US" b="1" dirty="0" err="1" smtClean="0"/>
              <a:t>Trigraphs</a:t>
            </a:r>
            <a:r>
              <a:rPr lang="en-GB" altLang="en-US" b="1" dirty="0" smtClean="0"/>
              <a:t>: Three letters that make one sound e.g. air, </a:t>
            </a:r>
            <a:r>
              <a:rPr lang="en-GB" altLang="en-US" b="1" dirty="0" err="1" smtClean="0"/>
              <a:t>igh</a:t>
            </a:r>
            <a:endParaRPr lang="en-GB" altLang="en-US" b="1" dirty="0" smtClean="0"/>
          </a:p>
          <a:p>
            <a:r>
              <a:rPr lang="en-GB" altLang="en-US" b="1" dirty="0" smtClean="0"/>
              <a:t>CVC: Stands for consonant, vowel, consonant.</a:t>
            </a:r>
          </a:p>
          <a:p>
            <a:r>
              <a:rPr lang="en-GB" altLang="en-US" b="1" dirty="0" smtClean="0"/>
              <a:t>Segmenting is breaking up a word into its sounds. </a:t>
            </a:r>
          </a:p>
          <a:p>
            <a:r>
              <a:rPr lang="en-GB" altLang="en-US" b="1" dirty="0" smtClean="0"/>
              <a:t>Blending : Putting the sounds together to read a word</a:t>
            </a:r>
          </a:p>
          <a:p>
            <a:r>
              <a:rPr lang="en-GB" altLang="en-US" b="1" dirty="0" smtClean="0"/>
              <a:t>Tricky words: Words that cannot easily be decoded.</a:t>
            </a:r>
            <a:endParaRPr lang="en-GB" altLang="en-US" dirty="0" smtClean="0"/>
          </a:p>
          <a:p>
            <a:endParaRPr lang="en-GB" dirty="0"/>
          </a:p>
        </p:txBody>
      </p:sp>
    </p:spTree>
    <p:extLst>
      <p:ext uri="{BB962C8B-B14F-4D97-AF65-F5344CB8AC3E}">
        <p14:creationId xmlns:p14="http://schemas.microsoft.com/office/powerpoint/2010/main" val="146207050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Common Mistakes</a:t>
            </a:r>
            <a:endParaRPr lang="en-GB" dirty="0"/>
          </a:p>
        </p:txBody>
      </p:sp>
      <p:sp>
        <p:nvSpPr>
          <p:cNvPr id="3" name="Content Placeholder 2"/>
          <p:cNvSpPr>
            <a:spLocks noGrp="1"/>
          </p:cNvSpPr>
          <p:nvPr>
            <p:ph idx="1"/>
          </p:nvPr>
        </p:nvSpPr>
        <p:spPr/>
        <p:txBody>
          <a:bodyPr>
            <a:normAutofit/>
          </a:bodyPr>
          <a:lstStyle/>
          <a:p>
            <a:r>
              <a:rPr lang="en-GB" dirty="0" smtClean="0"/>
              <a:t>Learning the letter names first.  </a:t>
            </a:r>
          </a:p>
          <a:p>
            <a:r>
              <a:rPr lang="en-GB" dirty="0" smtClean="0"/>
              <a:t>Adding a uh sound</a:t>
            </a:r>
          </a:p>
          <a:p>
            <a:pPr marL="0" indent="0">
              <a:buNone/>
            </a:pPr>
            <a:r>
              <a:rPr lang="en-GB" dirty="0" smtClean="0"/>
              <a:t> - Sounds must be pronounced properly. </a:t>
            </a:r>
            <a:r>
              <a:rPr lang="en-GB" altLang="en-US" dirty="0" smtClean="0">
                <a:hlinkClick r:id="rId2"/>
              </a:rPr>
              <a:t>https://www.youtube.com/watch?v=BqhXUW_v-1s</a:t>
            </a:r>
            <a:endParaRPr lang="en-GB" altLang="en-US" dirty="0" smtClean="0"/>
          </a:p>
          <a:p>
            <a:pPr marL="0" indent="0">
              <a:buNone/>
            </a:pPr>
            <a:endParaRPr lang="en-GB" dirty="0" smtClean="0"/>
          </a:p>
          <a:p>
            <a:r>
              <a:rPr lang="en-GB" dirty="0" smtClean="0"/>
              <a:t>Moving children on too quickly. </a:t>
            </a:r>
          </a:p>
          <a:p>
            <a:r>
              <a:rPr lang="en-GB" dirty="0" smtClean="0"/>
              <a:t>American computer/</a:t>
            </a:r>
            <a:r>
              <a:rPr lang="en-GB" dirty="0" err="1" smtClean="0"/>
              <a:t>iPad</a:t>
            </a:r>
            <a:r>
              <a:rPr lang="en-GB" dirty="0" smtClean="0"/>
              <a:t> games. </a:t>
            </a:r>
          </a:p>
        </p:txBody>
      </p:sp>
    </p:spTree>
    <p:extLst>
      <p:ext uri="{BB962C8B-B14F-4D97-AF65-F5344CB8AC3E}">
        <p14:creationId xmlns:p14="http://schemas.microsoft.com/office/powerpoint/2010/main" val="361985024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Phase 1</a:t>
            </a:r>
            <a:br>
              <a:rPr lang="en-GB" dirty="0" smtClean="0"/>
            </a:br>
            <a:r>
              <a:rPr lang="en-GB" dirty="0" smtClean="0"/>
              <a:t>Getting Ready for Phonics </a:t>
            </a:r>
            <a:endParaRPr lang="en-GB" dirty="0"/>
          </a:p>
        </p:txBody>
      </p:sp>
      <p:sp>
        <p:nvSpPr>
          <p:cNvPr id="3" name="Content Placeholder 2"/>
          <p:cNvSpPr>
            <a:spLocks noGrp="1"/>
          </p:cNvSpPr>
          <p:nvPr>
            <p:ph idx="1"/>
          </p:nvPr>
        </p:nvSpPr>
        <p:spPr/>
        <p:txBody>
          <a:bodyPr/>
          <a:lstStyle/>
          <a:p>
            <a:pPr>
              <a:buNone/>
            </a:pPr>
            <a:r>
              <a:rPr lang="en-GB" altLang="en-US" b="1" dirty="0" smtClean="0"/>
              <a:t>1</a:t>
            </a:r>
            <a:r>
              <a:rPr lang="en-GB" altLang="en-US" dirty="0" smtClean="0"/>
              <a:t>. </a:t>
            </a:r>
            <a:r>
              <a:rPr lang="en-GB" altLang="en-US" b="1" dirty="0" smtClean="0"/>
              <a:t>Tuning into sounds</a:t>
            </a:r>
          </a:p>
          <a:p>
            <a:pPr>
              <a:buNone/>
            </a:pPr>
            <a:r>
              <a:rPr lang="en-GB" altLang="en-US" b="1" dirty="0" smtClean="0"/>
              <a:t>2. Listening and remembering sounds</a:t>
            </a:r>
          </a:p>
          <a:p>
            <a:pPr>
              <a:buNone/>
            </a:pPr>
            <a:r>
              <a:rPr lang="en-GB" altLang="en-US" b="1" dirty="0" smtClean="0"/>
              <a:t>3. Talking about sounds</a:t>
            </a:r>
          </a:p>
          <a:p>
            <a:pPr>
              <a:buNone/>
            </a:pPr>
            <a:r>
              <a:rPr lang="en-GB" altLang="en-US" dirty="0" smtClean="0"/>
              <a:t>      Music and movement</a:t>
            </a:r>
          </a:p>
          <a:p>
            <a:pPr>
              <a:buNone/>
            </a:pPr>
            <a:r>
              <a:rPr lang="en-GB" altLang="en-US" dirty="0" smtClean="0"/>
              <a:t>      Rhythm and rhyme/ alliteration</a:t>
            </a:r>
          </a:p>
          <a:p>
            <a:pPr>
              <a:buNone/>
            </a:pPr>
            <a:r>
              <a:rPr lang="en-GB" altLang="en-US" dirty="0" smtClean="0"/>
              <a:t>      Sound effects</a:t>
            </a:r>
          </a:p>
          <a:p>
            <a:pPr>
              <a:buNone/>
            </a:pPr>
            <a:r>
              <a:rPr lang="en-GB" altLang="en-US" dirty="0" smtClean="0"/>
              <a:t>      Speaking and listening skills</a:t>
            </a:r>
          </a:p>
          <a:p>
            <a:endParaRPr lang="en-GB" dirty="0"/>
          </a:p>
        </p:txBody>
      </p:sp>
    </p:spTree>
    <p:extLst>
      <p:ext uri="{BB962C8B-B14F-4D97-AF65-F5344CB8AC3E}">
        <p14:creationId xmlns:p14="http://schemas.microsoft.com/office/powerpoint/2010/main" val="249502574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Phase 1 Activities</a:t>
            </a:r>
            <a:endParaRPr lang="en-GB" dirty="0"/>
          </a:p>
        </p:txBody>
      </p:sp>
      <p:sp>
        <p:nvSpPr>
          <p:cNvPr id="3" name="Content Placeholder 2"/>
          <p:cNvSpPr>
            <a:spLocks noGrp="1"/>
          </p:cNvSpPr>
          <p:nvPr>
            <p:ph idx="1"/>
          </p:nvPr>
        </p:nvSpPr>
        <p:spPr/>
        <p:txBody>
          <a:bodyPr>
            <a:normAutofit fontScale="85000" lnSpcReduction="20000"/>
          </a:bodyPr>
          <a:lstStyle/>
          <a:p>
            <a:pPr>
              <a:spcAft>
                <a:spcPct val="50000"/>
              </a:spcAft>
              <a:buFontTx/>
              <a:buChar char="•"/>
            </a:pPr>
            <a:r>
              <a:rPr lang="en-GB" altLang="en-US" dirty="0" smtClean="0"/>
              <a:t>Nursery rhymes, songs, action rhymes.</a:t>
            </a:r>
          </a:p>
          <a:p>
            <a:pPr>
              <a:spcAft>
                <a:spcPct val="50000"/>
              </a:spcAft>
              <a:buFontTx/>
              <a:buChar char="•"/>
            </a:pPr>
            <a:r>
              <a:rPr lang="en-GB" altLang="en-US" dirty="0" smtClean="0"/>
              <a:t>Add sound effects to stories.</a:t>
            </a:r>
          </a:p>
          <a:p>
            <a:pPr>
              <a:spcAft>
                <a:spcPct val="50000"/>
              </a:spcAft>
              <a:buFontTx/>
              <a:buChar char="•"/>
            </a:pPr>
            <a:r>
              <a:rPr lang="en-GB" altLang="en-US" dirty="0" smtClean="0"/>
              <a:t>Music and movement: rhythm, guess the instrument.</a:t>
            </a:r>
          </a:p>
          <a:p>
            <a:pPr>
              <a:spcAft>
                <a:spcPct val="50000"/>
              </a:spcAft>
              <a:buFontTx/>
              <a:buChar char="•"/>
            </a:pPr>
            <a:r>
              <a:rPr lang="en-GB" altLang="en-US" dirty="0" smtClean="0"/>
              <a:t>Tap talk.</a:t>
            </a:r>
          </a:p>
          <a:p>
            <a:pPr>
              <a:spcAft>
                <a:spcPct val="50000"/>
              </a:spcAft>
              <a:buFontTx/>
              <a:buChar char="•"/>
            </a:pPr>
            <a:r>
              <a:rPr lang="en-GB" altLang="en-US" dirty="0" smtClean="0"/>
              <a:t>Talking about sounds: listening walks, loud/soft, high/low, silly noises.</a:t>
            </a:r>
          </a:p>
          <a:p>
            <a:pPr>
              <a:spcAft>
                <a:spcPct val="50000"/>
              </a:spcAft>
              <a:buFontTx/>
              <a:buChar char="•"/>
            </a:pPr>
            <a:r>
              <a:rPr lang="en-GB" altLang="en-US" dirty="0" smtClean="0"/>
              <a:t>Speaking &amp; listening: silly sentences “Happy Harry hops”, mimics, animal sounds.</a:t>
            </a:r>
          </a:p>
          <a:p>
            <a:endParaRPr lang="en-GB" dirty="0"/>
          </a:p>
        </p:txBody>
      </p:sp>
    </p:spTree>
    <p:extLst>
      <p:ext uri="{BB962C8B-B14F-4D97-AF65-F5344CB8AC3E}">
        <p14:creationId xmlns:p14="http://schemas.microsoft.com/office/powerpoint/2010/main" val="418542198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t>
            </a:r>
            <a:r>
              <a:rPr lang="en-GB" altLang="en-US" sz="3600" kern="0" dirty="0">
                <a:solidFill>
                  <a:schemeClr val="accent2"/>
                </a:solidFill>
                <a:latin typeface="Comic Sans MS"/>
              </a:rPr>
              <a:t>Phase 2:</a:t>
            </a:r>
            <a:br>
              <a:rPr lang="en-GB" altLang="en-US" sz="3600" kern="0" dirty="0">
                <a:solidFill>
                  <a:schemeClr val="accent2"/>
                </a:solidFill>
                <a:latin typeface="Comic Sans MS"/>
              </a:rPr>
            </a:br>
            <a:r>
              <a:rPr lang="en-GB" altLang="en-US" sz="3600" kern="0" dirty="0">
                <a:solidFill>
                  <a:schemeClr val="accent2"/>
                </a:solidFill>
                <a:latin typeface="Comic Sans MS"/>
              </a:rPr>
              <a:t>Learning phonemes to read and write simple words</a:t>
            </a:r>
            <a:r>
              <a:rPr lang="en-GB" altLang="en-US" sz="4000" kern="0" dirty="0">
                <a:solidFill>
                  <a:schemeClr val="accent2"/>
                </a:solidFill>
                <a:latin typeface="Comic Sans MS"/>
              </a:rPr>
              <a:t> </a:t>
            </a:r>
            <a:endParaRPr lang="en-GB" dirty="0">
              <a:solidFill>
                <a:schemeClr val="accent2"/>
              </a:solidFill>
            </a:endParaRPr>
          </a:p>
        </p:txBody>
      </p:sp>
      <p:sp>
        <p:nvSpPr>
          <p:cNvPr id="3" name="Content Placeholder 2"/>
          <p:cNvSpPr>
            <a:spLocks noGrp="1"/>
          </p:cNvSpPr>
          <p:nvPr>
            <p:ph idx="1"/>
          </p:nvPr>
        </p:nvSpPr>
        <p:spPr/>
        <p:txBody>
          <a:bodyPr>
            <a:normAutofit fontScale="92500" lnSpcReduction="20000"/>
          </a:bodyPr>
          <a:lstStyle/>
          <a:p>
            <a:r>
              <a:rPr lang="en-GB" altLang="en-US" b="1" dirty="0"/>
              <a:t>Children will learn their first 19 phonemes</a:t>
            </a:r>
            <a:r>
              <a:rPr lang="en-GB" altLang="en-US" dirty="0"/>
              <a:t>:  </a:t>
            </a:r>
          </a:p>
          <a:p>
            <a:pPr>
              <a:buNone/>
            </a:pPr>
            <a:r>
              <a:rPr lang="en-GB" altLang="en-US" b="1" dirty="0">
                <a:solidFill>
                  <a:schemeClr val="accent2"/>
                </a:solidFill>
              </a:rPr>
              <a:t>Set 1</a:t>
            </a:r>
            <a:r>
              <a:rPr lang="en-GB" altLang="en-US" dirty="0">
                <a:solidFill>
                  <a:schemeClr val="accent2"/>
                </a:solidFill>
              </a:rPr>
              <a:t>:  s  a  t  p    </a:t>
            </a:r>
            <a:r>
              <a:rPr lang="en-GB" altLang="en-US" b="1" dirty="0">
                <a:solidFill>
                  <a:schemeClr val="accent2"/>
                </a:solidFill>
              </a:rPr>
              <a:t>Set 2</a:t>
            </a:r>
            <a:r>
              <a:rPr lang="en-GB" altLang="en-US" dirty="0">
                <a:solidFill>
                  <a:schemeClr val="accent2"/>
                </a:solidFill>
              </a:rPr>
              <a:t>:  </a:t>
            </a:r>
            <a:r>
              <a:rPr lang="en-GB" altLang="en-US" dirty="0" err="1">
                <a:solidFill>
                  <a:schemeClr val="accent2"/>
                </a:solidFill>
              </a:rPr>
              <a:t>i</a:t>
            </a:r>
            <a:r>
              <a:rPr lang="en-GB" altLang="en-US" dirty="0">
                <a:solidFill>
                  <a:schemeClr val="accent2"/>
                </a:solidFill>
              </a:rPr>
              <a:t>   n   m  d</a:t>
            </a:r>
          </a:p>
          <a:p>
            <a:pPr>
              <a:buNone/>
            </a:pPr>
            <a:r>
              <a:rPr lang="en-GB" altLang="en-US" b="1" dirty="0">
                <a:solidFill>
                  <a:schemeClr val="accent2"/>
                </a:solidFill>
              </a:rPr>
              <a:t>Set 3</a:t>
            </a:r>
            <a:r>
              <a:rPr lang="en-GB" altLang="en-US" dirty="0">
                <a:solidFill>
                  <a:schemeClr val="accent2"/>
                </a:solidFill>
              </a:rPr>
              <a:t>:  g  o  c  k    </a:t>
            </a:r>
            <a:r>
              <a:rPr lang="en-GB" altLang="en-US" b="1" dirty="0">
                <a:solidFill>
                  <a:schemeClr val="accent2"/>
                </a:solidFill>
              </a:rPr>
              <a:t>Set 4:</a:t>
            </a:r>
            <a:r>
              <a:rPr lang="en-GB" altLang="en-US" dirty="0">
                <a:solidFill>
                  <a:schemeClr val="accent2"/>
                </a:solidFill>
              </a:rPr>
              <a:t>  </a:t>
            </a:r>
            <a:r>
              <a:rPr lang="en-GB" altLang="en-US" dirty="0" err="1">
                <a:solidFill>
                  <a:schemeClr val="accent2"/>
                </a:solidFill>
              </a:rPr>
              <a:t>ck</a:t>
            </a:r>
            <a:r>
              <a:rPr lang="en-GB" altLang="en-US" dirty="0">
                <a:solidFill>
                  <a:schemeClr val="accent2"/>
                </a:solidFill>
              </a:rPr>
              <a:t> (as in duck)  e  u  r</a:t>
            </a:r>
          </a:p>
          <a:p>
            <a:pPr>
              <a:buNone/>
            </a:pPr>
            <a:r>
              <a:rPr lang="en-GB" altLang="en-US" b="1" dirty="0">
                <a:solidFill>
                  <a:schemeClr val="accent2"/>
                </a:solidFill>
              </a:rPr>
              <a:t>Set 5</a:t>
            </a:r>
            <a:r>
              <a:rPr lang="en-GB" altLang="en-US" dirty="0">
                <a:solidFill>
                  <a:schemeClr val="accent2"/>
                </a:solidFill>
              </a:rPr>
              <a:t>:  h   b  l   f  </a:t>
            </a:r>
            <a:r>
              <a:rPr lang="en-GB" altLang="en-US" dirty="0" smtClean="0">
                <a:solidFill>
                  <a:schemeClr val="accent2"/>
                </a:solidFill>
              </a:rPr>
              <a:t>ff </a:t>
            </a:r>
            <a:r>
              <a:rPr lang="en-GB" altLang="en-US" dirty="0">
                <a:solidFill>
                  <a:schemeClr val="accent2"/>
                </a:solidFill>
              </a:rPr>
              <a:t>(as in puff)   </a:t>
            </a:r>
            <a:r>
              <a:rPr lang="en-GB" altLang="en-US" dirty="0" err="1">
                <a:solidFill>
                  <a:schemeClr val="accent2"/>
                </a:solidFill>
              </a:rPr>
              <a:t>ll</a:t>
            </a:r>
            <a:r>
              <a:rPr lang="en-GB" altLang="en-US" dirty="0">
                <a:solidFill>
                  <a:schemeClr val="accent2"/>
                </a:solidFill>
              </a:rPr>
              <a:t> (as in hill</a:t>
            </a:r>
            <a:r>
              <a:rPr lang="en-GB" altLang="en-US" dirty="0" smtClean="0">
                <a:solidFill>
                  <a:schemeClr val="accent2"/>
                </a:solidFill>
              </a:rPr>
              <a:t>) </a:t>
            </a:r>
            <a:r>
              <a:rPr lang="en-GB" altLang="en-US" dirty="0" err="1">
                <a:solidFill>
                  <a:schemeClr val="accent2"/>
                </a:solidFill>
              </a:rPr>
              <a:t>ss</a:t>
            </a:r>
            <a:r>
              <a:rPr lang="en-GB" altLang="en-US" dirty="0">
                <a:solidFill>
                  <a:schemeClr val="accent2"/>
                </a:solidFill>
              </a:rPr>
              <a:t> (as in hiss)</a:t>
            </a:r>
          </a:p>
          <a:p>
            <a:r>
              <a:rPr lang="en-GB" altLang="en-US" b="1" dirty="0"/>
              <a:t>They will use these phonemes to read and spell simple “consonant-vowel-consonant” (CVC) words:  </a:t>
            </a:r>
          </a:p>
          <a:p>
            <a:pPr>
              <a:buNone/>
            </a:pPr>
            <a:r>
              <a:rPr lang="en-GB" altLang="en-US" dirty="0">
                <a:solidFill>
                  <a:srgbClr val="FF0000"/>
                </a:solidFill>
              </a:rPr>
              <a:t>     </a:t>
            </a:r>
            <a:r>
              <a:rPr lang="en-GB" altLang="en-US" dirty="0">
                <a:solidFill>
                  <a:schemeClr val="accent2"/>
                </a:solidFill>
              </a:rPr>
              <a:t>sat, tap, dig, duck, rug, puff, hill, hiss</a:t>
            </a:r>
          </a:p>
          <a:p>
            <a:pPr>
              <a:buNone/>
            </a:pPr>
            <a:r>
              <a:rPr lang="en-GB" altLang="en-US" b="1" dirty="0"/>
              <a:t>    </a:t>
            </a:r>
            <a:r>
              <a:rPr lang="en-GB" altLang="en-US" b="1" dirty="0" smtClean="0"/>
              <a:t>All </a:t>
            </a:r>
            <a:r>
              <a:rPr lang="en-GB" altLang="en-US" b="1" dirty="0"/>
              <a:t>these words contain 3 phonemes.</a:t>
            </a:r>
          </a:p>
          <a:p>
            <a:pPr marL="0" indent="0">
              <a:buNone/>
            </a:pPr>
            <a:endParaRPr lang="en-GB" dirty="0"/>
          </a:p>
        </p:txBody>
      </p:sp>
    </p:spTree>
    <p:extLst>
      <p:ext uri="{BB962C8B-B14F-4D97-AF65-F5344CB8AC3E}">
        <p14:creationId xmlns:p14="http://schemas.microsoft.com/office/powerpoint/2010/main" val="331661751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Phase 2 Actions</a:t>
            </a:r>
            <a:endParaRPr lang="en-GB" dirty="0"/>
          </a:p>
        </p:txBody>
      </p:sp>
      <p:sp>
        <p:nvSpPr>
          <p:cNvPr id="3" name="Content Placeholder 2"/>
          <p:cNvSpPr>
            <a:spLocks noGrp="1"/>
          </p:cNvSpPr>
          <p:nvPr>
            <p:ph idx="1"/>
          </p:nvPr>
        </p:nvSpPr>
        <p:spPr/>
        <p:txBody>
          <a:bodyPr>
            <a:normAutofit lnSpcReduction="10000"/>
          </a:bodyPr>
          <a:lstStyle/>
          <a:p>
            <a:r>
              <a:rPr lang="en-GB" dirty="0" smtClean="0"/>
              <a:t>We often teach each phoneme with an action to help the children remember them. </a:t>
            </a:r>
          </a:p>
          <a:p>
            <a:r>
              <a:rPr lang="en-GB" dirty="0" smtClean="0"/>
              <a:t>S- snake moving. </a:t>
            </a:r>
          </a:p>
          <a:p>
            <a:r>
              <a:rPr lang="en-GB" dirty="0" err="1" smtClean="0"/>
              <a:t>ff</a:t>
            </a:r>
            <a:r>
              <a:rPr lang="en-GB" dirty="0" smtClean="0"/>
              <a:t>- pushing air out of a ball. </a:t>
            </a:r>
          </a:p>
          <a:p>
            <a:pPr marL="68580" indent="0">
              <a:buNone/>
            </a:pPr>
            <a:r>
              <a:rPr lang="en-GB" dirty="0">
                <a:hlinkClick r:id="rId3"/>
              </a:rPr>
              <a:t>https://</a:t>
            </a:r>
            <a:r>
              <a:rPr lang="en-GB" dirty="0" smtClean="0">
                <a:hlinkClick r:id="rId3"/>
              </a:rPr>
              <a:t>www.youtube.com/watch?v=ei0iFs5uF6w</a:t>
            </a:r>
            <a:endParaRPr lang="en-GB" dirty="0"/>
          </a:p>
          <a:p>
            <a:r>
              <a:rPr lang="en-GB" dirty="0" smtClean="0"/>
              <a:t>A good idea for children to come up with their own actions for certain sounds. /g/</a:t>
            </a:r>
            <a:endParaRPr lang="en-GB" dirty="0"/>
          </a:p>
        </p:txBody>
      </p:sp>
    </p:spTree>
    <p:extLst>
      <p:ext uri="{BB962C8B-B14F-4D97-AF65-F5344CB8AC3E}">
        <p14:creationId xmlns:p14="http://schemas.microsoft.com/office/powerpoint/2010/main" val="245460945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Phase 2 Vocabulary</a:t>
            </a:r>
            <a:endParaRPr lang="en-GB" dirty="0"/>
          </a:p>
        </p:txBody>
      </p:sp>
      <p:sp>
        <p:nvSpPr>
          <p:cNvPr id="3" name="Content Placeholder 2"/>
          <p:cNvSpPr>
            <a:spLocks noGrp="1"/>
          </p:cNvSpPr>
          <p:nvPr>
            <p:ph idx="1"/>
          </p:nvPr>
        </p:nvSpPr>
        <p:spPr/>
        <p:txBody>
          <a:bodyPr>
            <a:normAutofit fontScale="85000" lnSpcReduction="20000"/>
          </a:bodyPr>
          <a:lstStyle/>
          <a:p>
            <a:pPr>
              <a:lnSpc>
                <a:spcPct val="80000"/>
              </a:lnSpc>
              <a:buNone/>
            </a:pPr>
            <a:r>
              <a:rPr lang="en-GB" altLang="en-US" sz="2000" b="1" dirty="0"/>
              <a:t>Your children will learn to use the </a:t>
            </a:r>
            <a:r>
              <a:rPr lang="en-GB" altLang="en-US" sz="2000" b="1" dirty="0" smtClean="0"/>
              <a:t>terms:</a:t>
            </a:r>
            <a:endParaRPr lang="en-GB" altLang="en-US" sz="2000" b="1" dirty="0"/>
          </a:p>
          <a:p>
            <a:pPr>
              <a:lnSpc>
                <a:spcPct val="80000"/>
              </a:lnSpc>
              <a:buNone/>
            </a:pPr>
            <a:r>
              <a:rPr lang="en-GB" altLang="en-US" sz="4000" b="1" dirty="0" smtClean="0">
                <a:solidFill>
                  <a:srgbClr val="660066"/>
                </a:solidFill>
              </a:rPr>
              <a:t>phoneme </a:t>
            </a:r>
            <a:endParaRPr lang="en-GB" altLang="en-US" sz="4000" b="1" dirty="0">
              <a:solidFill>
                <a:srgbClr val="660066"/>
              </a:solidFill>
            </a:endParaRPr>
          </a:p>
          <a:p>
            <a:pPr>
              <a:lnSpc>
                <a:spcPct val="80000"/>
              </a:lnSpc>
              <a:buNone/>
            </a:pPr>
            <a:r>
              <a:rPr lang="en-GB" altLang="en-US" dirty="0" smtClean="0"/>
              <a:t>Phonemes </a:t>
            </a:r>
            <a:r>
              <a:rPr lang="en-GB" altLang="en-US" dirty="0"/>
              <a:t>are sounds that can be heard in words </a:t>
            </a:r>
          </a:p>
          <a:p>
            <a:pPr>
              <a:lnSpc>
                <a:spcPct val="80000"/>
              </a:lnSpc>
              <a:buNone/>
            </a:pPr>
            <a:r>
              <a:rPr lang="en-GB" altLang="en-US" dirty="0"/>
              <a:t>e.g. c-a-t </a:t>
            </a:r>
            <a:endParaRPr lang="en-GB" altLang="en-US" dirty="0" smtClean="0"/>
          </a:p>
          <a:p>
            <a:pPr>
              <a:lnSpc>
                <a:spcPct val="90000"/>
              </a:lnSpc>
              <a:buNone/>
            </a:pPr>
            <a:r>
              <a:rPr lang="en-GB" altLang="en-US" sz="4000" b="1" dirty="0">
                <a:solidFill>
                  <a:srgbClr val="660066"/>
                </a:solidFill>
              </a:rPr>
              <a:t>grapheme</a:t>
            </a:r>
          </a:p>
          <a:p>
            <a:pPr>
              <a:lnSpc>
                <a:spcPct val="90000"/>
              </a:lnSpc>
              <a:buNone/>
            </a:pPr>
            <a:r>
              <a:rPr lang="en-GB" altLang="en-US" dirty="0" smtClean="0"/>
              <a:t>This </a:t>
            </a:r>
            <a:r>
              <a:rPr lang="en-GB" altLang="en-US" dirty="0"/>
              <a:t>is how  a phoneme is written down  </a:t>
            </a:r>
            <a:endParaRPr lang="en-GB" altLang="en-US" dirty="0" smtClean="0"/>
          </a:p>
          <a:p>
            <a:pPr>
              <a:buNone/>
            </a:pPr>
            <a:r>
              <a:rPr lang="en-GB" altLang="en-US" sz="4000" b="1" dirty="0">
                <a:solidFill>
                  <a:srgbClr val="660066"/>
                </a:solidFill>
              </a:rPr>
              <a:t>digraph </a:t>
            </a:r>
          </a:p>
          <a:p>
            <a:pPr>
              <a:buNone/>
            </a:pPr>
            <a:r>
              <a:rPr lang="en-GB" altLang="en-US" dirty="0" smtClean="0"/>
              <a:t>This </a:t>
            </a:r>
            <a:r>
              <a:rPr lang="en-GB" altLang="en-US" dirty="0"/>
              <a:t>means that the phoneme comprises of two letters </a:t>
            </a:r>
          </a:p>
          <a:p>
            <a:pPr>
              <a:buNone/>
            </a:pPr>
            <a:r>
              <a:rPr lang="en-GB" altLang="en-US" dirty="0"/>
              <a:t>e.g. </a:t>
            </a:r>
            <a:r>
              <a:rPr lang="en-GB" altLang="en-US" dirty="0" err="1"/>
              <a:t>ll</a:t>
            </a:r>
            <a:r>
              <a:rPr lang="en-GB" altLang="en-US" dirty="0"/>
              <a:t>, </a:t>
            </a:r>
            <a:r>
              <a:rPr lang="en-GB" altLang="en-US" dirty="0" err="1"/>
              <a:t>ff</a:t>
            </a:r>
            <a:r>
              <a:rPr lang="en-GB" altLang="en-US" dirty="0"/>
              <a:t>, </a:t>
            </a:r>
            <a:r>
              <a:rPr lang="en-GB" altLang="en-US" dirty="0" err="1"/>
              <a:t>ck</a:t>
            </a:r>
            <a:r>
              <a:rPr lang="en-GB" altLang="en-US" dirty="0"/>
              <a:t>, </a:t>
            </a:r>
            <a:r>
              <a:rPr lang="en-GB" altLang="en-US" dirty="0" err="1"/>
              <a:t>ss</a:t>
            </a:r>
            <a:endParaRPr lang="en-GB" altLang="en-US" dirty="0"/>
          </a:p>
          <a:p>
            <a:pPr>
              <a:lnSpc>
                <a:spcPct val="90000"/>
              </a:lnSpc>
              <a:buNone/>
            </a:pPr>
            <a:endParaRPr lang="en-GB" altLang="en-US" dirty="0"/>
          </a:p>
          <a:p>
            <a:pPr>
              <a:lnSpc>
                <a:spcPct val="80000"/>
              </a:lnSpc>
              <a:buNone/>
            </a:pPr>
            <a:endParaRPr lang="en-GB" altLang="en-US" dirty="0"/>
          </a:p>
          <a:p>
            <a:endParaRPr lang="en-GB" dirty="0"/>
          </a:p>
        </p:txBody>
      </p:sp>
    </p:spTree>
    <p:extLst>
      <p:ext uri="{BB962C8B-B14F-4D97-AF65-F5344CB8AC3E}">
        <p14:creationId xmlns:p14="http://schemas.microsoft.com/office/powerpoint/2010/main" val="196502304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1560" y="548680"/>
            <a:ext cx="8229600" cy="5534075"/>
          </a:xfrm>
        </p:spPr>
        <p:txBody>
          <a:bodyPr>
            <a:normAutofit fontScale="55000" lnSpcReduction="20000"/>
          </a:bodyPr>
          <a:lstStyle/>
          <a:p>
            <a:pPr>
              <a:lnSpc>
                <a:spcPct val="90000"/>
              </a:lnSpc>
              <a:buNone/>
            </a:pPr>
            <a:r>
              <a:rPr lang="en-GB" altLang="en-US" sz="6400" b="1" u="sng" dirty="0" smtClean="0">
                <a:solidFill>
                  <a:srgbClr val="660066"/>
                </a:solidFill>
              </a:rPr>
              <a:t>Segmenting</a:t>
            </a:r>
            <a:r>
              <a:rPr lang="en-GB" altLang="en-US" sz="4800" b="1" u="sng" dirty="0" smtClean="0">
                <a:solidFill>
                  <a:srgbClr val="660066"/>
                </a:solidFill>
              </a:rPr>
              <a:t> </a:t>
            </a:r>
          </a:p>
          <a:p>
            <a:pPr>
              <a:lnSpc>
                <a:spcPct val="90000"/>
              </a:lnSpc>
              <a:buNone/>
            </a:pPr>
            <a:r>
              <a:rPr lang="en-GB" altLang="en-US" sz="4500" b="1" dirty="0" smtClean="0"/>
              <a:t>	</a:t>
            </a:r>
            <a:r>
              <a:rPr lang="en-GB" altLang="en-US" sz="5100" b="1" dirty="0" smtClean="0"/>
              <a:t>Children need to be able to</a:t>
            </a:r>
            <a:r>
              <a:rPr lang="en-GB" altLang="en-US" sz="5100" b="1" dirty="0" smtClean="0">
                <a:solidFill>
                  <a:srgbClr val="660066"/>
                </a:solidFill>
              </a:rPr>
              <a:t> hear </a:t>
            </a:r>
            <a:r>
              <a:rPr lang="en-GB" altLang="en-US" sz="5100" b="1" dirty="0" smtClean="0"/>
              <a:t>a whole word and </a:t>
            </a:r>
            <a:r>
              <a:rPr lang="en-GB" altLang="en-US" sz="5100" b="1" dirty="0" smtClean="0">
                <a:solidFill>
                  <a:srgbClr val="660066"/>
                </a:solidFill>
              </a:rPr>
              <a:t>say</a:t>
            </a:r>
            <a:r>
              <a:rPr lang="en-GB" altLang="en-US" sz="5100" b="1" dirty="0" smtClean="0"/>
              <a:t> every sound that they </a:t>
            </a:r>
            <a:r>
              <a:rPr lang="en-GB" altLang="en-US" sz="5100" b="1" dirty="0" smtClean="0">
                <a:solidFill>
                  <a:srgbClr val="660066"/>
                </a:solidFill>
              </a:rPr>
              <a:t>hear</a:t>
            </a:r>
            <a:r>
              <a:rPr lang="en-GB" altLang="en-US" sz="5100" b="1" dirty="0" smtClean="0"/>
              <a:t> </a:t>
            </a:r>
            <a:endParaRPr lang="en-GB" altLang="en-US" sz="5100" b="1" dirty="0" smtClean="0">
              <a:solidFill>
                <a:srgbClr val="660066"/>
              </a:solidFill>
            </a:endParaRPr>
          </a:p>
          <a:p>
            <a:pPr>
              <a:lnSpc>
                <a:spcPct val="90000"/>
              </a:lnSpc>
              <a:buNone/>
            </a:pPr>
            <a:endParaRPr lang="en-GB" altLang="en-US" sz="4800" b="1" dirty="0" smtClean="0">
              <a:solidFill>
                <a:srgbClr val="660066"/>
              </a:solidFill>
            </a:endParaRPr>
          </a:p>
          <a:p>
            <a:pPr>
              <a:lnSpc>
                <a:spcPct val="90000"/>
              </a:lnSpc>
              <a:buNone/>
            </a:pPr>
            <a:endParaRPr lang="en-GB" altLang="en-US" sz="4800" b="1" dirty="0" smtClean="0">
              <a:solidFill>
                <a:srgbClr val="660066"/>
              </a:solidFill>
            </a:endParaRPr>
          </a:p>
          <a:p>
            <a:pPr>
              <a:lnSpc>
                <a:spcPct val="90000"/>
              </a:lnSpc>
              <a:buNone/>
            </a:pPr>
            <a:endParaRPr lang="en-GB" altLang="en-US" sz="4800" b="1" dirty="0" smtClean="0">
              <a:solidFill>
                <a:srgbClr val="660066"/>
              </a:solidFill>
            </a:endParaRPr>
          </a:p>
          <a:p>
            <a:pPr>
              <a:lnSpc>
                <a:spcPct val="90000"/>
              </a:lnSpc>
              <a:buNone/>
            </a:pPr>
            <a:r>
              <a:rPr lang="en-GB" altLang="en-US" sz="6400" b="1" u="sng" dirty="0" smtClean="0">
                <a:solidFill>
                  <a:srgbClr val="660066"/>
                </a:solidFill>
              </a:rPr>
              <a:t>Blending</a:t>
            </a:r>
            <a:r>
              <a:rPr lang="en-GB" altLang="en-US" sz="6400" b="1" i="1" u="sng" dirty="0" smtClean="0"/>
              <a:t> </a:t>
            </a:r>
            <a:endParaRPr lang="en-GB" altLang="en-US" sz="6400" b="1" i="1" u="sng" dirty="0"/>
          </a:p>
          <a:p>
            <a:pPr>
              <a:lnSpc>
                <a:spcPct val="90000"/>
              </a:lnSpc>
              <a:buNone/>
            </a:pPr>
            <a:r>
              <a:rPr lang="en-GB" altLang="en-US" sz="4000" b="1" dirty="0" smtClean="0"/>
              <a:t>	</a:t>
            </a:r>
            <a:r>
              <a:rPr lang="en-GB" altLang="en-US" sz="5100" b="1" dirty="0" smtClean="0"/>
              <a:t>Children </a:t>
            </a:r>
            <a:r>
              <a:rPr lang="en-GB" altLang="en-US" sz="5100" b="1" dirty="0"/>
              <a:t>need to be able to</a:t>
            </a:r>
            <a:r>
              <a:rPr lang="en-GB" altLang="en-US" sz="5100" b="1" dirty="0">
                <a:solidFill>
                  <a:srgbClr val="660066"/>
                </a:solidFill>
              </a:rPr>
              <a:t> hear</a:t>
            </a:r>
            <a:r>
              <a:rPr lang="en-GB" altLang="en-US" sz="5100" b="1" dirty="0"/>
              <a:t> the separate sounds in a word and then blend them together to </a:t>
            </a:r>
            <a:r>
              <a:rPr lang="en-GB" altLang="en-US" sz="5100" b="1" dirty="0">
                <a:solidFill>
                  <a:srgbClr val="660066"/>
                </a:solidFill>
              </a:rPr>
              <a:t>say</a:t>
            </a:r>
            <a:r>
              <a:rPr lang="en-GB" altLang="en-US" sz="5100" b="1" dirty="0"/>
              <a:t> the whole </a:t>
            </a:r>
            <a:r>
              <a:rPr lang="en-GB" altLang="en-US" sz="5100" b="1" dirty="0" smtClean="0"/>
              <a:t>word.</a:t>
            </a:r>
            <a:endParaRPr lang="en-GB" altLang="en-US" sz="5100" dirty="0"/>
          </a:p>
          <a:p>
            <a:pPr>
              <a:lnSpc>
                <a:spcPct val="90000"/>
              </a:lnSpc>
              <a:buNone/>
            </a:pPr>
            <a:endParaRPr lang="en-GB" altLang="en-US" dirty="0" smtClean="0"/>
          </a:p>
          <a:p>
            <a:pPr algn="ctr">
              <a:lnSpc>
                <a:spcPct val="90000"/>
              </a:lnSpc>
              <a:buNone/>
            </a:pPr>
            <a:r>
              <a:rPr lang="en-GB" altLang="en-US" dirty="0" smtClean="0"/>
              <a:t>/</a:t>
            </a:r>
            <a:r>
              <a:rPr lang="en-GB" altLang="en-US" dirty="0"/>
              <a:t>t/  /</a:t>
            </a:r>
            <a:r>
              <a:rPr lang="en-GB" altLang="en-US" dirty="0" err="1"/>
              <a:t>i</a:t>
            </a:r>
            <a:r>
              <a:rPr lang="en-GB" altLang="en-US" dirty="0"/>
              <a:t>/  /n/  = </a:t>
            </a:r>
            <a:r>
              <a:rPr lang="en-GB" altLang="en-US" dirty="0" smtClean="0"/>
              <a:t>tin</a:t>
            </a:r>
          </a:p>
          <a:p>
            <a:pPr algn="ctr">
              <a:lnSpc>
                <a:spcPct val="90000"/>
              </a:lnSpc>
              <a:buNone/>
            </a:pPr>
            <a:endParaRPr lang="en-GB" altLang="en-US" dirty="0"/>
          </a:p>
          <a:p>
            <a:pPr algn="ctr">
              <a:lnSpc>
                <a:spcPct val="90000"/>
              </a:lnSpc>
              <a:buNone/>
            </a:pPr>
            <a:endParaRPr lang="en-GB" altLang="en-US" sz="1600" dirty="0"/>
          </a:p>
          <a:p>
            <a:pPr algn="ctr">
              <a:lnSpc>
                <a:spcPct val="90000"/>
              </a:lnSpc>
              <a:buNone/>
            </a:pPr>
            <a:r>
              <a:rPr lang="en-GB" altLang="en-US" dirty="0"/>
              <a:t>/m/  /u/  /g/ = </a:t>
            </a:r>
            <a:r>
              <a:rPr lang="en-GB" altLang="en-US" dirty="0" smtClean="0"/>
              <a:t>mug</a:t>
            </a:r>
          </a:p>
          <a:p>
            <a:pPr algn="ctr">
              <a:lnSpc>
                <a:spcPct val="90000"/>
              </a:lnSpc>
              <a:buNone/>
            </a:pPr>
            <a:endParaRPr lang="en-GB" altLang="en-US" dirty="0"/>
          </a:p>
          <a:p>
            <a:pPr algn="ctr">
              <a:lnSpc>
                <a:spcPct val="90000"/>
              </a:lnSpc>
              <a:buNone/>
            </a:pPr>
            <a:r>
              <a:rPr lang="en-GB" altLang="en-US" dirty="0" smtClean="0"/>
              <a:t>/d/ /u/ /ck/ = duck</a:t>
            </a:r>
          </a:p>
          <a:p>
            <a:pPr marL="0" indent="0">
              <a:lnSpc>
                <a:spcPct val="90000"/>
              </a:lnSpc>
              <a:buNone/>
            </a:pPr>
            <a:endParaRPr lang="en-GB" altLang="en-US" b="1" dirty="0"/>
          </a:p>
          <a:p>
            <a:pPr>
              <a:lnSpc>
                <a:spcPct val="90000"/>
              </a:lnSpc>
              <a:buNone/>
            </a:pPr>
            <a:endParaRPr lang="en-GB" altLang="en-US" dirty="0"/>
          </a:p>
          <a:p>
            <a:pPr>
              <a:lnSpc>
                <a:spcPct val="90000"/>
              </a:lnSpc>
              <a:buNone/>
            </a:pPr>
            <a:endParaRPr lang="en-GB" altLang="en-US" dirty="0"/>
          </a:p>
          <a:p>
            <a:pPr marL="0" indent="0">
              <a:lnSpc>
                <a:spcPct val="90000"/>
              </a:lnSpc>
              <a:buNone/>
            </a:pPr>
            <a:endParaRPr lang="en-GB" altLang="en-US" b="1" dirty="0"/>
          </a:p>
          <a:p>
            <a:endParaRPr lang="en-GB" dirty="0"/>
          </a:p>
        </p:txBody>
      </p:sp>
    </p:spTree>
    <p:extLst>
      <p:ext uri="{BB962C8B-B14F-4D97-AF65-F5344CB8AC3E}">
        <p14:creationId xmlns:p14="http://schemas.microsoft.com/office/powerpoint/2010/main" val="340152259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Phoneme Frames and Sound Buttons</a:t>
            </a:r>
            <a:endParaRPr lang="en-GB" dirty="0"/>
          </a:p>
        </p:txBody>
      </p:sp>
      <p:sp>
        <p:nvSpPr>
          <p:cNvPr id="3" name="Content Placeholder 2"/>
          <p:cNvSpPr>
            <a:spLocks noGrp="1"/>
          </p:cNvSpPr>
          <p:nvPr>
            <p:ph idx="1"/>
          </p:nvPr>
        </p:nvSpPr>
        <p:spPr/>
        <p:txBody>
          <a:bodyPr/>
          <a:lstStyle/>
          <a:p>
            <a:r>
              <a:rPr lang="en-GB" dirty="0" smtClean="0"/>
              <a:t>A way to help children segment by breaking the words up. </a:t>
            </a:r>
          </a:p>
          <a:p>
            <a:endParaRPr lang="en-GB" dirty="0"/>
          </a:p>
          <a:p>
            <a:endParaRPr lang="en-GB" dirty="0" smtClean="0"/>
          </a:p>
          <a:p>
            <a:endParaRPr lang="en-GB" dirty="0"/>
          </a:p>
          <a:p>
            <a:pPr marL="0" indent="0">
              <a:buNone/>
            </a:pPr>
            <a:r>
              <a:rPr lang="en-GB" dirty="0"/>
              <a:t> </a:t>
            </a:r>
            <a:r>
              <a:rPr lang="en-GB" dirty="0" smtClean="0"/>
              <a:t>  .           .            .                      .               .            </a:t>
            </a:r>
          </a:p>
          <a:p>
            <a:pPr marL="0" indent="0">
              <a:buNone/>
            </a:pPr>
            <a:endParaRPr lang="en-GB" dirty="0"/>
          </a:p>
        </p:txBody>
      </p:sp>
      <p:graphicFrame>
        <p:nvGraphicFramePr>
          <p:cNvPr id="5" name="Group 23"/>
          <p:cNvGraphicFramePr>
            <a:graphicFrameLocks/>
          </p:cNvGraphicFramePr>
          <p:nvPr>
            <p:extLst>
              <p:ext uri="{D42A27DB-BD31-4B8C-83A1-F6EECF244321}">
                <p14:modId xmlns:p14="http://schemas.microsoft.com/office/powerpoint/2010/main" val="3485901361"/>
              </p:ext>
            </p:extLst>
          </p:nvPr>
        </p:nvGraphicFramePr>
        <p:xfrm>
          <a:off x="4788024" y="3645024"/>
          <a:ext cx="3843882" cy="1584176"/>
        </p:xfrm>
        <a:graphic>
          <a:graphicData uri="http://schemas.openxmlformats.org/drawingml/2006/table">
            <a:tbl>
              <a:tblPr/>
              <a:tblGrid>
                <a:gridCol w="1320121"/>
                <a:gridCol w="1242467"/>
                <a:gridCol w="1281294"/>
              </a:tblGrid>
              <a:tr h="15841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000" b="0" i="0" u="none" strike="noStrike" cap="none" normalizeH="0" baseline="0" dirty="0" smtClean="0">
                          <a:ln>
                            <a:noFill/>
                          </a:ln>
                          <a:solidFill>
                            <a:schemeClr val="tx1"/>
                          </a:solidFill>
                          <a:effectLst/>
                          <a:latin typeface="Comic Sans MS" pitchFamily="66" charset="0"/>
                        </a:rPr>
                        <a:t>f</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000" b="0" i="0" u="none" strike="noStrike" cap="none" normalizeH="0" baseline="0" dirty="0" err="1" smtClean="0">
                          <a:ln>
                            <a:noFill/>
                          </a:ln>
                          <a:solidFill>
                            <a:schemeClr val="tx1"/>
                          </a:solidFill>
                          <a:effectLst/>
                          <a:latin typeface="Comic Sans MS" pitchFamily="66" charset="0"/>
                        </a:rPr>
                        <a:t>i</a:t>
                      </a:r>
                      <a:endParaRPr kumimoji="0" lang="en-GB" sz="6000" b="0" i="0" u="none" strike="noStrike" cap="none" normalizeH="0" baseline="0" dirty="0" smtClean="0">
                        <a:ln>
                          <a:noFill/>
                        </a:ln>
                        <a:solidFill>
                          <a:schemeClr val="tx1"/>
                        </a:solidFill>
                        <a:effectLst/>
                        <a:latin typeface="Comic Sans MS" pitchFamily="66"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000" b="0" i="0" u="sng" strike="noStrike" cap="none" normalizeH="0" baseline="0" dirty="0" err="1" smtClean="0">
                          <a:ln>
                            <a:noFill/>
                          </a:ln>
                          <a:solidFill>
                            <a:schemeClr val="tx1"/>
                          </a:solidFill>
                          <a:effectLst/>
                          <a:latin typeface="Comic Sans MS" pitchFamily="66" charset="0"/>
                        </a:rPr>
                        <a:t>ll</a:t>
                      </a:r>
                      <a:endParaRPr kumimoji="0" lang="en-GB" sz="6000" b="0" i="0" u="sng" strike="noStrike" cap="none" normalizeH="0" baseline="0" dirty="0" smtClean="0">
                        <a:ln>
                          <a:noFill/>
                        </a:ln>
                        <a:solidFill>
                          <a:schemeClr val="tx1"/>
                        </a:solidFill>
                        <a:effectLst/>
                        <a:latin typeface="Comic Sans MS" pitchFamily="66"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6" name="Group 3"/>
          <p:cNvGraphicFramePr>
            <a:graphicFrameLocks/>
          </p:cNvGraphicFramePr>
          <p:nvPr>
            <p:extLst>
              <p:ext uri="{D42A27DB-BD31-4B8C-83A1-F6EECF244321}">
                <p14:modId xmlns:p14="http://schemas.microsoft.com/office/powerpoint/2010/main" val="3419908115"/>
              </p:ext>
            </p:extLst>
          </p:nvPr>
        </p:nvGraphicFramePr>
        <p:xfrm>
          <a:off x="827584" y="3645024"/>
          <a:ext cx="3598863" cy="1600200"/>
        </p:xfrm>
        <a:graphic>
          <a:graphicData uri="http://schemas.openxmlformats.org/drawingml/2006/table">
            <a:tbl>
              <a:tblPr/>
              <a:tblGrid>
                <a:gridCol w="1236663"/>
                <a:gridCol w="1162050"/>
                <a:gridCol w="1200150"/>
              </a:tblGrid>
              <a:tr h="16002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600" b="0" i="0" u="none" strike="noStrike" cap="none" normalizeH="0" baseline="0" dirty="0" smtClean="0">
                          <a:ln>
                            <a:noFill/>
                          </a:ln>
                          <a:solidFill>
                            <a:schemeClr val="tx1"/>
                          </a:solidFill>
                          <a:effectLst/>
                          <a:latin typeface="Comic Sans MS" pitchFamily="66" charset="0"/>
                        </a:rPr>
                        <a:t>l</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600" b="0" i="0" u="none" strike="noStrike" cap="none" normalizeH="0" baseline="0" dirty="0" smtClean="0">
                          <a:ln>
                            <a:noFill/>
                          </a:ln>
                          <a:solidFill>
                            <a:schemeClr val="tx1"/>
                          </a:solidFill>
                          <a:effectLst/>
                          <a:latin typeface="Comic Sans MS" pitchFamily="66" charset="0"/>
                        </a:rPr>
                        <a:t>o</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600" b="0" i="0" u="none" strike="noStrike" cap="none" normalizeH="0" baseline="0" dirty="0" smtClean="0">
                          <a:ln>
                            <a:noFill/>
                          </a:ln>
                          <a:solidFill>
                            <a:schemeClr val="tx1"/>
                          </a:solidFill>
                          <a:effectLst/>
                          <a:latin typeface="Comic Sans MS" pitchFamily="66" charset="0"/>
                        </a:rPr>
                        <a:t>g</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158703305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Tricky Words</a:t>
            </a:r>
            <a:endParaRPr lang="en-GB" dirty="0"/>
          </a:p>
        </p:txBody>
      </p:sp>
      <p:sp>
        <p:nvSpPr>
          <p:cNvPr id="3" name="Content Placeholder 2"/>
          <p:cNvSpPr>
            <a:spLocks noGrp="1"/>
          </p:cNvSpPr>
          <p:nvPr>
            <p:ph idx="1"/>
          </p:nvPr>
        </p:nvSpPr>
        <p:spPr/>
        <p:txBody>
          <a:bodyPr/>
          <a:lstStyle/>
          <a:p>
            <a:pPr algn="ctr">
              <a:lnSpc>
                <a:spcPct val="130000"/>
              </a:lnSpc>
              <a:buNone/>
            </a:pPr>
            <a:r>
              <a:rPr lang="en-GB" altLang="en-US" dirty="0"/>
              <a:t>There are many words that </a:t>
            </a:r>
            <a:r>
              <a:rPr lang="en-GB" altLang="en-US" sz="4000" b="1" dirty="0">
                <a:solidFill>
                  <a:srgbClr val="660066"/>
                </a:solidFill>
              </a:rPr>
              <a:t>cannot</a:t>
            </a:r>
            <a:r>
              <a:rPr lang="en-GB" altLang="en-US" dirty="0"/>
              <a:t> </a:t>
            </a:r>
            <a:r>
              <a:rPr lang="en-GB" altLang="en-US" dirty="0" smtClean="0"/>
              <a:t>be blended </a:t>
            </a:r>
            <a:r>
              <a:rPr lang="en-GB" altLang="en-US" dirty="0"/>
              <a:t>or segmented because they are irregular.</a:t>
            </a:r>
          </a:p>
          <a:p>
            <a:pPr>
              <a:lnSpc>
                <a:spcPct val="130000"/>
              </a:lnSpc>
              <a:buNone/>
            </a:pPr>
            <a:endParaRPr lang="en-GB" altLang="en-US" dirty="0"/>
          </a:p>
          <a:p>
            <a:pPr algn="just">
              <a:lnSpc>
                <a:spcPct val="130000"/>
              </a:lnSpc>
              <a:buNone/>
            </a:pPr>
            <a:r>
              <a:rPr lang="en-GB" altLang="en-US" b="1" dirty="0">
                <a:solidFill>
                  <a:srgbClr val="000066"/>
                </a:solidFill>
              </a:rPr>
              <a:t>the	</a:t>
            </a:r>
            <a:r>
              <a:rPr lang="en-GB" altLang="en-US" b="1" dirty="0" smtClean="0">
                <a:solidFill>
                  <a:srgbClr val="000066"/>
                </a:solidFill>
              </a:rPr>
              <a:t>was</a:t>
            </a:r>
            <a:r>
              <a:rPr lang="en-GB" altLang="en-US" b="1" dirty="0">
                <a:solidFill>
                  <a:srgbClr val="000066"/>
                </a:solidFill>
              </a:rPr>
              <a:t>	</a:t>
            </a:r>
            <a:r>
              <a:rPr lang="en-GB" altLang="en-US" b="1" dirty="0" smtClean="0">
                <a:solidFill>
                  <a:srgbClr val="000066"/>
                </a:solidFill>
              </a:rPr>
              <a:t>said</a:t>
            </a:r>
            <a:r>
              <a:rPr lang="en-GB" altLang="en-US" b="1" dirty="0">
                <a:solidFill>
                  <a:srgbClr val="000066"/>
                </a:solidFill>
              </a:rPr>
              <a:t>	</a:t>
            </a:r>
            <a:r>
              <a:rPr lang="en-GB" altLang="en-US" b="1" dirty="0" smtClean="0">
                <a:solidFill>
                  <a:srgbClr val="000066"/>
                </a:solidFill>
              </a:rPr>
              <a:t>you</a:t>
            </a:r>
            <a:r>
              <a:rPr lang="en-GB" altLang="en-US" b="1" dirty="0">
                <a:solidFill>
                  <a:srgbClr val="000066"/>
                </a:solidFill>
              </a:rPr>
              <a:t> </a:t>
            </a:r>
            <a:r>
              <a:rPr lang="en-GB" altLang="en-US" b="1" dirty="0" smtClean="0">
                <a:solidFill>
                  <a:srgbClr val="000066"/>
                </a:solidFill>
              </a:rPr>
              <a:t>  </a:t>
            </a:r>
            <a:r>
              <a:rPr lang="en-GB" altLang="en-US" b="1" dirty="0">
                <a:solidFill>
                  <a:srgbClr val="000066"/>
                </a:solidFill>
              </a:rPr>
              <a:t>some</a:t>
            </a:r>
          </a:p>
          <a:p>
            <a:endParaRPr lang="en-GB" dirty="0"/>
          </a:p>
        </p:txBody>
      </p:sp>
    </p:spTree>
    <p:extLst>
      <p:ext uri="{BB962C8B-B14F-4D97-AF65-F5344CB8AC3E}">
        <p14:creationId xmlns:p14="http://schemas.microsoft.com/office/powerpoint/2010/main" val="229646426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altLang="en-US" b="1" dirty="0">
                <a:solidFill>
                  <a:schemeClr val="accent1"/>
                </a:solidFill>
              </a:rPr>
              <a:t>How can I help at home?</a:t>
            </a:r>
            <a:br>
              <a:rPr lang="en-GB" altLang="en-US" b="1" dirty="0">
                <a:solidFill>
                  <a:schemeClr val="accent1"/>
                </a:solidFill>
              </a:rPr>
            </a:br>
            <a:endParaRPr lang="en-GB" dirty="0">
              <a:solidFill>
                <a:schemeClr val="accent1"/>
              </a:solidFill>
            </a:endParaRPr>
          </a:p>
        </p:txBody>
      </p:sp>
      <p:sp>
        <p:nvSpPr>
          <p:cNvPr id="3" name="Content Placeholder 2"/>
          <p:cNvSpPr>
            <a:spLocks noGrp="1"/>
          </p:cNvSpPr>
          <p:nvPr>
            <p:ph idx="1"/>
          </p:nvPr>
        </p:nvSpPr>
        <p:spPr/>
        <p:txBody>
          <a:bodyPr>
            <a:normAutofit fontScale="85000" lnSpcReduction="20000"/>
          </a:bodyPr>
          <a:lstStyle/>
          <a:p>
            <a:pPr>
              <a:spcAft>
                <a:spcPct val="50000"/>
              </a:spcAft>
            </a:pPr>
            <a:r>
              <a:rPr lang="en-GB" altLang="en-US" sz="3600" b="1" dirty="0">
                <a:solidFill>
                  <a:srgbClr val="003B77"/>
                </a:solidFill>
              </a:rPr>
              <a:t>Oral blending: the robot game</a:t>
            </a:r>
          </a:p>
          <a:p>
            <a:pPr marL="68580" indent="0">
              <a:spcAft>
                <a:spcPct val="50000"/>
              </a:spcAft>
              <a:buNone/>
            </a:pPr>
            <a:r>
              <a:rPr lang="en-GB" altLang="en-US" dirty="0">
                <a:solidFill>
                  <a:srgbClr val="003B77"/>
                </a:solidFill>
              </a:rPr>
              <a:t>Children need to practise hearing a series of spoken sounds and merging them together to make a word.</a:t>
            </a:r>
          </a:p>
          <a:p>
            <a:pPr marL="68580" indent="0">
              <a:spcAft>
                <a:spcPct val="50000"/>
              </a:spcAft>
              <a:buNone/>
            </a:pPr>
            <a:r>
              <a:rPr lang="en-GB" altLang="en-US" dirty="0">
                <a:solidFill>
                  <a:srgbClr val="003B77"/>
                </a:solidFill>
              </a:rPr>
              <a:t>For example, you say </a:t>
            </a:r>
            <a:r>
              <a:rPr lang="en-GB" altLang="en-US" dirty="0">
                <a:solidFill>
                  <a:srgbClr val="A10043"/>
                </a:solidFill>
              </a:rPr>
              <a:t>‘b-u-s’</a:t>
            </a:r>
            <a:r>
              <a:rPr lang="en-GB" altLang="en-US" dirty="0">
                <a:solidFill>
                  <a:srgbClr val="003B77"/>
                </a:solidFill>
              </a:rPr>
              <a:t>, and your child says ‘bus’.</a:t>
            </a:r>
          </a:p>
          <a:p>
            <a:pPr>
              <a:spcAft>
                <a:spcPct val="50000"/>
              </a:spcAft>
            </a:pPr>
            <a:r>
              <a:rPr lang="en-GB" altLang="en-US" sz="3900" b="1" dirty="0">
                <a:solidFill>
                  <a:srgbClr val="003B77"/>
                </a:solidFill>
              </a:rPr>
              <a:t>“What’s in the box?”</a:t>
            </a:r>
            <a:r>
              <a:rPr lang="en-GB" altLang="en-US" sz="3900" dirty="0">
                <a:solidFill>
                  <a:srgbClr val="003B77"/>
                </a:solidFill>
              </a:rPr>
              <a:t> is a great game for practising this skill.</a:t>
            </a:r>
          </a:p>
          <a:p>
            <a:endParaRPr lang="en-GB" dirty="0"/>
          </a:p>
        </p:txBody>
      </p:sp>
    </p:spTree>
    <p:extLst>
      <p:ext uri="{BB962C8B-B14F-4D97-AF65-F5344CB8AC3E}">
        <p14:creationId xmlns:p14="http://schemas.microsoft.com/office/powerpoint/2010/main" val="248657459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764704"/>
            <a:ext cx="7024744" cy="576064"/>
          </a:xfrm>
        </p:spPr>
        <p:txBody>
          <a:bodyPr>
            <a:normAutofit fontScale="90000"/>
          </a:bodyPr>
          <a:lstStyle/>
          <a:p>
            <a:pPr algn="ctr"/>
            <a:r>
              <a:rPr lang="en-GB" dirty="0">
                <a:solidFill>
                  <a:schemeClr val="tx1"/>
                </a:solidFill>
                <a:latin typeface="Comic Sans MS" pitchFamily="66" charset="0"/>
              </a:rPr>
              <a:t>Phase 3</a:t>
            </a:r>
            <a:endParaRPr lang="en-GB" dirty="0"/>
          </a:p>
        </p:txBody>
      </p:sp>
      <p:sp>
        <p:nvSpPr>
          <p:cNvPr id="4" name="Subtitle 2"/>
          <p:cNvSpPr>
            <a:spLocks noGrp="1"/>
          </p:cNvSpPr>
          <p:nvPr>
            <p:ph idx="1"/>
          </p:nvPr>
        </p:nvSpPr>
        <p:spPr>
          <a:xfrm>
            <a:off x="611560" y="1484784"/>
            <a:ext cx="7992888" cy="4347845"/>
          </a:xfrm>
        </p:spPr>
        <p:txBody>
          <a:bodyPr>
            <a:noAutofit/>
          </a:bodyPr>
          <a:lstStyle/>
          <a:p>
            <a:r>
              <a:rPr lang="en-GB" sz="1800" b="1" dirty="0" smtClean="0">
                <a:solidFill>
                  <a:schemeClr val="tx1"/>
                </a:solidFill>
                <a:latin typeface="Comic Sans MS" pitchFamily="66" charset="0"/>
              </a:rPr>
              <a:t>The main individual letter phonemes have now been learnt, and children are reading CVC words independently, Children will enter phase 3 once they know the first 19 phonemes and can blend and segment to read and spell CVC words.</a:t>
            </a:r>
          </a:p>
          <a:p>
            <a:pPr marL="68580" indent="0">
              <a:buNone/>
            </a:pPr>
            <a:endParaRPr lang="en-GB" sz="1800" dirty="0" smtClean="0">
              <a:solidFill>
                <a:schemeClr val="tx1"/>
              </a:solidFill>
              <a:latin typeface="Comic Sans MS" pitchFamily="66" charset="0"/>
            </a:endParaRPr>
          </a:p>
          <a:p>
            <a:r>
              <a:rPr lang="en-GB" sz="1800" dirty="0" smtClean="0">
                <a:solidFill>
                  <a:schemeClr val="tx1"/>
                </a:solidFill>
                <a:latin typeface="Comic Sans MS" pitchFamily="66" charset="0"/>
              </a:rPr>
              <a:t>Phase 3 teaches children </a:t>
            </a:r>
          </a:p>
          <a:p>
            <a:pPr>
              <a:buFont typeface="Arial" pitchFamily="34" charset="0"/>
              <a:buChar char="•"/>
            </a:pPr>
            <a:r>
              <a:rPr lang="en-GB" sz="1800" dirty="0">
                <a:solidFill>
                  <a:schemeClr val="tx1"/>
                </a:solidFill>
                <a:latin typeface="Comic Sans MS" pitchFamily="66" charset="0"/>
              </a:rPr>
              <a:t>T</a:t>
            </a:r>
            <a:r>
              <a:rPr lang="en-GB" sz="1800" dirty="0" smtClean="0">
                <a:solidFill>
                  <a:schemeClr val="tx1"/>
                </a:solidFill>
                <a:latin typeface="Comic Sans MS" pitchFamily="66" charset="0"/>
              </a:rPr>
              <a:t>o learn the graphemes (written sounds), made up of more than one letter, </a:t>
            </a:r>
            <a:r>
              <a:rPr lang="en-GB" sz="1800" dirty="0" err="1" smtClean="0">
                <a:solidFill>
                  <a:schemeClr val="tx1"/>
                </a:solidFill>
                <a:latin typeface="Comic Sans MS" pitchFamily="66" charset="0"/>
              </a:rPr>
              <a:t>eg</a:t>
            </a:r>
            <a:r>
              <a:rPr lang="en-GB" sz="1800" dirty="0" smtClean="0">
                <a:solidFill>
                  <a:schemeClr val="tx1"/>
                </a:solidFill>
                <a:latin typeface="Comic Sans MS" pitchFamily="66" charset="0"/>
              </a:rPr>
              <a:t>: </a:t>
            </a:r>
            <a:r>
              <a:rPr lang="en-GB" sz="1800" b="1" dirty="0" smtClean="0">
                <a:solidFill>
                  <a:schemeClr val="tx1"/>
                </a:solidFill>
                <a:latin typeface="Comic Sans MS" pitchFamily="66" charset="0"/>
              </a:rPr>
              <a:t>‘</a:t>
            </a:r>
            <a:r>
              <a:rPr lang="en-GB" sz="1800" b="1" dirty="0" err="1" smtClean="0">
                <a:solidFill>
                  <a:schemeClr val="tx1"/>
                </a:solidFill>
                <a:latin typeface="Comic Sans MS" pitchFamily="66" charset="0"/>
              </a:rPr>
              <a:t>oa</a:t>
            </a:r>
            <a:r>
              <a:rPr lang="en-GB" sz="1800" b="1" dirty="0" smtClean="0">
                <a:solidFill>
                  <a:schemeClr val="tx1"/>
                </a:solidFill>
                <a:latin typeface="Comic Sans MS" pitchFamily="66" charset="0"/>
              </a:rPr>
              <a:t>’ as in boat</a:t>
            </a:r>
          </a:p>
          <a:p>
            <a:pPr>
              <a:buFont typeface="Arial" pitchFamily="34" charset="0"/>
              <a:buChar char="•"/>
            </a:pPr>
            <a:r>
              <a:rPr lang="en-GB" sz="1800" dirty="0" smtClean="0">
                <a:solidFill>
                  <a:schemeClr val="tx1"/>
                </a:solidFill>
                <a:latin typeface="Comic Sans MS" pitchFamily="66" charset="0"/>
              </a:rPr>
              <a:t>To learn all the letter names in the alphabet and how to form them correctly</a:t>
            </a:r>
          </a:p>
          <a:p>
            <a:pPr>
              <a:buFont typeface="Arial" pitchFamily="34" charset="0"/>
              <a:buChar char="•"/>
            </a:pPr>
            <a:r>
              <a:rPr lang="en-GB" sz="1800" dirty="0" smtClean="0">
                <a:solidFill>
                  <a:schemeClr val="tx1"/>
                </a:solidFill>
                <a:latin typeface="Comic Sans MS" pitchFamily="66" charset="0"/>
              </a:rPr>
              <a:t>Learning the long vowel phonemes</a:t>
            </a:r>
          </a:p>
          <a:p>
            <a:pPr>
              <a:buFont typeface="Arial" pitchFamily="34" charset="0"/>
              <a:buChar char="•"/>
            </a:pPr>
            <a:r>
              <a:rPr lang="en-GB" sz="1800" dirty="0" smtClean="0">
                <a:solidFill>
                  <a:schemeClr val="tx1"/>
                </a:solidFill>
                <a:latin typeface="Comic Sans MS" pitchFamily="66" charset="0"/>
              </a:rPr>
              <a:t>Read and write words in phrases and sentences</a:t>
            </a:r>
          </a:p>
          <a:p>
            <a:endParaRPr lang="en-GB" sz="1100" dirty="0">
              <a:solidFill>
                <a:schemeClr val="tx1"/>
              </a:solidFill>
            </a:endParaRPr>
          </a:p>
        </p:txBody>
      </p:sp>
    </p:spTree>
    <p:extLst>
      <p:ext uri="{BB962C8B-B14F-4D97-AF65-F5344CB8AC3E}">
        <p14:creationId xmlns:p14="http://schemas.microsoft.com/office/powerpoint/2010/main" val="180943148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55576" y="1196752"/>
            <a:ext cx="7704856" cy="4801314"/>
          </a:xfrm>
          <a:prstGeom prst="rect">
            <a:avLst/>
          </a:prstGeom>
        </p:spPr>
        <p:txBody>
          <a:bodyPr wrap="square">
            <a:spAutoFit/>
          </a:bodyPr>
          <a:lstStyle/>
          <a:p>
            <a:pPr>
              <a:buFont typeface="Arial" pitchFamily="34" charset="0"/>
              <a:buChar char="•"/>
            </a:pPr>
            <a:r>
              <a:rPr lang="en-GB" dirty="0">
                <a:latin typeface="Comic Sans MS" pitchFamily="66" charset="0"/>
              </a:rPr>
              <a:t>They will learn another 26 phonemes:</a:t>
            </a:r>
          </a:p>
          <a:p>
            <a:r>
              <a:rPr lang="en-GB" b="1" dirty="0">
                <a:solidFill>
                  <a:schemeClr val="accent1">
                    <a:lumMod val="75000"/>
                  </a:schemeClr>
                </a:solidFill>
                <a:latin typeface="Comic Sans MS" pitchFamily="66" charset="0"/>
              </a:rPr>
              <a:t>j, v, w, x, y, z, </a:t>
            </a:r>
            <a:r>
              <a:rPr lang="en-GB" b="1" dirty="0" err="1">
                <a:solidFill>
                  <a:schemeClr val="accent1">
                    <a:lumMod val="75000"/>
                  </a:schemeClr>
                </a:solidFill>
                <a:latin typeface="Comic Sans MS" pitchFamily="66" charset="0"/>
              </a:rPr>
              <a:t>zz</a:t>
            </a:r>
            <a:r>
              <a:rPr lang="en-GB" b="1" dirty="0">
                <a:solidFill>
                  <a:schemeClr val="accent1">
                    <a:lumMod val="75000"/>
                  </a:schemeClr>
                </a:solidFill>
                <a:latin typeface="Comic Sans MS" pitchFamily="66" charset="0"/>
              </a:rPr>
              <a:t>, </a:t>
            </a:r>
            <a:r>
              <a:rPr lang="en-GB" b="1" dirty="0" err="1">
                <a:solidFill>
                  <a:schemeClr val="accent1">
                    <a:lumMod val="75000"/>
                  </a:schemeClr>
                </a:solidFill>
                <a:latin typeface="Comic Sans MS" pitchFamily="66" charset="0"/>
              </a:rPr>
              <a:t>qu</a:t>
            </a:r>
            <a:endParaRPr lang="en-GB" b="1" dirty="0">
              <a:solidFill>
                <a:schemeClr val="accent1">
                  <a:lumMod val="75000"/>
                </a:schemeClr>
              </a:solidFill>
              <a:latin typeface="Comic Sans MS" pitchFamily="66" charset="0"/>
            </a:endParaRPr>
          </a:p>
          <a:p>
            <a:r>
              <a:rPr lang="en-GB" b="1" dirty="0" err="1">
                <a:solidFill>
                  <a:schemeClr val="accent1">
                    <a:lumMod val="75000"/>
                  </a:schemeClr>
                </a:solidFill>
                <a:latin typeface="Comic Sans MS" pitchFamily="66" charset="0"/>
              </a:rPr>
              <a:t>ch</a:t>
            </a:r>
            <a:r>
              <a:rPr lang="en-GB" b="1" dirty="0">
                <a:solidFill>
                  <a:schemeClr val="accent1">
                    <a:lumMod val="75000"/>
                  </a:schemeClr>
                </a:solidFill>
                <a:latin typeface="Comic Sans MS" pitchFamily="66" charset="0"/>
              </a:rPr>
              <a:t>, </a:t>
            </a:r>
            <a:r>
              <a:rPr lang="en-GB" b="1" dirty="0" err="1">
                <a:solidFill>
                  <a:schemeClr val="accent1">
                    <a:lumMod val="75000"/>
                  </a:schemeClr>
                </a:solidFill>
                <a:latin typeface="Comic Sans MS" pitchFamily="66" charset="0"/>
              </a:rPr>
              <a:t>sh</a:t>
            </a:r>
            <a:r>
              <a:rPr lang="en-GB" b="1" dirty="0">
                <a:solidFill>
                  <a:schemeClr val="accent1">
                    <a:lumMod val="75000"/>
                  </a:schemeClr>
                </a:solidFill>
                <a:latin typeface="Comic Sans MS" pitchFamily="66" charset="0"/>
              </a:rPr>
              <a:t>, </a:t>
            </a:r>
            <a:r>
              <a:rPr lang="en-GB" b="1" dirty="0" err="1">
                <a:solidFill>
                  <a:schemeClr val="accent1">
                    <a:lumMod val="75000"/>
                  </a:schemeClr>
                </a:solidFill>
                <a:latin typeface="Comic Sans MS" pitchFamily="66" charset="0"/>
              </a:rPr>
              <a:t>th</a:t>
            </a:r>
            <a:r>
              <a:rPr lang="en-GB" b="1" dirty="0">
                <a:solidFill>
                  <a:schemeClr val="accent1">
                    <a:lumMod val="75000"/>
                  </a:schemeClr>
                </a:solidFill>
                <a:latin typeface="Comic Sans MS" pitchFamily="66" charset="0"/>
              </a:rPr>
              <a:t>, ng, </a:t>
            </a:r>
            <a:r>
              <a:rPr lang="en-GB" b="1" dirty="0" err="1">
                <a:solidFill>
                  <a:schemeClr val="accent1">
                    <a:lumMod val="75000"/>
                  </a:schemeClr>
                </a:solidFill>
                <a:latin typeface="Comic Sans MS" pitchFamily="66" charset="0"/>
              </a:rPr>
              <a:t>ai</a:t>
            </a:r>
            <a:r>
              <a:rPr lang="en-GB" b="1" dirty="0">
                <a:solidFill>
                  <a:schemeClr val="accent1">
                    <a:lumMod val="75000"/>
                  </a:schemeClr>
                </a:solidFill>
                <a:latin typeface="Comic Sans MS" pitchFamily="66" charset="0"/>
              </a:rPr>
              <a:t>, </a:t>
            </a:r>
            <a:r>
              <a:rPr lang="en-GB" b="1" dirty="0" err="1">
                <a:solidFill>
                  <a:schemeClr val="accent1">
                    <a:lumMod val="75000"/>
                  </a:schemeClr>
                </a:solidFill>
                <a:latin typeface="Comic Sans MS" pitchFamily="66" charset="0"/>
              </a:rPr>
              <a:t>ee</a:t>
            </a:r>
            <a:r>
              <a:rPr lang="en-GB" b="1" dirty="0">
                <a:solidFill>
                  <a:schemeClr val="accent1">
                    <a:lumMod val="75000"/>
                  </a:schemeClr>
                </a:solidFill>
                <a:latin typeface="Comic Sans MS" pitchFamily="66" charset="0"/>
              </a:rPr>
              <a:t>, </a:t>
            </a:r>
            <a:r>
              <a:rPr lang="en-GB" b="1" dirty="0" err="1">
                <a:solidFill>
                  <a:schemeClr val="accent1">
                    <a:lumMod val="75000"/>
                  </a:schemeClr>
                </a:solidFill>
                <a:latin typeface="Comic Sans MS" pitchFamily="66" charset="0"/>
              </a:rPr>
              <a:t>igh</a:t>
            </a:r>
            <a:r>
              <a:rPr lang="en-GB" b="1" dirty="0">
                <a:solidFill>
                  <a:schemeClr val="accent1">
                    <a:lumMod val="75000"/>
                  </a:schemeClr>
                </a:solidFill>
                <a:latin typeface="Comic Sans MS" pitchFamily="66" charset="0"/>
              </a:rPr>
              <a:t>, </a:t>
            </a:r>
            <a:r>
              <a:rPr lang="en-GB" b="1" dirty="0" err="1">
                <a:solidFill>
                  <a:schemeClr val="accent1">
                    <a:lumMod val="75000"/>
                  </a:schemeClr>
                </a:solidFill>
                <a:latin typeface="Comic Sans MS" pitchFamily="66" charset="0"/>
              </a:rPr>
              <a:t>oa</a:t>
            </a:r>
            <a:r>
              <a:rPr lang="en-GB" b="1" dirty="0">
                <a:solidFill>
                  <a:schemeClr val="accent1">
                    <a:lumMod val="75000"/>
                  </a:schemeClr>
                </a:solidFill>
                <a:latin typeface="Comic Sans MS" pitchFamily="66" charset="0"/>
              </a:rPr>
              <a:t>, </a:t>
            </a:r>
            <a:r>
              <a:rPr lang="en-GB" b="1" dirty="0" err="1">
                <a:solidFill>
                  <a:schemeClr val="accent1">
                    <a:lumMod val="75000"/>
                  </a:schemeClr>
                </a:solidFill>
                <a:latin typeface="Comic Sans MS" pitchFamily="66" charset="0"/>
              </a:rPr>
              <a:t>oo</a:t>
            </a:r>
            <a:r>
              <a:rPr lang="en-GB" b="1" dirty="0">
                <a:solidFill>
                  <a:schemeClr val="accent1">
                    <a:lumMod val="75000"/>
                  </a:schemeClr>
                </a:solidFill>
                <a:latin typeface="Comic Sans MS" pitchFamily="66" charset="0"/>
              </a:rPr>
              <a:t>, </a:t>
            </a:r>
            <a:r>
              <a:rPr lang="en-GB" b="1" dirty="0" err="1">
                <a:solidFill>
                  <a:schemeClr val="accent1">
                    <a:lumMod val="75000"/>
                  </a:schemeClr>
                </a:solidFill>
                <a:latin typeface="Comic Sans MS" pitchFamily="66" charset="0"/>
              </a:rPr>
              <a:t>ar</a:t>
            </a:r>
            <a:r>
              <a:rPr lang="en-GB" b="1" dirty="0">
                <a:solidFill>
                  <a:schemeClr val="accent1">
                    <a:lumMod val="75000"/>
                  </a:schemeClr>
                </a:solidFill>
                <a:latin typeface="Comic Sans MS" pitchFamily="66" charset="0"/>
              </a:rPr>
              <a:t>, or, </a:t>
            </a:r>
            <a:r>
              <a:rPr lang="en-GB" b="1" dirty="0" err="1">
                <a:solidFill>
                  <a:schemeClr val="accent1">
                    <a:lumMod val="75000"/>
                  </a:schemeClr>
                </a:solidFill>
                <a:latin typeface="Comic Sans MS" pitchFamily="66" charset="0"/>
              </a:rPr>
              <a:t>ur</a:t>
            </a:r>
            <a:r>
              <a:rPr lang="en-GB" b="1" dirty="0">
                <a:solidFill>
                  <a:schemeClr val="accent1">
                    <a:lumMod val="75000"/>
                  </a:schemeClr>
                </a:solidFill>
                <a:latin typeface="Comic Sans MS" pitchFamily="66" charset="0"/>
              </a:rPr>
              <a:t>, ow, oi, ear, air, </a:t>
            </a:r>
            <a:r>
              <a:rPr lang="en-GB" b="1" dirty="0" err="1">
                <a:solidFill>
                  <a:schemeClr val="accent1">
                    <a:lumMod val="75000"/>
                  </a:schemeClr>
                </a:solidFill>
                <a:latin typeface="Comic Sans MS" pitchFamily="66" charset="0"/>
              </a:rPr>
              <a:t>ure</a:t>
            </a:r>
            <a:r>
              <a:rPr lang="en-GB" b="1" dirty="0">
                <a:solidFill>
                  <a:schemeClr val="accent1">
                    <a:lumMod val="75000"/>
                  </a:schemeClr>
                </a:solidFill>
                <a:latin typeface="Comic Sans MS" pitchFamily="66" charset="0"/>
              </a:rPr>
              <a:t>, </a:t>
            </a:r>
            <a:r>
              <a:rPr lang="en-GB" b="1" dirty="0" err="1">
                <a:solidFill>
                  <a:schemeClr val="accent1">
                    <a:lumMod val="75000"/>
                  </a:schemeClr>
                </a:solidFill>
                <a:latin typeface="Comic Sans MS" pitchFamily="66" charset="0"/>
              </a:rPr>
              <a:t>er</a:t>
            </a:r>
            <a:endParaRPr lang="en-GB" b="1" dirty="0">
              <a:solidFill>
                <a:schemeClr val="accent1">
                  <a:lumMod val="75000"/>
                </a:schemeClr>
              </a:solidFill>
              <a:latin typeface="Comic Sans MS" pitchFamily="66" charset="0"/>
            </a:endParaRPr>
          </a:p>
          <a:p>
            <a:pPr>
              <a:buFont typeface="Arial" pitchFamily="34" charset="0"/>
              <a:buChar char="•"/>
            </a:pPr>
            <a:r>
              <a:rPr lang="en-GB" dirty="0">
                <a:latin typeface="Comic Sans MS" pitchFamily="66" charset="0"/>
              </a:rPr>
              <a:t>They will use these phonemes (and the ones from Phase 2) to read and spell words: chip, shop, thin, ring, pain, feet, night,     </a:t>
            </a:r>
          </a:p>
          <a:p>
            <a:r>
              <a:rPr lang="en-GB" dirty="0">
                <a:latin typeface="Comic Sans MS" pitchFamily="66" charset="0"/>
              </a:rPr>
              <a:t>                       boat, boot, look, farm, fork, burn, </a:t>
            </a:r>
          </a:p>
          <a:p>
            <a:r>
              <a:rPr lang="en-GB" dirty="0">
                <a:latin typeface="Comic Sans MS" pitchFamily="66" charset="0"/>
              </a:rPr>
              <a:t>                       town, coin, dear, fair, sure</a:t>
            </a:r>
          </a:p>
          <a:p>
            <a:pPr>
              <a:buFont typeface="Arial" pitchFamily="34" charset="0"/>
              <a:buChar char="•"/>
            </a:pPr>
            <a:r>
              <a:rPr lang="en-GB" dirty="0">
                <a:latin typeface="Comic Sans MS" pitchFamily="66" charset="0"/>
              </a:rPr>
              <a:t> They will also Read more of the tricky words and begin to spell some of </a:t>
            </a:r>
            <a:r>
              <a:rPr lang="en-GB" dirty="0" smtClean="0">
                <a:latin typeface="Comic Sans MS" pitchFamily="66" charset="0"/>
              </a:rPr>
              <a:t>them</a:t>
            </a:r>
          </a:p>
          <a:p>
            <a:pPr>
              <a:buFont typeface="Arial" pitchFamily="34" charset="0"/>
              <a:buChar char="•"/>
            </a:pPr>
            <a:r>
              <a:rPr lang="en-GB" dirty="0" smtClean="0">
                <a:latin typeface="Comic Sans MS" pitchFamily="66" charset="0"/>
              </a:rPr>
              <a:t> Read </a:t>
            </a:r>
            <a:r>
              <a:rPr lang="en-GB" dirty="0">
                <a:latin typeface="Comic Sans MS" pitchFamily="66" charset="0"/>
              </a:rPr>
              <a:t>and write words in phrases and </a:t>
            </a:r>
            <a:r>
              <a:rPr lang="en-GB" dirty="0" smtClean="0">
                <a:latin typeface="Comic Sans MS" pitchFamily="66" charset="0"/>
              </a:rPr>
              <a:t>sentences</a:t>
            </a:r>
          </a:p>
          <a:p>
            <a:pPr>
              <a:buFont typeface="Arial" pitchFamily="34" charset="0"/>
              <a:buChar char="•"/>
            </a:pPr>
            <a:endParaRPr lang="en-GB" dirty="0">
              <a:latin typeface="Comic Sans MS" pitchFamily="66" charset="0"/>
            </a:endParaRPr>
          </a:p>
          <a:p>
            <a:pPr>
              <a:buFont typeface="Arial" pitchFamily="34" charset="0"/>
              <a:buChar char="•"/>
            </a:pPr>
            <a:r>
              <a:rPr lang="en-GB" b="1" u="sng" dirty="0">
                <a:latin typeface="Comic Sans MS" pitchFamily="66" charset="0"/>
              </a:rPr>
              <a:t>Tricky words</a:t>
            </a:r>
            <a:r>
              <a:rPr lang="en-GB" b="1" dirty="0">
                <a:latin typeface="Comic Sans MS" pitchFamily="66" charset="0"/>
              </a:rPr>
              <a:t/>
            </a:r>
            <a:br>
              <a:rPr lang="en-GB" b="1" dirty="0">
                <a:latin typeface="Comic Sans MS" pitchFamily="66" charset="0"/>
              </a:rPr>
            </a:br>
            <a:r>
              <a:rPr lang="en-GB" dirty="0">
                <a:latin typeface="Comic Sans MS" pitchFamily="66" charset="0"/>
              </a:rPr>
              <a:t>The number of tricky words is growing. These are so important for reading and spelling: </a:t>
            </a:r>
            <a:r>
              <a:rPr lang="en-GB" b="1" dirty="0">
                <a:solidFill>
                  <a:schemeClr val="accent1">
                    <a:lumMod val="75000"/>
                  </a:schemeClr>
                </a:solidFill>
                <a:latin typeface="Comic Sans MS" pitchFamily="66" charset="0"/>
              </a:rPr>
              <a:t>he</a:t>
            </a:r>
            <a:r>
              <a:rPr lang="en-GB" dirty="0">
                <a:solidFill>
                  <a:schemeClr val="accent1">
                    <a:lumMod val="75000"/>
                  </a:schemeClr>
                </a:solidFill>
                <a:latin typeface="Comic Sans MS" pitchFamily="66" charset="0"/>
              </a:rPr>
              <a:t>,</a:t>
            </a:r>
            <a:r>
              <a:rPr lang="en-GB" b="1" dirty="0">
                <a:solidFill>
                  <a:schemeClr val="accent1">
                    <a:lumMod val="75000"/>
                  </a:schemeClr>
                </a:solidFill>
                <a:latin typeface="Comic Sans MS" pitchFamily="66" charset="0"/>
              </a:rPr>
              <a:t> she</a:t>
            </a:r>
            <a:r>
              <a:rPr lang="en-GB" dirty="0">
                <a:solidFill>
                  <a:schemeClr val="accent1">
                    <a:lumMod val="75000"/>
                  </a:schemeClr>
                </a:solidFill>
                <a:latin typeface="Comic Sans MS" pitchFamily="66" charset="0"/>
              </a:rPr>
              <a:t>,</a:t>
            </a:r>
            <a:r>
              <a:rPr lang="en-GB" b="1" dirty="0">
                <a:solidFill>
                  <a:schemeClr val="accent1">
                    <a:lumMod val="75000"/>
                  </a:schemeClr>
                </a:solidFill>
                <a:latin typeface="Comic Sans MS" pitchFamily="66" charset="0"/>
              </a:rPr>
              <a:t> we</a:t>
            </a:r>
            <a:r>
              <a:rPr lang="en-GB" dirty="0">
                <a:solidFill>
                  <a:schemeClr val="accent1">
                    <a:lumMod val="75000"/>
                  </a:schemeClr>
                </a:solidFill>
                <a:latin typeface="Comic Sans MS" pitchFamily="66" charset="0"/>
              </a:rPr>
              <a:t>,</a:t>
            </a:r>
            <a:r>
              <a:rPr lang="en-GB" b="1" dirty="0">
                <a:solidFill>
                  <a:schemeClr val="accent1">
                    <a:lumMod val="75000"/>
                  </a:schemeClr>
                </a:solidFill>
                <a:latin typeface="Comic Sans MS" pitchFamily="66" charset="0"/>
              </a:rPr>
              <a:t> me</a:t>
            </a:r>
            <a:r>
              <a:rPr lang="en-GB" dirty="0">
                <a:solidFill>
                  <a:schemeClr val="accent1">
                    <a:lumMod val="75000"/>
                  </a:schemeClr>
                </a:solidFill>
                <a:latin typeface="Comic Sans MS" pitchFamily="66" charset="0"/>
              </a:rPr>
              <a:t>,</a:t>
            </a:r>
            <a:r>
              <a:rPr lang="en-GB" b="1" dirty="0">
                <a:solidFill>
                  <a:schemeClr val="accent1">
                    <a:lumMod val="75000"/>
                  </a:schemeClr>
                </a:solidFill>
                <a:latin typeface="Comic Sans MS" pitchFamily="66" charset="0"/>
              </a:rPr>
              <a:t> be</a:t>
            </a:r>
            <a:r>
              <a:rPr lang="en-GB" dirty="0">
                <a:solidFill>
                  <a:schemeClr val="accent1">
                    <a:lumMod val="75000"/>
                  </a:schemeClr>
                </a:solidFill>
                <a:latin typeface="Comic Sans MS" pitchFamily="66" charset="0"/>
              </a:rPr>
              <a:t>,</a:t>
            </a:r>
            <a:r>
              <a:rPr lang="en-GB" b="1" dirty="0">
                <a:solidFill>
                  <a:schemeClr val="accent1">
                    <a:lumMod val="75000"/>
                  </a:schemeClr>
                </a:solidFill>
                <a:latin typeface="Comic Sans MS" pitchFamily="66" charset="0"/>
              </a:rPr>
              <a:t> was</a:t>
            </a:r>
            <a:r>
              <a:rPr lang="en-GB" dirty="0">
                <a:solidFill>
                  <a:schemeClr val="accent1">
                    <a:lumMod val="75000"/>
                  </a:schemeClr>
                </a:solidFill>
                <a:latin typeface="Comic Sans MS" pitchFamily="66" charset="0"/>
              </a:rPr>
              <a:t>,</a:t>
            </a:r>
            <a:r>
              <a:rPr lang="en-GB" b="1" dirty="0">
                <a:solidFill>
                  <a:schemeClr val="accent1">
                    <a:lumMod val="75000"/>
                  </a:schemeClr>
                </a:solidFill>
                <a:latin typeface="Comic Sans MS" pitchFamily="66" charset="0"/>
              </a:rPr>
              <a:t> my</a:t>
            </a:r>
            <a:r>
              <a:rPr lang="en-GB" dirty="0">
                <a:solidFill>
                  <a:schemeClr val="accent1">
                    <a:lumMod val="75000"/>
                  </a:schemeClr>
                </a:solidFill>
                <a:latin typeface="Comic Sans MS" pitchFamily="66" charset="0"/>
              </a:rPr>
              <a:t>,</a:t>
            </a:r>
            <a:r>
              <a:rPr lang="en-GB" b="1" dirty="0">
                <a:solidFill>
                  <a:schemeClr val="accent1">
                    <a:lumMod val="75000"/>
                  </a:schemeClr>
                </a:solidFill>
                <a:latin typeface="Comic Sans MS" pitchFamily="66" charset="0"/>
              </a:rPr>
              <a:t> you</a:t>
            </a:r>
            <a:r>
              <a:rPr lang="en-GB" dirty="0">
                <a:solidFill>
                  <a:schemeClr val="accent1">
                    <a:lumMod val="75000"/>
                  </a:schemeClr>
                </a:solidFill>
                <a:latin typeface="Comic Sans MS" pitchFamily="66" charset="0"/>
              </a:rPr>
              <a:t>,</a:t>
            </a:r>
            <a:r>
              <a:rPr lang="en-GB" b="1" dirty="0">
                <a:solidFill>
                  <a:schemeClr val="accent1">
                    <a:lumMod val="75000"/>
                  </a:schemeClr>
                </a:solidFill>
                <a:latin typeface="Comic Sans MS" pitchFamily="66" charset="0"/>
              </a:rPr>
              <a:t> her</a:t>
            </a:r>
            <a:r>
              <a:rPr lang="en-GB" dirty="0">
                <a:solidFill>
                  <a:schemeClr val="accent1">
                    <a:lumMod val="75000"/>
                  </a:schemeClr>
                </a:solidFill>
                <a:latin typeface="Comic Sans MS" pitchFamily="66" charset="0"/>
              </a:rPr>
              <a:t>,</a:t>
            </a:r>
            <a:r>
              <a:rPr lang="en-GB" b="1" dirty="0">
                <a:solidFill>
                  <a:schemeClr val="accent1">
                    <a:lumMod val="75000"/>
                  </a:schemeClr>
                </a:solidFill>
                <a:latin typeface="Comic Sans MS" pitchFamily="66" charset="0"/>
              </a:rPr>
              <a:t> they</a:t>
            </a:r>
            <a:r>
              <a:rPr lang="en-GB" dirty="0">
                <a:solidFill>
                  <a:schemeClr val="accent1">
                    <a:lumMod val="75000"/>
                  </a:schemeClr>
                </a:solidFill>
                <a:latin typeface="Comic Sans MS" pitchFamily="66" charset="0"/>
              </a:rPr>
              <a:t>, </a:t>
            </a:r>
            <a:r>
              <a:rPr lang="en-GB" b="1" dirty="0">
                <a:solidFill>
                  <a:schemeClr val="accent1">
                    <a:lumMod val="75000"/>
                  </a:schemeClr>
                </a:solidFill>
                <a:latin typeface="Comic Sans MS" pitchFamily="66" charset="0"/>
              </a:rPr>
              <a:t>all</a:t>
            </a:r>
            <a:r>
              <a:rPr lang="en-GB" dirty="0">
                <a:solidFill>
                  <a:schemeClr val="accent1">
                    <a:lumMod val="75000"/>
                  </a:schemeClr>
                </a:solidFill>
                <a:latin typeface="Comic Sans MS" pitchFamily="66" charset="0"/>
              </a:rPr>
              <a:t>.</a:t>
            </a:r>
          </a:p>
          <a:p>
            <a:endParaRPr lang="en-GB" dirty="0">
              <a:latin typeface="Comic Sans MS" pitchFamily="66" charset="0"/>
            </a:endParaRPr>
          </a:p>
        </p:txBody>
      </p:sp>
    </p:spTree>
    <p:extLst>
      <p:ext uri="{BB962C8B-B14F-4D97-AF65-F5344CB8AC3E}">
        <p14:creationId xmlns:p14="http://schemas.microsoft.com/office/powerpoint/2010/main" val="315919193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Grp="1" noChangeAspect="1" noChangeArrowheads="1"/>
          </p:cNvPicPr>
          <p:nvPr>
            <p:ph idx="1"/>
          </p:nvPr>
        </p:nvPicPr>
        <p:blipFill>
          <a:blip r:embed="rId2" cstate="print"/>
          <a:srcRect/>
          <a:stretch>
            <a:fillRect/>
          </a:stretch>
        </p:blipFill>
        <p:spPr bwMode="auto">
          <a:xfrm>
            <a:off x="0" y="285728"/>
            <a:ext cx="9144000" cy="578647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84994" y="980728"/>
            <a:ext cx="2337499" cy="830997"/>
          </a:xfrm>
          <a:prstGeom prst="rect">
            <a:avLst/>
          </a:prstGeom>
        </p:spPr>
        <p:txBody>
          <a:bodyPr wrap="none">
            <a:spAutoFit/>
          </a:bodyPr>
          <a:lstStyle/>
          <a:p>
            <a:r>
              <a:rPr lang="en-GB" sz="2400" b="1" u="sng" dirty="0" smtClean="0">
                <a:latin typeface="Comic Sans MS" pitchFamily="66" charset="0"/>
              </a:rPr>
              <a:t>Phonics Words</a:t>
            </a:r>
          </a:p>
          <a:p>
            <a:endParaRPr lang="en-GB" sz="2400" b="1" dirty="0">
              <a:latin typeface="Comic Sans MS" pitchFamily="66" charset="0"/>
            </a:endParaRPr>
          </a:p>
        </p:txBody>
      </p:sp>
      <p:sp>
        <p:nvSpPr>
          <p:cNvPr id="6" name="Rectangle 5"/>
          <p:cNvSpPr/>
          <p:nvPr/>
        </p:nvSpPr>
        <p:spPr>
          <a:xfrm>
            <a:off x="2293748" y="1700808"/>
            <a:ext cx="4572000" cy="2459456"/>
          </a:xfrm>
          <a:prstGeom prst="rect">
            <a:avLst/>
          </a:prstGeom>
        </p:spPr>
        <p:txBody>
          <a:bodyPr wrap="square">
            <a:spAutoFit/>
          </a:bodyPr>
          <a:lstStyle/>
          <a:p>
            <a:pPr algn="ctr">
              <a:lnSpc>
                <a:spcPct val="80000"/>
              </a:lnSpc>
              <a:buNone/>
            </a:pPr>
            <a:r>
              <a:rPr lang="en-GB" sz="2400" b="1" dirty="0" smtClean="0">
                <a:latin typeface="Comic Sans MS" pitchFamily="66" charset="0"/>
              </a:rPr>
              <a:t>Your children will also learn to use the term:</a:t>
            </a:r>
          </a:p>
          <a:p>
            <a:pPr algn="ctr">
              <a:lnSpc>
                <a:spcPct val="80000"/>
              </a:lnSpc>
              <a:buNone/>
            </a:pPr>
            <a:endParaRPr lang="en-GB" sz="2400" b="1" dirty="0" smtClean="0">
              <a:solidFill>
                <a:srgbClr val="660066"/>
              </a:solidFill>
              <a:latin typeface="Comic Sans MS" pitchFamily="66" charset="0"/>
            </a:endParaRPr>
          </a:p>
          <a:p>
            <a:pPr algn="ctr">
              <a:lnSpc>
                <a:spcPct val="80000"/>
              </a:lnSpc>
              <a:buNone/>
            </a:pPr>
            <a:r>
              <a:rPr lang="en-GB" sz="2400" b="1" dirty="0" err="1" smtClean="0">
                <a:solidFill>
                  <a:schemeClr val="accent1"/>
                </a:solidFill>
                <a:latin typeface="Comic Sans MS" pitchFamily="66" charset="0"/>
              </a:rPr>
              <a:t>Trigraph</a:t>
            </a:r>
            <a:r>
              <a:rPr lang="en-GB" sz="2400" b="1" dirty="0" smtClean="0">
                <a:solidFill>
                  <a:schemeClr val="accent1"/>
                </a:solidFill>
                <a:latin typeface="Comic Sans MS" pitchFamily="66" charset="0"/>
              </a:rPr>
              <a:t> </a:t>
            </a:r>
          </a:p>
          <a:p>
            <a:pPr algn="ctr">
              <a:lnSpc>
                <a:spcPct val="80000"/>
              </a:lnSpc>
              <a:buNone/>
            </a:pPr>
            <a:endParaRPr lang="en-GB" sz="2400" dirty="0" smtClean="0">
              <a:latin typeface="Comic Sans MS" pitchFamily="66" charset="0"/>
            </a:endParaRPr>
          </a:p>
          <a:p>
            <a:pPr algn="ctr">
              <a:lnSpc>
                <a:spcPct val="80000"/>
              </a:lnSpc>
              <a:buNone/>
            </a:pPr>
            <a:r>
              <a:rPr lang="en-GB" sz="2400" dirty="0" smtClean="0">
                <a:latin typeface="Comic Sans MS" pitchFamily="66" charset="0"/>
              </a:rPr>
              <a:t>This means that the phoneme comprises of three letters </a:t>
            </a:r>
          </a:p>
          <a:p>
            <a:pPr algn="ctr">
              <a:lnSpc>
                <a:spcPct val="80000"/>
              </a:lnSpc>
              <a:buNone/>
            </a:pPr>
            <a:r>
              <a:rPr lang="en-GB" sz="2400" dirty="0" smtClean="0">
                <a:latin typeface="Comic Sans MS" pitchFamily="66" charset="0"/>
              </a:rPr>
              <a:t>e.g. </a:t>
            </a:r>
            <a:r>
              <a:rPr lang="en-GB" sz="2400" dirty="0" err="1" smtClean="0">
                <a:latin typeface="Comic Sans MS" pitchFamily="66" charset="0"/>
              </a:rPr>
              <a:t>igh</a:t>
            </a:r>
            <a:r>
              <a:rPr lang="en-GB" sz="2400" dirty="0" smtClean="0">
                <a:latin typeface="Comic Sans MS" pitchFamily="66" charset="0"/>
              </a:rPr>
              <a:t> , ear, </a:t>
            </a:r>
            <a:r>
              <a:rPr lang="en-GB" sz="2400" dirty="0" err="1" smtClean="0">
                <a:latin typeface="Comic Sans MS" pitchFamily="66" charset="0"/>
              </a:rPr>
              <a:t>ure</a:t>
            </a:r>
            <a:endParaRPr lang="en-GB" sz="2400" dirty="0">
              <a:latin typeface="Comic Sans MS" pitchFamily="66"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786210"/>
          </a:xfrm>
        </p:spPr>
        <p:txBody>
          <a:bodyPr>
            <a:noAutofit/>
          </a:bodyPr>
          <a:lstStyle/>
          <a:p>
            <a:r>
              <a:rPr lang="en-GB" b="1" dirty="0" smtClean="0">
                <a:latin typeface="Comic Sans MS" pitchFamily="66" charset="0"/>
              </a:rPr>
              <a:t>Use the phoneme frame to segment and write these words </a:t>
            </a:r>
            <a:endParaRPr lang="en-GB" b="1" dirty="0">
              <a:latin typeface="Comic Sans MS" pitchFamily="66" charset="0"/>
            </a:endParaRPr>
          </a:p>
        </p:txBody>
      </p:sp>
      <p:sp>
        <p:nvSpPr>
          <p:cNvPr id="3" name="Content Placeholder 2"/>
          <p:cNvSpPr>
            <a:spLocks noGrp="1"/>
          </p:cNvSpPr>
          <p:nvPr>
            <p:ph idx="1"/>
          </p:nvPr>
        </p:nvSpPr>
        <p:spPr>
          <a:xfrm>
            <a:off x="457200" y="2132856"/>
            <a:ext cx="8229600" cy="3993307"/>
          </a:xfrm>
        </p:spPr>
        <p:txBody>
          <a:bodyPr>
            <a:normAutofit/>
          </a:bodyPr>
          <a:lstStyle/>
          <a:p>
            <a:pPr>
              <a:buNone/>
            </a:pPr>
            <a:r>
              <a:rPr lang="en-GB" sz="6600" dirty="0" smtClean="0">
                <a:latin typeface="Comic Sans MS" pitchFamily="66" charset="0"/>
              </a:rPr>
              <a:t>ring    </a:t>
            </a:r>
          </a:p>
          <a:p>
            <a:pPr>
              <a:buNone/>
            </a:pPr>
            <a:r>
              <a:rPr lang="en-GB" sz="6600" dirty="0" smtClean="0">
                <a:latin typeface="Comic Sans MS" pitchFamily="66" charset="0"/>
              </a:rPr>
              <a:t>chick       </a:t>
            </a:r>
          </a:p>
          <a:p>
            <a:pPr>
              <a:buNone/>
            </a:pPr>
            <a:r>
              <a:rPr lang="en-GB" sz="6600" dirty="0" smtClean="0">
                <a:latin typeface="Comic Sans MS" pitchFamily="66" charset="0"/>
              </a:rPr>
              <a:t>night</a:t>
            </a:r>
          </a:p>
          <a:p>
            <a:pPr>
              <a:buNone/>
            </a:pPr>
            <a:endParaRPr lang="en-GB" sz="6600" dirty="0" smtClean="0">
              <a:latin typeface="Comic Sans MS" pitchFamily="66" charset="0"/>
            </a:endParaRPr>
          </a:p>
          <a:p>
            <a:endParaRPr lang="en-GB" sz="6600" dirty="0">
              <a:latin typeface="Comic Sans MS" pitchFamily="66"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0" y="1027664"/>
            <a:ext cx="7024744" cy="529128"/>
          </a:xfrm>
        </p:spPr>
        <p:txBody>
          <a:bodyPr>
            <a:normAutofit fontScale="90000"/>
          </a:bodyPr>
          <a:lstStyle/>
          <a:p>
            <a:r>
              <a:rPr lang="en-GB" dirty="0" smtClean="0">
                <a:latin typeface="Comic Sans MS" pitchFamily="66" charset="0"/>
              </a:rPr>
              <a:t>Answers </a:t>
            </a:r>
            <a:endParaRPr lang="en-GB" dirty="0">
              <a:latin typeface="Comic Sans MS" pitchFamily="66" charset="0"/>
            </a:endParaRPr>
          </a:p>
        </p:txBody>
      </p:sp>
      <p:graphicFrame>
        <p:nvGraphicFramePr>
          <p:cNvPr id="4" name="Group 3"/>
          <p:cNvGraphicFramePr>
            <a:graphicFrameLocks/>
          </p:cNvGraphicFramePr>
          <p:nvPr/>
        </p:nvGraphicFramePr>
        <p:xfrm>
          <a:off x="685800" y="1828800"/>
          <a:ext cx="3598863" cy="1600200"/>
        </p:xfrm>
        <a:graphic>
          <a:graphicData uri="http://schemas.openxmlformats.org/drawingml/2006/table">
            <a:tbl>
              <a:tblPr/>
              <a:tblGrid>
                <a:gridCol w="1236663"/>
                <a:gridCol w="1162050"/>
                <a:gridCol w="1200150"/>
              </a:tblGrid>
              <a:tr h="16002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600" b="0" i="0" u="none" strike="noStrike" cap="none" normalizeH="0" baseline="0" dirty="0" smtClean="0">
                          <a:ln>
                            <a:noFill/>
                          </a:ln>
                          <a:solidFill>
                            <a:schemeClr val="tx1"/>
                          </a:solidFill>
                          <a:effectLst/>
                          <a:latin typeface="Comic Sans MS" pitchFamily="66" charset="0"/>
                        </a:rPr>
                        <a:t>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600" b="0" i="0" u="none" strike="noStrike" cap="none" normalizeH="0" baseline="0" dirty="0" err="1" smtClean="0">
                          <a:ln>
                            <a:noFill/>
                          </a:ln>
                          <a:solidFill>
                            <a:schemeClr val="tx1"/>
                          </a:solidFill>
                          <a:effectLst/>
                          <a:latin typeface="Comic Sans MS" pitchFamily="66" charset="0"/>
                        </a:rPr>
                        <a:t>i</a:t>
                      </a:r>
                      <a:endParaRPr kumimoji="0" lang="en-GB" sz="6600" b="0" i="0" u="none" strike="noStrike" cap="none" normalizeH="0" baseline="0" dirty="0" smtClean="0">
                        <a:ln>
                          <a:noFill/>
                        </a:ln>
                        <a:solidFill>
                          <a:schemeClr val="tx1"/>
                        </a:solidFill>
                        <a:effectLst/>
                        <a:latin typeface="Comic Sans MS" pitchFamily="66"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600" b="0" i="0" u="none" strike="noStrike" cap="none" normalizeH="0" baseline="0" dirty="0" err="1" smtClean="0">
                          <a:ln>
                            <a:noFill/>
                          </a:ln>
                          <a:solidFill>
                            <a:schemeClr val="tx1"/>
                          </a:solidFill>
                          <a:effectLst/>
                          <a:latin typeface="Comic Sans MS" pitchFamily="66" charset="0"/>
                        </a:rPr>
                        <a:t>ng</a:t>
                      </a:r>
                      <a:endParaRPr kumimoji="0" lang="en-GB" sz="6600" b="0" i="0" u="none" strike="noStrike" cap="none" normalizeH="0" baseline="0" dirty="0" smtClean="0">
                        <a:ln>
                          <a:noFill/>
                        </a:ln>
                        <a:solidFill>
                          <a:schemeClr val="tx1"/>
                        </a:solidFill>
                        <a:effectLst/>
                        <a:latin typeface="Comic Sans MS" pitchFamily="66"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5" name="Group 13"/>
          <p:cNvGraphicFramePr>
            <a:graphicFrameLocks/>
          </p:cNvGraphicFramePr>
          <p:nvPr/>
        </p:nvGraphicFramePr>
        <p:xfrm>
          <a:off x="4610100" y="1828800"/>
          <a:ext cx="3562350" cy="1600200"/>
        </p:xfrm>
        <a:graphic>
          <a:graphicData uri="http://schemas.openxmlformats.org/drawingml/2006/table">
            <a:tbl>
              <a:tblPr/>
              <a:tblGrid>
                <a:gridCol w="1223963"/>
                <a:gridCol w="1150937"/>
                <a:gridCol w="1187450"/>
              </a:tblGrid>
              <a:tr h="16002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000" b="0" i="0" u="none" strike="noStrike" cap="none" normalizeH="0" baseline="0" smtClean="0">
                          <a:ln>
                            <a:noFill/>
                          </a:ln>
                          <a:solidFill>
                            <a:schemeClr val="tx1"/>
                          </a:solidFill>
                          <a:effectLst/>
                          <a:latin typeface="Comic Sans MS" pitchFamily="66" charset="0"/>
                        </a:rPr>
                        <a:t>ch</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000" b="0" i="0" u="none" strike="noStrike" cap="none" normalizeH="0" baseline="0" smtClean="0">
                          <a:ln>
                            <a:noFill/>
                          </a:ln>
                          <a:solidFill>
                            <a:schemeClr val="tx1"/>
                          </a:solidFill>
                          <a:effectLst/>
                          <a:latin typeface="Comic Sans MS" pitchFamily="66" charset="0"/>
                        </a:rPr>
                        <a:t>i</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000" b="0" i="0" u="none" strike="noStrike" cap="none" normalizeH="0" baseline="0" smtClean="0">
                          <a:ln>
                            <a:noFill/>
                          </a:ln>
                          <a:solidFill>
                            <a:schemeClr val="tx1"/>
                          </a:solidFill>
                          <a:effectLst/>
                          <a:latin typeface="Comic Sans MS" pitchFamily="66" charset="0"/>
                        </a:rPr>
                        <a:t>ck</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6" name="Group 23"/>
          <p:cNvGraphicFramePr>
            <a:graphicFrameLocks/>
          </p:cNvGraphicFramePr>
          <p:nvPr/>
        </p:nvGraphicFramePr>
        <p:xfrm>
          <a:off x="2771775" y="4365625"/>
          <a:ext cx="4464050" cy="1752600"/>
        </p:xfrm>
        <a:graphic>
          <a:graphicData uri="http://schemas.openxmlformats.org/drawingml/2006/table">
            <a:tbl>
              <a:tblPr/>
              <a:tblGrid>
                <a:gridCol w="1533525"/>
                <a:gridCol w="1443038"/>
                <a:gridCol w="1487487"/>
              </a:tblGrid>
              <a:tr h="1752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000" b="0" i="0" u="none" strike="noStrike" cap="none" normalizeH="0" baseline="0" smtClean="0">
                          <a:ln>
                            <a:noFill/>
                          </a:ln>
                          <a:solidFill>
                            <a:schemeClr val="tx1"/>
                          </a:solidFill>
                          <a:effectLst/>
                          <a:latin typeface="Comic Sans MS" pitchFamily="66" charset="0"/>
                        </a:rPr>
                        <a:t>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000" b="0" i="0" u="none" strike="noStrike" cap="none" normalizeH="0" baseline="0" smtClean="0">
                          <a:ln>
                            <a:noFill/>
                          </a:ln>
                          <a:solidFill>
                            <a:schemeClr val="tx1"/>
                          </a:solidFill>
                          <a:effectLst/>
                          <a:latin typeface="Comic Sans MS" pitchFamily="66" charset="0"/>
                        </a:rPr>
                        <a:t>igh</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000" b="0" i="0" u="none" strike="noStrike" cap="none" normalizeH="0" baseline="0" dirty="0" smtClean="0">
                          <a:ln>
                            <a:noFill/>
                          </a:ln>
                          <a:solidFill>
                            <a:schemeClr val="tx1"/>
                          </a:solidFill>
                          <a:effectLst/>
                          <a:latin typeface="Comic Sans MS" pitchFamily="66" charset="0"/>
                        </a:rPr>
                        <a:t>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7" name="Text Box 33"/>
          <p:cNvSpPr txBox="1">
            <a:spLocks noChangeArrowheads="1"/>
          </p:cNvSpPr>
          <p:nvPr/>
        </p:nvSpPr>
        <p:spPr bwMode="auto">
          <a:xfrm>
            <a:off x="611188" y="3213100"/>
            <a:ext cx="3887787" cy="701675"/>
          </a:xfrm>
          <a:prstGeom prst="rect">
            <a:avLst/>
          </a:prstGeom>
          <a:noFill/>
          <a:ln w="9525">
            <a:noFill/>
            <a:miter lim="800000"/>
            <a:headEnd/>
            <a:tailEnd/>
          </a:ln>
        </p:spPr>
        <p:txBody>
          <a:bodyPr>
            <a:spAutoFit/>
          </a:bodyPr>
          <a:lstStyle/>
          <a:p>
            <a:pPr>
              <a:spcBef>
                <a:spcPct val="50000"/>
              </a:spcBef>
            </a:pPr>
            <a:r>
              <a:rPr lang="en-GB" sz="4000" dirty="0"/>
              <a:t> .          .     </a:t>
            </a:r>
            <a:r>
              <a:rPr lang="en-GB" sz="4000" dirty="0" smtClean="0"/>
              <a:t>  _</a:t>
            </a:r>
            <a:endParaRPr lang="en-GB" sz="4000" dirty="0"/>
          </a:p>
        </p:txBody>
      </p:sp>
      <p:sp>
        <p:nvSpPr>
          <p:cNvPr id="8" name="Text Box 34"/>
          <p:cNvSpPr txBox="1">
            <a:spLocks noChangeArrowheads="1"/>
          </p:cNvSpPr>
          <p:nvPr/>
        </p:nvSpPr>
        <p:spPr bwMode="auto">
          <a:xfrm>
            <a:off x="4284663" y="3213100"/>
            <a:ext cx="3887787" cy="701675"/>
          </a:xfrm>
          <a:prstGeom prst="rect">
            <a:avLst/>
          </a:prstGeom>
          <a:noFill/>
          <a:ln w="9525">
            <a:noFill/>
            <a:miter lim="800000"/>
            <a:headEnd/>
            <a:tailEnd/>
          </a:ln>
        </p:spPr>
        <p:txBody>
          <a:bodyPr>
            <a:spAutoFit/>
          </a:bodyPr>
          <a:lstStyle/>
          <a:p>
            <a:pPr>
              <a:spcBef>
                <a:spcPct val="50000"/>
              </a:spcBef>
            </a:pPr>
            <a:r>
              <a:rPr lang="en-GB" sz="4000" dirty="0"/>
              <a:t>   </a:t>
            </a:r>
            <a:r>
              <a:rPr lang="en-GB" sz="4000" dirty="0" smtClean="0"/>
              <a:t>  _       </a:t>
            </a:r>
            <a:r>
              <a:rPr lang="en-GB" sz="4000" dirty="0"/>
              <a:t>.       _</a:t>
            </a:r>
          </a:p>
        </p:txBody>
      </p:sp>
      <p:sp>
        <p:nvSpPr>
          <p:cNvPr id="9" name="Text Box 35"/>
          <p:cNvSpPr txBox="1">
            <a:spLocks noChangeArrowheads="1"/>
          </p:cNvSpPr>
          <p:nvPr/>
        </p:nvSpPr>
        <p:spPr bwMode="auto">
          <a:xfrm>
            <a:off x="3203575" y="5805488"/>
            <a:ext cx="3887788" cy="701675"/>
          </a:xfrm>
          <a:prstGeom prst="rect">
            <a:avLst/>
          </a:prstGeom>
          <a:noFill/>
          <a:ln w="9525">
            <a:noFill/>
            <a:miter lim="800000"/>
            <a:headEnd/>
            <a:tailEnd/>
          </a:ln>
        </p:spPr>
        <p:txBody>
          <a:bodyPr>
            <a:spAutoFit/>
          </a:bodyPr>
          <a:lstStyle/>
          <a:p>
            <a:pPr>
              <a:spcBef>
                <a:spcPct val="50000"/>
              </a:spcBef>
            </a:pPr>
            <a:r>
              <a:rPr lang="en-GB" sz="4000"/>
              <a:t> .        _         .</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32656"/>
            <a:ext cx="7024744" cy="1791072"/>
          </a:xfrm>
        </p:spPr>
        <p:txBody>
          <a:bodyPr>
            <a:noAutofit/>
          </a:bodyPr>
          <a:lstStyle/>
          <a:p>
            <a:r>
              <a:rPr lang="en-GB" sz="3200" dirty="0" smtClean="0">
                <a:solidFill>
                  <a:schemeClr val="tx1"/>
                </a:solidFill>
                <a:latin typeface="Comic Sans MS" pitchFamily="66" charset="0"/>
              </a:rPr>
              <a:t>Can you use the phoneme frame to work out how many sounds there are in these words?</a:t>
            </a:r>
            <a:endParaRPr lang="en-GB" sz="3200" dirty="0">
              <a:solidFill>
                <a:schemeClr val="tx1"/>
              </a:solidFill>
              <a:latin typeface="Comic Sans MS" pitchFamily="66" charset="0"/>
            </a:endParaRPr>
          </a:p>
        </p:txBody>
      </p:sp>
      <p:sp>
        <p:nvSpPr>
          <p:cNvPr id="3" name="Content Placeholder 2"/>
          <p:cNvSpPr>
            <a:spLocks noGrp="1"/>
          </p:cNvSpPr>
          <p:nvPr>
            <p:ph idx="1"/>
          </p:nvPr>
        </p:nvSpPr>
        <p:spPr>
          <a:xfrm>
            <a:off x="457200" y="2027981"/>
            <a:ext cx="8229600" cy="4137323"/>
          </a:xfrm>
        </p:spPr>
        <p:txBody>
          <a:bodyPr/>
          <a:lstStyle/>
          <a:p>
            <a:endParaRPr lang="en-GB" dirty="0"/>
          </a:p>
        </p:txBody>
      </p:sp>
      <p:graphicFrame>
        <p:nvGraphicFramePr>
          <p:cNvPr id="4" name="Content Placeholder 3"/>
          <p:cNvGraphicFramePr>
            <a:graphicFrameLocks/>
          </p:cNvGraphicFramePr>
          <p:nvPr/>
        </p:nvGraphicFramePr>
        <p:xfrm>
          <a:off x="500063" y="2143125"/>
          <a:ext cx="8186736" cy="4145280"/>
        </p:xfrm>
        <a:graphic>
          <a:graphicData uri="http://schemas.openxmlformats.org/drawingml/2006/table">
            <a:tbl>
              <a:tblPr firstRow="1" bandRow="1">
                <a:tableStyleId>{5C22544A-7EE6-4342-B048-85BDC9FD1C3A}</a:tableStyleId>
              </a:tblPr>
              <a:tblGrid>
                <a:gridCol w="2046684"/>
                <a:gridCol w="2046684"/>
                <a:gridCol w="2046684"/>
                <a:gridCol w="2046684"/>
              </a:tblGrid>
              <a:tr h="370840">
                <a:tc>
                  <a:txBody>
                    <a:bodyPr/>
                    <a:lstStyle/>
                    <a:p>
                      <a:r>
                        <a:rPr lang="en-GB" sz="2800" dirty="0" smtClean="0">
                          <a:latin typeface="Comic Sans MS" pitchFamily="66" charset="0"/>
                        </a:rPr>
                        <a:t>pig</a:t>
                      </a:r>
                    </a:p>
                  </a:txBody>
                  <a:tcPr/>
                </a:tc>
                <a:tc>
                  <a:txBody>
                    <a:bodyPr/>
                    <a:lstStyle/>
                    <a:p>
                      <a:pPr algn="ctr"/>
                      <a:r>
                        <a:rPr lang="en-GB" sz="2800" dirty="0" smtClean="0">
                          <a:latin typeface="Comic Sans MS" pitchFamily="66" charset="0"/>
                        </a:rPr>
                        <a:t>p</a:t>
                      </a:r>
                      <a:endParaRPr lang="en-GB" sz="2800" dirty="0">
                        <a:latin typeface="Comic Sans MS" pitchFamily="66" charset="0"/>
                      </a:endParaRPr>
                    </a:p>
                  </a:txBody>
                  <a:tcPr/>
                </a:tc>
                <a:tc>
                  <a:txBody>
                    <a:bodyPr/>
                    <a:lstStyle/>
                    <a:p>
                      <a:pPr algn="ctr"/>
                      <a:r>
                        <a:rPr lang="en-GB" sz="2800" dirty="0" err="1" smtClean="0">
                          <a:latin typeface="Comic Sans MS" pitchFamily="66" charset="0"/>
                        </a:rPr>
                        <a:t>i</a:t>
                      </a:r>
                      <a:endParaRPr lang="en-GB" sz="2800" dirty="0">
                        <a:latin typeface="Comic Sans MS" pitchFamily="66" charset="0"/>
                      </a:endParaRPr>
                    </a:p>
                  </a:txBody>
                  <a:tcPr/>
                </a:tc>
                <a:tc>
                  <a:txBody>
                    <a:bodyPr/>
                    <a:lstStyle/>
                    <a:p>
                      <a:pPr algn="ctr"/>
                      <a:r>
                        <a:rPr lang="en-GB" sz="2800" dirty="0" smtClean="0">
                          <a:latin typeface="Comic Sans MS" pitchFamily="66" charset="0"/>
                        </a:rPr>
                        <a:t>g</a:t>
                      </a:r>
                      <a:endParaRPr lang="en-GB" sz="2800" dirty="0">
                        <a:latin typeface="Comic Sans MS" pitchFamily="66" charset="0"/>
                      </a:endParaRPr>
                    </a:p>
                  </a:txBody>
                  <a:tcPr/>
                </a:tc>
              </a:tr>
              <a:tr h="370840">
                <a:tc>
                  <a:txBody>
                    <a:bodyPr/>
                    <a:lstStyle/>
                    <a:p>
                      <a:r>
                        <a:rPr lang="en-GB" sz="2800" dirty="0" smtClean="0">
                          <a:latin typeface="Comic Sans MS" pitchFamily="66" charset="0"/>
                        </a:rPr>
                        <a:t>church</a:t>
                      </a:r>
                      <a:endParaRPr lang="en-GB" sz="2800" dirty="0">
                        <a:latin typeface="Comic Sans MS" pitchFamily="66" charset="0"/>
                      </a:endParaRPr>
                    </a:p>
                  </a:txBody>
                  <a:tcPr/>
                </a:tc>
                <a:tc>
                  <a:txBody>
                    <a:bodyPr/>
                    <a:lstStyle/>
                    <a:p>
                      <a:pPr algn="ctr"/>
                      <a:r>
                        <a:rPr lang="en-GB" sz="2800" dirty="0" err="1" smtClean="0">
                          <a:latin typeface="Comic Sans MS" pitchFamily="66" charset="0"/>
                        </a:rPr>
                        <a:t>ch</a:t>
                      </a:r>
                      <a:endParaRPr lang="en-GB" sz="2800" dirty="0">
                        <a:latin typeface="Comic Sans MS" pitchFamily="66" charset="0"/>
                      </a:endParaRPr>
                    </a:p>
                  </a:txBody>
                  <a:tcPr/>
                </a:tc>
                <a:tc>
                  <a:txBody>
                    <a:bodyPr/>
                    <a:lstStyle/>
                    <a:p>
                      <a:pPr algn="ctr"/>
                      <a:r>
                        <a:rPr lang="en-GB" sz="2800" dirty="0" err="1" smtClean="0">
                          <a:latin typeface="Comic Sans MS" pitchFamily="66" charset="0"/>
                        </a:rPr>
                        <a:t>ur</a:t>
                      </a:r>
                      <a:endParaRPr lang="en-GB" sz="2800" dirty="0">
                        <a:latin typeface="Comic Sans MS" pitchFamily="66" charset="0"/>
                      </a:endParaRPr>
                    </a:p>
                  </a:txBody>
                  <a:tcPr/>
                </a:tc>
                <a:tc>
                  <a:txBody>
                    <a:bodyPr/>
                    <a:lstStyle/>
                    <a:p>
                      <a:pPr algn="ctr"/>
                      <a:r>
                        <a:rPr lang="en-GB" sz="2800" dirty="0" err="1" smtClean="0">
                          <a:latin typeface="Comic Sans MS" pitchFamily="66" charset="0"/>
                        </a:rPr>
                        <a:t>ch</a:t>
                      </a:r>
                      <a:endParaRPr lang="en-GB" sz="2800" dirty="0">
                        <a:latin typeface="Comic Sans MS" pitchFamily="66" charset="0"/>
                      </a:endParaRPr>
                    </a:p>
                  </a:txBody>
                  <a:tcPr/>
                </a:tc>
              </a:tr>
              <a:tr h="370840">
                <a:tc>
                  <a:txBody>
                    <a:bodyPr/>
                    <a:lstStyle/>
                    <a:p>
                      <a:r>
                        <a:rPr lang="en-GB" sz="2800" dirty="0" smtClean="0">
                          <a:latin typeface="Comic Sans MS" pitchFamily="66" charset="0"/>
                        </a:rPr>
                        <a:t>boy</a:t>
                      </a:r>
                      <a:endParaRPr lang="en-GB" sz="2800" dirty="0">
                        <a:latin typeface="Comic Sans MS" pitchFamily="66" charset="0"/>
                      </a:endParaRPr>
                    </a:p>
                  </a:txBody>
                  <a:tcPr/>
                </a:tc>
                <a:tc>
                  <a:txBody>
                    <a:bodyPr/>
                    <a:lstStyle/>
                    <a:p>
                      <a:pPr algn="ctr"/>
                      <a:endParaRPr lang="en-GB" sz="2800" dirty="0">
                        <a:latin typeface="Comic Sans MS" pitchFamily="66" charset="0"/>
                      </a:endParaRPr>
                    </a:p>
                  </a:txBody>
                  <a:tcPr/>
                </a:tc>
                <a:tc>
                  <a:txBody>
                    <a:bodyPr/>
                    <a:lstStyle/>
                    <a:p>
                      <a:pPr algn="ctr"/>
                      <a:endParaRPr lang="en-GB" sz="2800" dirty="0">
                        <a:latin typeface="Comic Sans MS" pitchFamily="66" charset="0"/>
                      </a:endParaRPr>
                    </a:p>
                  </a:txBody>
                  <a:tcPr/>
                </a:tc>
                <a:tc>
                  <a:txBody>
                    <a:bodyPr/>
                    <a:lstStyle/>
                    <a:p>
                      <a:pPr algn="ctr"/>
                      <a:endParaRPr lang="en-GB" sz="2800" dirty="0">
                        <a:latin typeface="Comic Sans MS" pitchFamily="66" charset="0"/>
                      </a:endParaRPr>
                    </a:p>
                  </a:txBody>
                  <a:tcPr/>
                </a:tc>
              </a:tr>
              <a:tr h="370840">
                <a:tc>
                  <a:txBody>
                    <a:bodyPr/>
                    <a:lstStyle/>
                    <a:p>
                      <a:r>
                        <a:rPr lang="en-GB" sz="2800" dirty="0" smtClean="0">
                          <a:latin typeface="Comic Sans MS" pitchFamily="66" charset="0"/>
                        </a:rPr>
                        <a:t>curl</a:t>
                      </a:r>
                      <a:endParaRPr lang="en-GB" sz="2800" dirty="0">
                        <a:latin typeface="Comic Sans MS" pitchFamily="66" charset="0"/>
                      </a:endParaRPr>
                    </a:p>
                  </a:txBody>
                  <a:tcPr/>
                </a:tc>
                <a:tc>
                  <a:txBody>
                    <a:bodyPr/>
                    <a:lstStyle/>
                    <a:p>
                      <a:pPr algn="ctr"/>
                      <a:endParaRPr lang="en-GB" sz="2800" dirty="0">
                        <a:latin typeface="Comic Sans MS" pitchFamily="66" charset="0"/>
                      </a:endParaRPr>
                    </a:p>
                  </a:txBody>
                  <a:tcPr/>
                </a:tc>
                <a:tc>
                  <a:txBody>
                    <a:bodyPr/>
                    <a:lstStyle/>
                    <a:p>
                      <a:pPr algn="ctr"/>
                      <a:endParaRPr lang="en-GB" sz="2800" dirty="0">
                        <a:latin typeface="Comic Sans MS" pitchFamily="66" charset="0"/>
                      </a:endParaRPr>
                    </a:p>
                  </a:txBody>
                  <a:tcPr/>
                </a:tc>
                <a:tc>
                  <a:txBody>
                    <a:bodyPr/>
                    <a:lstStyle/>
                    <a:p>
                      <a:pPr algn="ctr"/>
                      <a:endParaRPr lang="en-GB" sz="2800" dirty="0">
                        <a:latin typeface="Comic Sans MS" pitchFamily="66" charset="0"/>
                      </a:endParaRPr>
                    </a:p>
                  </a:txBody>
                  <a:tcPr/>
                </a:tc>
              </a:tr>
              <a:tr h="370840">
                <a:tc>
                  <a:txBody>
                    <a:bodyPr/>
                    <a:lstStyle/>
                    <a:p>
                      <a:r>
                        <a:rPr lang="en-GB" sz="2800" dirty="0" smtClean="0">
                          <a:latin typeface="Comic Sans MS" pitchFamily="66" charset="0"/>
                        </a:rPr>
                        <a:t>thorn</a:t>
                      </a:r>
                      <a:endParaRPr lang="en-GB" sz="2800" dirty="0">
                        <a:latin typeface="Comic Sans MS" pitchFamily="66" charset="0"/>
                      </a:endParaRPr>
                    </a:p>
                  </a:txBody>
                  <a:tcPr/>
                </a:tc>
                <a:tc>
                  <a:txBody>
                    <a:bodyPr/>
                    <a:lstStyle/>
                    <a:p>
                      <a:pPr algn="ctr"/>
                      <a:endParaRPr lang="en-GB" sz="2800" dirty="0">
                        <a:latin typeface="Comic Sans MS" pitchFamily="66" charset="0"/>
                      </a:endParaRPr>
                    </a:p>
                  </a:txBody>
                  <a:tcPr/>
                </a:tc>
                <a:tc>
                  <a:txBody>
                    <a:bodyPr/>
                    <a:lstStyle/>
                    <a:p>
                      <a:pPr algn="ctr"/>
                      <a:endParaRPr lang="en-GB" sz="2800" dirty="0">
                        <a:latin typeface="Comic Sans MS" pitchFamily="66" charset="0"/>
                      </a:endParaRPr>
                    </a:p>
                  </a:txBody>
                  <a:tcPr/>
                </a:tc>
                <a:tc>
                  <a:txBody>
                    <a:bodyPr/>
                    <a:lstStyle/>
                    <a:p>
                      <a:pPr algn="ctr"/>
                      <a:endParaRPr lang="en-GB" sz="2800" dirty="0">
                        <a:latin typeface="Comic Sans MS" pitchFamily="66" charset="0"/>
                      </a:endParaRPr>
                    </a:p>
                  </a:txBody>
                  <a:tcPr/>
                </a:tc>
              </a:tr>
              <a:tr h="370840">
                <a:tc>
                  <a:txBody>
                    <a:bodyPr/>
                    <a:lstStyle/>
                    <a:p>
                      <a:r>
                        <a:rPr lang="en-GB" sz="2800" dirty="0" smtClean="0">
                          <a:latin typeface="Comic Sans MS" pitchFamily="66" charset="0"/>
                        </a:rPr>
                        <a:t>chick</a:t>
                      </a:r>
                      <a:endParaRPr lang="en-GB" sz="2800" dirty="0">
                        <a:latin typeface="Comic Sans MS" pitchFamily="66" charset="0"/>
                      </a:endParaRPr>
                    </a:p>
                  </a:txBody>
                  <a:tcPr/>
                </a:tc>
                <a:tc>
                  <a:txBody>
                    <a:bodyPr/>
                    <a:lstStyle/>
                    <a:p>
                      <a:pPr algn="ctr"/>
                      <a:endParaRPr lang="en-GB" sz="2800">
                        <a:latin typeface="Comic Sans MS" pitchFamily="66" charset="0"/>
                      </a:endParaRPr>
                    </a:p>
                  </a:txBody>
                  <a:tcPr/>
                </a:tc>
                <a:tc>
                  <a:txBody>
                    <a:bodyPr/>
                    <a:lstStyle/>
                    <a:p>
                      <a:pPr algn="ctr"/>
                      <a:endParaRPr lang="en-GB" sz="2800" dirty="0">
                        <a:latin typeface="Comic Sans MS" pitchFamily="66" charset="0"/>
                      </a:endParaRPr>
                    </a:p>
                  </a:txBody>
                  <a:tcPr/>
                </a:tc>
                <a:tc>
                  <a:txBody>
                    <a:bodyPr/>
                    <a:lstStyle/>
                    <a:p>
                      <a:pPr algn="ctr"/>
                      <a:endParaRPr lang="en-GB" sz="2800" dirty="0">
                        <a:latin typeface="Comic Sans MS" pitchFamily="66" charset="0"/>
                      </a:endParaRPr>
                    </a:p>
                  </a:txBody>
                  <a:tcPr/>
                </a:tc>
              </a:tr>
              <a:tr h="370840">
                <a:tc>
                  <a:txBody>
                    <a:bodyPr/>
                    <a:lstStyle/>
                    <a:p>
                      <a:r>
                        <a:rPr lang="en-GB" sz="2800" dirty="0" smtClean="0">
                          <a:latin typeface="Comic Sans MS" pitchFamily="66" charset="0"/>
                        </a:rPr>
                        <a:t>down</a:t>
                      </a:r>
                      <a:endParaRPr lang="en-GB" sz="2800" dirty="0">
                        <a:latin typeface="Comic Sans MS" pitchFamily="66" charset="0"/>
                      </a:endParaRPr>
                    </a:p>
                  </a:txBody>
                  <a:tcPr/>
                </a:tc>
                <a:tc>
                  <a:txBody>
                    <a:bodyPr/>
                    <a:lstStyle/>
                    <a:p>
                      <a:pPr algn="ctr"/>
                      <a:endParaRPr lang="en-GB" sz="2800">
                        <a:latin typeface="Comic Sans MS" pitchFamily="66" charset="0"/>
                      </a:endParaRPr>
                    </a:p>
                  </a:txBody>
                  <a:tcPr/>
                </a:tc>
                <a:tc>
                  <a:txBody>
                    <a:bodyPr/>
                    <a:lstStyle/>
                    <a:p>
                      <a:pPr algn="ctr"/>
                      <a:endParaRPr lang="en-GB" sz="2800" dirty="0">
                        <a:latin typeface="Comic Sans MS" pitchFamily="66" charset="0"/>
                      </a:endParaRPr>
                    </a:p>
                  </a:txBody>
                  <a:tcPr/>
                </a:tc>
                <a:tc>
                  <a:txBody>
                    <a:bodyPr/>
                    <a:lstStyle/>
                    <a:p>
                      <a:pPr algn="ctr"/>
                      <a:endParaRPr lang="en-GB" sz="2800" dirty="0">
                        <a:latin typeface="Comic Sans MS" pitchFamily="66" charset="0"/>
                      </a:endParaRPr>
                    </a:p>
                  </a:txBody>
                  <a:tcPr/>
                </a:tc>
              </a:tr>
              <a:tr h="370840">
                <a:tc>
                  <a:txBody>
                    <a:bodyPr/>
                    <a:lstStyle/>
                    <a:p>
                      <a:r>
                        <a:rPr lang="en-GB" sz="2800" dirty="0" smtClean="0">
                          <a:latin typeface="Comic Sans MS" pitchFamily="66" charset="0"/>
                        </a:rPr>
                        <a:t>shirt</a:t>
                      </a:r>
                      <a:endParaRPr lang="en-GB" sz="2800" dirty="0">
                        <a:latin typeface="Comic Sans MS" pitchFamily="66" charset="0"/>
                      </a:endParaRPr>
                    </a:p>
                  </a:txBody>
                  <a:tcPr/>
                </a:tc>
                <a:tc>
                  <a:txBody>
                    <a:bodyPr/>
                    <a:lstStyle/>
                    <a:p>
                      <a:pPr algn="ctr"/>
                      <a:endParaRPr lang="en-GB" sz="2800">
                        <a:latin typeface="Comic Sans MS" pitchFamily="66" charset="0"/>
                      </a:endParaRPr>
                    </a:p>
                  </a:txBody>
                  <a:tcPr/>
                </a:tc>
                <a:tc>
                  <a:txBody>
                    <a:bodyPr/>
                    <a:lstStyle/>
                    <a:p>
                      <a:pPr algn="ctr"/>
                      <a:endParaRPr lang="en-GB" sz="2800" dirty="0">
                        <a:latin typeface="Comic Sans MS" pitchFamily="66" charset="0"/>
                      </a:endParaRPr>
                    </a:p>
                  </a:txBody>
                  <a:tcPr/>
                </a:tc>
                <a:tc>
                  <a:txBody>
                    <a:bodyPr/>
                    <a:lstStyle/>
                    <a:p>
                      <a:pPr algn="ctr"/>
                      <a:endParaRPr lang="en-GB" sz="2800" dirty="0">
                        <a:latin typeface="Comic Sans MS" pitchFamily="66" charset="0"/>
                      </a:endParaRPr>
                    </a:p>
                  </a:txBody>
                  <a:tcPr/>
                </a:tc>
              </a:tr>
            </a:tbl>
          </a:graphicData>
        </a:graphic>
      </p:graphicFrame>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idx="1"/>
          </p:nvPr>
        </p:nvSpPr>
        <p:spPr>
          <a:xfrm>
            <a:off x="1043608" y="1124744"/>
            <a:ext cx="6777317" cy="3508977"/>
          </a:xfrm>
        </p:spPr>
        <p:txBody>
          <a:bodyPr>
            <a:normAutofit fontScale="92500"/>
          </a:bodyPr>
          <a:lstStyle/>
          <a:p>
            <a:pPr algn="ctr">
              <a:buNone/>
            </a:pPr>
            <a:r>
              <a:rPr lang="en-GB" sz="4400" b="1" dirty="0" smtClean="0">
                <a:latin typeface="Comic Sans MS" pitchFamily="66" charset="0"/>
              </a:rPr>
              <a:t>Phase 4:</a:t>
            </a:r>
            <a:br>
              <a:rPr lang="en-GB" sz="4400" b="1" dirty="0" smtClean="0">
                <a:latin typeface="Comic Sans MS" pitchFamily="66" charset="0"/>
              </a:rPr>
            </a:br>
            <a:r>
              <a:rPr lang="en-GB" sz="4400" b="1" dirty="0" smtClean="0">
                <a:latin typeface="Comic Sans MS" pitchFamily="66" charset="0"/>
              </a:rPr>
              <a:t>Introducing consonant clusters: reading and spelling words with four or more phonemes</a:t>
            </a:r>
            <a:endParaRPr lang="en-GB" sz="4400" dirty="0">
              <a:latin typeface="Comic Sans MS" pitchFamily="66"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539552" y="1844824"/>
            <a:ext cx="5286412" cy="785818"/>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79512" y="980728"/>
            <a:ext cx="8715436" cy="5374950"/>
          </a:xfrm>
        </p:spPr>
        <p:txBody>
          <a:bodyPr>
            <a:noAutofit/>
          </a:bodyPr>
          <a:lstStyle/>
          <a:p>
            <a:r>
              <a:rPr lang="en-GB" sz="1600" dirty="0" smtClean="0">
                <a:latin typeface="Comic Sans MS" pitchFamily="66" charset="0"/>
              </a:rPr>
              <a:t>Children move into phase 4 when they know all the phonemes from phases 2 and 3 and can use them to read and spell simple words (blending to read and segmenting to spell).</a:t>
            </a:r>
          </a:p>
          <a:p>
            <a:pPr>
              <a:buNone/>
            </a:pPr>
            <a:endParaRPr lang="en-GB" sz="1600" dirty="0" smtClean="0">
              <a:latin typeface="Comic Sans MS" pitchFamily="66" charset="0"/>
            </a:endParaRPr>
          </a:p>
          <a:p>
            <a:r>
              <a:rPr lang="en-GB" sz="1600" dirty="0" smtClean="0">
                <a:solidFill>
                  <a:srgbClr val="7030A0"/>
                </a:solidFill>
                <a:latin typeface="Comic Sans MS" pitchFamily="66" charset="0"/>
              </a:rPr>
              <a:t>Phase 4 doesn’t introduce any new phonemes.  </a:t>
            </a:r>
          </a:p>
          <a:p>
            <a:pPr>
              <a:buNone/>
            </a:pPr>
            <a:endParaRPr lang="en-GB" sz="1600" dirty="0" smtClean="0">
              <a:solidFill>
                <a:srgbClr val="7030A0"/>
              </a:solidFill>
              <a:latin typeface="Comic Sans MS" pitchFamily="66" charset="0"/>
            </a:endParaRPr>
          </a:p>
          <a:p>
            <a:r>
              <a:rPr lang="en-GB" sz="1600" dirty="0" smtClean="0">
                <a:latin typeface="Comic Sans MS" pitchFamily="66" charset="0"/>
              </a:rPr>
              <a:t>It focuses on reading and spelling longer words with the phonemes they already know.</a:t>
            </a:r>
          </a:p>
          <a:p>
            <a:r>
              <a:rPr lang="en-GB" sz="1600" dirty="0" smtClean="0">
                <a:latin typeface="Comic Sans MS" pitchFamily="66" charset="0"/>
              </a:rPr>
              <a:t>These words have </a:t>
            </a:r>
            <a:r>
              <a:rPr lang="en-GB" sz="1600" b="1" dirty="0" smtClean="0">
                <a:latin typeface="Comic Sans MS" pitchFamily="66" charset="0"/>
              </a:rPr>
              <a:t>consonant clusters</a:t>
            </a:r>
            <a:r>
              <a:rPr lang="en-GB" sz="1600" dirty="0" smtClean="0">
                <a:latin typeface="Comic Sans MS" pitchFamily="66" charset="0"/>
              </a:rPr>
              <a:t> at the beginning: </a:t>
            </a:r>
            <a:r>
              <a:rPr lang="en-GB" sz="1600" b="1" dirty="0" smtClean="0">
                <a:solidFill>
                  <a:srgbClr val="FF0000"/>
                </a:solidFill>
                <a:latin typeface="Comic Sans MS" pitchFamily="66" charset="0"/>
              </a:rPr>
              <a:t>sp</a:t>
            </a:r>
            <a:r>
              <a:rPr lang="en-GB" sz="1600" b="1" dirty="0" smtClean="0">
                <a:latin typeface="Comic Sans MS" pitchFamily="66" charset="0"/>
              </a:rPr>
              <a:t>ot, </a:t>
            </a:r>
            <a:r>
              <a:rPr lang="en-GB" sz="1600" b="1" dirty="0" smtClean="0">
                <a:solidFill>
                  <a:srgbClr val="FF0000"/>
                </a:solidFill>
                <a:latin typeface="Comic Sans MS" pitchFamily="66" charset="0"/>
              </a:rPr>
              <a:t>tr</a:t>
            </a:r>
            <a:r>
              <a:rPr lang="en-GB" sz="1600" b="1" dirty="0" smtClean="0">
                <a:latin typeface="Comic Sans MS" pitchFamily="66" charset="0"/>
              </a:rPr>
              <a:t>ip, </a:t>
            </a:r>
            <a:r>
              <a:rPr lang="en-GB" sz="1600" b="1" dirty="0" smtClean="0">
                <a:solidFill>
                  <a:srgbClr val="FF0000"/>
                </a:solidFill>
                <a:latin typeface="Comic Sans MS" pitchFamily="66" charset="0"/>
              </a:rPr>
              <a:t>cl</a:t>
            </a:r>
            <a:r>
              <a:rPr lang="en-GB" sz="1600" b="1" dirty="0" smtClean="0">
                <a:latin typeface="Comic Sans MS" pitchFamily="66" charset="0"/>
              </a:rPr>
              <a:t>ap, </a:t>
            </a:r>
            <a:r>
              <a:rPr lang="en-GB" sz="1600" b="1" dirty="0" smtClean="0">
                <a:solidFill>
                  <a:srgbClr val="FF0000"/>
                </a:solidFill>
                <a:latin typeface="Comic Sans MS" pitchFamily="66" charset="0"/>
              </a:rPr>
              <a:t>gr</a:t>
            </a:r>
            <a:r>
              <a:rPr lang="en-GB" sz="1600" b="1" dirty="0" smtClean="0">
                <a:latin typeface="Comic Sans MS" pitchFamily="66" charset="0"/>
              </a:rPr>
              <a:t>een, </a:t>
            </a:r>
            <a:r>
              <a:rPr lang="en-GB" sz="1600" b="1" dirty="0" smtClean="0">
                <a:solidFill>
                  <a:srgbClr val="FF0000"/>
                </a:solidFill>
                <a:latin typeface="Comic Sans MS" pitchFamily="66" charset="0"/>
              </a:rPr>
              <a:t>cl</a:t>
            </a:r>
            <a:r>
              <a:rPr lang="en-GB" sz="1600" b="1" dirty="0" smtClean="0">
                <a:latin typeface="Comic Sans MS" pitchFamily="66" charset="0"/>
              </a:rPr>
              <a:t>own </a:t>
            </a:r>
            <a:r>
              <a:rPr lang="en-GB" sz="1600" dirty="0" smtClean="0">
                <a:latin typeface="Comic Sans MS" pitchFamily="66" charset="0"/>
              </a:rPr>
              <a:t>…or at the end: </a:t>
            </a:r>
            <a:r>
              <a:rPr lang="en-GB" sz="1600" b="1" dirty="0" smtClean="0">
                <a:latin typeface="Comic Sans MS" pitchFamily="66" charset="0"/>
              </a:rPr>
              <a:t>te</a:t>
            </a:r>
            <a:r>
              <a:rPr lang="en-GB" sz="1600" b="1" dirty="0" smtClean="0">
                <a:solidFill>
                  <a:srgbClr val="FF0000"/>
                </a:solidFill>
                <a:latin typeface="Comic Sans MS" pitchFamily="66" charset="0"/>
              </a:rPr>
              <a:t>nt</a:t>
            </a:r>
            <a:r>
              <a:rPr lang="en-GB" sz="1600" b="1" dirty="0" smtClean="0">
                <a:latin typeface="Comic Sans MS" pitchFamily="66" charset="0"/>
              </a:rPr>
              <a:t>, me</a:t>
            </a:r>
            <a:r>
              <a:rPr lang="en-GB" sz="1600" b="1" dirty="0" smtClean="0">
                <a:solidFill>
                  <a:srgbClr val="FF0000"/>
                </a:solidFill>
                <a:latin typeface="Comic Sans MS" pitchFamily="66" charset="0"/>
              </a:rPr>
              <a:t>nd</a:t>
            </a:r>
            <a:r>
              <a:rPr lang="en-GB" sz="1600" b="1" dirty="0" smtClean="0">
                <a:latin typeface="Comic Sans MS" pitchFamily="66" charset="0"/>
              </a:rPr>
              <a:t>, da</a:t>
            </a:r>
            <a:r>
              <a:rPr lang="en-GB" sz="1600" b="1" dirty="0" smtClean="0">
                <a:solidFill>
                  <a:srgbClr val="FF0000"/>
                </a:solidFill>
                <a:latin typeface="Comic Sans MS" pitchFamily="66" charset="0"/>
              </a:rPr>
              <a:t>mp</a:t>
            </a:r>
            <a:r>
              <a:rPr lang="en-GB" sz="1600" b="1" dirty="0" smtClean="0">
                <a:latin typeface="Comic Sans MS" pitchFamily="66" charset="0"/>
              </a:rPr>
              <a:t>, bur</a:t>
            </a:r>
            <a:r>
              <a:rPr lang="en-GB" sz="1600" b="1" dirty="0" smtClean="0">
                <a:solidFill>
                  <a:srgbClr val="FF0000"/>
                </a:solidFill>
                <a:latin typeface="Comic Sans MS" pitchFamily="66" charset="0"/>
              </a:rPr>
              <a:t>nt</a:t>
            </a:r>
          </a:p>
          <a:p>
            <a:pPr>
              <a:buNone/>
            </a:pPr>
            <a:r>
              <a:rPr lang="en-GB" sz="1600" dirty="0" smtClean="0">
                <a:latin typeface="Comic Sans MS" pitchFamily="66" charset="0"/>
              </a:rPr>
              <a:t>              …or at the beginning and end!</a:t>
            </a:r>
            <a:r>
              <a:rPr lang="en-GB" sz="1600" b="1" dirty="0" smtClean="0">
                <a:latin typeface="Comic Sans MS" pitchFamily="66" charset="0"/>
              </a:rPr>
              <a:t>  </a:t>
            </a:r>
            <a:r>
              <a:rPr lang="en-GB" sz="1600" b="1" dirty="0" smtClean="0">
                <a:solidFill>
                  <a:srgbClr val="FF0000"/>
                </a:solidFill>
                <a:latin typeface="Comic Sans MS" pitchFamily="66" charset="0"/>
              </a:rPr>
              <a:t>tr</a:t>
            </a:r>
            <a:r>
              <a:rPr lang="en-GB" sz="1600" b="1" dirty="0" smtClean="0">
                <a:latin typeface="Comic Sans MS" pitchFamily="66" charset="0"/>
              </a:rPr>
              <a:t>u</a:t>
            </a:r>
            <a:r>
              <a:rPr lang="en-GB" sz="1600" b="1" dirty="0" smtClean="0">
                <a:solidFill>
                  <a:srgbClr val="FF0000"/>
                </a:solidFill>
                <a:latin typeface="Comic Sans MS" pitchFamily="66" charset="0"/>
              </a:rPr>
              <a:t>st</a:t>
            </a:r>
            <a:r>
              <a:rPr lang="en-GB" sz="1600" b="1" dirty="0" smtClean="0">
                <a:latin typeface="Comic Sans MS" pitchFamily="66" charset="0"/>
              </a:rPr>
              <a:t>, </a:t>
            </a:r>
            <a:r>
              <a:rPr lang="en-GB" sz="1600" b="1" dirty="0" smtClean="0">
                <a:solidFill>
                  <a:srgbClr val="FF0000"/>
                </a:solidFill>
                <a:latin typeface="Comic Sans MS" pitchFamily="66" charset="0"/>
              </a:rPr>
              <a:t>sp</a:t>
            </a:r>
            <a:r>
              <a:rPr lang="en-GB" sz="1600" b="1" dirty="0" smtClean="0">
                <a:latin typeface="Comic Sans MS" pitchFamily="66" charset="0"/>
              </a:rPr>
              <a:t>e</a:t>
            </a:r>
            <a:r>
              <a:rPr lang="en-GB" sz="1600" b="1" dirty="0" smtClean="0">
                <a:solidFill>
                  <a:srgbClr val="FF0000"/>
                </a:solidFill>
                <a:latin typeface="Comic Sans MS" pitchFamily="66" charset="0"/>
              </a:rPr>
              <a:t>nd</a:t>
            </a:r>
            <a:r>
              <a:rPr lang="en-GB" sz="1600" b="1" dirty="0" smtClean="0">
                <a:latin typeface="Comic Sans MS" pitchFamily="66" charset="0"/>
              </a:rPr>
              <a:t>, </a:t>
            </a:r>
            <a:r>
              <a:rPr lang="en-GB" sz="1600" b="1" dirty="0" smtClean="0">
                <a:solidFill>
                  <a:srgbClr val="FF0000"/>
                </a:solidFill>
                <a:latin typeface="Comic Sans MS" pitchFamily="66" charset="0"/>
              </a:rPr>
              <a:t>tw</a:t>
            </a:r>
            <a:r>
              <a:rPr lang="en-GB" sz="1600" b="1" dirty="0" smtClean="0">
                <a:latin typeface="Comic Sans MS" pitchFamily="66" charset="0"/>
              </a:rPr>
              <a:t>i</a:t>
            </a:r>
            <a:r>
              <a:rPr lang="en-GB" sz="1600" b="1" dirty="0" smtClean="0">
                <a:solidFill>
                  <a:srgbClr val="FF0000"/>
                </a:solidFill>
                <a:latin typeface="Comic Sans MS" pitchFamily="66" charset="0"/>
              </a:rPr>
              <a:t>st</a:t>
            </a:r>
          </a:p>
          <a:p>
            <a:pPr>
              <a:defRPr/>
            </a:pPr>
            <a:r>
              <a:rPr lang="en-GB" sz="1600" dirty="0">
                <a:latin typeface="Comic Sans MS" pitchFamily="66" charset="0"/>
              </a:rPr>
              <a:t>Children continue to practise previously learned graphemes and phonemes and learn how to read and </a:t>
            </a:r>
            <a:r>
              <a:rPr lang="en-GB" sz="1600" dirty="0" smtClean="0">
                <a:latin typeface="Comic Sans MS" pitchFamily="66" charset="0"/>
              </a:rPr>
              <a:t>write: </a:t>
            </a:r>
            <a:r>
              <a:rPr lang="en-GB" sz="1600" b="1" dirty="0" smtClean="0">
                <a:latin typeface="Comic Sans MS" pitchFamily="66" charset="0"/>
              </a:rPr>
              <a:t>CVCC </a:t>
            </a:r>
            <a:r>
              <a:rPr lang="en-GB" sz="1600" dirty="0">
                <a:latin typeface="Comic Sans MS" pitchFamily="66" charset="0"/>
              </a:rPr>
              <a:t>words: </a:t>
            </a:r>
            <a:r>
              <a:rPr lang="en-GB" sz="1600" b="1" dirty="0">
                <a:latin typeface="Comic Sans MS" pitchFamily="66" charset="0"/>
              </a:rPr>
              <a:t>tent, damp, toast, </a:t>
            </a:r>
            <a:r>
              <a:rPr lang="en-GB" sz="1600" b="1" dirty="0" smtClean="0">
                <a:latin typeface="Comic Sans MS" pitchFamily="66" charset="0"/>
              </a:rPr>
              <a:t>chimp</a:t>
            </a:r>
            <a:r>
              <a:rPr lang="en-GB" sz="1600" b="1" dirty="0">
                <a:latin typeface="Comic Sans MS" pitchFamily="66" charset="0"/>
              </a:rPr>
              <a:t> </a:t>
            </a:r>
            <a:r>
              <a:rPr lang="en-GB" sz="1600" dirty="0" smtClean="0">
                <a:latin typeface="Comic Sans MS" pitchFamily="66" charset="0"/>
              </a:rPr>
              <a:t>For </a:t>
            </a:r>
            <a:r>
              <a:rPr lang="en-GB" sz="1600" dirty="0">
                <a:latin typeface="Comic Sans MS" pitchFamily="66" charset="0"/>
              </a:rPr>
              <a:t>example, in the word</a:t>
            </a:r>
            <a:r>
              <a:rPr lang="en-GB" sz="1600" b="1" dirty="0">
                <a:latin typeface="Comic Sans MS" pitchFamily="66" charset="0"/>
              </a:rPr>
              <a:t> ‘toast’, t = consonant,  </a:t>
            </a:r>
            <a:r>
              <a:rPr lang="en-GB" sz="1600" b="1" dirty="0" err="1">
                <a:latin typeface="Comic Sans MS" pitchFamily="66" charset="0"/>
              </a:rPr>
              <a:t>oa</a:t>
            </a:r>
            <a:r>
              <a:rPr lang="en-GB" sz="1600" b="1" dirty="0">
                <a:latin typeface="Comic Sans MS" pitchFamily="66" charset="0"/>
              </a:rPr>
              <a:t> = vowel,  s = consonant,  t = </a:t>
            </a:r>
            <a:r>
              <a:rPr lang="en-GB" sz="1600" b="1" dirty="0" smtClean="0">
                <a:latin typeface="Comic Sans MS" pitchFamily="66" charset="0"/>
              </a:rPr>
              <a:t>consonant </a:t>
            </a:r>
            <a:r>
              <a:rPr lang="en-GB" sz="1600" dirty="0" smtClean="0">
                <a:latin typeface="Comic Sans MS" pitchFamily="66" charset="0"/>
              </a:rPr>
              <a:t>and </a:t>
            </a:r>
            <a:r>
              <a:rPr lang="en-GB" sz="1600" b="1" dirty="0">
                <a:latin typeface="Comic Sans MS" pitchFamily="66" charset="0"/>
              </a:rPr>
              <a:t>CCVC</a:t>
            </a:r>
            <a:r>
              <a:rPr lang="en-GB" sz="1600" dirty="0">
                <a:latin typeface="Comic Sans MS" pitchFamily="66" charset="0"/>
              </a:rPr>
              <a:t> words: </a:t>
            </a:r>
            <a:r>
              <a:rPr lang="en-GB" sz="1600" b="1" dirty="0">
                <a:latin typeface="Comic Sans MS" pitchFamily="66" charset="0"/>
              </a:rPr>
              <a:t>swim, plum, sport, cream, </a:t>
            </a:r>
            <a:r>
              <a:rPr lang="en-GB" sz="1600" b="1" dirty="0" smtClean="0">
                <a:latin typeface="Comic Sans MS" pitchFamily="66" charset="0"/>
              </a:rPr>
              <a:t>spoon</a:t>
            </a:r>
            <a:r>
              <a:rPr lang="en-GB" sz="1600" b="1" dirty="0">
                <a:latin typeface="Comic Sans MS" pitchFamily="66" charset="0"/>
              </a:rPr>
              <a:t> </a:t>
            </a:r>
            <a:r>
              <a:rPr lang="en-GB" sz="1600" dirty="0" smtClean="0">
                <a:latin typeface="Comic Sans MS" pitchFamily="66" charset="0"/>
              </a:rPr>
              <a:t>For </a:t>
            </a:r>
            <a:r>
              <a:rPr lang="en-GB" sz="1600" dirty="0">
                <a:latin typeface="Comic Sans MS" pitchFamily="66" charset="0"/>
              </a:rPr>
              <a:t>example, in the word</a:t>
            </a:r>
            <a:r>
              <a:rPr lang="en-GB" sz="1600" b="1" dirty="0">
                <a:latin typeface="Comic Sans MS" pitchFamily="66" charset="0"/>
              </a:rPr>
              <a:t> ‘cream’, c = consonant, r = consonant, ea = vowel, m = consonant</a:t>
            </a:r>
            <a:r>
              <a:rPr lang="en-GB" sz="1600" b="1" dirty="0" smtClean="0">
                <a:latin typeface="Comic Sans MS" pitchFamily="66" charset="0"/>
              </a:rPr>
              <a:t>.</a:t>
            </a:r>
            <a:endParaRPr lang="en-GB" sz="1600" dirty="0">
              <a:latin typeface="Comic Sans MS" pitchFamily="66" charset="0"/>
            </a:endParaRPr>
          </a:p>
          <a:p>
            <a:pPr>
              <a:defRPr/>
            </a:pPr>
            <a:r>
              <a:rPr lang="en-GB" sz="1600" dirty="0">
                <a:latin typeface="Comic Sans MS" pitchFamily="66" charset="0"/>
              </a:rPr>
              <a:t>They will be learning more tricky words and continuing to read and write sentences together</a:t>
            </a:r>
            <a:r>
              <a:rPr lang="en-GB" sz="1600" dirty="0" smtClean="0">
                <a:latin typeface="Comic Sans MS" pitchFamily="66" charset="0"/>
              </a:rPr>
              <a:t>.</a:t>
            </a:r>
            <a:endParaRPr lang="en-GB" sz="1600" dirty="0">
              <a:latin typeface="Comic Sans MS" pitchFamily="66" charset="0"/>
            </a:endParaRPr>
          </a:p>
          <a:p>
            <a:pPr>
              <a:defRPr/>
            </a:pPr>
            <a:r>
              <a:rPr lang="en-GB" sz="1600" b="1" dirty="0">
                <a:latin typeface="Comic Sans MS" pitchFamily="66" charset="0"/>
              </a:rPr>
              <a:t>Tricky </a:t>
            </a:r>
            <a:r>
              <a:rPr lang="en-GB" sz="1600" b="1" dirty="0" smtClean="0">
                <a:latin typeface="Comic Sans MS" pitchFamily="66" charset="0"/>
              </a:rPr>
              <a:t>words (said</a:t>
            </a:r>
            <a:r>
              <a:rPr lang="en-GB" sz="1600" b="1" dirty="0">
                <a:latin typeface="Comic Sans MS" pitchFamily="66" charset="0"/>
              </a:rPr>
              <a:t>, so, do, have, like, some, come, were, there, little, one, when, out, </a:t>
            </a:r>
            <a:r>
              <a:rPr lang="en-GB" sz="1600" b="1" dirty="0" smtClean="0">
                <a:latin typeface="Comic Sans MS" pitchFamily="66" charset="0"/>
              </a:rPr>
              <a:t>what)</a:t>
            </a:r>
            <a:endParaRPr lang="en-GB" sz="1600" dirty="0">
              <a:latin typeface="Comic Sans MS" pitchFamily="66" charset="0"/>
            </a:endParaRPr>
          </a:p>
          <a:p>
            <a:pPr>
              <a:buNone/>
            </a:pPr>
            <a:endParaRPr lang="en-GB" sz="1600" b="1" dirty="0" smtClean="0">
              <a:solidFill>
                <a:srgbClr val="FF0000"/>
              </a:solidFill>
              <a:latin typeface="Comic Sans MS" pitchFamily="66" charset="0"/>
            </a:endParaRPr>
          </a:p>
          <a:p>
            <a:endParaRPr lang="en-GB" sz="1600" dirty="0">
              <a:latin typeface="Comic Sans MS" pitchFamily="66"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0" y="1027664"/>
            <a:ext cx="7024744" cy="889168"/>
          </a:xfrm>
        </p:spPr>
        <p:txBody>
          <a:bodyPr/>
          <a:lstStyle/>
          <a:p>
            <a:r>
              <a:rPr lang="en-GB" dirty="0"/>
              <a:t>Phase 5 </a:t>
            </a:r>
            <a:r>
              <a:rPr lang="en-GB" dirty="0" smtClean="0"/>
              <a:t> </a:t>
            </a:r>
            <a:endParaRPr lang="en-GB" dirty="0"/>
          </a:p>
        </p:txBody>
      </p:sp>
      <p:sp>
        <p:nvSpPr>
          <p:cNvPr id="3" name="Content Placeholder 2"/>
          <p:cNvSpPr>
            <a:spLocks noGrp="1"/>
          </p:cNvSpPr>
          <p:nvPr>
            <p:ph idx="1"/>
          </p:nvPr>
        </p:nvSpPr>
        <p:spPr/>
        <p:txBody>
          <a:bodyPr>
            <a:normAutofit fontScale="85000" lnSpcReduction="20000"/>
          </a:bodyPr>
          <a:lstStyle/>
          <a:p>
            <a:pPr marL="285750" indent="-285750">
              <a:buFont typeface="Arial" pitchFamily="34" charset="0"/>
              <a:buChar char="•"/>
            </a:pPr>
            <a:r>
              <a:rPr lang="en-GB" dirty="0">
                <a:latin typeface="Comic Sans MS" pitchFamily="66" charset="0"/>
              </a:rPr>
              <a:t>Continue reading and spelling phonetically plausible 2 and 3 syllable words.</a:t>
            </a:r>
          </a:p>
          <a:p>
            <a:pPr marL="285750" indent="-285750">
              <a:buFont typeface="Arial" pitchFamily="34" charset="0"/>
              <a:buChar char="•"/>
            </a:pPr>
            <a:endParaRPr lang="en-GB" dirty="0">
              <a:latin typeface="Comic Sans MS" pitchFamily="66" charset="0"/>
            </a:endParaRPr>
          </a:p>
          <a:p>
            <a:pPr marL="285750" indent="-285750">
              <a:buFont typeface="Arial" pitchFamily="34" charset="0"/>
              <a:buChar char="•"/>
            </a:pPr>
            <a:r>
              <a:rPr lang="en-GB" dirty="0">
                <a:latin typeface="Comic Sans MS" pitchFamily="66" charset="0"/>
              </a:rPr>
              <a:t>Continue teaching reading and spelling of tricky words.</a:t>
            </a:r>
          </a:p>
          <a:p>
            <a:pPr marL="285750" indent="-285750">
              <a:buFont typeface="Arial" pitchFamily="34" charset="0"/>
              <a:buChar char="•"/>
            </a:pPr>
            <a:endParaRPr lang="en-GB" dirty="0">
              <a:latin typeface="Comic Sans MS" pitchFamily="66" charset="0"/>
            </a:endParaRPr>
          </a:p>
          <a:p>
            <a:pPr marL="285750" indent="-285750">
              <a:buFont typeface="Arial" pitchFamily="34" charset="0"/>
              <a:buChar char="•"/>
            </a:pPr>
            <a:r>
              <a:rPr lang="en-GB" dirty="0">
                <a:latin typeface="Comic Sans MS" pitchFamily="66" charset="0"/>
              </a:rPr>
              <a:t>New graphemes.</a:t>
            </a:r>
          </a:p>
          <a:p>
            <a:pPr marL="285750" indent="-285750">
              <a:buFont typeface="Arial" pitchFamily="34" charset="0"/>
              <a:buChar char="•"/>
            </a:pPr>
            <a:endParaRPr lang="en-GB" dirty="0">
              <a:latin typeface="Comic Sans MS" pitchFamily="66" charset="0"/>
            </a:endParaRPr>
          </a:p>
          <a:p>
            <a:pPr marL="285750" indent="-285750">
              <a:buFont typeface="Arial" pitchFamily="34" charset="0"/>
              <a:buChar char="•"/>
            </a:pPr>
            <a:r>
              <a:rPr lang="en-GB" dirty="0">
                <a:latin typeface="Comic Sans MS" pitchFamily="66" charset="0"/>
              </a:rPr>
              <a:t>Alternative pronunciations for graphemes.</a:t>
            </a:r>
          </a:p>
          <a:p>
            <a:pPr marL="285750" indent="-285750">
              <a:buFont typeface="Arial" pitchFamily="34" charset="0"/>
              <a:buChar char="•"/>
            </a:pPr>
            <a:endParaRPr lang="en-GB" dirty="0">
              <a:latin typeface="Comic Sans MS" pitchFamily="66" charset="0"/>
            </a:endParaRPr>
          </a:p>
          <a:p>
            <a:pPr marL="285750" indent="-285750">
              <a:buFont typeface="Arial" pitchFamily="34" charset="0"/>
              <a:buChar char="•"/>
            </a:pPr>
            <a:r>
              <a:rPr lang="en-GB" dirty="0">
                <a:latin typeface="Comic Sans MS" pitchFamily="66" charset="0"/>
              </a:rPr>
              <a:t>Alternative spellings for phonemes.</a:t>
            </a:r>
          </a:p>
          <a:p>
            <a:pPr marL="68580" indent="0">
              <a:buNone/>
            </a:pPr>
            <a:endParaRPr lang="en-GB" dirty="0"/>
          </a:p>
        </p:txBody>
      </p:sp>
    </p:spTree>
    <p:extLst>
      <p:ext uri="{BB962C8B-B14F-4D97-AF65-F5344CB8AC3E}">
        <p14:creationId xmlns:p14="http://schemas.microsoft.com/office/powerpoint/2010/main" val="2144552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0" y="836712"/>
            <a:ext cx="7024744" cy="720080"/>
          </a:xfrm>
        </p:spPr>
        <p:txBody>
          <a:bodyPr>
            <a:normAutofit fontScale="90000"/>
          </a:bodyPr>
          <a:lstStyle/>
          <a:p>
            <a:r>
              <a:rPr lang="en-GB" dirty="0" smtClean="0"/>
              <a:t>Phase 5 </a:t>
            </a:r>
            <a:r>
              <a:rPr lang="en-GB" dirty="0"/>
              <a:t>-Graphemes </a:t>
            </a:r>
            <a:r>
              <a:rPr lang="en-GB" dirty="0" smtClean="0"/>
              <a:t>taught</a:t>
            </a:r>
            <a:endParaRPr lang="en-GB" dirty="0"/>
          </a:p>
        </p:txBody>
      </p:sp>
      <p:sp>
        <p:nvSpPr>
          <p:cNvPr id="3" name="Content Placeholder 2"/>
          <p:cNvSpPr>
            <a:spLocks noGrp="1"/>
          </p:cNvSpPr>
          <p:nvPr>
            <p:ph idx="1"/>
          </p:nvPr>
        </p:nvSpPr>
        <p:spPr/>
        <p:txBody>
          <a:bodyPr/>
          <a:lstStyle/>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a:p>
        </p:txBody>
      </p:sp>
      <p:graphicFrame>
        <p:nvGraphicFramePr>
          <p:cNvPr id="4" name="Table 3"/>
          <p:cNvGraphicFramePr>
            <a:graphicFrameLocks noGrp="1"/>
          </p:cNvGraphicFramePr>
          <p:nvPr/>
        </p:nvGraphicFramePr>
        <p:xfrm>
          <a:off x="2256822" y="1589182"/>
          <a:ext cx="4630356" cy="4548000"/>
        </p:xfrm>
        <a:graphic>
          <a:graphicData uri="http://schemas.openxmlformats.org/drawingml/2006/table">
            <a:tbl>
              <a:tblPr/>
              <a:tblGrid>
                <a:gridCol w="1543452"/>
                <a:gridCol w="1543452"/>
                <a:gridCol w="1543452"/>
              </a:tblGrid>
              <a:tr h="565745">
                <a:tc>
                  <a:txBody>
                    <a:bodyPr/>
                    <a:lstStyle/>
                    <a:p>
                      <a:pPr algn="ctr"/>
                      <a:r>
                        <a:rPr lang="en-GB" sz="1600" dirty="0">
                          <a:effectLst/>
                          <a:latin typeface="arial black"/>
                          <a:hlinkClick r:id="rId2"/>
                        </a:rPr>
                        <a:t>a-e</a:t>
                      </a:r>
                      <a:r>
                        <a:rPr lang="en-GB" sz="1600" dirty="0">
                          <a:effectLst/>
                          <a:latin typeface="arial black"/>
                        </a:rPr>
                        <a:t> (as in c</a:t>
                      </a:r>
                      <a:r>
                        <a:rPr lang="en-GB" sz="1600" dirty="0">
                          <a:solidFill>
                            <a:srgbClr val="FF0000"/>
                          </a:solidFill>
                          <a:effectLst/>
                          <a:latin typeface="arial black"/>
                        </a:rPr>
                        <a:t>a</a:t>
                      </a:r>
                      <a:r>
                        <a:rPr lang="en-GB" sz="1600" dirty="0">
                          <a:effectLst/>
                          <a:latin typeface="arial black"/>
                        </a:rPr>
                        <a:t>m</a:t>
                      </a:r>
                      <a:r>
                        <a:rPr lang="en-GB" sz="1600" dirty="0">
                          <a:solidFill>
                            <a:srgbClr val="FF0000"/>
                          </a:solidFill>
                          <a:effectLst/>
                          <a:latin typeface="arial black"/>
                        </a:rPr>
                        <a:t>e</a:t>
                      </a:r>
                      <a:r>
                        <a:rPr lang="en-GB" sz="1600" dirty="0">
                          <a:effectLst/>
                          <a:latin typeface="arial black"/>
                        </a:rPr>
                        <a:t>)</a:t>
                      </a:r>
                      <a:endParaRPr lang="en-GB" sz="1600" dirty="0">
                        <a:effectLst/>
                      </a:endParaRPr>
                    </a:p>
                  </a:txBody>
                  <a:tcPr marL="80821" marR="80821" marT="40410" marB="40410" anchor="ctr">
                    <a:lnL>
                      <a:noFill/>
                    </a:lnL>
                    <a:lnR>
                      <a:noFill/>
                    </a:lnR>
                    <a:lnT>
                      <a:noFill/>
                    </a:lnT>
                    <a:lnB>
                      <a:noFill/>
                    </a:lnB>
                  </a:tcPr>
                </a:tc>
                <a:tc>
                  <a:txBody>
                    <a:bodyPr/>
                    <a:lstStyle/>
                    <a:p>
                      <a:pPr algn="ctr"/>
                      <a:r>
                        <a:rPr lang="en-GB" sz="1600" dirty="0">
                          <a:effectLst/>
                          <a:latin typeface="arial black"/>
                          <a:hlinkClick r:id="rId3"/>
                        </a:rPr>
                        <a:t>au</a:t>
                      </a:r>
                      <a:r>
                        <a:rPr lang="en-GB" sz="1600" dirty="0">
                          <a:effectLst/>
                          <a:latin typeface="arial black"/>
                        </a:rPr>
                        <a:t> (as in P</a:t>
                      </a:r>
                      <a:r>
                        <a:rPr lang="en-GB" sz="1600" dirty="0">
                          <a:solidFill>
                            <a:srgbClr val="FF0000"/>
                          </a:solidFill>
                          <a:effectLst/>
                          <a:latin typeface="arial black"/>
                        </a:rPr>
                        <a:t>au</a:t>
                      </a:r>
                      <a:r>
                        <a:rPr lang="en-GB" sz="1600" dirty="0">
                          <a:effectLst/>
                          <a:latin typeface="arial black"/>
                        </a:rPr>
                        <a:t>l)</a:t>
                      </a:r>
                      <a:endParaRPr lang="en-GB" sz="1600" dirty="0">
                        <a:effectLst/>
                      </a:endParaRPr>
                    </a:p>
                  </a:txBody>
                  <a:tcPr marL="80821" marR="80821" marT="40410" marB="40410" anchor="ctr">
                    <a:lnL>
                      <a:noFill/>
                    </a:lnL>
                    <a:lnR>
                      <a:noFill/>
                    </a:lnR>
                    <a:lnT>
                      <a:noFill/>
                    </a:lnT>
                    <a:lnB>
                      <a:noFill/>
                    </a:lnB>
                  </a:tcPr>
                </a:tc>
                <a:tc>
                  <a:txBody>
                    <a:bodyPr/>
                    <a:lstStyle/>
                    <a:p>
                      <a:pPr algn="ctr"/>
                      <a:r>
                        <a:rPr lang="en-GB" sz="1600">
                          <a:effectLst/>
                          <a:latin typeface="arial black"/>
                          <a:hlinkClick r:id="rId4"/>
                        </a:rPr>
                        <a:t>aw</a:t>
                      </a:r>
                      <a:r>
                        <a:rPr lang="en-GB" sz="1600">
                          <a:effectLst/>
                          <a:latin typeface="arial black"/>
                        </a:rPr>
                        <a:t> (as in s</a:t>
                      </a:r>
                      <a:r>
                        <a:rPr lang="en-GB" sz="1600">
                          <a:solidFill>
                            <a:srgbClr val="FF0000"/>
                          </a:solidFill>
                          <a:effectLst/>
                          <a:latin typeface="arial black"/>
                        </a:rPr>
                        <a:t>aw</a:t>
                      </a:r>
                      <a:r>
                        <a:rPr lang="en-GB" sz="1600">
                          <a:effectLst/>
                          <a:latin typeface="arial black"/>
                        </a:rPr>
                        <a:t>)</a:t>
                      </a:r>
                      <a:endParaRPr lang="en-GB" sz="1600">
                        <a:effectLst/>
                      </a:endParaRPr>
                    </a:p>
                  </a:txBody>
                  <a:tcPr marL="80821" marR="80821" marT="40410" marB="40410" anchor="ctr">
                    <a:lnL>
                      <a:noFill/>
                    </a:lnL>
                    <a:lnR>
                      <a:noFill/>
                    </a:lnR>
                    <a:lnT>
                      <a:noFill/>
                    </a:lnT>
                    <a:lnB>
                      <a:noFill/>
                    </a:lnB>
                  </a:tcPr>
                </a:tc>
              </a:tr>
              <a:tr h="565745">
                <a:tc>
                  <a:txBody>
                    <a:bodyPr/>
                    <a:lstStyle/>
                    <a:p>
                      <a:pPr algn="ctr"/>
                      <a:r>
                        <a:rPr lang="en-GB" sz="1600">
                          <a:effectLst/>
                          <a:latin typeface="arial black"/>
                          <a:hlinkClick r:id="rId5"/>
                        </a:rPr>
                        <a:t>ay</a:t>
                      </a:r>
                      <a:r>
                        <a:rPr lang="en-GB" sz="1600">
                          <a:effectLst/>
                          <a:latin typeface="arial black"/>
                        </a:rPr>
                        <a:t> (as in d</a:t>
                      </a:r>
                      <a:r>
                        <a:rPr lang="en-GB" sz="1600">
                          <a:solidFill>
                            <a:srgbClr val="FF0000"/>
                          </a:solidFill>
                          <a:effectLst/>
                          <a:latin typeface="arial black"/>
                        </a:rPr>
                        <a:t>ay</a:t>
                      </a:r>
                      <a:r>
                        <a:rPr lang="en-GB" sz="1600">
                          <a:effectLst/>
                          <a:latin typeface="arial black"/>
                        </a:rPr>
                        <a:t>)</a:t>
                      </a:r>
                      <a:endParaRPr lang="en-GB" sz="1600">
                        <a:effectLst/>
                      </a:endParaRPr>
                    </a:p>
                  </a:txBody>
                  <a:tcPr marL="80821" marR="80821" marT="40410" marB="40410" anchor="ctr">
                    <a:lnL>
                      <a:noFill/>
                    </a:lnL>
                    <a:lnR>
                      <a:noFill/>
                    </a:lnR>
                    <a:lnT>
                      <a:noFill/>
                    </a:lnT>
                    <a:lnB>
                      <a:noFill/>
                    </a:lnB>
                  </a:tcPr>
                </a:tc>
                <a:tc>
                  <a:txBody>
                    <a:bodyPr/>
                    <a:lstStyle/>
                    <a:p>
                      <a:pPr algn="ctr"/>
                      <a:r>
                        <a:rPr lang="en-GB" sz="1600">
                          <a:effectLst/>
                          <a:latin typeface="arial black"/>
                          <a:hlinkClick r:id="rId6"/>
                        </a:rPr>
                        <a:t>e-e</a:t>
                      </a:r>
                      <a:r>
                        <a:rPr lang="en-GB" sz="1600">
                          <a:effectLst/>
                          <a:latin typeface="arial black"/>
                        </a:rPr>
                        <a:t> (as in th</a:t>
                      </a:r>
                      <a:r>
                        <a:rPr lang="en-GB" sz="1600">
                          <a:solidFill>
                            <a:srgbClr val="FF0000"/>
                          </a:solidFill>
                          <a:effectLst/>
                          <a:latin typeface="arial black"/>
                        </a:rPr>
                        <a:t>e</a:t>
                      </a:r>
                      <a:r>
                        <a:rPr lang="en-GB" sz="1600">
                          <a:effectLst/>
                          <a:latin typeface="arial black"/>
                        </a:rPr>
                        <a:t>s</a:t>
                      </a:r>
                      <a:r>
                        <a:rPr lang="en-GB" sz="1600">
                          <a:solidFill>
                            <a:srgbClr val="FF0000"/>
                          </a:solidFill>
                          <a:effectLst/>
                          <a:latin typeface="arial black"/>
                        </a:rPr>
                        <a:t>e</a:t>
                      </a:r>
                      <a:r>
                        <a:rPr lang="en-GB" sz="1600">
                          <a:effectLst/>
                          <a:latin typeface="arial black"/>
                        </a:rPr>
                        <a:t>)</a:t>
                      </a:r>
                      <a:endParaRPr lang="en-GB" sz="1600">
                        <a:effectLst/>
                      </a:endParaRPr>
                    </a:p>
                  </a:txBody>
                  <a:tcPr marL="80821" marR="80821" marT="40410" marB="40410" anchor="ctr">
                    <a:lnL>
                      <a:noFill/>
                    </a:lnL>
                    <a:lnR>
                      <a:noFill/>
                    </a:lnR>
                    <a:lnT>
                      <a:noFill/>
                    </a:lnT>
                    <a:lnB>
                      <a:noFill/>
                    </a:lnB>
                  </a:tcPr>
                </a:tc>
                <a:tc>
                  <a:txBody>
                    <a:bodyPr/>
                    <a:lstStyle/>
                    <a:p>
                      <a:pPr algn="ctr"/>
                      <a:r>
                        <a:rPr lang="en-GB" sz="1600">
                          <a:effectLst/>
                          <a:latin typeface="arial black"/>
                          <a:hlinkClick r:id="rId7"/>
                        </a:rPr>
                        <a:t>ea</a:t>
                      </a:r>
                      <a:r>
                        <a:rPr lang="en-GB" sz="1600">
                          <a:effectLst/>
                          <a:latin typeface="arial black"/>
                        </a:rPr>
                        <a:t> (as in s</a:t>
                      </a:r>
                      <a:r>
                        <a:rPr lang="en-GB" sz="1600">
                          <a:solidFill>
                            <a:srgbClr val="FF0000"/>
                          </a:solidFill>
                          <a:effectLst/>
                          <a:latin typeface="arial black"/>
                        </a:rPr>
                        <a:t>ea</a:t>
                      </a:r>
                      <a:r>
                        <a:rPr lang="en-GB" sz="1600">
                          <a:effectLst/>
                          <a:latin typeface="arial black"/>
                        </a:rPr>
                        <a:t>)</a:t>
                      </a:r>
                      <a:endParaRPr lang="en-GB" sz="1600">
                        <a:effectLst/>
                      </a:endParaRPr>
                    </a:p>
                  </a:txBody>
                  <a:tcPr marL="80821" marR="80821" marT="40410" marB="40410" anchor="ctr">
                    <a:lnL>
                      <a:noFill/>
                    </a:lnL>
                    <a:lnR>
                      <a:noFill/>
                    </a:lnR>
                    <a:lnT>
                      <a:noFill/>
                    </a:lnT>
                    <a:lnB>
                      <a:noFill/>
                    </a:lnB>
                  </a:tcPr>
                </a:tc>
              </a:tr>
              <a:tr h="565745">
                <a:tc>
                  <a:txBody>
                    <a:bodyPr/>
                    <a:lstStyle/>
                    <a:p>
                      <a:pPr algn="ctr"/>
                      <a:r>
                        <a:rPr lang="en-GB" sz="1600">
                          <a:effectLst/>
                          <a:latin typeface="arial black"/>
                          <a:hlinkClick r:id="rId8"/>
                        </a:rPr>
                        <a:t>ew</a:t>
                      </a:r>
                      <a:r>
                        <a:rPr lang="en-GB" sz="1600">
                          <a:effectLst/>
                          <a:latin typeface="arial black"/>
                        </a:rPr>
                        <a:t> (as in ch</a:t>
                      </a:r>
                      <a:r>
                        <a:rPr lang="en-GB" sz="1600">
                          <a:solidFill>
                            <a:srgbClr val="FF0000"/>
                          </a:solidFill>
                          <a:effectLst/>
                          <a:latin typeface="arial black"/>
                        </a:rPr>
                        <a:t>ew</a:t>
                      </a:r>
                      <a:r>
                        <a:rPr lang="en-GB" sz="1600">
                          <a:effectLst/>
                          <a:latin typeface="arial black"/>
                        </a:rPr>
                        <a:t>)</a:t>
                      </a:r>
                      <a:endParaRPr lang="en-GB" sz="1600">
                        <a:effectLst/>
                      </a:endParaRPr>
                    </a:p>
                  </a:txBody>
                  <a:tcPr marL="80821" marR="80821" marT="40410" marB="40410" anchor="ctr">
                    <a:lnL>
                      <a:noFill/>
                    </a:lnL>
                    <a:lnR>
                      <a:noFill/>
                    </a:lnR>
                    <a:lnT>
                      <a:noFill/>
                    </a:lnT>
                    <a:lnB>
                      <a:noFill/>
                    </a:lnB>
                  </a:tcPr>
                </a:tc>
                <a:tc>
                  <a:txBody>
                    <a:bodyPr/>
                    <a:lstStyle/>
                    <a:p>
                      <a:pPr algn="ctr"/>
                      <a:r>
                        <a:rPr lang="en-GB" sz="1600">
                          <a:effectLst/>
                          <a:latin typeface="arial black"/>
                          <a:hlinkClick r:id="rId9"/>
                        </a:rPr>
                        <a:t>ew</a:t>
                      </a:r>
                      <a:r>
                        <a:rPr lang="en-GB" sz="1600">
                          <a:effectLst/>
                          <a:latin typeface="arial black"/>
                        </a:rPr>
                        <a:t> (as st</a:t>
                      </a:r>
                      <a:r>
                        <a:rPr lang="en-GB" sz="1600">
                          <a:solidFill>
                            <a:srgbClr val="FF0000"/>
                          </a:solidFill>
                          <a:effectLst/>
                          <a:latin typeface="arial black"/>
                        </a:rPr>
                        <a:t>ew</a:t>
                      </a:r>
                      <a:r>
                        <a:rPr lang="en-GB" sz="1600">
                          <a:effectLst/>
                          <a:latin typeface="arial black"/>
                        </a:rPr>
                        <a:t>)</a:t>
                      </a:r>
                      <a:endParaRPr lang="en-GB" sz="1600">
                        <a:effectLst/>
                      </a:endParaRPr>
                    </a:p>
                  </a:txBody>
                  <a:tcPr marL="80821" marR="80821" marT="40410" marB="40410" anchor="ctr">
                    <a:lnL>
                      <a:noFill/>
                    </a:lnL>
                    <a:lnR>
                      <a:noFill/>
                    </a:lnR>
                    <a:lnT>
                      <a:noFill/>
                    </a:lnT>
                    <a:lnB>
                      <a:noFill/>
                    </a:lnB>
                  </a:tcPr>
                </a:tc>
                <a:tc>
                  <a:txBody>
                    <a:bodyPr/>
                    <a:lstStyle/>
                    <a:p>
                      <a:pPr algn="ctr"/>
                      <a:r>
                        <a:rPr lang="en-GB" sz="1600">
                          <a:effectLst/>
                          <a:latin typeface="arial black"/>
                          <a:hlinkClick r:id="rId10"/>
                        </a:rPr>
                        <a:t>ey</a:t>
                      </a:r>
                      <a:r>
                        <a:rPr lang="en-GB" sz="1600">
                          <a:effectLst/>
                          <a:latin typeface="arial black"/>
                        </a:rPr>
                        <a:t> (as in mon</a:t>
                      </a:r>
                      <a:r>
                        <a:rPr lang="en-GB" sz="1600">
                          <a:solidFill>
                            <a:srgbClr val="FF0000"/>
                          </a:solidFill>
                          <a:effectLst/>
                          <a:latin typeface="arial black"/>
                        </a:rPr>
                        <a:t>ey</a:t>
                      </a:r>
                      <a:r>
                        <a:rPr lang="en-GB" sz="1600">
                          <a:effectLst/>
                          <a:latin typeface="arial black"/>
                        </a:rPr>
                        <a:t>)</a:t>
                      </a:r>
                      <a:endParaRPr lang="en-GB" sz="1600">
                        <a:effectLst/>
                      </a:endParaRPr>
                    </a:p>
                  </a:txBody>
                  <a:tcPr marL="80821" marR="80821" marT="40410" marB="40410" anchor="ctr">
                    <a:lnL>
                      <a:noFill/>
                    </a:lnL>
                    <a:lnR>
                      <a:noFill/>
                    </a:lnR>
                    <a:lnT>
                      <a:noFill/>
                    </a:lnT>
                    <a:lnB>
                      <a:noFill/>
                    </a:lnB>
                  </a:tcPr>
                </a:tc>
              </a:tr>
              <a:tr h="565745">
                <a:tc>
                  <a:txBody>
                    <a:bodyPr/>
                    <a:lstStyle/>
                    <a:p>
                      <a:pPr algn="ctr"/>
                      <a:r>
                        <a:rPr lang="en-GB" sz="1600">
                          <a:effectLst/>
                          <a:latin typeface="arial black"/>
                          <a:hlinkClick r:id="rId11"/>
                        </a:rPr>
                        <a:t>i-e</a:t>
                      </a:r>
                      <a:r>
                        <a:rPr lang="en-GB" sz="1600">
                          <a:effectLst/>
                          <a:latin typeface="arial black"/>
                        </a:rPr>
                        <a:t> (as in l</a:t>
                      </a:r>
                      <a:r>
                        <a:rPr lang="en-GB" sz="1600">
                          <a:solidFill>
                            <a:srgbClr val="FF0000"/>
                          </a:solidFill>
                          <a:effectLst/>
                          <a:latin typeface="arial black"/>
                        </a:rPr>
                        <a:t>i</a:t>
                      </a:r>
                      <a:r>
                        <a:rPr lang="en-GB" sz="1600">
                          <a:effectLst/>
                          <a:latin typeface="arial black"/>
                        </a:rPr>
                        <a:t>k</a:t>
                      </a:r>
                      <a:r>
                        <a:rPr lang="en-GB" sz="1600">
                          <a:solidFill>
                            <a:srgbClr val="FF0000"/>
                          </a:solidFill>
                          <a:effectLst/>
                          <a:latin typeface="arial black"/>
                        </a:rPr>
                        <a:t>e</a:t>
                      </a:r>
                      <a:r>
                        <a:rPr lang="en-GB" sz="1600">
                          <a:effectLst/>
                          <a:latin typeface="arial black"/>
                        </a:rPr>
                        <a:t>)</a:t>
                      </a:r>
                      <a:endParaRPr lang="en-GB" sz="1600">
                        <a:effectLst/>
                      </a:endParaRPr>
                    </a:p>
                  </a:txBody>
                  <a:tcPr marL="80821" marR="80821" marT="40410" marB="40410" anchor="ctr">
                    <a:lnL>
                      <a:noFill/>
                    </a:lnL>
                    <a:lnR>
                      <a:noFill/>
                    </a:lnR>
                    <a:lnT>
                      <a:noFill/>
                    </a:lnT>
                    <a:lnB>
                      <a:noFill/>
                    </a:lnB>
                  </a:tcPr>
                </a:tc>
                <a:tc>
                  <a:txBody>
                    <a:bodyPr/>
                    <a:lstStyle/>
                    <a:p>
                      <a:pPr algn="ctr"/>
                      <a:r>
                        <a:rPr lang="en-GB" sz="1600">
                          <a:effectLst/>
                          <a:latin typeface="arial black"/>
                          <a:hlinkClick r:id="rId12"/>
                        </a:rPr>
                        <a:t>ie</a:t>
                      </a:r>
                      <a:r>
                        <a:rPr lang="en-GB" sz="1600">
                          <a:effectLst/>
                          <a:latin typeface="arial black"/>
                        </a:rPr>
                        <a:t> (as in p</a:t>
                      </a:r>
                      <a:r>
                        <a:rPr lang="en-GB" sz="1600">
                          <a:solidFill>
                            <a:srgbClr val="FF0000"/>
                          </a:solidFill>
                          <a:effectLst/>
                          <a:latin typeface="arial black"/>
                        </a:rPr>
                        <a:t>ie</a:t>
                      </a:r>
                      <a:r>
                        <a:rPr lang="en-GB" sz="1600">
                          <a:effectLst/>
                          <a:latin typeface="arial black"/>
                        </a:rPr>
                        <a:t>)</a:t>
                      </a:r>
                      <a:endParaRPr lang="en-GB" sz="1600">
                        <a:effectLst/>
                      </a:endParaRPr>
                    </a:p>
                  </a:txBody>
                  <a:tcPr marL="80821" marR="80821" marT="40410" marB="40410" anchor="ctr">
                    <a:lnL>
                      <a:noFill/>
                    </a:lnL>
                    <a:lnR>
                      <a:noFill/>
                    </a:lnR>
                    <a:lnT>
                      <a:noFill/>
                    </a:lnT>
                    <a:lnB>
                      <a:noFill/>
                    </a:lnB>
                  </a:tcPr>
                </a:tc>
                <a:tc>
                  <a:txBody>
                    <a:bodyPr/>
                    <a:lstStyle/>
                    <a:p>
                      <a:pPr algn="ctr"/>
                      <a:r>
                        <a:rPr lang="en-GB" sz="1600">
                          <a:effectLst/>
                          <a:latin typeface="arial black"/>
                          <a:hlinkClick r:id="rId13"/>
                        </a:rPr>
                        <a:t>ir</a:t>
                      </a:r>
                      <a:r>
                        <a:rPr lang="en-GB" sz="1600">
                          <a:effectLst/>
                          <a:latin typeface="arial black"/>
                        </a:rPr>
                        <a:t> (as in g</a:t>
                      </a:r>
                      <a:r>
                        <a:rPr lang="en-GB" sz="1600">
                          <a:solidFill>
                            <a:srgbClr val="FF0000"/>
                          </a:solidFill>
                          <a:effectLst/>
                          <a:latin typeface="arial black"/>
                        </a:rPr>
                        <a:t>ir</a:t>
                      </a:r>
                      <a:r>
                        <a:rPr lang="en-GB" sz="1600">
                          <a:effectLst/>
                          <a:latin typeface="arial black"/>
                        </a:rPr>
                        <a:t>l)</a:t>
                      </a:r>
                      <a:endParaRPr lang="en-GB" sz="1600">
                        <a:effectLst/>
                      </a:endParaRPr>
                    </a:p>
                  </a:txBody>
                  <a:tcPr marL="80821" marR="80821" marT="40410" marB="40410" anchor="ctr">
                    <a:lnL>
                      <a:noFill/>
                    </a:lnL>
                    <a:lnR>
                      <a:noFill/>
                    </a:lnR>
                    <a:lnT>
                      <a:noFill/>
                    </a:lnT>
                    <a:lnB>
                      <a:noFill/>
                    </a:lnB>
                  </a:tcPr>
                </a:tc>
              </a:tr>
              <a:tr h="565745">
                <a:tc>
                  <a:txBody>
                    <a:bodyPr/>
                    <a:lstStyle/>
                    <a:p>
                      <a:pPr algn="ctr"/>
                      <a:r>
                        <a:rPr lang="en-GB" sz="1600">
                          <a:effectLst/>
                          <a:latin typeface="arial black"/>
                          <a:hlinkClick r:id="rId14"/>
                        </a:rPr>
                        <a:t>o-e</a:t>
                      </a:r>
                      <a:r>
                        <a:rPr lang="en-GB" sz="1600">
                          <a:effectLst/>
                          <a:latin typeface="arial black"/>
                        </a:rPr>
                        <a:t> (as in b</a:t>
                      </a:r>
                      <a:r>
                        <a:rPr lang="en-GB" sz="1600">
                          <a:solidFill>
                            <a:srgbClr val="FF0000"/>
                          </a:solidFill>
                          <a:effectLst/>
                          <a:latin typeface="arial black"/>
                        </a:rPr>
                        <a:t>o</a:t>
                      </a:r>
                      <a:r>
                        <a:rPr lang="en-GB" sz="1600">
                          <a:effectLst/>
                          <a:latin typeface="arial black"/>
                        </a:rPr>
                        <a:t>n</a:t>
                      </a:r>
                      <a:r>
                        <a:rPr lang="en-GB" sz="1600">
                          <a:solidFill>
                            <a:srgbClr val="FF0000"/>
                          </a:solidFill>
                          <a:effectLst/>
                          <a:latin typeface="arial black"/>
                        </a:rPr>
                        <a:t>e</a:t>
                      </a:r>
                      <a:r>
                        <a:rPr lang="en-GB" sz="1600">
                          <a:effectLst/>
                          <a:latin typeface="arial black"/>
                        </a:rPr>
                        <a:t>)</a:t>
                      </a:r>
                      <a:endParaRPr lang="en-GB" sz="1600">
                        <a:effectLst/>
                      </a:endParaRPr>
                    </a:p>
                  </a:txBody>
                  <a:tcPr marL="80821" marR="80821" marT="40410" marB="40410" anchor="ctr">
                    <a:lnL>
                      <a:noFill/>
                    </a:lnL>
                    <a:lnR>
                      <a:noFill/>
                    </a:lnR>
                    <a:lnT>
                      <a:noFill/>
                    </a:lnT>
                    <a:lnB>
                      <a:noFill/>
                    </a:lnB>
                  </a:tcPr>
                </a:tc>
                <a:tc>
                  <a:txBody>
                    <a:bodyPr/>
                    <a:lstStyle/>
                    <a:p>
                      <a:pPr algn="ctr"/>
                      <a:r>
                        <a:rPr lang="en-GB" sz="1600">
                          <a:effectLst/>
                          <a:latin typeface="arial black"/>
                          <a:hlinkClick r:id="rId15"/>
                        </a:rPr>
                        <a:t>oe</a:t>
                      </a:r>
                      <a:r>
                        <a:rPr lang="en-GB" sz="1600">
                          <a:effectLst/>
                          <a:latin typeface="arial black"/>
                        </a:rPr>
                        <a:t> (as in t</a:t>
                      </a:r>
                      <a:r>
                        <a:rPr lang="en-GB" sz="1600">
                          <a:solidFill>
                            <a:srgbClr val="FF0000"/>
                          </a:solidFill>
                          <a:effectLst/>
                          <a:latin typeface="arial black"/>
                        </a:rPr>
                        <a:t>oe</a:t>
                      </a:r>
                      <a:r>
                        <a:rPr lang="en-GB" sz="1600">
                          <a:effectLst/>
                          <a:latin typeface="arial black"/>
                        </a:rPr>
                        <a:t>)</a:t>
                      </a:r>
                      <a:endParaRPr lang="en-GB" sz="1600">
                        <a:effectLst/>
                      </a:endParaRPr>
                    </a:p>
                  </a:txBody>
                  <a:tcPr marL="80821" marR="80821" marT="40410" marB="40410" anchor="ctr">
                    <a:lnL>
                      <a:noFill/>
                    </a:lnL>
                    <a:lnR>
                      <a:noFill/>
                    </a:lnR>
                    <a:lnT>
                      <a:noFill/>
                    </a:lnT>
                    <a:lnB>
                      <a:noFill/>
                    </a:lnB>
                  </a:tcPr>
                </a:tc>
                <a:tc>
                  <a:txBody>
                    <a:bodyPr/>
                    <a:lstStyle/>
                    <a:p>
                      <a:pPr algn="ctr"/>
                      <a:r>
                        <a:rPr lang="en-GB" sz="1600">
                          <a:effectLst/>
                          <a:latin typeface="arial black"/>
                          <a:hlinkClick r:id="rId16"/>
                        </a:rPr>
                        <a:t>ou</a:t>
                      </a:r>
                      <a:r>
                        <a:rPr lang="en-GB" sz="1600">
                          <a:effectLst/>
                          <a:latin typeface="arial black"/>
                        </a:rPr>
                        <a:t> (as in </a:t>
                      </a:r>
                      <a:r>
                        <a:rPr lang="en-GB" sz="1600">
                          <a:solidFill>
                            <a:srgbClr val="FF0000"/>
                          </a:solidFill>
                          <a:effectLst/>
                          <a:latin typeface="arial black"/>
                        </a:rPr>
                        <a:t>ou</a:t>
                      </a:r>
                      <a:r>
                        <a:rPr lang="en-GB" sz="1600">
                          <a:effectLst/>
                          <a:latin typeface="arial black"/>
                        </a:rPr>
                        <a:t>t)</a:t>
                      </a:r>
                      <a:endParaRPr lang="en-GB" sz="1600">
                        <a:effectLst/>
                      </a:endParaRPr>
                    </a:p>
                  </a:txBody>
                  <a:tcPr marL="80821" marR="80821" marT="40410" marB="40410" anchor="ctr">
                    <a:lnL>
                      <a:noFill/>
                    </a:lnL>
                    <a:lnR>
                      <a:noFill/>
                    </a:lnR>
                    <a:lnT>
                      <a:noFill/>
                    </a:lnT>
                    <a:lnB>
                      <a:noFill/>
                    </a:lnB>
                  </a:tcPr>
                </a:tc>
              </a:tr>
              <a:tr h="565745">
                <a:tc>
                  <a:txBody>
                    <a:bodyPr/>
                    <a:lstStyle/>
                    <a:p>
                      <a:pPr algn="ctr"/>
                      <a:r>
                        <a:rPr lang="en-GB" sz="1600">
                          <a:effectLst/>
                          <a:latin typeface="arial black"/>
                          <a:hlinkClick r:id="rId17"/>
                        </a:rPr>
                        <a:t>oy</a:t>
                      </a:r>
                      <a:r>
                        <a:rPr lang="en-GB" sz="1600">
                          <a:effectLst/>
                          <a:latin typeface="arial black"/>
                        </a:rPr>
                        <a:t> (as in b</a:t>
                      </a:r>
                      <a:r>
                        <a:rPr lang="en-GB" sz="1600">
                          <a:solidFill>
                            <a:srgbClr val="FF0000"/>
                          </a:solidFill>
                          <a:effectLst/>
                          <a:latin typeface="arial black"/>
                        </a:rPr>
                        <a:t>oy</a:t>
                      </a:r>
                      <a:r>
                        <a:rPr lang="en-GB" sz="1600">
                          <a:effectLst/>
                          <a:latin typeface="arial black"/>
                        </a:rPr>
                        <a:t>)</a:t>
                      </a:r>
                      <a:endParaRPr lang="en-GB" sz="1600">
                        <a:effectLst/>
                      </a:endParaRPr>
                    </a:p>
                  </a:txBody>
                  <a:tcPr marL="80821" marR="80821" marT="40410" marB="40410" anchor="ctr">
                    <a:lnL>
                      <a:noFill/>
                    </a:lnL>
                    <a:lnR>
                      <a:noFill/>
                    </a:lnR>
                    <a:lnT>
                      <a:noFill/>
                    </a:lnT>
                    <a:lnB>
                      <a:noFill/>
                    </a:lnB>
                  </a:tcPr>
                </a:tc>
                <a:tc>
                  <a:txBody>
                    <a:bodyPr/>
                    <a:lstStyle/>
                    <a:p>
                      <a:pPr algn="ctr"/>
                      <a:r>
                        <a:rPr lang="en-GB" sz="1600">
                          <a:effectLst/>
                          <a:latin typeface="arial black"/>
                          <a:hlinkClick r:id="rId18"/>
                        </a:rPr>
                        <a:t>ph</a:t>
                      </a:r>
                      <a:r>
                        <a:rPr lang="en-GB" sz="1600">
                          <a:effectLst/>
                          <a:latin typeface="arial black"/>
                        </a:rPr>
                        <a:t> (as in </a:t>
                      </a:r>
                      <a:r>
                        <a:rPr lang="en-GB" sz="1600">
                          <a:solidFill>
                            <a:srgbClr val="FF0000"/>
                          </a:solidFill>
                          <a:effectLst/>
                          <a:latin typeface="arial black"/>
                        </a:rPr>
                        <a:t>Ph</a:t>
                      </a:r>
                      <a:r>
                        <a:rPr lang="en-GB" sz="1600">
                          <a:effectLst/>
                          <a:latin typeface="arial black"/>
                        </a:rPr>
                        <a:t>il)</a:t>
                      </a:r>
                      <a:endParaRPr lang="en-GB" sz="1600">
                        <a:effectLst/>
                      </a:endParaRPr>
                    </a:p>
                  </a:txBody>
                  <a:tcPr marL="80821" marR="80821" marT="40410" marB="40410" anchor="ctr">
                    <a:lnL>
                      <a:noFill/>
                    </a:lnL>
                    <a:lnR>
                      <a:noFill/>
                    </a:lnR>
                    <a:lnT>
                      <a:noFill/>
                    </a:lnT>
                    <a:lnB>
                      <a:noFill/>
                    </a:lnB>
                  </a:tcPr>
                </a:tc>
                <a:tc>
                  <a:txBody>
                    <a:bodyPr/>
                    <a:lstStyle/>
                    <a:p>
                      <a:pPr algn="ctr"/>
                      <a:r>
                        <a:rPr lang="en-GB" sz="1600">
                          <a:effectLst/>
                          <a:latin typeface="arial black"/>
                          <a:hlinkClick r:id="rId19"/>
                        </a:rPr>
                        <a:t>u-e</a:t>
                      </a:r>
                      <a:r>
                        <a:rPr lang="en-GB" sz="1600">
                          <a:effectLst/>
                          <a:latin typeface="arial black"/>
                        </a:rPr>
                        <a:t> (as in J</a:t>
                      </a:r>
                      <a:r>
                        <a:rPr lang="en-GB" sz="1600">
                          <a:solidFill>
                            <a:srgbClr val="FF0000"/>
                          </a:solidFill>
                          <a:effectLst/>
                          <a:latin typeface="arial black"/>
                        </a:rPr>
                        <a:t>u</a:t>
                      </a:r>
                      <a:r>
                        <a:rPr lang="en-GB" sz="1600">
                          <a:effectLst/>
                          <a:latin typeface="arial black"/>
                        </a:rPr>
                        <a:t>n</a:t>
                      </a:r>
                      <a:r>
                        <a:rPr lang="en-GB" sz="1600">
                          <a:solidFill>
                            <a:srgbClr val="FF0000"/>
                          </a:solidFill>
                          <a:effectLst/>
                          <a:latin typeface="arial black"/>
                        </a:rPr>
                        <a:t>e</a:t>
                      </a:r>
                      <a:r>
                        <a:rPr lang="en-GB" sz="1600">
                          <a:effectLst/>
                          <a:latin typeface="arial black"/>
                        </a:rPr>
                        <a:t>)</a:t>
                      </a:r>
                      <a:endParaRPr lang="en-GB" sz="1600">
                        <a:effectLst/>
                      </a:endParaRPr>
                    </a:p>
                  </a:txBody>
                  <a:tcPr marL="80821" marR="80821" marT="40410" marB="40410" anchor="ctr">
                    <a:lnL>
                      <a:noFill/>
                    </a:lnL>
                    <a:lnR>
                      <a:noFill/>
                    </a:lnR>
                    <a:lnT>
                      <a:noFill/>
                    </a:lnT>
                    <a:lnB>
                      <a:noFill/>
                    </a:lnB>
                  </a:tcPr>
                </a:tc>
              </a:tr>
              <a:tr h="565745">
                <a:tc>
                  <a:txBody>
                    <a:bodyPr/>
                    <a:lstStyle/>
                    <a:p>
                      <a:pPr algn="ctr"/>
                      <a:r>
                        <a:rPr lang="en-GB" sz="1600">
                          <a:effectLst/>
                          <a:latin typeface="arial black"/>
                          <a:hlinkClick r:id="rId19"/>
                        </a:rPr>
                        <a:t>u-e</a:t>
                      </a:r>
                      <a:r>
                        <a:rPr lang="en-GB" sz="1600">
                          <a:effectLst/>
                          <a:latin typeface="arial black"/>
                        </a:rPr>
                        <a:t> (as in h</a:t>
                      </a:r>
                      <a:r>
                        <a:rPr lang="en-GB" sz="1600">
                          <a:solidFill>
                            <a:srgbClr val="FF0000"/>
                          </a:solidFill>
                          <a:effectLst/>
                          <a:latin typeface="arial black"/>
                        </a:rPr>
                        <a:t>u</a:t>
                      </a:r>
                      <a:r>
                        <a:rPr lang="en-GB" sz="1600">
                          <a:effectLst/>
                          <a:latin typeface="arial black"/>
                        </a:rPr>
                        <a:t>g</a:t>
                      </a:r>
                      <a:r>
                        <a:rPr lang="en-GB" sz="1600">
                          <a:solidFill>
                            <a:srgbClr val="FF0000"/>
                          </a:solidFill>
                          <a:effectLst/>
                          <a:latin typeface="arial black"/>
                        </a:rPr>
                        <a:t>e</a:t>
                      </a:r>
                      <a:r>
                        <a:rPr lang="en-GB" sz="1600">
                          <a:effectLst/>
                          <a:latin typeface="arial black"/>
                        </a:rPr>
                        <a:t>)</a:t>
                      </a:r>
                      <a:endParaRPr lang="en-GB" sz="1600">
                        <a:effectLst/>
                      </a:endParaRPr>
                    </a:p>
                  </a:txBody>
                  <a:tcPr marL="80821" marR="80821" marT="40410" marB="40410" anchor="ctr">
                    <a:lnL>
                      <a:noFill/>
                    </a:lnL>
                    <a:lnR>
                      <a:noFill/>
                    </a:lnR>
                    <a:lnT>
                      <a:noFill/>
                    </a:lnT>
                    <a:lnB>
                      <a:noFill/>
                    </a:lnB>
                  </a:tcPr>
                </a:tc>
                <a:tc>
                  <a:txBody>
                    <a:bodyPr/>
                    <a:lstStyle/>
                    <a:p>
                      <a:pPr algn="ctr"/>
                      <a:r>
                        <a:rPr lang="en-GB" sz="1600">
                          <a:effectLst/>
                          <a:latin typeface="arial black"/>
                          <a:hlinkClick r:id="rId20"/>
                        </a:rPr>
                        <a:t>ue</a:t>
                      </a:r>
                      <a:r>
                        <a:rPr lang="en-GB" sz="1600">
                          <a:effectLst/>
                          <a:latin typeface="arial black"/>
                        </a:rPr>
                        <a:t> (as in cl</a:t>
                      </a:r>
                      <a:r>
                        <a:rPr lang="en-GB" sz="1600">
                          <a:solidFill>
                            <a:srgbClr val="FF0000"/>
                          </a:solidFill>
                          <a:effectLst/>
                          <a:latin typeface="arial black"/>
                        </a:rPr>
                        <a:t>ue</a:t>
                      </a:r>
                      <a:r>
                        <a:rPr lang="en-GB" sz="1600">
                          <a:effectLst/>
                          <a:latin typeface="arial black"/>
                        </a:rPr>
                        <a:t>)</a:t>
                      </a:r>
                      <a:endParaRPr lang="en-GB" sz="1600">
                        <a:effectLst/>
                      </a:endParaRPr>
                    </a:p>
                  </a:txBody>
                  <a:tcPr marL="80821" marR="80821" marT="40410" marB="40410" anchor="ctr">
                    <a:lnL>
                      <a:noFill/>
                    </a:lnL>
                    <a:lnR>
                      <a:noFill/>
                    </a:lnR>
                    <a:lnT>
                      <a:noFill/>
                    </a:lnT>
                    <a:lnB>
                      <a:noFill/>
                    </a:lnB>
                  </a:tcPr>
                </a:tc>
                <a:tc>
                  <a:txBody>
                    <a:bodyPr/>
                    <a:lstStyle/>
                    <a:p>
                      <a:pPr algn="ctr"/>
                      <a:r>
                        <a:rPr lang="en-GB" sz="1600">
                          <a:effectLst/>
                          <a:latin typeface="arial black"/>
                          <a:hlinkClick r:id="rId21"/>
                        </a:rPr>
                        <a:t>ue</a:t>
                      </a:r>
                      <a:r>
                        <a:rPr lang="en-GB" sz="1600">
                          <a:effectLst/>
                          <a:latin typeface="arial black"/>
                        </a:rPr>
                        <a:t> (as in d</a:t>
                      </a:r>
                      <a:r>
                        <a:rPr lang="en-GB" sz="1600">
                          <a:solidFill>
                            <a:srgbClr val="FF0000"/>
                          </a:solidFill>
                          <a:effectLst/>
                          <a:latin typeface="arial black"/>
                        </a:rPr>
                        <a:t>ue</a:t>
                      </a:r>
                      <a:r>
                        <a:rPr lang="en-GB" sz="1600">
                          <a:effectLst/>
                          <a:latin typeface="arial black"/>
                        </a:rPr>
                        <a:t>)</a:t>
                      </a:r>
                      <a:endParaRPr lang="en-GB" sz="1600">
                        <a:effectLst/>
                      </a:endParaRPr>
                    </a:p>
                  </a:txBody>
                  <a:tcPr marL="80821" marR="80821" marT="40410" marB="40410" anchor="ctr">
                    <a:lnL>
                      <a:noFill/>
                    </a:lnL>
                    <a:lnR>
                      <a:noFill/>
                    </a:lnR>
                    <a:lnT>
                      <a:noFill/>
                    </a:lnT>
                    <a:lnB>
                      <a:noFill/>
                    </a:lnB>
                  </a:tcPr>
                </a:tc>
              </a:tr>
              <a:tr h="565745">
                <a:tc>
                  <a:txBody>
                    <a:bodyPr/>
                    <a:lstStyle/>
                    <a:p>
                      <a:pPr algn="ctr"/>
                      <a:endParaRPr lang="en-GB" sz="1600">
                        <a:effectLst/>
                        <a:latin typeface="arial black"/>
                      </a:endParaRPr>
                    </a:p>
                  </a:txBody>
                  <a:tcPr marL="80821" marR="80821" marT="40410" marB="40410" anchor="ctr">
                    <a:lnL>
                      <a:noFill/>
                    </a:lnL>
                    <a:lnR>
                      <a:noFill/>
                    </a:lnR>
                    <a:lnT>
                      <a:noFill/>
                    </a:lnT>
                    <a:lnB>
                      <a:noFill/>
                    </a:lnB>
                  </a:tcPr>
                </a:tc>
                <a:tc>
                  <a:txBody>
                    <a:bodyPr/>
                    <a:lstStyle/>
                    <a:p>
                      <a:pPr algn="ctr"/>
                      <a:r>
                        <a:rPr lang="en-GB" sz="1600">
                          <a:effectLst/>
                          <a:latin typeface="arial black"/>
                          <a:hlinkClick r:id="rId22"/>
                        </a:rPr>
                        <a:t>wh</a:t>
                      </a:r>
                      <a:r>
                        <a:rPr lang="en-GB" sz="1600">
                          <a:effectLst/>
                          <a:latin typeface="arial black"/>
                        </a:rPr>
                        <a:t> (as in </a:t>
                      </a:r>
                      <a:r>
                        <a:rPr lang="en-GB" sz="1600">
                          <a:solidFill>
                            <a:srgbClr val="FF0000"/>
                          </a:solidFill>
                          <a:effectLst/>
                          <a:latin typeface="arial black"/>
                        </a:rPr>
                        <a:t>wh</a:t>
                      </a:r>
                      <a:r>
                        <a:rPr lang="en-GB" sz="1600">
                          <a:effectLst/>
                          <a:latin typeface="arial black"/>
                        </a:rPr>
                        <a:t>en)</a:t>
                      </a:r>
                      <a:endParaRPr lang="en-GB" sz="1600">
                        <a:effectLst/>
                      </a:endParaRPr>
                    </a:p>
                  </a:txBody>
                  <a:tcPr marL="80821" marR="80821" marT="40410" marB="40410" anchor="ctr">
                    <a:lnL>
                      <a:noFill/>
                    </a:lnL>
                    <a:lnR>
                      <a:noFill/>
                    </a:lnR>
                    <a:lnT>
                      <a:noFill/>
                    </a:lnT>
                    <a:lnB>
                      <a:noFill/>
                    </a:lnB>
                  </a:tcPr>
                </a:tc>
                <a:tc>
                  <a:txBody>
                    <a:bodyPr/>
                    <a:lstStyle/>
                    <a:p>
                      <a:pPr algn="ctr"/>
                      <a:endParaRPr lang="en-GB" sz="1600" dirty="0">
                        <a:effectLst/>
                      </a:endParaRPr>
                    </a:p>
                  </a:txBody>
                  <a:tcPr marL="80821" marR="80821" marT="40410" marB="40410" anchor="ctr">
                    <a:lnL>
                      <a:noFill/>
                    </a:lnL>
                    <a:lnR>
                      <a:noFill/>
                    </a:lnR>
                    <a:lnT>
                      <a:noFill/>
                    </a:lnT>
                    <a:lnB>
                      <a:noFill/>
                    </a:lnB>
                  </a:tcPr>
                </a:tc>
              </a:tr>
            </a:tbl>
          </a:graphicData>
        </a:graphic>
      </p:graphicFrame>
    </p:spTree>
    <p:extLst>
      <p:ext uri="{BB962C8B-B14F-4D97-AF65-F5344CB8AC3E}">
        <p14:creationId xmlns:p14="http://schemas.microsoft.com/office/powerpoint/2010/main" val="189559424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Phase 5 –Alternative Pronunciations </a:t>
            </a:r>
            <a:endParaRPr lang="en-GB" dirty="0"/>
          </a:p>
        </p:txBody>
      </p:sp>
      <p:graphicFrame>
        <p:nvGraphicFramePr>
          <p:cNvPr id="5" name="Table 4"/>
          <p:cNvGraphicFramePr>
            <a:graphicFrameLocks noGrp="1"/>
          </p:cNvGraphicFramePr>
          <p:nvPr>
            <p:extLst>
              <p:ext uri="{D42A27DB-BD31-4B8C-83A1-F6EECF244321}">
                <p14:modId xmlns:p14="http://schemas.microsoft.com/office/powerpoint/2010/main" val="1410879432"/>
              </p:ext>
            </p:extLst>
          </p:nvPr>
        </p:nvGraphicFramePr>
        <p:xfrm>
          <a:off x="1187624" y="2276872"/>
          <a:ext cx="6864424" cy="1167904"/>
        </p:xfrm>
        <a:graphic>
          <a:graphicData uri="http://schemas.openxmlformats.org/drawingml/2006/table">
            <a:tbl>
              <a:tblPr firstRow="1" bandRow="1">
                <a:tableStyleId>{5C22544A-7EE6-4342-B048-85BDC9FD1C3A}</a:tableStyleId>
              </a:tblPr>
              <a:tblGrid>
                <a:gridCol w="1716106"/>
                <a:gridCol w="1716106"/>
                <a:gridCol w="1716106"/>
                <a:gridCol w="1716106"/>
              </a:tblGrid>
              <a:tr h="1167904">
                <a:tc>
                  <a:txBody>
                    <a:bodyPr/>
                    <a:lstStyle/>
                    <a:p>
                      <a:pPr algn="ctr"/>
                      <a:r>
                        <a:rPr lang="en-GB" sz="4000" dirty="0" smtClean="0">
                          <a:latin typeface="Comic Sans MS" pitchFamily="66" charset="0"/>
                        </a:rPr>
                        <a:t>h</a:t>
                      </a:r>
                      <a:r>
                        <a:rPr lang="en-GB" sz="4000" dirty="0" smtClean="0">
                          <a:solidFill>
                            <a:srgbClr val="FF0000"/>
                          </a:solidFill>
                          <a:latin typeface="Comic Sans MS" pitchFamily="66" charset="0"/>
                        </a:rPr>
                        <a:t>a</a:t>
                      </a:r>
                      <a:r>
                        <a:rPr lang="en-GB" sz="4000" dirty="0" smtClean="0">
                          <a:latin typeface="Comic Sans MS" pitchFamily="66" charset="0"/>
                        </a:rPr>
                        <a:t>t</a:t>
                      </a:r>
                      <a:endParaRPr lang="en-GB" sz="4000" dirty="0">
                        <a:latin typeface="Comic Sans MS" pitchFamily="66" charset="0"/>
                      </a:endParaRPr>
                    </a:p>
                  </a:txBody>
                  <a:tcPr/>
                </a:tc>
                <a:tc>
                  <a:txBody>
                    <a:bodyPr/>
                    <a:lstStyle/>
                    <a:p>
                      <a:pPr algn="ctr"/>
                      <a:r>
                        <a:rPr lang="en-GB" sz="4000" dirty="0" smtClean="0">
                          <a:solidFill>
                            <a:srgbClr val="FF0000"/>
                          </a:solidFill>
                          <a:latin typeface="Comic Sans MS" pitchFamily="66" charset="0"/>
                        </a:rPr>
                        <a:t>a</a:t>
                      </a:r>
                      <a:r>
                        <a:rPr lang="en-GB" sz="4000" dirty="0" smtClean="0">
                          <a:latin typeface="Comic Sans MS" pitchFamily="66" charset="0"/>
                        </a:rPr>
                        <a:t>corn</a:t>
                      </a:r>
                      <a:endParaRPr lang="en-GB" sz="4000" dirty="0">
                        <a:latin typeface="Comic Sans MS" pitchFamily="66" charset="0"/>
                      </a:endParaRPr>
                    </a:p>
                  </a:txBody>
                  <a:tcPr/>
                </a:tc>
                <a:tc>
                  <a:txBody>
                    <a:bodyPr/>
                    <a:lstStyle/>
                    <a:p>
                      <a:pPr algn="ctr"/>
                      <a:r>
                        <a:rPr lang="en-GB" sz="4000" dirty="0" smtClean="0">
                          <a:latin typeface="Comic Sans MS" pitchFamily="66" charset="0"/>
                        </a:rPr>
                        <a:t>f</a:t>
                      </a:r>
                      <a:r>
                        <a:rPr lang="en-GB" sz="4000" dirty="0" smtClean="0">
                          <a:solidFill>
                            <a:srgbClr val="FF0000"/>
                          </a:solidFill>
                          <a:latin typeface="Comic Sans MS" pitchFamily="66" charset="0"/>
                        </a:rPr>
                        <a:t>a</a:t>
                      </a:r>
                      <a:r>
                        <a:rPr lang="en-GB" sz="4000" dirty="0" smtClean="0">
                          <a:latin typeface="Comic Sans MS" pitchFamily="66" charset="0"/>
                        </a:rPr>
                        <a:t>st</a:t>
                      </a:r>
                      <a:endParaRPr lang="en-GB" sz="4000" dirty="0">
                        <a:latin typeface="Comic Sans MS" pitchFamily="66" charset="0"/>
                      </a:endParaRPr>
                    </a:p>
                  </a:txBody>
                  <a:tcPr/>
                </a:tc>
                <a:tc>
                  <a:txBody>
                    <a:bodyPr/>
                    <a:lstStyle/>
                    <a:p>
                      <a:pPr algn="ctr"/>
                      <a:r>
                        <a:rPr lang="en-GB" sz="4000" dirty="0" smtClean="0">
                          <a:latin typeface="Comic Sans MS" pitchFamily="66" charset="0"/>
                        </a:rPr>
                        <a:t>w</a:t>
                      </a:r>
                      <a:r>
                        <a:rPr lang="en-GB" sz="4000" dirty="0" smtClean="0">
                          <a:solidFill>
                            <a:srgbClr val="FF0000"/>
                          </a:solidFill>
                          <a:latin typeface="Comic Sans MS" pitchFamily="66" charset="0"/>
                        </a:rPr>
                        <a:t>a</a:t>
                      </a:r>
                      <a:r>
                        <a:rPr lang="en-GB" sz="4000" dirty="0" smtClean="0">
                          <a:latin typeface="Comic Sans MS" pitchFamily="66" charset="0"/>
                        </a:rPr>
                        <a:t>s</a:t>
                      </a:r>
                      <a:endParaRPr lang="en-GB" sz="4000" dirty="0">
                        <a:latin typeface="Comic Sans MS" pitchFamily="66" charset="0"/>
                      </a:endParaRPr>
                    </a:p>
                  </a:txBody>
                  <a:tcPr/>
                </a:tc>
              </a:tr>
            </a:tbl>
          </a:graphicData>
        </a:graphic>
      </p:graphicFrame>
      <p:sp>
        <p:nvSpPr>
          <p:cNvPr id="7" name="TextBox 6"/>
          <p:cNvSpPr txBox="1"/>
          <p:nvPr/>
        </p:nvSpPr>
        <p:spPr>
          <a:xfrm>
            <a:off x="1187624" y="3501008"/>
            <a:ext cx="7272808" cy="369332"/>
          </a:xfrm>
          <a:prstGeom prst="rect">
            <a:avLst/>
          </a:prstGeom>
          <a:noFill/>
        </p:spPr>
        <p:txBody>
          <a:bodyPr wrap="square" rtlCol="0">
            <a:spAutoFit/>
          </a:bodyPr>
          <a:lstStyle/>
          <a:p>
            <a:r>
              <a:rPr lang="en-GB" dirty="0" smtClean="0"/>
              <a:t>Use games such as Cheeky Chimps from Phonics play.</a:t>
            </a:r>
            <a:endParaRPr lang="en-GB" dirty="0"/>
          </a:p>
        </p:txBody>
      </p:sp>
    </p:spTree>
    <p:extLst>
      <p:ext uri="{BB962C8B-B14F-4D97-AF65-F5344CB8AC3E}">
        <p14:creationId xmlns:p14="http://schemas.microsoft.com/office/powerpoint/2010/main" val="400075970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Phase 5 –</a:t>
            </a:r>
            <a:r>
              <a:rPr lang="en-GB" dirty="0" smtClean="0"/>
              <a:t>Alternative Spellings </a:t>
            </a:r>
            <a:endParaRPr lang="en-GB" dirty="0"/>
          </a:p>
        </p:txBody>
      </p:sp>
      <p:sp>
        <p:nvSpPr>
          <p:cNvPr id="3" name="Content Placeholder 2"/>
          <p:cNvSpPr>
            <a:spLocks noGrp="1"/>
          </p:cNvSpPr>
          <p:nvPr>
            <p:ph idx="1"/>
          </p:nvPr>
        </p:nvSpPr>
        <p:spPr>
          <a:xfrm>
            <a:off x="467544" y="2204864"/>
            <a:ext cx="8229600" cy="720080"/>
          </a:xfrm>
        </p:spPr>
        <p:txBody>
          <a:bodyPr>
            <a:normAutofit fontScale="92500" lnSpcReduction="10000"/>
          </a:bodyPr>
          <a:lstStyle/>
          <a:p>
            <a:r>
              <a:rPr lang="en-GB" dirty="0" smtClean="0"/>
              <a:t>Looking at one sound and the different ways of spelling that sound.</a:t>
            </a:r>
          </a:p>
          <a:p>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134671683"/>
              </p:ext>
            </p:extLst>
          </p:nvPr>
        </p:nvGraphicFramePr>
        <p:xfrm>
          <a:off x="395536" y="3356992"/>
          <a:ext cx="8064894" cy="1554480"/>
        </p:xfrm>
        <a:graphic>
          <a:graphicData uri="http://schemas.openxmlformats.org/drawingml/2006/table">
            <a:tbl>
              <a:tblPr firstRow="1" bandRow="1">
                <a:tableStyleId>{5C22544A-7EE6-4342-B048-85BDC9FD1C3A}</a:tableStyleId>
              </a:tblPr>
              <a:tblGrid>
                <a:gridCol w="1344149"/>
                <a:gridCol w="1344149"/>
                <a:gridCol w="1344149"/>
                <a:gridCol w="1344149"/>
                <a:gridCol w="1344149"/>
                <a:gridCol w="1344149"/>
              </a:tblGrid>
              <a:tr h="370840">
                <a:tc>
                  <a:txBody>
                    <a:bodyPr/>
                    <a:lstStyle/>
                    <a:p>
                      <a:pPr algn="ctr"/>
                      <a:r>
                        <a:rPr lang="en-GB" sz="3200" dirty="0" err="1" smtClean="0">
                          <a:latin typeface="Comic Sans MS" pitchFamily="66" charset="0"/>
                        </a:rPr>
                        <a:t>a_e</a:t>
                      </a:r>
                      <a:endParaRPr lang="en-GB" sz="3200" dirty="0" smtClean="0">
                        <a:latin typeface="Comic Sans MS" pitchFamily="66" charset="0"/>
                      </a:endParaRPr>
                    </a:p>
                    <a:p>
                      <a:pPr algn="ctr"/>
                      <a:endParaRPr lang="en-GB" sz="3200" dirty="0" smtClean="0">
                        <a:latin typeface="Comic Sans MS" pitchFamily="66" charset="0"/>
                      </a:endParaRPr>
                    </a:p>
                    <a:p>
                      <a:pPr algn="ctr"/>
                      <a:r>
                        <a:rPr lang="en-GB" sz="3200" dirty="0" smtClean="0">
                          <a:latin typeface="Comic Sans MS" pitchFamily="66" charset="0"/>
                        </a:rPr>
                        <a:t>cake</a:t>
                      </a:r>
                      <a:endParaRPr lang="en-GB" sz="3200" dirty="0">
                        <a:latin typeface="Comic Sans MS" pitchFamily="66" charset="0"/>
                      </a:endParaRPr>
                    </a:p>
                  </a:txBody>
                  <a:tcPr/>
                </a:tc>
                <a:tc>
                  <a:txBody>
                    <a:bodyPr/>
                    <a:lstStyle/>
                    <a:p>
                      <a:pPr algn="ctr"/>
                      <a:r>
                        <a:rPr lang="en-GB" sz="3200" dirty="0" smtClean="0">
                          <a:latin typeface="Comic Sans MS" pitchFamily="66" charset="0"/>
                        </a:rPr>
                        <a:t>ay</a:t>
                      </a:r>
                    </a:p>
                    <a:p>
                      <a:pPr algn="ctr"/>
                      <a:endParaRPr lang="en-GB" sz="3200" dirty="0" smtClean="0">
                        <a:latin typeface="Comic Sans MS" pitchFamily="66" charset="0"/>
                      </a:endParaRPr>
                    </a:p>
                    <a:p>
                      <a:pPr algn="ctr"/>
                      <a:r>
                        <a:rPr lang="en-GB" sz="3200" dirty="0" smtClean="0">
                          <a:latin typeface="Comic Sans MS" pitchFamily="66" charset="0"/>
                        </a:rPr>
                        <a:t>stay</a:t>
                      </a:r>
                      <a:endParaRPr lang="en-GB" sz="3200" dirty="0">
                        <a:latin typeface="Comic Sans MS" pitchFamily="66" charset="0"/>
                      </a:endParaRPr>
                    </a:p>
                  </a:txBody>
                  <a:tcPr/>
                </a:tc>
                <a:tc>
                  <a:txBody>
                    <a:bodyPr/>
                    <a:lstStyle/>
                    <a:p>
                      <a:pPr algn="ctr"/>
                      <a:r>
                        <a:rPr lang="en-GB" sz="3200" dirty="0" err="1" smtClean="0">
                          <a:latin typeface="Comic Sans MS" pitchFamily="66" charset="0"/>
                        </a:rPr>
                        <a:t>ai</a:t>
                      </a:r>
                      <a:endParaRPr lang="en-GB" sz="3200" dirty="0" smtClean="0">
                        <a:latin typeface="Comic Sans MS" pitchFamily="66" charset="0"/>
                      </a:endParaRPr>
                    </a:p>
                    <a:p>
                      <a:pPr algn="ctr"/>
                      <a:endParaRPr lang="en-GB" sz="3200" dirty="0" smtClean="0">
                        <a:latin typeface="Comic Sans MS" pitchFamily="66" charset="0"/>
                      </a:endParaRPr>
                    </a:p>
                    <a:p>
                      <a:pPr algn="ctr"/>
                      <a:r>
                        <a:rPr lang="en-GB" sz="3200" dirty="0" smtClean="0">
                          <a:latin typeface="Comic Sans MS" pitchFamily="66" charset="0"/>
                        </a:rPr>
                        <a:t>rain</a:t>
                      </a:r>
                      <a:endParaRPr lang="en-GB" sz="3200" dirty="0">
                        <a:latin typeface="Comic Sans MS" pitchFamily="66" charset="0"/>
                      </a:endParaRPr>
                    </a:p>
                  </a:txBody>
                  <a:tcPr/>
                </a:tc>
                <a:tc>
                  <a:txBody>
                    <a:bodyPr/>
                    <a:lstStyle/>
                    <a:p>
                      <a:pPr algn="ctr"/>
                      <a:r>
                        <a:rPr lang="en-GB" sz="3200" dirty="0" err="1" smtClean="0">
                          <a:latin typeface="Comic Sans MS" pitchFamily="66" charset="0"/>
                        </a:rPr>
                        <a:t>eigh</a:t>
                      </a:r>
                      <a:endParaRPr lang="en-GB" sz="3200" dirty="0" smtClean="0">
                        <a:latin typeface="Comic Sans MS" pitchFamily="66" charset="0"/>
                      </a:endParaRPr>
                    </a:p>
                    <a:p>
                      <a:pPr algn="ctr"/>
                      <a:endParaRPr lang="en-GB" sz="3200" dirty="0" smtClean="0">
                        <a:latin typeface="Comic Sans MS" pitchFamily="66" charset="0"/>
                      </a:endParaRPr>
                    </a:p>
                    <a:p>
                      <a:pPr algn="ctr"/>
                      <a:r>
                        <a:rPr lang="en-GB" sz="3200" dirty="0" smtClean="0">
                          <a:latin typeface="Comic Sans MS" pitchFamily="66" charset="0"/>
                        </a:rPr>
                        <a:t>eight</a:t>
                      </a:r>
                      <a:endParaRPr lang="en-GB" sz="3200" dirty="0">
                        <a:latin typeface="Comic Sans MS" pitchFamily="66" charset="0"/>
                      </a:endParaRPr>
                    </a:p>
                  </a:txBody>
                  <a:tcPr/>
                </a:tc>
                <a:tc>
                  <a:txBody>
                    <a:bodyPr/>
                    <a:lstStyle/>
                    <a:p>
                      <a:pPr algn="ctr"/>
                      <a:r>
                        <a:rPr lang="en-GB" sz="3200" dirty="0" smtClean="0">
                          <a:latin typeface="Comic Sans MS" pitchFamily="66" charset="0"/>
                        </a:rPr>
                        <a:t>a</a:t>
                      </a:r>
                    </a:p>
                    <a:p>
                      <a:pPr algn="ctr"/>
                      <a:endParaRPr lang="en-GB" sz="3200" dirty="0" smtClean="0">
                        <a:latin typeface="Comic Sans MS" pitchFamily="66" charset="0"/>
                      </a:endParaRPr>
                    </a:p>
                    <a:p>
                      <a:pPr algn="ctr"/>
                      <a:r>
                        <a:rPr lang="en-GB" sz="3200" dirty="0" smtClean="0">
                          <a:latin typeface="Comic Sans MS" pitchFamily="66" charset="0"/>
                        </a:rPr>
                        <a:t>bacon</a:t>
                      </a:r>
                      <a:endParaRPr lang="en-GB" sz="3200" dirty="0">
                        <a:latin typeface="Comic Sans MS" pitchFamily="66" charset="0"/>
                      </a:endParaRPr>
                    </a:p>
                  </a:txBody>
                  <a:tcPr/>
                </a:tc>
                <a:tc>
                  <a:txBody>
                    <a:bodyPr/>
                    <a:lstStyle/>
                    <a:p>
                      <a:pPr algn="ctr"/>
                      <a:r>
                        <a:rPr lang="en-GB" sz="3200" dirty="0" err="1" smtClean="0">
                          <a:latin typeface="Comic Sans MS" pitchFamily="66" charset="0"/>
                        </a:rPr>
                        <a:t>ey</a:t>
                      </a:r>
                      <a:endParaRPr lang="en-GB" sz="3200" dirty="0" smtClean="0">
                        <a:latin typeface="Comic Sans MS" pitchFamily="66" charset="0"/>
                      </a:endParaRPr>
                    </a:p>
                    <a:p>
                      <a:pPr algn="ctr"/>
                      <a:endParaRPr lang="en-GB" sz="3200" dirty="0" smtClean="0">
                        <a:latin typeface="Comic Sans MS" pitchFamily="66" charset="0"/>
                      </a:endParaRPr>
                    </a:p>
                    <a:p>
                      <a:pPr algn="ctr"/>
                      <a:r>
                        <a:rPr lang="en-GB" sz="3200" dirty="0" smtClean="0">
                          <a:latin typeface="Comic Sans MS" pitchFamily="66" charset="0"/>
                        </a:rPr>
                        <a:t>prey</a:t>
                      </a:r>
                      <a:endParaRPr lang="en-GB" sz="3200" dirty="0">
                        <a:latin typeface="Comic Sans MS" pitchFamily="66" charset="0"/>
                      </a:endParaRPr>
                    </a:p>
                  </a:txBody>
                  <a:tcPr/>
                </a:tc>
              </a:tr>
            </a:tbl>
          </a:graphicData>
        </a:graphic>
      </p:graphicFrame>
    </p:spTree>
    <p:extLst>
      <p:ext uri="{BB962C8B-B14F-4D97-AF65-F5344CB8AC3E}">
        <p14:creationId xmlns:p14="http://schemas.microsoft.com/office/powerpoint/2010/main" val="172104315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1884" y="188640"/>
            <a:ext cx="6332240" cy="936103"/>
          </a:xfrm>
        </p:spPr>
        <p:txBody>
          <a:bodyPr>
            <a:normAutofit fontScale="90000"/>
          </a:bodyPr>
          <a:lstStyle/>
          <a:p>
            <a:r>
              <a:rPr lang="en-GB" dirty="0" smtClean="0">
                <a:solidFill>
                  <a:srgbClr val="FF0000"/>
                </a:solidFill>
                <a:latin typeface="Comic Sans MS" panose="030F0702030302020204" pitchFamily="66" charset="0"/>
              </a:rPr>
              <a:t>Phoneme Spotter Story The </a:t>
            </a:r>
            <a:r>
              <a:rPr lang="en-GB" dirty="0">
                <a:solidFill>
                  <a:srgbClr val="FF0000"/>
                </a:solidFill>
                <a:latin typeface="Comic Sans MS" panose="030F0702030302020204" pitchFamily="66" charset="0"/>
              </a:rPr>
              <a:t>G</a:t>
            </a:r>
            <a:r>
              <a:rPr lang="en-GB" dirty="0" smtClean="0">
                <a:solidFill>
                  <a:srgbClr val="FF0000"/>
                </a:solidFill>
                <a:latin typeface="Comic Sans MS" panose="030F0702030302020204" pitchFamily="66" charset="0"/>
              </a:rPr>
              <a:t>reat </a:t>
            </a:r>
            <a:r>
              <a:rPr lang="en-GB" dirty="0">
                <a:solidFill>
                  <a:srgbClr val="FF0000"/>
                </a:solidFill>
                <a:latin typeface="Comic Sans MS" panose="030F0702030302020204" pitchFamily="66" charset="0"/>
              </a:rPr>
              <a:t>S</a:t>
            </a:r>
            <a:r>
              <a:rPr lang="en-GB" dirty="0" smtClean="0">
                <a:solidFill>
                  <a:srgbClr val="FF0000"/>
                </a:solidFill>
                <a:latin typeface="Comic Sans MS" panose="030F0702030302020204" pitchFamily="66" charset="0"/>
              </a:rPr>
              <a:t>nail </a:t>
            </a:r>
            <a:r>
              <a:rPr lang="en-GB" dirty="0">
                <a:solidFill>
                  <a:srgbClr val="FF0000"/>
                </a:solidFill>
                <a:latin typeface="Comic Sans MS" panose="030F0702030302020204" pitchFamily="66" charset="0"/>
              </a:rPr>
              <a:t>R</a:t>
            </a:r>
            <a:r>
              <a:rPr lang="en-GB" dirty="0" smtClean="0">
                <a:solidFill>
                  <a:srgbClr val="FF0000"/>
                </a:solidFill>
                <a:latin typeface="Comic Sans MS" panose="030F0702030302020204" pitchFamily="66" charset="0"/>
              </a:rPr>
              <a:t>ace</a:t>
            </a:r>
            <a:endParaRPr lang="en-GB" dirty="0">
              <a:solidFill>
                <a:srgbClr val="FF0000"/>
              </a:solidFill>
              <a:latin typeface="Comic Sans MS" panose="030F0702030302020204" pitchFamily="66" charset="0"/>
            </a:endParaRPr>
          </a:p>
        </p:txBody>
      </p:sp>
      <p:sp>
        <p:nvSpPr>
          <p:cNvPr id="4" name="TextBox 3"/>
          <p:cNvSpPr txBox="1"/>
          <p:nvPr/>
        </p:nvSpPr>
        <p:spPr>
          <a:xfrm>
            <a:off x="611560" y="1194013"/>
            <a:ext cx="7992888" cy="5693866"/>
          </a:xfrm>
          <a:prstGeom prst="rect">
            <a:avLst/>
          </a:prstGeom>
          <a:noFill/>
        </p:spPr>
        <p:txBody>
          <a:bodyPr wrap="square" rtlCol="0">
            <a:spAutoFit/>
          </a:bodyPr>
          <a:lstStyle/>
          <a:p>
            <a:r>
              <a:rPr lang="en-GB" sz="2800" dirty="0" smtClean="0">
                <a:solidFill>
                  <a:prstClr val="black"/>
                </a:solidFill>
                <a:latin typeface="Comic Sans MS" panose="030F0702030302020204" pitchFamily="66" charset="0"/>
              </a:rPr>
              <a:t>Yesterday’s great race was bravely won by Crazy Dave.</a:t>
            </a:r>
          </a:p>
          <a:p>
            <a:r>
              <a:rPr lang="en-GB" sz="2800" dirty="0" smtClean="0">
                <a:solidFill>
                  <a:prstClr val="black"/>
                </a:solidFill>
                <a:latin typeface="Comic Sans MS" panose="030F0702030302020204" pitchFamily="66" charset="0"/>
              </a:rPr>
              <a:t>The start of the race was delayed by rain.  The crowd became frustrated but just eighty minutes later the grey clouded rolled away.  Crazy Dave (aged eight) has been training hard since he was a tiny baby snail.</a:t>
            </a:r>
          </a:p>
          <a:p>
            <a:r>
              <a:rPr lang="en-GB" sz="2800" dirty="0" smtClean="0">
                <a:solidFill>
                  <a:prstClr val="black"/>
                </a:solidFill>
                <a:latin typeface="Comic Sans MS" panose="030F0702030302020204" pitchFamily="66" charset="0"/>
              </a:rPr>
              <a:t>He left all the other snails trailing behind him.  We asked Lazy Daisy (who came eighth) if she had anything to say.  She stated, “Dave is my mate and I think he is great but I hate it when he beats me.”</a:t>
            </a:r>
          </a:p>
          <a:p>
            <a:endParaRPr lang="en-GB" sz="2800" dirty="0">
              <a:solidFill>
                <a:prstClr val="black"/>
              </a:solidFill>
              <a:latin typeface="Comic Sans MS" panose="030F0702030302020204" pitchFamily="66" charset="0"/>
            </a:endParaRPr>
          </a:p>
        </p:txBody>
      </p:sp>
    </p:spTree>
    <p:extLst>
      <p:ext uri="{BB962C8B-B14F-4D97-AF65-F5344CB8AC3E}">
        <p14:creationId xmlns:p14="http://schemas.microsoft.com/office/powerpoint/2010/main" val="89227061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1884" y="188640"/>
            <a:ext cx="6332240" cy="936103"/>
          </a:xfrm>
        </p:spPr>
        <p:txBody>
          <a:bodyPr>
            <a:normAutofit/>
          </a:bodyPr>
          <a:lstStyle/>
          <a:p>
            <a:r>
              <a:rPr lang="en-GB" dirty="0" smtClean="0">
                <a:solidFill>
                  <a:srgbClr val="FF0000"/>
                </a:solidFill>
                <a:latin typeface="Comic Sans MS" panose="030F0702030302020204" pitchFamily="66" charset="0"/>
              </a:rPr>
              <a:t>The Gr</a:t>
            </a:r>
            <a:r>
              <a:rPr lang="en-GB" dirty="0" smtClean="0">
                <a:solidFill>
                  <a:srgbClr val="00B050"/>
                </a:solidFill>
                <a:latin typeface="Comic Sans MS" panose="030F0702030302020204" pitchFamily="66" charset="0"/>
              </a:rPr>
              <a:t>ea</a:t>
            </a:r>
            <a:r>
              <a:rPr lang="en-GB" dirty="0" smtClean="0">
                <a:solidFill>
                  <a:srgbClr val="FF0000"/>
                </a:solidFill>
                <a:latin typeface="Comic Sans MS" panose="030F0702030302020204" pitchFamily="66" charset="0"/>
              </a:rPr>
              <a:t>t </a:t>
            </a:r>
            <a:r>
              <a:rPr lang="en-GB" dirty="0">
                <a:solidFill>
                  <a:srgbClr val="FF0000"/>
                </a:solidFill>
                <a:latin typeface="Comic Sans MS" panose="030F0702030302020204" pitchFamily="66" charset="0"/>
              </a:rPr>
              <a:t>S</a:t>
            </a:r>
            <a:r>
              <a:rPr lang="en-GB" dirty="0" smtClean="0">
                <a:solidFill>
                  <a:srgbClr val="FF0000"/>
                </a:solidFill>
                <a:latin typeface="Comic Sans MS" panose="030F0702030302020204" pitchFamily="66" charset="0"/>
              </a:rPr>
              <a:t>n</a:t>
            </a:r>
            <a:r>
              <a:rPr lang="en-GB" dirty="0" smtClean="0">
                <a:solidFill>
                  <a:srgbClr val="00B050"/>
                </a:solidFill>
                <a:latin typeface="Comic Sans MS" panose="030F0702030302020204" pitchFamily="66" charset="0"/>
              </a:rPr>
              <a:t>ai</a:t>
            </a:r>
            <a:r>
              <a:rPr lang="en-GB" dirty="0" smtClean="0">
                <a:solidFill>
                  <a:srgbClr val="FF0000"/>
                </a:solidFill>
                <a:latin typeface="Comic Sans MS" panose="030F0702030302020204" pitchFamily="66" charset="0"/>
              </a:rPr>
              <a:t>l </a:t>
            </a:r>
            <a:r>
              <a:rPr lang="en-GB" dirty="0">
                <a:solidFill>
                  <a:srgbClr val="FF0000"/>
                </a:solidFill>
                <a:latin typeface="Comic Sans MS" panose="030F0702030302020204" pitchFamily="66" charset="0"/>
              </a:rPr>
              <a:t>R</a:t>
            </a:r>
            <a:r>
              <a:rPr lang="en-GB" dirty="0" smtClean="0">
                <a:solidFill>
                  <a:srgbClr val="00B050"/>
                </a:solidFill>
                <a:latin typeface="Comic Sans MS" panose="030F0702030302020204" pitchFamily="66" charset="0"/>
              </a:rPr>
              <a:t>a</a:t>
            </a:r>
            <a:r>
              <a:rPr lang="en-GB" dirty="0" smtClean="0">
                <a:solidFill>
                  <a:srgbClr val="FF0000"/>
                </a:solidFill>
                <a:latin typeface="Comic Sans MS" panose="030F0702030302020204" pitchFamily="66" charset="0"/>
              </a:rPr>
              <a:t>c</a:t>
            </a:r>
            <a:r>
              <a:rPr lang="en-GB" dirty="0" smtClean="0">
                <a:solidFill>
                  <a:srgbClr val="00B050"/>
                </a:solidFill>
                <a:latin typeface="Comic Sans MS" panose="030F0702030302020204" pitchFamily="66" charset="0"/>
              </a:rPr>
              <a:t>e</a:t>
            </a:r>
            <a:endParaRPr lang="en-GB" dirty="0">
              <a:solidFill>
                <a:srgbClr val="00B050"/>
              </a:solidFill>
              <a:latin typeface="Comic Sans MS" panose="030F0702030302020204" pitchFamily="66" charset="0"/>
            </a:endParaRPr>
          </a:p>
        </p:txBody>
      </p:sp>
      <p:sp>
        <p:nvSpPr>
          <p:cNvPr id="4" name="TextBox 3"/>
          <p:cNvSpPr txBox="1"/>
          <p:nvPr/>
        </p:nvSpPr>
        <p:spPr>
          <a:xfrm>
            <a:off x="611560" y="1194013"/>
            <a:ext cx="7992888" cy="5693866"/>
          </a:xfrm>
          <a:prstGeom prst="rect">
            <a:avLst/>
          </a:prstGeom>
          <a:noFill/>
        </p:spPr>
        <p:txBody>
          <a:bodyPr wrap="square" rtlCol="0">
            <a:spAutoFit/>
          </a:bodyPr>
          <a:lstStyle/>
          <a:p>
            <a:r>
              <a:rPr lang="en-GB" sz="2800" dirty="0">
                <a:solidFill>
                  <a:prstClr val="black"/>
                </a:solidFill>
                <a:latin typeface="Comic Sans MS" panose="030F0702030302020204" pitchFamily="66" charset="0"/>
              </a:rPr>
              <a:t>Yesterd</a:t>
            </a:r>
            <a:r>
              <a:rPr lang="en-GB" sz="2800" dirty="0">
                <a:solidFill>
                  <a:srgbClr val="00B050"/>
                </a:solidFill>
                <a:latin typeface="Comic Sans MS" panose="030F0702030302020204" pitchFamily="66" charset="0"/>
              </a:rPr>
              <a:t>ay</a:t>
            </a:r>
            <a:r>
              <a:rPr lang="en-GB" sz="2800" dirty="0">
                <a:solidFill>
                  <a:prstClr val="black"/>
                </a:solidFill>
                <a:latin typeface="Comic Sans MS" panose="030F0702030302020204" pitchFamily="66" charset="0"/>
              </a:rPr>
              <a:t>’s gr</a:t>
            </a:r>
            <a:r>
              <a:rPr lang="en-GB" sz="2800" dirty="0">
                <a:solidFill>
                  <a:srgbClr val="00B050"/>
                </a:solidFill>
                <a:latin typeface="Comic Sans MS" panose="030F0702030302020204" pitchFamily="66" charset="0"/>
              </a:rPr>
              <a:t>ea</a:t>
            </a:r>
            <a:r>
              <a:rPr lang="en-GB" sz="2800" dirty="0">
                <a:solidFill>
                  <a:prstClr val="black"/>
                </a:solidFill>
                <a:latin typeface="Comic Sans MS" panose="030F0702030302020204" pitchFamily="66" charset="0"/>
              </a:rPr>
              <a:t>t r</a:t>
            </a:r>
            <a:r>
              <a:rPr lang="en-GB" sz="2800" dirty="0">
                <a:solidFill>
                  <a:srgbClr val="00B050"/>
                </a:solidFill>
                <a:latin typeface="Comic Sans MS" panose="030F0702030302020204" pitchFamily="66" charset="0"/>
              </a:rPr>
              <a:t>a</a:t>
            </a:r>
            <a:r>
              <a:rPr lang="en-GB" sz="2800" dirty="0">
                <a:solidFill>
                  <a:prstClr val="black"/>
                </a:solidFill>
                <a:latin typeface="Comic Sans MS" panose="030F0702030302020204" pitchFamily="66" charset="0"/>
              </a:rPr>
              <a:t>c</a:t>
            </a:r>
            <a:r>
              <a:rPr lang="en-GB" sz="2800" dirty="0">
                <a:solidFill>
                  <a:srgbClr val="00B050"/>
                </a:solidFill>
                <a:latin typeface="Comic Sans MS" panose="030F0702030302020204" pitchFamily="66" charset="0"/>
              </a:rPr>
              <a:t>e</a:t>
            </a:r>
            <a:r>
              <a:rPr lang="en-GB" sz="2800" dirty="0">
                <a:solidFill>
                  <a:prstClr val="black"/>
                </a:solidFill>
                <a:latin typeface="Comic Sans MS" panose="030F0702030302020204" pitchFamily="66" charset="0"/>
              </a:rPr>
              <a:t> was br</a:t>
            </a:r>
            <a:r>
              <a:rPr lang="en-GB" sz="2800" dirty="0">
                <a:solidFill>
                  <a:srgbClr val="00B050"/>
                </a:solidFill>
                <a:latin typeface="Comic Sans MS" panose="030F0702030302020204" pitchFamily="66" charset="0"/>
              </a:rPr>
              <a:t>a</a:t>
            </a:r>
            <a:r>
              <a:rPr lang="en-GB" sz="2800" dirty="0">
                <a:solidFill>
                  <a:prstClr val="black"/>
                </a:solidFill>
                <a:latin typeface="Comic Sans MS" panose="030F0702030302020204" pitchFamily="66" charset="0"/>
              </a:rPr>
              <a:t>v</a:t>
            </a:r>
            <a:r>
              <a:rPr lang="en-GB" sz="2800" dirty="0">
                <a:solidFill>
                  <a:srgbClr val="00B050"/>
                </a:solidFill>
                <a:latin typeface="Comic Sans MS" panose="030F0702030302020204" pitchFamily="66" charset="0"/>
              </a:rPr>
              <a:t>e</a:t>
            </a:r>
            <a:r>
              <a:rPr lang="en-GB" sz="2800" dirty="0">
                <a:solidFill>
                  <a:prstClr val="black"/>
                </a:solidFill>
                <a:latin typeface="Comic Sans MS" panose="030F0702030302020204" pitchFamily="66" charset="0"/>
              </a:rPr>
              <a:t>ly won by Cr</a:t>
            </a:r>
            <a:r>
              <a:rPr lang="en-GB" sz="2800" dirty="0">
                <a:solidFill>
                  <a:srgbClr val="00B050"/>
                </a:solidFill>
                <a:latin typeface="Comic Sans MS" panose="030F0702030302020204" pitchFamily="66" charset="0"/>
              </a:rPr>
              <a:t>a</a:t>
            </a:r>
            <a:r>
              <a:rPr lang="en-GB" sz="2800" dirty="0">
                <a:solidFill>
                  <a:prstClr val="black"/>
                </a:solidFill>
                <a:latin typeface="Comic Sans MS" panose="030F0702030302020204" pitchFamily="66" charset="0"/>
              </a:rPr>
              <a:t>zy D</a:t>
            </a:r>
            <a:r>
              <a:rPr lang="en-GB" sz="2800" dirty="0">
                <a:solidFill>
                  <a:srgbClr val="00B050"/>
                </a:solidFill>
                <a:latin typeface="Comic Sans MS" panose="030F0702030302020204" pitchFamily="66" charset="0"/>
              </a:rPr>
              <a:t>a</a:t>
            </a:r>
            <a:r>
              <a:rPr lang="en-GB" sz="2800" dirty="0">
                <a:solidFill>
                  <a:prstClr val="black"/>
                </a:solidFill>
                <a:latin typeface="Comic Sans MS" panose="030F0702030302020204" pitchFamily="66" charset="0"/>
              </a:rPr>
              <a:t>v</a:t>
            </a:r>
            <a:r>
              <a:rPr lang="en-GB" sz="2800" dirty="0">
                <a:solidFill>
                  <a:srgbClr val="00B050"/>
                </a:solidFill>
                <a:latin typeface="Comic Sans MS" panose="030F0702030302020204" pitchFamily="66" charset="0"/>
              </a:rPr>
              <a:t>e</a:t>
            </a:r>
            <a:r>
              <a:rPr lang="en-GB" sz="2800" dirty="0">
                <a:solidFill>
                  <a:prstClr val="black"/>
                </a:solidFill>
                <a:latin typeface="Comic Sans MS" panose="030F0702030302020204" pitchFamily="66" charset="0"/>
              </a:rPr>
              <a:t>.</a:t>
            </a:r>
          </a:p>
          <a:p>
            <a:r>
              <a:rPr lang="en-GB" sz="2800" dirty="0">
                <a:solidFill>
                  <a:prstClr val="black"/>
                </a:solidFill>
                <a:latin typeface="Comic Sans MS" panose="030F0702030302020204" pitchFamily="66" charset="0"/>
              </a:rPr>
              <a:t>The start of the r</a:t>
            </a:r>
            <a:r>
              <a:rPr lang="en-GB" sz="2800" dirty="0">
                <a:solidFill>
                  <a:srgbClr val="00B050"/>
                </a:solidFill>
                <a:latin typeface="Comic Sans MS" panose="030F0702030302020204" pitchFamily="66" charset="0"/>
              </a:rPr>
              <a:t>a</a:t>
            </a:r>
            <a:r>
              <a:rPr lang="en-GB" sz="2800" dirty="0">
                <a:solidFill>
                  <a:prstClr val="black"/>
                </a:solidFill>
                <a:latin typeface="Comic Sans MS" panose="030F0702030302020204" pitchFamily="66" charset="0"/>
              </a:rPr>
              <a:t>c</a:t>
            </a:r>
            <a:r>
              <a:rPr lang="en-GB" sz="2800" dirty="0">
                <a:solidFill>
                  <a:srgbClr val="00B050"/>
                </a:solidFill>
                <a:latin typeface="Comic Sans MS" panose="030F0702030302020204" pitchFamily="66" charset="0"/>
              </a:rPr>
              <a:t>e</a:t>
            </a:r>
            <a:r>
              <a:rPr lang="en-GB" sz="2800" dirty="0">
                <a:solidFill>
                  <a:prstClr val="black"/>
                </a:solidFill>
                <a:latin typeface="Comic Sans MS" panose="030F0702030302020204" pitchFamily="66" charset="0"/>
              </a:rPr>
              <a:t> was del</a:t>
            </a:r>
            <a:r>
              <a:rPr lang="en-GB" sz="2800" dirty="0">
                <a:solidFill>
                  <a:srgbClr val="00B050"/>
                </a:solidFill>
                <a:latin typeface="Comic Sans MS" panose="030F0702030302020204" pitchFamily="66" charset="0"/>
              </a:rPr>
              <a:t>ay</a:t>
            </a:r>
            <a:r>
              <a:rPr lang="en-GB" sz="2800" dirty="0">
                <a:solidFill>
                  <a:prstClr val="black"/>
                </a:solidFill>
                <a:latin typeface="Comic Sans MS" panose="030F0702030302020204" pitchFamily="66" charset="0"/>
              </a:rPr>
              <a:t>ed by r</a:t>
            </a:r>
            <a:r>
              <a:rPr lang="en-GB" sz="2800" dirty="0">
                <a:solidFill>
                  <a:srgbClr val="00B050"/>
                </a:solidFill>
                <a:latin typeface="Comic Sans MS" panose="030F0702030302020204" pitchFamily="66" charset="0"/>
              </a:rPr>
              <a:t>ai</a:t>
            </a:r>
            <a:r>
              <a:rPr lang="en-GB" sz="2800" dirty="0">
                <a:solidFill>
                  <a:prstClr val="black"/>
                </a:solidFill>
                <a:latin typeface="Comic Sans MS" panose="030F0702030302020204" pitchFamily="66" charset="0"/>
              </a:rPr>
              <a:t>n.  The crowd bec</a:t>
            </a:r>
            <a:r>
              <a:rPr lang="en-GB" sz="2800" dirty="0">
                <a:solidFill>
                  <a:srgbClr val="00B050"/>
                </a:solidFill>
                <a:latin typeface="Comic Sans MS" panose="030F0702030302020204" pitchFamily="66" charset="0"/>
              </a:rPr>
              <a:t>a</a:t>
            </a:r>
            <a:r>
              <a:rPr lang="en-GB" sz="2800" dirty="0">
                <a:solidFill>
                  <a:prstClr val="black"/>
                </a:solidFill>
                <a:latin typeface="Comic Sans MS" panose="030F0702030302020204" pitchFamily="66" charset="0"/>
              </a:rPr>
              <a:t>m</a:t>
            </a:r>
            <a:r>
              <a:rPr lang="en-GB" sz="2800" dirty="0">
                <a:solidFill>
                  <a:srgbClr val="00B050"/>
                </a:solidFill>
                <a:latin typeface="Comic Sans MS" panose="030F0702030302020204" pitchFamily="66" charset="0"/>
              </a:rPr>
              <a:t>e</a:t>
            </a:r>
            <a:r>
              <a:rPr lang="en-GB" sz="2800" dirty="0">
                <a:solidFill>
                  <a:prstClr val="black"/>
                </a:solidFill>
                <a:latin typeface="Comic Sans MS" panose="030F0702030302020204" pitchFamily="66" charset="0"/>
              </a:rPr>
              <a:t> frustr</a:t>
            </a:r>
            <a:r>
              <a:rPr lang="en-GB" sz="2800" dirty="0">
                <a:solidFill>
                  <a:srgbClr val="00B050"/>
                </a:solidFill>
                <a:latin typeface="Comic Sans MS" panose="030F0702030302020204" pitchFamily="66" charset="0"/>
              </a:rPr>
              <a:t>a</a:t>
            </a:r>
            <a:r>
              <a:rPr lang="en-GB" sz="2800" dirty="0">
                <a:solidFill>
                  <a:prstClr val="black"/>
                </a:solidFill>
                <a:latin typeface="Comic Sans MS" panose="030F0702030302020204" pitchFamily="66" charset="0"/>
              </a:rPr>
              <a:t>t</a:t>
            </a:r>
            <a:r>
              <a:rPr lang="en-GB" sz="2800" dirty="0">
                <a:solidFill>
                  <a:srgbClr val="00B050"/>
                </a:solidFill>
                <a:latin typeface="Comic Sans MS" panose="030F0702030302020204" pitchFamily="66" charset="0"/>
              </a:rPr>
              <a:t>e</a:t>
            </a:r>
            <a:r>
              <a:rPr lang="en-GB" sz="2800" dirty="0">
                <a:solidFill>
                  <a:prstClr val="black"/>
                </a:solidFill>
                <a:latin typeface="Comic Sans MS" panose="030F0702030302020204" pitchFamily="66" charset="0"/>
              </a:rPr>
              <a:t>d but just </a:t>
            </a:r>
            <a:r>
              <a:rPr lang="en-GB" sz="2800" dirty="0">
                <a:solidFill>
                  <a:srgbClr val="00B050"/>
                </a:solidFill>
                <a:latin typeface="Comic Sans MS" panose="030F0702030302020204" pitchFamily="66" charset="0"/>
              </a:rPr>
              <a:t>eigh</a:t>
            </a:r>
            <a:r>
              <a:rPr lang="en-GB" sz="2800" dirty="0">
                <a:solidFill>
                  <a:prstClr val="black"/>
                </a:solidFill>
                <a:latin typeface="Comic Sans MS" panose="030F0702030302020204" pitchFamily="66" charset="0"/>
              </a:rPr>
              <a:t>ty minutes l</a:t>
            </a:r>
            <a:r>
              <a:rPr lang="en-GB" sz="2800" dirty="0">
                <a:solidFill>
                  <a:srgbClr val="00B050"/>
                </a:solidFill>
                <a:latin typeface="Comic Sans MS" panose="030F0702030302020204" pitchFamily="66" charset="0"/>
              </a:rPr>
              <a:t>a</a:t>
            </a:r>
            <a:r>
              <a:rPr lang="en-GB" sz="2800" dirty="0">
                <a:solidFill>
                  <a:prstClr val="black"/>
                </a:solidFill>
                <a:latin typeface="Comic Sans MS" panose="030F0702030302020204" pitchFamily="66" charset="0"/>
              </a:rPr>
              <a:t>t</a:t>
            </a:r>
            <a:r>
              <a:rPr lang="en-GB" sz="2800" dirty="0">
                <a:solidFill>
                  <a:srgbClr val="00B050"/>
                </a:solidFill>
                <a:latin typeface="Comic Sans MS" panose="030F0702030302020204" pitchFamily="66" charset="0"/>
              </a:rPr>
              <a:t>e</a:t>
            </a:r>
            <a:r>
              <a:rPr lang="en-GB" sz="2800" dirty="0">
                <a:solidFill>
                  <a:prstClr val="black"/>
                </a:solidFill>
                <a:latin typeface="Comic Sans MS" panose="030F0702030302020204" pitchFamily="66" charset="0"/>
              </a:rPr>
              <a:t>r the gr</a:t>
            </a:r>
            <a:r>
              <a:rPr lang="en-GB" sz="2800" dirty="0">
                <a:solidFill>
                  <a:srgbClr val="00B050"/>
                </a:solidFill>
                <a:latin typeface="Comic Sans MS" panose="030F0702030302020204" pitchFamily="66" charset="0"/>
              </a:rPr>
              <a:t>ey</a:t>
            </a:r>
            <a:r>
              <a:rPr lang="en-GB" sz="2800" dirty="0">
                <a:solidFill>
                  <a:prstClr val="black"/>
                </a:solidFill>
                <a:latin typeface="Comic Sans MS" panose="030F0702030302020204" pitchFamily="66" charset="0"/>
              </a:rPr>
              <a:t> </a:t>
            </a:r>
            <a:r>
              <a:rPr lang="en-GB" sz="2800" dirty="0" smtClean="0">
                <a:solidFill>
                  <a:prstClr val="black"/>
                </a:solidFill>
                <a:latin typeface="Comic Sans MS" panose="030F0702030302020204" pitchFamily="66" charset="0"/>
              </a:rPr>
              <a:t>clouds rolled </a:t>
            </a:r>
            <a:r>
              <a:rPr lang="en-GB" sz="2800" dirty="0">
                <a:solidFill>
                  <a:prstClr val="black"/>
                </a:solidFill>
                <a:latin typeface="Comic Sans MS" panose="030F0702030302020204" pitchFamily="66" charset="0"/>
              </a:rPr>
              <a:t>aw</a:t>
            </a:r>
            <a:r>
              <a:rPr lang="en-GB" sz="2800" dirty="0">
                <a:solidFill>
                  <a:srgbClr val="00B050"/>
                </a:solidFill>
                <a:latin typeface="Comic Sans MS" panose="030F0702030302020204" pitchFamily="66" charset="0"/>
              </a:rPr>
              <a:t>ay</a:t>
            </a:r>
            <a:r>
              <a:rPr lang="en-GB" sz="2800" dirty="0">
                <a:solidFill>
                  <a:prstClr val="black"/>
                </a:solidFill>
                <a:latin typeface="Comic Sans MS" panose="030F0702030302020204" pitchFamily="66" charset="0"/>
              </a:rPr>
              <a:t>.  Cr</a:t>
            </a:r>
            <a:r>
              <a:rPr lang="en-GB" sz="2800" dirty="0">
                <a:solidFill>
                  <a:srgbClr val="00B050"/>
                </a:solidFill>
                <a:latin typeface="Comic Sans MS" panose="030F0702030302020204" pitchFamily="66" charset="0"/>
              </a:rPr>
              <a:t>a</a:t>
            </a:r>
            <a:r>
              <a:rPr lang="en-GB" sz="2800" dirty="0">
                <a:solidFill>
                  <a:prstClr val="black"/>
                </a:solidFill>
                <a:latin typeface="Comic Sans MS" panose="030F0702030302020204" pitchFamily="66" charset="0"/>
              </a:rPr>
              <a:t>zy D</a:t>
            </a:r>
            <a:r>
              <a:rPr lang="en-GB" sz="2800" dirty="0">
                <a:solidFill>
                  <a:srgbClr val="00B050"/>
                </a:solidFill>
                <a:latin typeface="Comic Sans MS" panose="030F0702030302020204" pitchFamily="66" charset="0"/>
              </a:rPr>
              <a:t>a</a:t>
            </a:r>
            <a:r>
              <a:rPr lang="en-GB" sz="2800" dirty="0">
                <a:solidFill>
                  <a:prstClr val="black"/>
                </a:solidFill>
                <a:latin typeface="Comic Sans MS" panose="030F0702030302020204" pitchFamily="66" charset="0"/>
              </a:rPr>
              <a:t>v</a:t>
            </a:r>
            <a:r>
              <a:rPr lang="en-GB" sz="2800" dirty="0">
                <a:solidFill>
                  <a:srgbClr val="00B050"/>
                </a:solidFill>
                <a:latin typeface="Comic Sans MS" panose="030F0702030302020204" pitchFamily="66" charset="0"/>
              </a:rPr>
              <a:t>e</a:t>
            </a:r>
            <a:r>
              <a:rPr lang="en-GB" sz="2800" dirty="0">
                <a:solidFill>
                  <a:prstClr val="black"/>
                </a:solidFill>
                <a:latin typeface="Comic Sans MS" panose="030F0702030302020204" pitchFamily="66" charset="0"/>
              </a:rPr>
              <a:t> (aged </a:t>
            </a:r>
            <a:r>
              <a:rPr lang="en-GB" sz="2800" dirty="0">
                <a:solidFill>
                  <a:srgbClr val="00B050"/>
                </a:solidFill>
                <a:latin typeface="Comic Sans MS" panose="030F0702030302020204" pitchFamily="66" charset="0"/>
              </a:rPr>
              <a:t>eigh</a:t>
            </a:r>
            <a:r>
              <a:rPr lang="en-GB" sz="2800" dirty="0">
                <a:solidFill>
                  <a:prstClr val="black"/>
                </a:solidFill>
                <a:latin typeface="Comic Sans MS" panose="030F0702030302020204" pitchFamily="66" charset="0"/>
              </a:rPr>
              <a:t>t) has been tr</a:t>
            </a:r>
            <a:r>
              <a:rPr lang="en-GB" sz="2800" dirty="0">
                <a:solidFill>
                  <a:srgbClr val="00B050"/>
                </a:solidFill>
                <a:latin typeface="Comic Sans MS" panose="030F0702030302020204" pitchFamily="66" charset="0"/>
              </a:rPr>
              <a:t>ai</a:t>
            </a:r>
            <a:r>
              <a:rPr lang="en-GB" sz="2800" dirty="0">
                <a:solidFill>
                  <a:prstClr val="black"/>
                </a:solidFill>
                <a:latin typeface="Comic Sans MS" panose="030F0702030302020204" pitchFamily="66" charset="0"/>
              </a:rPr>
              <a:t>ning hard since he was a tiny b</a:t>
            </a:r>
            <a:r>
              <a:rPr lang="en-GB" sz="2800" dirty="0">
                <a:solidFill>
                  <a:srgbClr val="00B050"/>
                </a:solidFill>
                <a:latin typeface="Comic Sans MS" panose="030F0702030302020204" pitchFamily="66" charset="0"/>
              </a:rPr>
              <a:t>a</a:t>
            </a:r>
            <a:r>
              <a:rPr lang="en-GB" sz="2800" dirty="0">
                <a:solidFill>
                  <a:prstClr val="black"/>
                </a:solidFill>
                <a:latin typeface="Comic Sans MS" panose="030F0702030302020204" pitchFamily="66" charset="0"/>
              </a:rPr>
              <a:t>by sn</a:t>
            </a:r>
            <a:r>
              <a:rPr lang="en-GB" sz="2800" dirty="0">
                <a:solidFill>
                  <a:srgbClr val="00B050"/>
                </a:solidFill>
                <a:latin typeface="Comic Sans MS" panose="030F0702030302020204" pitchFamily="66" charset="0"/>
              </a:rPr>
              <a:t>ai</a:t>
            </a:r>
            <a:r>
              <a:rPr lang="en-GB" sz="2800" dirty="0">
                <a:solidFill>
                  <a:prstClr val="black"/>
                </a:solidFill>
                <a:latin typeface="Comic Sans MS" panose="030F0702030302020204" pitchFamily="66" charset="0"/>
              </a:rPr>
              <a:t>l.</a:t>
            </a:r>
          </a:p>
          <a:p>
            <a:r>
              <a:rPr lang="en-GB" sz="2800" dirty="0">
                <a:solidFill>
                  <a:prstClr val="black"/>
                </a:solidFill>
                <a:latin typeface="Comic Sans MS" panose="030F0702030302020204" pitchFamily="66" charset="0"/>
              </a:rPr>
              <a:t>He left all the other sn</a:t>
            </a:r>
            <a:r>
              <a:rPr lang="en-GB" sz="2800" dirty="0">
                <a:solidFill>
                  <a:srgbClr val="00B050"/>
                </a:solidFill>
                <a:latin typeface="Comic Sans MS" panose="030F0702030302020204" pitchFamily="66" charset="0"/>
              </a:rPr>
              <a:t>ai</a:t>
            </a:r>
            <a:r>
              <a:rPr lang="en-GB" sz="2800" dirty="0">
                <a:solidFill>
                  <a:prstClr val="black"/>
                </a:solidFill>
                <a:latin typeface="Comic Sans MS" panose="030F0702030302020204" pitchFamily="66" charset="0"/>
              </a:rPr>
              <a:t>ls tr</a:t>
            </a:r>
            <a:r>
              <a:rPr lang="en-GB" sz="2800" dirty="0">
                <a:solidFill>
                  <a:srgbClr val="00B050"/>
                </a:solidFill>
                <a:latin typeface="Comic Sans MS" panose="030F0702030302020204" pitchFamily="66" charset="0"/>
              </a:rPr>
              <a:t>ai</a:t>
            </a:r>
            <a:r>
              <a:rPr lang="en-GB" sz="2800" dirty="0">
                <a:solidFill>
                  <a:prstClr val="black"/>
                </a:solidFill>
                <a:latin typeface="Comic Sans MS" panose="030F0702030302020204" pitchFamily="66" charset="0"/>
              </a:rPr>
              <a:t>ling behind him.  We asked L</a:t>
            </a:r>
            <a:r>
              <a:rPr lang="en-GB" sz="2800" dirty="0">
                <a:solidFill>
                  <a:srgbClr val="00B050"/>
                </a:solidFill>
                <a:latin typeface="Comic Sans MS" panose="030F0702030302020204" pitchFamily="66" charset="0"/>
              </a:rPr>
              <a:t>a</a:t>
            </a:r>
            <a:r>
              <a:rPr lang="en-GB" sz="2800" dirty="0">
                <a:solidFill>
                  <a:prstClr val="black"/>
                </a:solidFill>
                <a:latin typeface="Comic Sans MS" panose="030F0702030302020204" pitchFamily="66" charset="0"/>
              </a:rPr>
              <a:t>zy D</a:t>
            </a:r>
            <a:r>
              <a:rPr lang="en-GB" sz="2800" dirty="0">
                <a:solidFill>
                  <a:srgbClr val="00B050"/>
                </a:solidFill>
                <a:latin typeface="Comic Sans MS" panose="030F0702030302020204" pitchFamily="66" charset="0"/>
              </a:rPr>
              <a:t>ai</a:t>
            </a:r>
            <a:r>
              <a:rPr lang="en-GB" sz="2800" dirty="0">
                <a:solidFill>
                  <a:prstClr val="black"/>
                </a:solidFill>
                <a:latin typeface="Comic Sans MS" panose="030F0702030302020204" pitchFamily="66" charset="0"/>
              </a:rPr>
              <a:t>sy (who came </a:t>
            </a:r>
            <a:r>
              <a:rPr lang="en-GB" sz="2800" dirty="0">
                <a:solidFill>
                  <a:srgbClr val="00B050"/>
                </a:solidFill>
                <a:latin typeface="Comic Sans MS" panose="030F0702030302020204" pitchFamily="66" charset="0"/>
              </a:rPr>
              <a:t>eigh</a:t>
            </a:r>
            <a:r>
              <a:rPr lang="en-GB" sz="2800" dirty="0">
                <a:solidFill>
                  <a:prstClr val="black"/>
                </a:solidFill>
                <a:latin typeface="Comic Sans MS" panose="030F0702030302020204" pitchFamily="66" charset="0"/>
              </a:rPr>
              <a:t>th) if she had anything to s</a:t>
            </a:r>
            <a:r>
              <a:rPr lang="en-GB" sz="2800" dirty="0">
                <a:solidFill>
                  <a:srgbClr val="00B050"/>
                </a:solidFill>
                <a:latin typeface="Comic Sans MS" panose="030F0702030302020204" pitchFamily="66" charset="0"/>
              </a:rPr>
              <a:t>ay</a:t>
            </a:r>
            <a:r>
              <a:rPr lang="en-GB" sz="2800" dirty="0">
                <a:solidFill>
                  <a:prstClr val="black"/>
                </a:solidFill>
                <a:latin typeface="Comic Sans MS" panose="030F0702030302020204" pitchFamily="66" charset="0"/>
              </a:rPr>
              <a:t>.  She stated, “D</a:t>
            </a:r>
            <a:r>
              <a:rPr lang="en-GB" sz="2800" dirty="0">
                <a:solidFill>
                  <a:srgbClr val="00B050"/>
                </a:solidFill>
                <a:latin typeface="Comic Sans MS" panose="030F0702030302020204" pitchFamily="66" charset="0"/>
              </a:rPr>
              <a:t>a</a:t>
            </a:r>
            <a:r>
              <a:rPr lang="en-GB" sz="2800" dirty="0">
                <a:solidFill>
                  <a:prstClr val="black"/>
                </a:solidFill>
                <a:latin typeface="Comic Sans MS" panose="030F0702030302020204" pitchFamily="66" charset="0"/>
              </a:rPr>
              <a:t>v</a:t>
            </a:r>
            <a:r>
              <a:rPr lang="en-GB" sz="2800" dirty="0">
                <a:solidFill>
                  <a:srgbClr val="00B050"/>
                </a:solidFill>
                <a:latin typeface="Comic Sans MS" panose="030F0702030302020204" pitchFamily="66" charset="0"/>
              </a:rPr>
              <a:t>e</a:t>
            </a:r>
            <a:r>
              <a:rPr lang="en-GB" sz="2800" dirty="0">
                <a:solidFill>
                  <a:prstClr val="black"/>
                </a:solidFill>
                <a:latin typeface="Comic Sans MS" panose="030F0702030302020204" pitchFamily="66" charset="0"/>
              </a:rPr>
              <a:t> is my m</a:t>
            </a:r>
            <a:r>
              <a:rPr lang="en-GB" sz="2800" dirty="0">
                <a:solidFill>
                  <a:srgbClr val="00B050"/>
                </a:solidFill>
                <a:latin typeface="Comic Sans MS" panose="030F0702030302020204" pitchFamily="66" charset="0"/>
              </a:rPr>
              <a:t>a</a:t>
            </a:r>
            <a:r>
              <a:rPr lang="en-GB" sz="2800" dirty="0">
                <a:solidFill>
                  <a:prstClr val="black"/>
                </a:solidFill>
                <a:latin typeface="Comic Sans MS" panose="030F0702030302020204" pitchFamily="66" charset="0"/>
              </a:rPr>
              <a:t>t</a:t>
            </a:r>
            <a:r>
              <a:rPr lang="en-GB" sz="2800" dirty="0">
                <a:solidFill>
                  <a:srgbClr val="00B050"/>
                </a:solidFill>
                <a:latin typeface="Comic Sans MS" panose="030F0702030302020204" pitchFamily="66" charset="0"/>
              </a:rPr>
              <a:t>e</a:t>
            </a:r>
            <a:r>
              <a:rPr lang="en-GB" sz="2800" dirty="0">
                <a:solidFill>
                  <a:prstClr val="black"/>
                </a:solidFill>
                <a:latin typeface="Comic Sans MS" panose="030F0702030302020204" pitchFamily="66" charset="0"/>
              </a:rPr>
              <a:t> and I think he is gr</a:t>
            </a:r>
            <a:r>
              <a:rPr lang="en-GB" sz="2800" dirty="0">
                <a:solidFill>
                  <a:srgbClr val="00B050"/>
                </a:solidFill>
                <a:latin typeface="Comic Sans MS" panose="030F0702030302020204" pitchFamily="66" charset="0"/>
              </a:rPr>
              <a:t>ea</a:t>
            </a:r>
            <a:r>
              <a:rPr lang="en-GB" sz="2800" dirty="0">
                <a:solidFill>
                  <a:prstClr val="black"/>
                </a:solidFill>
                <a:latin typeface="Comic Sans MS" panose="030F0702030302020204" pitchFamily="66" charset="0"/>
              </a:rPr>
              <a:t>t but I h</a:t>
            </a:r>
            <a:r>
              <a:rPr lang="en-GB" sz="2800" dirty="0">
                <a:solidFill>
                  <a:srgbClr val="00B050"/>
                </a:solidFill>
                <a:latin typeface="Comic Sans MS" panose="030F0702030302020204" pitchFamily="66" charset="0"/>
              </a:rPr>
              <a:t>a</a:t>
            </a:r>
            <a:r>
              <a:rPr lang="en-GB" sz="2800" dirty="0">
                <a:solidFill>
                  <a:prstClr val="black"/>
                </a:solidFill>
                <a:latin typeface="Comic Sans MS" panose="030F0702030302020204" pitchFamily="66" charset="0"/>
              </a:rPr>
              <a:t>t</a:t>
            </a:r>
            <a:r>
              <a:rPr lang="en-GB" sz="2800" dirty="0">
                <a:solidFill>
                  <a:srgbClr val="00B050"/>
                </a:solidFill>
                <a:latin typeface="Comic Sans MS" panose="030F0702030302020204" pitchFamily="66" charset="0"/>
              </a:rPr>
              <a:t>e</a:t>
            </a:r>
            <a:r>
              <a:rPr lang="en-GB" sz="2800" dirty="0">
                <a:solidFill>
                  <a:prstClr val="black"/>
                </a:solidFill>
                <a:latin typeface="Comic Sans MS" panose="030F0702030302020204" pitchFamily="66" charset="0"/>
              </a:rPr>
              <a:t> it when he beats me.”</a:t>
            </a:r>
          </a:p>
          <a:p>
            <a:endParaRPr lang="en-GB" sz="2800" dirty="0">
              <a:solidFill>
                <a:prstClr val="black"/>
              </a:solidFill>
              <a:latin typeface="Comic Sans MS" panose="030F0702030302020204" pitchFamily="66" charset="0"/>
            </a:endParaRPr>
          </a:p>
        </p:txBody>
      </p:sp>
    </p:spTree>
    <p:extLst>
      <p:ext uri="{BB962C8B-B14F-4D97-AF65-F5344CB8AC3E}">
        <p14:creationId xmlns:p14="http://schemas.microsoft.com/office/powerpoint/2010/main" val="173120275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680032864"/>
              </p:ext>
            </p:extLst>
          </p:nvPr>
        </p:nvGraphicFramePr>
        <p:xfrm>
          <a:off x="899592" y="548680"/>
          <a:ext cx="7776867" cy="3416280"/>
        </p:xfrm>
        <a:graphic>
          <a:graphicData uri="http://schemas.openxmlformats.org/drawingml/2006/table">
            <a:tbl>
              <a:tblPr firstRow="1" bandRow="1">
                <a:tableStyleId>{7DF18680-E054-41AD-8BC1-D1AEF772440D}</a:tableStyleId>
              </a:tblPr>
              <a:tblGrid>
                <a:gridCol w="1110981"/>
                <a:gridCol w="1110981"/>
                <a:gridCol w="1110981"/>
                <a:gridCol w="1110981"/>
                <a:gridCol w="1110981"/>
                <a:gridCol w="1110981"/>
                <a:gridCol w="1110981"/>
              </a:tblGrid>
              <a:tr h="795000">
                <a:tc>
                  <a:txBody>
                    <a:bodyPr/>
                    <a:lstStyle/>
                    <a:p>
                      <a:pPr algn="ctr"/>
                      <a:r>
                        <a:rPr lang="en-GB" sz="3600" dirty="0" err="1" smtClean="0">
                          <a:latin typeface="Comic Sans MS" panose="030F0702030302020204" pitchFamily="66" charset="0"/>
                        </a:rPr>
                        <a:t>a_e</a:t>
                      </a:r>
                      <a:endParaRPr lang="en-GB" sz="3600" dirty="0">
                        <a:latin typeface="Comic Sans MS" panose="030F0702030302020204" pitchFamily="66" charset="0"/>
                      </a:endParaRPr>
                    </a:p>
                  </a:txBody>
                  <a:tcPr/>
                </a:tc>
                <a:tc>
                  <a:txBody>
                    <a:bodyPr/>
                    <a:lstStyle/>
                    <a:p>
                      <a:pPr algn="ctr"/>
                      <a:r>
                        <a:rPr lang="en-GB" sz="3600" dirty="0" smtClean="0">
                          <a:latin typeface="Comic Sans MS" panose="030F0702030302020204" pitchFamily="66" charset="0"/>
                        </a:rPr>
                        <a:t>ay</a:t>
                      </a:r>
                      <a:endParaRPr lang="en-GB" sz="3600" dirty="0">
                        <a:latin typeface="Comic Sans MS" panose="030F0702030302020204" pitchFamily="66" charset="0"/>
                      </a:endParaRPr>
                    </a:p>
                  </a:txBody>
                  <a:tcPr/>
                </a:tc>
                <a:tc>
                  <a:txBody>
                    <a:bodyPr/>
                    <a:lstStyle/>
                    <a:p>
                      <a:pPr algn="ctr"/>
                      <a:r>
                        <a:rPr lang="en-GB" sz="3600" dirty="0" err="1" smtClean="0">
                          <a:latin typeface="Comic Sans MS" panose="030F0702030302020204" pitchFamily="66" charset="0"/>
                        </a:rPr>
                        <a:t>ea</a:t>
                      </a:r>
                      <a:endParaRPr lang="en-GB" sz="3600" dirty="0">
                        <a:latin typeface="Comic Sans MS" panose="030F0702030302020204" pitchFamily="66" charset="0"/>
                      </a:endParaRPr>
                    </a:p>
                  </a:txBody>
                  <a:tcPr/>
                </a:tc>
                <a:tc>
                  <a:txBody>
                    <a:bodyPr/>
                    <a:lstStyle/>
                    <a:p>
                      <a:pPr algn="ctr"/>
                      <a:r>
                        <a:rPr lang="en-GB" sz="3600" dirty="0" err="1" smtClean="0">
                          <a:latin typeface="Comic Sans MS" panose="030F0702030302020204" pitchFamily="66" charset="0"/>
                        </a:rPr>
                        <a:t>ai</a:t>
                      </a:r>
                      <a:endParaRPr lang="en-GB" sz="3600" dirty="0">
                        <a:latin typeface="Comic Sans MS" panose="030F0702030302020204" pitchFamily="66" charset="0"/>
                      </a:endParaRPr>
                    </a:p>
                  </a:txBody>
                  <a:tcPr/>
                </a:tc>
                <a:tc>
                  <a:txBody>
                    <a:bodyPr/>
                    <a:lstStyle/>
                    <a:p>
                      <a:pPr algn="ctr"/>
                      <a:r>
                        <a:rPr lang="en-GB" sz="3600" dirty="0" err="1" smtClean="0">
                          <a:latin typeface="Comic Sans MS" panose="030F0702030302020204" pitchFamily="66" charset="0"/>
                        </a:rPr>
                        <a:t>eigh</a:t>
                      </a:r>
                      <a:endParaRPr lang="en-GB" sz="3600" dirty="0">
                        <a:latin typeface="Comic Sans MS" panose="030F0702030302020204" pitchFamily="66" charset="0"/>
                      </a:endParaRPr>
                    </a:p>
                  </a:txBody>
                  <a:tcPr/>
                </a:tc>
                <a:tc>
                  <a:txBody>
                    <a:bodyPr/>
                    <a:lstStyle/>
                    <a:p>
                      <a:pPr algn="ctr"/>
                      <a:r>
                        <a:rPr lang="en-GB" sz="3600" dirty="0" smtClean="0">
                          <a:latin typeface="Comic Sans MS" panose="030F0702030302020204" pitchFamily="66" charset="0"/>
                        </a:rPr>
                        <a:t>a</a:t>
                      </a:r>
                      <a:endParaRPr lang="en-GB" sz="3600" dirty="0">
                        <a:latin typeface="Comic Sans MS" panose="030F0702030302020204" pitchFamily="66" charset="0"/>
                      </a:endParaRPr>
                    </a:p>
                  </a:txBody>
                  <a:tcPr/>
                </a:tc>
                <a:tc>
                  <a:txBody>
                    <a:bodyPr/>
                    <a:lstStyle/>
                    <a:p>
                      <a:pPr algn="ctr"/>
                      <a:r>
                        <a:rPr lang="en-GB" sz="3600" dirty="0" err="1" smtClean="0">
                          <a:latin typeface="Comic Sans MS" panose="030F0702030302020204" pitchFamily="66" charset="0"/>
                        </a:rPr>
                        <a:t>ey</a:t>
                      </a:r>
                      <a:endParaRPr lang="en-GB" sz="3600" dirty="0">
                        <a:latin typeface="Comic Sans MS" panose="030F0702030302020204" pitchFamily="66" charset="0"/>
                      </a:endParaRPr>
                    </a:p>
                  </a:txBody>
                  <a:tcPr/>
                </a:tc>
              </a:tr>
              <a:tr h="795000">
                <a:tc>
                  <a:txBody>
                    <a:bodyPr/>
                    <a:lstStyle/>
                    <a:p>
                      <a:pPr algn="ctr"/>
                      <a:r>
                        <a:rPr lang="en-GB" sz="2000" dirty="0" smtClean="0">
                          <a:latin typeface="Comic Sans MS" panose="030F0702030302020204" pitchFamily="66" charset="0"/>
                        </a:rPr>
                        <a:t>race</a:t>
                      </a:r>
                    </a:p>
                    <a:p>
                      <a:pPr algn="ctr"/>
                      <a:r>
                        <a:rPr lang="en-GB" sz="2000" dirty="0" smtClean="0">
                          <a:latin typeface="Comic Sans MS" panose="030F0702030302020204" pitchFamily="66" charset="0"/>
                        </a:rPr>
                        <a:t>bravely</a:t>
                      </a:r>
                    </a:p>
                    <a:p>
                      <a:pPr algn="ctr"/>
                      <a:r>
                        <a:rPr lang="en-GB" sz="2000" dirty="0" smtClean="0">
                          <a:latin typeface="Comic Sans MS" panose="030F0702030302020204" pitchFamily="66" charset="0"/>
                        </a:rPr>
                        <a:t>Dave</a:t>
                      </a:r>
                    </a:p>
                    <a:p>
                      <a:pPr algn="ctr"/>
                      <a:r>
                        <a:rPr lang="en-GB" sz="2000" smtClean="0">
                          <a:latin typeface="Comic Sans MS" panose="030F0702030302020204" pitchFamily="66" charset="0"/>
                        </a:rPr>
                        <a:t>became</a:t>
                      </a:r>
                      <a:endParaRPr lang="en-GB" sz="2000" dirty="0" smtClean="0">
                        <a:latin typeface="Comic Sans MS" panose="030F0702030302020204" pitchFamily="66" charset="0"/>
                      </a:endParaRPr>
                    </a:p>
                    <a:p>
                      <a:pPr algn="ctr"/>
                      <a:r>
                        <a:rPr lang="en-GB" sz="1400" dirty="0" smtClean="0">
                          <a:latin typeface="Comic Sans MS" panose="030F0702030302020204" pitchFamily="66" charset="0"/>
                        </a:rPr>
                        <a:t>frustrated</a:t>
                      </a:r>
                    </a:p>
                    <a:p>
                      <a:pPr algn="ctr"/>
                      <a:r>
                        <a:rPr lang="en-GB" sz="1800" dirty="0" smtClean="0">
                          <a:latin typeface="Comic Sans MS" panose="030F0702030302020204" pitchFamily="66" charset="0"/>
                        </a:rPr>
                        <a:t>later</a:t>
                      </a:r>
                    </a:p>
                    <a:p>
                      <a:pPr algn="ctr"/>
                      <a:r>
                        <a:rPr lang="en-GB" sz="1800" dirty="0" smtClean="0">
                          <a:latin typeface="Comic Sans MS" panose="030F0702030302020204" pitchFamily="66" charset="0"/>
                        </a:rPr>
                        <a:t>baby</a:t>
                      </a:r>
                    </a:p>
                    <a:p>
                      <a:pPr algn="ctr"/>
                      <a:r>
                        <a:rPr lang="en-GB" sz="1800" dirty="0" smtClean="0">
                          <a:latin typeface="Comic Sans MS" panose="030F0702030302020204" pitchFamily="66" charset="0"/>
                        </a:rPr>
                        <a:t>mate</a:t>
                      </a:r>
                    </a:p>
                    <a:p>
                      <a:pPr algn="ctr"/>
                      <a:r>
                        <a:rPr lang="en-GB" sz="1800" dirty="0" smtClean="0">
                          <a:latin typeface="Comic Sans MS" panose="030F0702030302020204" pitchFamily="66" charset="0"/>
                        </a:rPr>
                        <a:t>hate</a:t>
                      </a:r>
                      <a:endParaRPr lang="en-GB" sz="1800" dirty="0">
                        <a:latin typeface="Comic Sans MS" panose="030F0702030302020204" pitchFamily="66" charset="0"/>
                      </a:endParaRPr>
                    </a:p>
                  </a:txBody>
                  <a:tcPr/>
                </a:tc>
                <a:tc>
                  <a:txBody>
                    <a:bodyPr/>
                    <a:lstStyle/>
                    <a:p>
                      <a:pPr algn="ctr"/>
                      <a:r>
                        <a:rPr lang="en-GB" sz="2000" dirty="0" smtClean="0">
                          <a:latin typeface="Comic Sans MS" panose="030F0702030302020204" pitchFamily="66" charset="0"/>
                        </a:rPr>
                        <a:t>delayed</a:t>
                      </a:r>
                    </a:p>
                    <a:p>
                      <a:pPr algn="ctr"/>
                      <a:r>
                        <a:rPr lang="en-GB" sz="2000" dirty="0" smtClean="0">
                          <a:latin typeface="Comic Sans MS" panose="030F0702030302020204" pitchFamily="66" charset="0"/>
                        </a:rPr>
                        <a:t>away</a:t>
                      </a:r>
                    </a:p>
                    <a:p>
                      <a:pPr algn="ctr"/>
                      <a:r>
                        <a:rPr lang="en-GB" sz="2000" dirty="0" smtClean="0">
                          <a:latin typeface="Comic Sans MS" panose="030F0702030302020204" pitchFamily="66" charset="0"/>
                        </a:rPr>
                        <a:t>say</a:t>
                      </a:r>
                      <a:endParaRPr lang="en-GB" sz="2000" dirty="0">
                        <a:latin typeface="Comic Sans MS" panose="030F0702030302020204" pitchFamily="66" charset="0"/>
                      </a:endParaRPr>
                    </a:p>
                  </a:txBody>
                  <a:tcPr/>
                </a:tc>
                <a:tc>
                  <a:txBody>
                    <a:bodyPr/>
                    <a:lstStyle/>
                    <a:p>
                      <a:pPr algn="ctr"/>
                      <a:r>
                        <a:rPr lang="en-GB" sz="2000" dirty="0" smtClean="0">
                          <a:latin typeface="Comic Sans MS" panose="030F0702030302020204" pitchFamily="66" charset="0"/>
                        </a:rPr>
                        <a:t>great</a:t>
                      </a:r>
                      <a:endParaRPr lang="en-GB" sz="2000" dirty="0">
                        <a:latin typeface="Comic Sans MS" panose="030F0702030302020204" pitchFamily="66" charset="0"/>
                      </a:endParaRPr>
                    </a:p>
                  </a:txBody>
                  <a:tcPr/>
                </a:tc>
                <a:tc>
                  <a:txBody>
                    <a:bodyPr/>
                    <a:lstStyle/>
                    <a:p>
                      <a:pPr algn="ctr"/>
                      <a:r>
                        <a:rPr lang="en-GB" sz="2000" dirty="0" smtClean="0">
                          <a:latin typeface="Comic Sans MS" panose="030F0702030302020204" pitchFamily="66" charset="0"/>
                        </a:rPr>
                        <a:t>snail</a:t>
                      </a:r>
                    </a:p>
                    <a:p>
                      <a:pPr algn="ctr"/>
                      <a:r>
                        <a:rPr lang="en-GB" sz="2000" dirty="0" smtClean="0">
                          <a:latin typeface="Comic Sans MS" panose="030F0702030302020204" pitchFamily="66" charset="0"/>
                        </a:rPr>
                        <a:t>rain</a:t>
                      </a:r>
                    </a:p>
                    <a:p>
                      <a:pPr algn="ctr"/>
                      <a:r>
                        <a:rPr lang="en-GB" sz="2000" dirty="0" smtClean="0">
                          <a:latin typeface="Comic Sans MS" panose="030F0702030302020204" pitchFamily="66" charset="0"/>
                        </a:rPr>
                        <a:t>training</a:t>
                      </a:r>
                    </a:p>
                    <a:p>
                      <a:pPr algn="ctr"/>
                      <a:r>
                        <a:rPr lang="en-GB" sz="2000" dirty="0" smtClean="0">
                          <a:latin typeface="Comic Sans MS" panose="030F0702030302020204" pitchFamily="66" charset="0"/>
                        </a:rPr>
                        <a:t>trailing</a:t>
                      </a:r>
                    </a:p>
                    <a:p>
                      <a:pPr algn="ctr"/>
                      <a:r>
                        <a:rPr lang="en-GB" sz="2000" dirty="0" smtClean="0">
                          <a:latin typeface="Comic Sans MS" panose="030F0702030302020204" pitchFamily="66" charset="0"/>
                        </a:rPr>
                        <a:t>Daisy</a:t>
                      </a:r>
                      <a:endParaRPr lang="en-GB" sz="2000" dirty="0">
                        <a:latin typeface="Comic Sans MS" panose="030F0702030302020204" pitchFamily="66" charset="0"/>
                      </a:endParaRPr>
                    </a:p>
                  </a:txBody>
                  <a:tcPr/>
                </a:tc>
                <a:tc>
                  <a:txBody>
                    <a:bodyPr/>
                    <a:lstStyle/>
                    <a:p>
                      <a:pPr algn="ctr"/>
                      <a:r>
                        <a:rPr lang="en-GB" sz="2000" dirty="0" smtClean="0">
                          <a:latin typeface="Comic Sans MS" panose="030F0702030302020204" pitchFamily="66" charset="0"/>
                        </a:rPr>
                        <a:t>eighty</a:t>
                      </a:r>
                    </a:p>
                    <a:p>
                      <a:pPr algn="ctr"/>
                      <a:r>
                        <a:rPr lang="en-GB" sz="2000" dirty="0" smtClean="0">
                          <a:latin typeface="Comic Sans MS" panose="030F0702030302020204" pitchFamily="66" charset="0"/>
                        </a:rPr>
                        <a:t>Eight</a:t>
                      </a:r>
                    </a:p>
                    <a:p>
                      <a:pPr algn="ctr"/>
                      <a:r>
                        <a:rPr lang="en-GB" sz="2000" dirty="0" smtClean="0">
                          <a:latin typeface="Comic Sans MS" panose="030F0702030302020204" pitchFamily="66" charset="0"/>
                        </a:rPr>
                        <a:t>eighth</a:t>
                      </a:r>
                      <a:endParaRPr lang="en-GB" sz="2000" dirty="0">
                        <a:latin typeface="Comic Sans MS" panose="030F0702030302020204" pitchFamily="66" charset="0"/>
                      </a:endParaRPr>
                    </a:p>
                  </a:txBody>
                  <a:tcPr/>
                </a:tc>
                <a:tc>
                  <a:txBody>
                    <a:bodyPr/>
                    <a:lstStyle/>
                    <a:p>
                      <a:pPr algn="ctr"/>
                      <a:r>
                        <a:rPr lang="en-GB" sz="2000" dirty="0" smtClean="0">
                          <a:latin typeface="Comic Sans MS" panose="030F0702030302020204" pitchFamily="66" charset="0"/>
                        </a:rPr>
                        <a:t>Crazy</a:t>
                      </a:r>
                    </a:p>
                    <a:p>
                      <a:pPr algn="ctr"/>
                      <a:r>
                        <a:rPr lang="en-GB" sz="2000" dirty="0" smtClean="0">
                          <a:latin typeface="Comic Sans MS" panose="030F0702030302020204" pitchFamily="66" charset="0"/>
                        </a:rPr>
                        <a:t>Lazy</a:t>
                      </a:r>
                      <a:endParaRPr lang="en-GB" sz="2000" dirty="0">
                        <a:latin typeface="Comic Sans MS" panose="030F0702030302020204" pitchFamily="66" charset="0"/>
                      </a:endParaRPr>
                    </a:p>
                  </a:txBody>
                  <a:tcPr/>
                </a:tc>
                <a:tc>
                  <a:txBody>
                    <a:bodyPr/>
                    <a:lstStyle/>
                    <a:p>
                      <a:pPr algn="ctr"/>
                      <a:r>
                        <a:rPr lang="en-GB" sz="2000" dirty="0" smtClean="0">
                          <a:latin typeface="Comic Sans MS" panose="030F0702030302020204" pitchFamily="66" charset="0"/>
                        </a:rPr>
                        <a:t>grey</a:t>
                      </a:r>
                      <a:endParaRPr lang="en-GB" sz="2000" dirty="0">
                        <a:latin typeface="Comic Sans MS" panose="030F0702030302020204" pitchFamily="66" charset="0"/>
                      </a:endParaRPr>
                    </a:p>
                  </a:txBody>
                  <a:tcPr/>
                </a:tc>
              </a:tr>
            </a:tbl>
          </a:graphicData>
        </a:graphic>
      </p:graphicFrame>
    </p:spTree>
    <p:extLst>
      <p:ext uri="{BB962C8B-B14F-4D97-AF65-F5344CB8AC3E}">
        <p14:creationId xmlns:p14="http://schemas.microsoft.com/office/powerpoint/2010/main" val="158947032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Phase </a:t>
            </a:r>
            <a:r>
              <a:rPr lang="en-GB" dirty="0" smtClean="0"/>
              <a:t>6</a:t>
            </a:r>
            <a:endParaRPr lang="en-GB" dirty="0"/>
          </a:p>
        </p:txBody>
      </p:sp>
      <p:sp>
        <p:nvSpPr>
          <p:cNvPr id="3" name="Content Placeholder 2"/>
          <p:cNvSpPr>
            <a:spLocks noGrp="1"/>
          </p:cNvSpPr>
          <p:nvPr>
            <p:ph idx="1"/>
          </p:nvPr>
        </p:nvSpPr>
        <p:spPr/>
        <p:txBody>
          <a:bodyPr/>
          <a:lstStyle/>
          <a:p>
            <a:r>
              <a:rPr lang="en-GB" dirty="0" smtClean="0"/>
              <a:t>Reinforces learning in phase 5</a:t>
            </a:r>
          </a:p>
          <a:p>
            <a:r>
              <a:rPr lang="en-GB" dirty="0"/>
              <a:t>Understand and begin to learn the conventions for adding the suffix -</a:t>
            </a:r>
            <a:r>
              <a:rPr lang="en-GB" dirty="0" err="1"/>
              <a:t>ed</a:t>
            </a:r>
            <a:r>
              <a:rPr lang="en-GB" dirty="0"/>
              <a:t> for past tense and -</a:t>
            </a:r>
            <a:r>
              <a:rPr lang="en-GB" dirty="0" err="1"/>
              <a:t>ing</a:t>
            </a:r>
            <a:r>
              <a:rPr lang="en-GB" dirty="0"/>
              <a:t> for present </a:t>
            </a:r>
            <a:r>
              <a:rPr lang="en-GB" dirty="0" smtClean="0"/>
              <a:t>tense.</a:t>
            </a:r>
          </a:p>
          <a:p>
            <a:r>
              <a:rPr lang="en-GB" dirty="0"/>
              <a:t>To add common prefixes to root words and to understand how they </a:t>
            </a:r>
            <a:r>
              <a:rPr lang="en-GB" u="sng" dirty="0">
                <a:hlinkClick r:id="" action="ppaction://hlinkfile" tooltip="Click to Continue &gt; by Deal Spy"/>
              </a:rPr>
              <a:t>change</a:t>
            </a:r>
            <a:r>
              <a:rPr lang="en-GB" dirty="0"/>
              <a:t> </a:t>
            </a:r>
            <a:r>
              <a:rPr lang="en-GB" dirty="0" smtClean="0"/>
              <a:t>meaning e.g. un and dis.</a:t>
            </a:r>
            <a:endParaRPr lang="en-GB" dirty="0"/>
          </a:p>
        </p:txBody>
      </p:sp>
    </p:spTree>
    <p:extLst>
      <p:ext uri="{BB962C8B-B14F-4D97-AF65-F5344CB8AC3E}">
        <p14:creationId xmlns:p14="http://schemas.microsoft.com/office/powerpoint/2010/main" val="301050904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smtClean="0"/>
              <a:t>Homophones and near homophones</a:t>
            </a:r>
            <a:endParaRPr lang="en-GB" dirty="0"/>
          </a:p>
        </p:txBody>
      </p:sp>
      <p:sp>
        <p:nvSpPr>
          <p:cNvPr id="3" name="Content Placeholder 2"/>
          <p:cNvSpPr>
            <a:spLocks noGrp="1"/>
          </p:cNvSpPr>
          <p:nvPr>
            <p:ph idx="1"/>
          </p:nvPr>
        </p:nvSpPr>
        <p:spPr/>
        <p:txBody>
          <a:bodyPr/>
          <a:lstStyle/>
          <a:p>
            <a:r>
              <a:rPr lang="en-GB" dirty="0" smtClean="0"/>
              <a:t>There/their/they’re</a:t>
            </a:r>
          </a:p>
          <a:p>
            <a:r>
              <a:rPr lang="en-GB" dirty="0" smtClean="0"/>
              <a:t>Here/ hear</a:t>
            </a:r>
          </a:p>
          <a:p>
            <a:r>
              <a:rPr lang="en-GB" dirty="0" smtClean="0"/>
              <a:t>Whose/who’s</a:t>
            </a:r>
          </a:p>
          <a:p>
            <a:r>
              <a:rPr lang="en-GB" dirty="0" smtClean="0"/>
              <a:t>Accept/ except</a:t>
            </a:r>
          </a:p>
          <a:p>
            <a:r>
              <a:rPr lang="en-GB" dirty="0" smtClean="0"/>
              <a:t>Practise/ practice</a:t>
            </a:r>
          </a:p>
          <a:p>
            <a:r>
              <a:rPr lang="en-GB" dirty="0" smtClean="0"/>
              <a:t>Draft/draught</a:t>
            </a:r>
          </a:p>
          <a:p>
            <a:r>
              <a:rPr lang="en-GB" dirty="0" smtClean="0"/>
              <a:t>Lead/led</a:t>
            </a:r>
            <a:endParaRPr lang="en-GB"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48680"/>
            <a:ext cx="8229600" cy="792088"/>
          </a:xfrm>
        </p:spPr>
        <p:txBody>
          <a:bodyPr>
            <a:normAutofit/>
          </a:bodyPr>
          <a:lstStyle/>
          <a:p>
            <a:r>
              <a:rPr lang="en-GB" dirty="0" smtClean="0"/>
              <a:t>The I sound spelt y elsewhere</a:t>
            </a:r>
            <a:endParaRPr lang="en-GB" dirty="0"/>
          </a:p>
        </p:txBody>
      </p:sp>
      <p:sp>
        <p:nvSpPr>
          <p:cNvPr id="3" name="Content Placeholder 2"/>
          <p:cNvSpPr>
            <a:spLocks noGrp="1"/>
          </p:cNvSpPr>
          <p:nvPr>
            <p:ph idx="1"/>
          </p:nvPr>
        </p:nvSpPr>
        <p:spPr>
          <a:xfrm>
            <a:off x="539552" y="1340768"/>
            <a:ext cx="8229600" cy="610088"/>
          </a:xfrm>
        </p:spPr>
        <p:txBody>
          <a:bodyPr/>
          <a:lstStyle/>
          <a:p>
            <a:r>
              <a:rPr lang="en-GB" dirty="0" smtClean="0"/>
              <a:t>Not at the end of short words </a:t>
            </a:r>
            <a:r>
              <a:rPr lang="en-GB" dirty="0" err="1" smtClean="0"/>
              <a:t>eg</a:t>
            </a:r>
            <a:r>
              <a:rPr lang="en-GB" dirty="0" smtClean="0"/>
              <a:t> myth</a:t>
            </a:r>
          </a:p>
          <a:p>
            <a:endParaRPr lang="en-GB" dirty="0" smtClean="0"/>
          </a:p>
        </p:txBody>
      </p:sp>
      <p:sp>
        <p:nvSpPr>
          <p:cNvPr id="4" name="Title 1"/>
          <p:cNvSpPr txBox="1">
            <a:spLocks/>
          </p:cNvSpPr>
          <p:nvPr/>
        </p:nvSpPr>
        <p:spPr>
          <a:xfrm>
            <a:off x="395536" y="1844824"/>
            <a:ext cx="8229600" cy="864096"/>
          </a:xfrm>
          <a:prstGeom prst="rect">
            <a:avLst/>
          </a:prstGeom>
        </p:spPr>
        <p:txBody>
          <a:bodyPr vert="horz" anchor="ctr">
            <a:normAutofit fontScale="85000" lnSpcReduction="10000"/>
          </a:bodyPr>
          <a:lstStyle/>
          <a:p>
            <a:pPr marL="484632" marR="0" lvl="0" indent="0" algn="ctr" defTabSz="914400" rtl="0" eaLnBrk="1" fontAlgn="auto" latinLnBrk="0" hangingPunct="1">
              <a:lnSpc>
                <a:spcPct val="100000"/>
              </a:lnSpc>
              <a:spcBef>
                <a:spcPct val="0"/>
              </a:spcBef>
              <a:spcAft>
                <a:spcPts val="0"/>
              </a:spcAft>
              <a:buClrTx/>
              <a:buSzTx/>
              <a:buFontTx/>
              <a:buNone/>
              <a:tabLst/>
              <a:defRPr/>
            </a:pPr>
            <a:r>
              <a:rPr lang="en-GB" sz="4200" dirty="0" smtClean="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rPr>
              <a:t>Choosing the accurate endings</a:t>
            </a:r>
            <a:endParaRPr kumimoji="0" lang="en-GB" sz="4200" b="0" i="0" u="none" strike="noStrike" kern="1200" cap="none" spc="0" normalizeH="0" baseline="0" noProof="0" dirty="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uLnTx/>
              <a:uFillTx/>
              <a:latin typeface="+mj-lt"/>
              <a:ea typeface="+mj-ea"/>
              <a:cs typeface="+mj-cs"/>
            </a:endParaRPr>
          </a:p>
        </p:txBody>
      </p:sp>
      <p:sp>
        <p:nvSpPr>
          <p:cNvPr id="5" name="Content Placeholder 2"/>
          <p:cNvSpPr txBox="1">
            <a:spLocks/>
          </p:cNvSpPr>
          <p:nvPr/>
        </p:nvSpPr>
        <p:spPr>
          <a:xfrm>
            <a:off x="611560" y="2564904"/>
            <a:ext cx="8229600" cy="1656184"/>
          </a:xfrm>
          <a:prstGeom prst="rect">
            <a:avLst/>
          </a:prstGeom>
        </p:spPr>
        <p:txBody>
          <a:bodyPr vert="horz" anchor="t">
            <a:noAutofit/>
          </a:bodyPr>
          <a:lstStyle/>
          <a:p>
            <a:pPr marL="448056" marR="0" lvl="0" indent="-384048" algn="l" defTabSz="914400" rtl="0" eaLnBrk="1" fontAlgn="auto" latinLnBrk="0" hangingPunct="1">
              <a:lnSpc>
                <a:spcPct val="100000"/>
              </a:lnSpc>
              <a:spcBef>
                <a:spcPct val="20000"/>
              </a:spcBef>
              <a:spcAft>
                <a:spcPts val="0"/>
              </a:spcAft>
              <a:buClr>
                <a:schemeClr val="accent1"/>
              </a:buClr>
              <a:buSzPct val="80000"/>
              <a:buFont typeface="Wingdings 2"/>
              <a:buChar char=""/>
              <a:tabLst/>
              <a:defRPr/>
            </a:pPr>
            <a:r>
              <a:rPr lang="en-GB" sz="1600" dirty="0" err="1" smtClean="0"/>
              <a:t>cious</a:t>
            </a:r>
            <a:r>
              <a:rPr lang="en-GB" sz="1600" dirty="0" smtClean="0"/>
              <a:t> / </a:t>
            </a:r>
            <a:r>
              <a:rPr lang="en-GB" sz="1600" dirty="0" err="1" smtClean="0"/>
              <a:t>tious</a:t>
            </a:r>
            <a:endParaRPr lang="en-GB" sz="1600" dirty="0" smtClean="0"/>
          </a:p>
          <a:p>
            <a:pPr marL="448056" marR="0" lvl="0" indent="-384048" algn="l" defTabSz="914400" rtl="0" eaLnBrk="1" fontAlgn="auto" latinLnBrk="0" hangingPunct="1">
              <a:lnSpc>
                <a:spcPct val="100000"/>
              </a:lnSpc>
              <a:spcBef>
                <a:spcPct val="20000"/>
              </a:spcBef>
              <a:spcAft>
                <a:spcPts val="0"/>
              </a:spcAft>
              <a:buClr>
                <a:schemeClr val="accent1"/>
              </a:buClr>
              <a:buSzPct val="80000"/>
              <a:buFont typeface="Wingdings 2"/>
              <a:buChar char=""/>
              <a:tabLst/>
              <a:defRPr/>
            </a:pPr>
            <a:r>
              <a:rPr lang="en-GB" sz="1600" dirty="0" err="1" smtClean="0"/>
              <a:t>c</a:t>
            </a:r>
            <a:r>
              <a:rPr kumimoji="0" lang="en-GB" sz="1600" b="0" i="0" u="none" strike="noStrike" kern="1200" cap="none" spc="0" normalizeH="0" baseline="0" noProof="0" dirty="0" err="1" smtClean="0">
                <a:ln>
                  <a:noFill/>
                </a:ln>
                <a:solidFill>
                  <a:schemeClr val="tx1"/>
                </a:solidFill>
                <a:effectLst/>
                <a:uLnTx/>
                <a:uFillTx/>
                <a:latin typeface="+mn-lt"/>
                <a:ea typeface="+mn-ea"/>
                <a:cs typeface="+mn-cs"/>
              </a:rPr>
              <a:t>ial</a:t>
            </a:r>
            <a:r>
              <a:rPr kumimoji="0" lang="en-GB" sz="1600" b="0" i="0" u="none" strike="noStrike" kern="1200" cap="none" spc="0" normalizeH="0" baseline="0" noProof="0" dirty="0" smtClean="0">
                <a:ln>
                  <a:noFill/>
                </a:ln>
                <a:solidFill>
                  <a:schemeClr val="tx1"/>
                </a:solidFill>
                <a:effectLst/>
                <a:uLnTx/>
                <a:uFillTx/>
                <a:latin typeface="+mn-lt"/>
                <a:ea typeface="+mn-ea"/>
                <a:cs typeface="+mn-cs"/>
              </a:rPr>
              <a:t> / </a:t>
            </a:r>
            <a:r>
              <a:rPr kumimoji="0" lang="en-GB" sz="1600" b="0" i="0" u="none" strike="noStrike" kern="1200" cap="none" spc="0" normalizeH="0" baseline="0" noProof="0" dirty="0" err="1" smtClean="0">
                <a:ln>
                  <a:noFill/>
                </a:ln>
                <a:solidFill>
                  <a:schemeClr val="tx1"/>
                </a:solidFill>
                <a:effectLst/>
                <a:uLnTx/>
                <a:uFillTx/>
                <a:latin typeface="+mn-lt"/>
                <a:ea typeface="+mn-ea"/>
                <a:cs typeface="+mn-cs"/>
              </a:rPr>
              <a:t>tial</a:t>
            </a:r>
            <a:endParaRPr kumimoji="0" lang="en-GB" sz="1600" b="0" i="0" u="none" strike="noStrike" kern="1200" cap="none" spc="0" normalizeH="0" baseline="0" noProof="0" dirty="0" smtClean="0">
              <a:ln>
                <a:noFill/>
              </a:ln>
              <a:solidFill>
                <a:schemeClr val="tx1"/>
              </a:solidFill>
              <a:effectLst/>
              <a:uLnTx/>
              <a:uFillTx/>
              <a:latin typeface="+mn-lt"/>
              <a:ea typeface="+mn-ea"/>
              <a:cs typeface="+mn-cs"/>
            </a:endParaRPr>
          </a:p>
          <a:p>
            <a:pPr marL="448056" marR="0" lvl="0" indent="-384048" algn="l" defTabSz="914400" rtl="0" eaLnBrk="1" fontAlgn="auto" latinLnBrk="0" hangingPunct="1">
              <a:lnSpc>
                <a:spcPct val="100000"/>
              </a:lnSpc>
              <a:spcBef>
                <a:spcPct val="20000"/>
              </a:spcBef>
              <a:spcAft>
                <a:spcPts val="0"/>
              </a:spcAft>
              <a:buClr>
                <a:schemeClr val="accent1"/>
              </a:buClr>
              <a:buSzPct val="80000"/>
              <a:buFont typeface="Wingdings 2"/>
              <a:buChar char=""/>
              <a:tabLst/>
              <a:defRPr/>
            </a:pPr>
            <a:r>
              <a:rPr lang="en-GB" sz="1600" dirty="0" err="1" smtClean="0"/>
              <a:t>ance</a:t>
            </a:r>
            <a:r>
              <a:rPr lang="en-GB" sz="1600" dirty="0" smtClean="0"/>
              <a:t> / </a:t>
            </a:r>
            <a:r>
              <a:rPr lang="en-GB" sz="1600" dirty="0" err="1" smtClean="0"/>
              <a:t>ence</a:t>
            </a:r>
            <a:endParaRPr lang="en-GB" sz="1600" dirty="0" smtClean="0"/>
          </a:p>
          <a:p>
            <a:pPr marL="448056" marR="0" lvl="0" indent="-384048" algn="l" defTabSz="914400" rtl="0" eaLnBrk="1" fontAlgn="auto" latinLnBrk="0" hangingPunct="1">
              <a:lnSpc>
                <a:spcPct val="100000"/>
              </a:lnSpc>
              <a:spcBef>
                <a:spcPct val="20000"/>
              </a:spcBef>
              <a:spcAft>
                <a:spcPts val="0"/>
              </a:spcAft>
              <a:buClr>
                <a:schemeClr val="accent1"/>
              </a:buClr>
              <a:buSzPct val="80000"/>
              <a:buFont typeface="Wingdings 2"/>
              <a:buChar char=""/>
              <a:tabLst/>
              <a:defRPr/>
            </a:pPr>
            <a:r>
              <a:rPr lang="en-GB" sz="1600" dirty="0" smtClean="0"/>
              <a:t>a</a:t>
            </a:r>
            <a:r>
              <a:rPr kumimoji="0" lang="en-GB" sz="1600" b="0" i="0" u="none" strike="noStrike" kern="1200" cap="none" spc="0" normalizeH="0" baseline="0" noProof="0" dirty="0" err="1" smtClean="0">
                <a:ln>
                  <a:noFill/>
                </a:ln>
                <a:solidFill>
                  <a:schemeClr val="tx1"/>
                </a:solidFill>
                <a:effectLst/>
                <a:uLnTx/>
                <a:uFillTx/>
                <a:latin typeface="+mn-lt"/>
                <a:ea typeface="+mn-ea"/>
                <a:cs typeface="+mn-cs"/>
              </a:rPr>
              <a:t>ble</a:t>
            </a:r>
            <a:r>
              <a:rPr kumimoji="0" lang="en-GB" sz="1600" b="0" i="0" u="none" strike="noStrike" kern="1200" cap="none" spc="0" normalizeH="0" baseline="0" noProof="0" dirty="0" smtClean="0">
                <a:ln>
                  <a:noFill/>
                </a:ln>
                <a:solidFill>
                  <a:schemeClr val="tx1"/>
                </a:solidFill>
                <a:effectLst/>
                <a:uLnTx/>
                <a:uFillTx/>
                <a:latin typeface="+mn-lt"/>
                <a:ea typeface="+mn-ea"/>
                <a:cs typeface="+mn-cs"/>
              </a:rPr>
              <a:t> / </a:t>
            </a:r>
            <a:r>
              <a:rPr kumimoji="0" lang="en-GB" sz="1600" b="0" i="0" u="none" strike="noStrike" kern="1200" cap="none" spc="0" normalizeH="0" baseline="0" noProof="0" dirty="0" err="1" smtClean="0">
                <a:ln>
                  <a:noFill/>
                </a:ln>
                <a:solidFill>
                  <a:schemeClr val="tx1"/>
                </a:solidFill>
                <a:effectLst/>
                <a:uLnTx/>
                <a:uFillTx/>
                <a:latin typeface="+mn-lt"/>
                <a:ea typeface="+mn-ea"/>
                <a:cs typeface="+mn-cs"/>
              </a:rPr>
              <a:t>ible</a:t>
            </a:r>
            <a:endParaRPr kumimoji="0" lang="en-GB" sz="1600" b="0" i="0" u="none" strike="noStrike" kern="1200" cap="none" spc="0" normalizeH="0" baseline="0" noProof="0" dirty="0" smtClean="0">
              <a:ln>
                <a:noFill/>
              </a:ln>
              <a:solidFill>
                <a:schemeClr val="tx1"/>
              </a:solidFill>
              <a:effectLst/>
              <a:uLnTx/>
              <a:uFillTx/>
              <a:latin typeface="+mn-lt"/>
              <a:ea typeface="+mn-ea"/>
              <a:cs typeface="+mn-cs"/>
            </a:endParaRPr>
          </a:p>
          <a:p>
            <a:pPr marL="448056" marR="0" lvl="0" indent="-384048" algn="l" defTabSz="914400" rtl="0" eaLnBrk="1" fontAlgn="auto" latinLnBrk="0" hangingPunct="1">
              <a:lnSpc>
                <a:spcPct val="100000"/>
              </a:lnSpc>
              <a:spcBef>
                <a:spcPct val="20000"/>
              </a:spcBef>
              <a:spcAft>
                <a:spcPts val="0"/>
              </a:spcAft>
              <a:buClr>
                <a:schemeClr val="accent1"/>
              </a:buClr>
              <a:buSzPct val="80000"/>
              <a:buFont typeface="Wingdings 2"/>
              <a:buChar char=""/>
              <a:tabLst/>
              <a:defRPr/>
            </a:pPr>
            <a:r>
              <a:rPr lang="en-GB" sz="1600" dirty="0" err="1" smtClean="0"/>
              <a:t>tion</a:t>
            </a:r>
            <a:r>
              <a:rPr lang="en-GB" sz="1600" dirty="0" smtClean="0"/>
              <a:t> / </a:t>
            </a:r>
            <a:r>
              <a:rPr lang="en-GB" sz="1600" dirty="0" err="1" smtClean="0"/>
              <a:t>sion</a:t>
            </a:r>
            <a:r>
              <a:rPr lang="en-GB" sz="1600" dirty="0" smtClean="0"/>
              <a:t> / </a:t>
            </a:r>
            <a:r>
              <a:rPr lang="en-GB" sz="1600" dirty="0" err="1" smtClean="0"/>
              <a:t>ssion</a:t>
            </a:r>
            <a:r>
              <a:rPr lang="en-GB" sz="1600" dirty="0" smtClean="0"/>
              <a:t> / </a:t>
            </a:r>
            <a:r>
              <a:rPr lang="en-GB" sz="1600" dirty="0" err="1" smtClean="0"/>
              <a:t>cian</a:t>
            </a:r>
            <a:endParaRPr lang="en-GB" sz="1600" dirty="0" smtClean="0"/>
          </a:p>
          <a:p>
            <a:pPr marL="448056" marR="0" lvl="0" indent="-384048" algn="l" defTabSz="914400" rtl="0" eaLnBrk="1" fontAlgn="auto" latinLnBrk="0" hangingPunct="1">
              <a:lnSpc>
                <a:spcPct val="100000"/>
              </a:lnSpc>
              <a:spcBef>
                <a:spcPct val="20000"/>
              </a:spcBef>
              <a:spcAft>
                <a:spcPts val="0"/>
              </a:spcAft>
              <a:buClr>
                <a:schemeClr val="accent1"/>
              </a:buClr>
              <a:buSzPct val="80000"/>
              <a:buFont typeface="Wingdings 2"/>
              <a:buChar char=""/>
              <a:tabLst/>
              <a:defRPr/>
            </a:pPr>
            <a:endParaRPr kumimoji="0" lang="en-GB" sz="1600" b="0" i="0" u="none" strike="noStrike" kern="1200" cap="none" spc="0" normalizeH="0" baseline="0" noProof="0" dirty="0" smtClean="0">
              <a:ln>
                <a:noFill/>
              </a:ln>
              <a:solidFill>
                <a:schemeClr val="tx1"/>
              </a:solidFill>
              <a:effectLst/>
              <a:uLnTx/>
              <a:uFillTx/>
              <a:latin typeface="+mn-lt"/>
              <a:ea typeface="+mn-ea"/>
              <a:cs typeface="+mn-cs"/>
            </a:endParaRPr>
          </a:p>
          <a:p>
            <a:pPr marL="448056" marR="0" lvl="0" indent="-384048" algn="l" defTabSz="914400" rtl="0" eaLnBrk="1" fontAlgn="auto" latinLnBrk="0" hangingPunct="1">
              <a:lnSpc>
                <a:spcPct val="100000"/>
              </a:lnSpc>
              <a:spcBef>
                <a:spcPct val="20000"/>
              </a:spcBef>
              <a:spcAft>
                <a:spcPts val="0"/>
              </a:spcAft>
              <a:buClr>
                <a:schemeClr val="accent1"/>
              </a:buClr>
              <a:buSzPct val="80000"/>
              <a:buFont typeface="Wingdings 2"/>
              <a:buChar char=""/>
              <a:tabLst/>
              <a:defRPr/>
            </a:pPr>
            <a:endParaRPr kumimoji="0" lang="en-GB" sz="1600" b="0" i="0" u="none" strike="noStrike" kern="1200" cap="none" spc="0" normalizeH="0" baseline="0" noProof="0" dirty="0" smtClean="0">
              <a:ln>
                <a:noFill/>
              </a:ln>
              <a:solidFill>
                <a:schemeClr val="tx1"/>
              </a:solidFill>
              <a:effectLst/>
              <a:uLnTx/>
              <a:uFillTx/>
              <a:latin typeface="+mn-lt"/>
              <a:ea typeface="+mn-ea"/>
              <a:cs typeface="+mn-cs"/>
            </a:endParaRPr>
          </a:p>
        </p:txBody>
      </p:sp>
      <p:sp>
        <p:nvSpPr>
          <p:cNvPr id="6" name="Title 1"/>
          <p:cNvSpPr txBox="1">
            <a:spLocks/>
          </p:cNvSpPr>
          <p:nvPr/>
        </p:nvSpPr>
        <p:spPr>
          <a:xfrm>
            <a:off x="467544" y="4221088"/>
            <a:ext cx="8229600" cy="864096"/>
          </a:xfrm>
          <a:prstGeom prst="rect">
            <a:avLst/>
          </a:prstGeom>
        </p:spPr>
        <p:txBody>
          <a:bodyPr vert="horz" anchor="ctr">
            <a:normAutofit/>
          </a:bodyPr>
          <a:lstStyle/>
          <a:p>
            <a:pPr marL="484632" marR="0" lvl="0" indent="0" algn="ctr" defTabSz="914400" rtl="0" eaLnBrk="1" fontAlgn="auto" latinLnBrk="0" hangingPunct="1">
              <a:lnSpc>
                <a:spcPct val="100000"/>
              </a:lnSpc>
              <a:spcBef>
                <a:spcPct val="0"/>
              </a:spcBef>
              <a:spcAft>
                <a:spcPts val="0"/>
              </a:spcAft>
              <a:buClrTx/>
              <a:buSzTx/>
              <a:buFontTx/>
              <a:buNone/>
              <a:tabLst/>
              <a:defRPr/>
            </a:pPr>
            <a:r>
              <a:rPr lang="en-GB" sz="4200" dirty="0" smtClean="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rPr>
              <a:t>More words with silent letters</a:t>
            </a:r>
          </a:p>
        </p:txBody>
      </p:sp>
      <p:sp>
        <p:nvSpPr>
          <p:cNvPr id="7" name="Content Placeholder 2"/>
          <p:cNvSpPr txBox="1">
            <a:spLocks/>
          </p:cNvSpPr>
          <p:nvPr/>
        </p:nvSpPr>
        <p:spPr>
          <a:xfrm>
            <a:off x="683568" y="4941168"/>
            <a:ext cx="8229600" cy="1656184"/>
          </a:xfrm>
          <a:prstGeom prst="rect">
            <a:avLst/>
          </a:prstGeom>
        </p:spPr>
        <p:txBody>
          <a:bodyPr vert="horz" anchor="t">
            <a:noAutofit/>
          </a:bodyPr>
          <a:lstStyle/>
          <a:p>
            <a:pPr marL="448056" marR="0" lvl="0" indent="-384048" algn="l" defTabSz="914400" rtl="0" eaLnBrk="1" fontAlgn="auto" latinLnBrk="0" hangingPunct="1">
              <a:lnSpc>
                <a:spcPct val="100000"/>
              </a:lnSpc>
              <a:spcBef>
                <a:spcPct val="20000"/>
              </a:spcBef>
              <a:spcAft>
                <a:spcPts val="0"/>
              </a:spcAft>
              <a:buClr>
                <a:schemeClr val="accent1"/>
              </a:buClr>
              <a:buSzPct val="80000"/>
              <a:buFont typeface="Wingdings 2"/>
              <a:buChar char=""/>
              <a:tabLst/>
              <a:defRPr/>
            </a:pPr>
            <a:r>
              <a:rPr lang="en-GB" sz="1600" dirty="0" smtClean="0"/>
              <a:t>Doubt</a:t>
            </a:r>
          </a:p>
          <a:p>
            <a:pPr marL="448056" marR="0" lvl="0" indent="-384048" algn="l" defTabSz="914400" rtl="0" eaLnBrk="1" fontAlgn="auto" latinLnBrk="0" hangingPunct="1">
              <a:lnSpc>
                <a:spcPct val="100000"/>
              </a:lnSpc>
              <a:spcBef>
                <a:spcPct val="20000"/>
              </a:spcBef>
              <a:spcAft>
                <a:spcPts val="0"/>
              </a:spcAft>
              <a:buClr>
                <a:schemeClr val="accent1"/>
              </a:buClr>
              <a:buSzPct val="80000"/>
              <a:buFont typeface="Wingdings 2"/>
              <a:buChar char=""/>
              <a:tabLst/>
              <a:defRPr/>
            </a:pPr>
            <a:r>
              <a:rPr lang="en-GB" sz="1600" dirty="0" smtClean="0"/>
              <a:t>Island</a:t>
            </a:r>
          </a:p>
          <a:p>
            <a:pPr marL="448056" marR="0" lvl="0" indent="-384048" algn="l" defTabSz="914400" rtl="0" eaLnBrk="1" fontAlgn="auto" latinLnBrk="0" hangingPunct="1">
              <a:lnSpc>
                <a:spcPct val="100000"/>
              </a:lnSpc>
              <a:spcBef>
                <a:spcPct val="20000"/>
              </a:spcBef>
              <a:spcAft>
                <a:spcPts val="0"/>
              </a:spcAft>
              <a:buClr>
                <a:schemeClr val="accent1"/>
              </a:buClr>
              <a:buSzPct val="80000"/>
              <a:buFont typeface="Wingdings 2"/>
              <a:buChar char=""/>
              <a:tabLst/>
              <a:defRPr/>
            </a:pPr>
            <a:r>
              <a:rPr lang="en-GB" sz="1600" dirty="0" smtClean="0"/>
              <a:t>Solemn</a:t>
            </a:r>
          </a:p>
          <a:p>
            <a:pPr marL="448056" marR="0" lvl="0" indent="-384048" algn="l" defTabSz="914400" rtl="0" eaLnBrk="1" fontAlgn="auto" latinLnBrk="0" hangingPunct="1">
              <a:lnSpc>
                <a:spcPct val="100000"/>
              </a:lnSpc>
              <a:spcBef>
                <a:spcPct val="20000"/>
              </a:spcBef>
              <a:spcAft>
                <a:spcPts val="0"/>
              </a:spcAft>
              <a:buClr>
                <a:schemeClr val="accent1"/>
              </a:buClr>
              <a:buSzPct val="80000"/>
              <a:buFont typeface="Wingdings 2"/>
              <a:buChar char=""/>
              <a:tabLst/>
              <a:defRPr/>
            </a:pPr>
            <a:r>
              <a:rPr lang="en-GB" sz="1600" dirty="0" smtClean="0"/>
              <a:t>Knight </a:t>
            </a:r>
          </a:p>
          <a:p>
            <a:pPr marL="448056" marR="0" lvl="0" indent="-384048" algn="l" defTabSz="914400" rtl="0" eaLnBrk="1" fontAlgn="auto" latinLnBrk="0" hangingPunct="1">
              <a:lnSpc>
                <a:spcPct val="100000"/>
              </a:lnSpc>
              <a:spcBef>
                <a:spcPct val="20000"/>
              </a:spcBef>
              <a:spcAft>
                <a:spcPts val="0"/>
              </a:spcAft>
              <a:buClr>
                <a:schemeClr val="accent1"/>
              </a:buClr>
              <a:buSzPct val="80000"/>
              <a:buFont typeface="Wingdings 2"/>
              <a:buChar char=""/>
              <a:tabLst/>
              <a:defRPr/>
            </a:pPr>
            <a:endParaRPr kumimoji="0" lang="en-GB" sz="1600" b="0" i="0" u="none" strike="noStrike" kern="1200" cap="none" spc="0" normalizeH="0" baseline="0" noProof="0" dirty="0" smtClean="0">
              <a:ln>
                <a:noFill/>
              </a:ln>
              <a:solidFill>
                <a:schemeClr val="tx1"/>
              </a:solidFill>
              <a:effectLst/>
              <a:uLnTx/>
              <a:uFillTx/>
              <a:latin typeface="+mn-lt"/>
              <a:ea typeface="+mn-ea"/>
              <a:cs typeface="+mn-cs"/>
            </a:endParaRPr>
          </a:p>
          <a:p>
            <a:pPr marL="448056" marR="0" lvl="0" indent="-384048" algn="l" defTabSz="914400" rtl="0" eaLnBrk="1" fontAlgn="auto" latinLnBrk="0" hangingPunct="1">
              <a:lnSpc>
                <a:spcPct val="100000"/>
              </a:lnSpc>
              <a:spcBef>
                <a:spcPct val="20000"/>
              </a:spcBef>
              <a:spcAft>
                <a:spcPts val="0"/>
              </a:spcAft>
              <a:buClr>
                <a:schemeClr val="accent1"/>
              </a:buClr>
              <a:buSzPct val="80000"/>
              <a:buFont typeface="Wingdings 2"/>
              <a:buChar char=""/>
              <a:tabLst/>
              <a:defRPr/>
            </a:pPr>
            <a:endParaRPr kumimoji="0" lang="en-GB" sz="1600" b="0"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Prefixes</a:t>
            </a:r>
            <a:endParaRPr lang="en-GB" dirty="0"/>
          </a:p>
        </p:txBody>
      </p:sp>
      <p:sp>
        <p:nvSpPr>
          <p:cNvPr id="3" name="Content Placeholder 2"/>
          <p:cNvSpPr>
            <a:spLocks noGrp="1"/>
          </p:cNvSpPr>
          <p:nvPr>
            <p:ph idx="1"/>
          </p:nvPr>
        </p:nvSpPr>
        <p:spPr/>
        <p:txBody>
          <a:bodyPr/>
          <a:lstStyle/>
          <a:p>
            <a:r>
              <a:rPr lang="en-GB" dirty="0" err="1" smtClean="0"/>
              <a:t>Dis</a:t>
            </a:r>
            <a:r>
              <a:rPr lang="en-GB" dirty="0" smtClean="0"/>
              <a:t> / </a:t>
            </a:r>
            <a:r>
              <a:rPr lang="en-GB" dirty="0" err="1" smtClean="0"/>
              <a:t>mis</a:t>
            </a:r>
            <a:r>
              <a:rPr lang="en-GB" dirty="0" smtClean="0"/>
              <a:t> / in /</a:t>
            </a:r>
            <a:r>
              <a:rPr lang="en-GB" dirty="0" err="1" smtClean="0"/>
              <a:t>il</a:t>
            </a:r>
            <a:r>
              <a:rPr lang="en-GB" dirty="0" smtClean="0"/>
              <a:t> / </a:t>
            </a:r>
            <a:r>
              <a:rPr lang="en-GB" dirty="0" err="1" smtClean="0"/>
              <a:t>im</a:t>
            </a:r>
            <a:r>
              <a:rPr lang="en-GB" dirty="0" smtClean="0"/>
              <a:t> / </a:t>
            </a:r>
            <a:r>
              <a:rPr lang="en-GB" dirty="0" err="1" smtClean="0"/>
              <a:t>ir</a:t>
            </a:r>
            <a:r>
              <a:rPr lang="en-GB" dirty="0" smtClean="0"/>
              <a:t> / re/ sub / inter / super / anti / auto</a:t>
            </a:r>
          </a:p>
          <a:p>
            <a:endParaRPr lang="en-GB" dirty="0" smtClean="0"/>
          </a:p>
          <a:p>
            <a:r>
              <a:rPr lang="en-GB" dirty="0" smtClean="0"/>
              <a:t>Using the hyphen with prefixes where two vowels would be adjacent </a:t>
            </a:r>
            <a:r>
              <a:rPr lang="en-GB" dirty="0" err="1" smtClean="0"/>
              <a:t>eg</a:t>
            </a:r>
            <a:r>
              <a:rPr lang="en-GB" dirty="0" smtClean="0"/>
              <a:t> co-ordinate, re-establish.</a:t>
            </a:r>
            <a:endParaRPr lang="en-GB"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Suffixes </a:t>
            </a:r>
            <a:endParaRPr lang="en-GB" dirty="0"/>
          </a:p>
        </p:txBody>
      </p:sp>
      <p:sp>
        <p:nvSpPr>
          <p:cNvPr id="3" name="Content Placeholder 2"/>
          <p:cNvSpPr>
            <a:spLocks noGrp="1"/>
          </p:cNvSpPr>
          <p:nvPr>
            <p:ph idx="1"/>
          </p:nvPr>
        </p:nvSpPr>
        <p:spPr/>
        <p:txBody>
          <a:bodyPr/>
          <a:lstStyle/>
          <a:p>
            <a:r>
              <a:rPr lang="en-GB" dirty="0" err="1" smtClean="0"/>
              <a:t>Ation</a:t>
            </a:r>
            <a:r>
              <a:rPr lang="en-GB" dirty="0" smtClean="0"/>
              <a:t> / </a:t>
            </a:r>
            <a:r>
              <a:rPr lang="en-GB" dirty="0" err="1" smtClean="0"/>
              <a:t>ly</a:t>
            </a:r>
            <a:r>
              <a:rPr lang="en-GB" dirty="0" smtClean="0"/>
              <a:t> / </a:t>
            </a:r>
            <a:r>
              <a:rPr lang="en-GB" dirty="0" err="1" smtClean="0"/>
              <a:t>sion</a:t>
            </a:r>
            <a:r>
              <a:rPr lang="en-GB" dirty="0" smtClean="0"/>
              <a:t> / </a:t>
            </a:r>
            <a:r>
              <a:rPr lang="en-GB" dirty="0" err="1" smtClean="0"/>
              <a:t>ous</a:t>
            </a:r>
            <a:r>
              <a:rPr lang="en-GB" dirty="0" smtClean="0"/>
              <a:t> / </a:t>
            </a:r>
            <a:r>
              <a:rPr lang="en-GB" dirty="0" err="1" smtClean="0"/>
              <a:t>orous</a:t>
            </a:r>
            <a:r>
              <a:rPr lang="en-GB" dirty="0" smtClean="0"/>
              <a:t> / </a:t>
            </a:r>
            <a:r>
              <a:rPr lang="en-GB" dirty="0" err="1" smtClean="0"/>
              <a:t>geous</a:t>
            </a:r>
            <a:r>
              <a:rPr lang="en-GB" dirty="0" smtClean="0"/>
              <a:t> / </a:t>
            </a:r>
            <a:r>
              <a:rPr lang="en-GB" dirty="0" err="1" smtClean="0"/>
              <a:t>ious</a:t>
            </a:r>
            <a:r>
              <a:rPr lang="en-GB" dirty="0" smtClean="0"/>
              <a:t> / </a:t>
            </a:r>
            <a:r>
              <a:rPr lang="en-GB" dirty="0" err="1" smtClean="0"/>
              <a:t>eous</a:t>
            </a:r>
            <a:r>
              <a:rPr lang="en-GB" dirty="0" smtClean="0"/>
              <a:t> / </a:t>
            </a:r>
            <a:r>
              <a:rPr lang="en-GB" dirty="0" err="1" smtClean="0"/>
              <a:t>tion</a:t>
            </a:r>
            <a:r>
              <a:rPr lang="en-GB" dirty="0" smtClean="0"/>
              <a:t> / </a:t>
            </a:r>
            <a:r>
              <a:rPr lang="en-GB" dirty="0" err="1" smtClean="0"/>
              <a:t>sion</a:t>
            </a:r>
            <a:r>
              <a:rPr lang="en-GB" dirty="0" smtClean="0"/>
              <a:t> / </a:t>
            </a:r>
            <a:r>
              <a:rPr lang="en-GB" dirty="0" err="1" smtClean="0"/>
              <a:t>ssion</a:t>
            </a:r>
            <a:r>
              <a:rPr lang="en-GB" dirty="0" smtClean="0"/>
              <a:t> / </a:t>
            </a:r>
            <a:r>
              <a:rPr lang="en-GB" dirty="0" err="1" smtClean="0"/>
              <a:t>cian</a:t>
            </a:r>
            <a:r>
              <a:rPr lang="en-GB" dirty="0" smtClean="0"/>
              <a:t> / </a:t>
            </a:r>
            <a:r>
              <a:rPr lang="en-GB" dirty="0" err="1" smtClean="0"/>
              <a:t>ing</a:t>
            </a:r>
            <a:r>
              <a:rPr lang="en-GB" dirty="0" smtClean="0"/>
              <a:t> / </a:t>
            </a:r>
            <a:r>
              <a:rPr lang="en-GB" dirty="0" err="1" smtClean="0"/>
              <a:t>er</a:t>
            </a:r>
            <a:r>
              <a:rPr lang="en-GB" dirty="0" smtClean="0"/>
              <a:t> / </a:t>
            </a:r>
            <a:r>
              <a:rPr lang="en-GB" dirty="0" err="1" smtClean="0"/>
              <a:t>ed</a:t>
            </a:r>
            <a:r>
              <a:rPr lang="en-GB" dirty="0" smtClean="0"/>
              <a:t> / s / </a:t>
            </a:r>
            <a:r>
              <a:rPr lang="en-GB" dirty="0" err="1" smtClean="0"/>
              <a:t>es</a:t>
            </a:r>
            <a:r>
              <a:rPr lang="en-GB" dirty="0" smtClean="0"/>
              <a:t> / </a:t>
            </a:r>
            <a:r>
              <a:rPr lang="en-GB" dirty="0" err="1" smtClean="0"/>
              <a:t>er</a:t>
            </a:r>
            <a:r>
              <a:rPr lang="en-GB" dirty="0" smtClean="0"/>
              <a:t> / </a:t>
            </a:r>
            <a:r>
              <a:rPr lang="en-GB" dirty="0" err="1" smtClean="0"/>
              <a:t>est</a:t>
            </a:r>
            <a:r>
              <a:rPr lang="en-GB" dirty="0" smtClean="0"/>
              <a:t> / </a:t>
            </a:r>
            <a:r>
              <a:rPr lang="en-GB" dirty="0" err="1" smtClean="0"/>
              <a:t>ness</a:t>
            </a:r>
            <a:r>
              <a:rPr lang="en-GB" dirty="0" smtClean="0"/>
              <a:t> / </a:t>
            </a:r>
            <a:r>
              <a:rPr lang="en-GB" dirty="0" err="1" smtClean="0"/>
              <a:t>ful</a:t>
            </a:r>
            <a:r>
              <a:rPr lang="en-GB" dirty="0" smtClean="0"/>
              <a:t> / less / </a:t>
            </a:r>
            <a:r>
              <a:rPr lang="en-GB" dirty="0" err="1" smtClean="0"/>
              <a:t>ly</a:t>
            </a:r>
            <a:endParaRPr lang="en-GB" dirty="0" smtClean="0"/>
          </a:p>
          <a:p>
            <a:r>
              <a:rPr lang="en-GB" dirty="0" smtClean="0"/>
              <a:t>Using the possessive apostrophe with regular and irregular plural words. </a:t>
            </a:r>
          </a:p>
          <a:p>
            <a:r>
              <a:rPr lang="en-GB" dirty="0" smtClean="0"/>
              <a:t>When to double the consonant etc. </a:t>
            </a:r>
            <a:endParaRPr lang="en-GB"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28596" y="500042"/>
            <a:ext cx="8229600" cy="868346"/>
          </a:xfrm>
        </p:spPr>
        <p:txBody>
          <a:bodyPr/>
          <a:lstStyle/>
          <a:p>
            <a:r>
              <a:rPr lang="en-GB" dirty="0" smtClean="0"/>
              <a:t>      Phonics screening test</a:t>
            </a:r>
            <a:endParaRPr lang="en-US" dirty="0"/>
          </a:p>
        </p:txBody>
      </p:sp>
      <p:pic>
        <p:nvPicPr>
          <p:cNvPr id="8" name="Picture 22" descr="http://www.k-3teacherresources.com/images/phonics_cards_2.jpg"/>
          <p:cNvPicPr>
            <a:picLocks noGrp="1" noChangeAspect="1" noChangeArrowheads="1"/>
          </p:cNvPicPr>
          <p:nvPr>
            <p:ph idx="1"/>
          </p:nvPr>
        </p:nvPicPr>
        <p:blipFill>
          <a:blip r:embed="rId2" cstate="print"/>
          <a:srcRect/>
          <a:stretch>
            <a:fillRect/>
          </a:stretch>
        </p:blipFill>
        <p:spPr bwMode="auto">
          <a:xfrm>
            <a:off x="529708" y="1515571"/>
            <a:ext cx="1369412" cy="967519"/>
          </a:xfrm>
          <a:prstGeom prst="rect">
            <a:avLst/>
          </a:prstGeom>
          <a:noFill/>
          <a:ln w="9525">
            <a:noFill/>
            <a:miter lim="800000"/>
            <a:headEnd/>
            <a:tailEnd/>
          </a:ln>
        </p:spPr>
      </p:pic>
      <p:pic>
        <p:nvPicPr>
          <p:cNvPr id="6" name="Picture 30" descr="Ear - Body Part Clip Art"/>
          <p:cNvPicPr>
            <a:picLocks noChangeAspect="1" noChangeArrowheads="1"/>
          </p:cNvPicPr>
          <p:nvPr/>
        </p:nvPicPr>
        <p:blipFill>
          <a:blip r:embed="rId3" cstate="print"/>
          <a:srcRect/>
          <a:stretch>
            <a:fillRect/>
          </a:stretch>
        </p:blipFill>
        <p:spPr bwMode="auto">
          <a:xfrm>
            <a:off x="323528" y="188640"/>
            <a:ext cx="642942" cy="1071570"/>
          </a:xfrm>
          <a:prstGeom prst="rect">
            <a:avLst/>
          </a:prstGeom>
          <a:noFill/>
          <a:ln w="9525">
            <a:noFill/>
            <a:miter lim="800000"/>
            <a:headEnd/>
            <a:tailEnd/>
          </a:ln>
        </p:spPr>
      </p:pic>
      <p:pic>
        <p:nvPicPr>
          <p:cNvPr id="7" name="Picture 30" descr="Ear - Body Part Clip Art"/>
          <p:cNvPicPr>
            <a:picLocks noChangeAspect="1" noChangeArrowheads="1"/>
          </p:cNvPicPr>
          <p:nvPr/>
        </p:nvPicPr>
        <p:blipFill>
          <a:blip r:embed="rId3" cstate="print"/>
          <a:srcRect/>
          <a:stretch>
            <a:fillRect/>
          </a:stretch>
        </p:blipFill>
        <p:spPr bwMode="auto">
          <a:xfrm>
            <a:off x="8286776" y="214290"/>
            <a:ext cx="642942" cy="1071570"/>
          </a:xfrm>
          <a:prstGeom prst="rect">
            <a:avLst/>
          </a:prstGeom>
          <a:noFill/>
          <a:ln w="9525">
            <a:noFill/>
            <a:miter lim="800000"/>
            <a:headEnd/>
            <a:tailEnd/>
          </a:ln>
        </p:spPr>
      </p:pic>
      <p:pic>
        <p:nvPicPr>
          <p:cNvPr id="9" name="Picture 27" descr="http://t3.gstatic.com/images?q=tbn:ANd9GcTnk20pQsvwIBtLBtTXkRvRbFuJQiourwN4iKeAOO7IQ5e2toKa">
            <a:hlinkClick r:id="rId4"/>
          </p:cNvPr>
          <p:cNvPicPr>
            <a:picLocks noChangeAspect="1" noChangeArrowheads="1"/>
          </p:cNvPicPr>
          <p:nvPr/>
        </p:nvPicPr>
        <p:blipFill>
          <a:blip r:embed="rId5" cstate="print"/>
          <a:srcRect/>
          <a:stretch>
            <a:fillRect/>
          </a:stretch>
        </p:blipFill>
        <p:spPr bwMode="auto">
          <a:xfrm>
            <a:off x="7236296" y="1571612"/>
            <a:ext cx="1214446" cy="1048840"/>
          </a:xfrm>
          <a:prstGeom prst="rect">
            <a:avLst/>
          </a:prstGeom>
          <a:noFill/>
          <a:ln w="9525">
            <a:noFill/>
            <a:miter lim="800000"/>
            <a:headEnd/>
            <a:tailEnd/>
          </a:ln>
        </p:spPr>
      </p:pic>
      <p:sp>
        <p:nvSpPr>
          <p:cNvPr id="10" name="TextBox 9"/>
          <p:cNvSpPr txBox="1"/>
          <p:nvPr/>
        </p:nvSpPr>
        <p:spPr>
          <a:xfrm>
            <a:off x="1285852" y="2000240"/>
            <a:ext cx="6715172" cy="461665"/>
          </a:xfrm>
          <a:prstGeom prst="rect">
            <a:avLst/>
          </a:prstGeom>
          <a:noFill/>
        </p:spPr>
        <p:txBody>
          <a:bodyPr wrap="square" rtlCol="0">
            <a:spAutoFit/>
          </a:bodyPr>
          <a:lstStyle/>
          <a:p>
            <a:pPr algn="ctr"/>
            <a:r>
              <a:rPr lang="en-GB" sz="2400" dirty="0" smtClean="0">
                <a:latin typeface="Comic Sans MS" pitchFamily="66" charset="0"/>
              </a:rPr>
              <a:t>Why are the children being tested?</a:t>
            </a:r>
            <a:endParaRPr lang="en-US" sz="2400" dirty="0">
              <a:latin typeface="Comic Sans MS" pitchFamily="66" charset="0"/>
            </a:endParaRPr>
          </a:p>
        </p:txBody>
      </p:sp>
      <p:sp>
        <p:nvSpPr>
          <p:cNvPr id="11" name="TextBox 10"/>
          <p:cNvSpPr txBox="1"/>
          <p:nvPr/>
        </p:nvSpPr>
        <p:spPr>
          <a:xfrm>
            <a:off x="1214414" y="4143380"/>
            <a:ext cx="6929486" cy="369332"/>
          </a:xfrm>
          <a:prstGeom prst="rect">
            <a:avLst/>
          </a:prstGeom>
          <a:noFill/>
        </p:spPr>
        <p:txBody>
          <a:bodyPr wrap="square" rtlCol="0">
            <a:spAutoFit/>
          </a:bodyPr>
          <a:lstStyle/>
          <a:p>
            <a:endParaRPr lang="en-US" dirty="0"/>
          </a:p>
        </p:txBody>
      </p:sp>
      <p:sp>
        <p:nvSpPr>
          <p:cNvPr id="12" name="TextBox 11"/>
          <p:cNvSpPr txBox="1"/>
          <p:nvPr/>
        </p:nvSpPr>
        <p:spPr>
          <a:xfrm>
            <a:off x="899592" y="2996952"/>
            <a:ext cx="7143800" cy="2031325"/>
          </a:xfrm>
          <a:prstGeom prst="rect">
            <a:avLst/>
          </a:prstGeom>
          <a:noFill/>
        </p:spPr>
        <p:txBody>
          <a:bodyPr wrap="square" rtlCol="0">
            <a:spAutoFit/>
          </a:bodyPr>
          <a:lstStyle/>
          <a:p>
            <a:pPr>
              <a:spcBef>
                <a:spcPct val="50000"/>
              </a:spcBef>
              <a:buFontTx/>
              <a:buChar char="•"/>
            </a:pPr>
            <a:r>
              <a:rPr lang="en-GB" dirty="0" smtClean="0">
                <a:latin typeface="Comic Sans MS" pitchFamily="66" charset="0"/>
              </a:rPr>
              <a:t>Every Year 1 child in the country will be taking the phonics screening check in the same week in June.</a:t>
            </a:r>
          </a:p>
          <a:p>
            <a:pPr>
              <a:spcBef>
                <a:spcPct val="50000"/>
              </a:spcBef>
              <a:buFontTx/>
              <a:buChar char="•"/>
            </a:pPr>
            <a:r>
              <a:rPr lang="en-GB" dirty="0" smtClean="0">
                <a:latin typeface="Comic Sans MS" pitchFamily="66" charset="0"/>
              </a:rPr>
              <a:t>The aim of the check is to ensure that all children are able to read by the end of year two.  </a:t>
            </a:r>
          </a:p>
          <a:p>
            <a:pPr>
              <a:spcBef>
                <a:spcPct val="50000"/>
              </a:spcBef>
              <a:buFontTx/>
              <a:buChar char="•"/>
            </a:pPr>
            <a:r>
              <a:rPr lang="en-GB" dirty="0" smtClean="0">
                <a:latin typeface="Comic Sans MS" pitchFamily="66" charset="0"/>
              </a:rPr>
              <a:t>This ‘midpoint check’ will ensure that we have a clear understanding of what the children need to learn in year 2.</a:t>
            </a:r>
            <a:r>
              <a:rPr lang="en-GB" dirty="0" smtClean="0"/>
              <a:t> </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latin typeface="Comic Sans MS" pitchFamily="66" charset="0"/>
              </a:rPr>
              <a:t>What does the test look like?</a:t>
            </a:r>
            <a:endParaRPr lang="en-GB" dirty="0"/>
          </a:p>
        </p:txBody>
      </p:sp>
      <p:sp>
        <p:nvSpPr>
          <p:cNvPr id="3" name="Content Placeholder 2"/>
          <p:cNvSpPr>
            <a:spLocks noGrp="1"/>
          </p:cNvSpPr>
          <p:nvPr>
            <p:ph idx="1"/>
          </p:nvPr>
        </p:nvSpPr>
        <p:spPr/>
        <p:txBody>
          <a:bodyPr>
            <a:normAutofit fontScale="92500" lnSpcReduction="20000"/>
          </a:bodyPr>
          <a:lstStyle/>
          <a:p>
            <a:pPr>
              <a:spcBef>
                <a:spcPct val="50000"/>
              </a:spcBef>
              <a:buFontTx/>
              <a:buChar char="•"/>
            </a:pPr>
            <a:r>
              <a:rPr lang="en-GB" dirty="0">
                <a:latin typeface="Comic Sans MS" pitchFamily="66" charset="0"/>
              </a:rPr>
              <a:t>The check is very similar to tasks the children already complete during phonics lessons but with the addition of pseudo words. </a:t>
            </a:r>
          </a:p>
          <a:p>
            <a:pPr>
              <a:spcBef>
                <a:spcPct val="50000"/>
              </a:spcBef>
              <a:buFontTx/>
              <a:buChar char="•"/>
            </a:pPr>
            <a:r>
              <a:rPr lang="en-GB" dirty="0">
                <a:latin typeface="Comic Sans MS" pitchFamily="66" charset="0"/>
              </a:rPr>
              <a:t>Children will be asked to ‘sound out’ a word and blend the sounds together.eg d-o-g - dog</a:t>
            </a:r>
          </a:p>
          <a:p>
            <a:pPr>
              <a:spcBef>
                <a:spcPct val="50000"/>
              </a:spcBef>
              <a:buFontTx/>
              <a:buChar char="•"/>
            </a:pPr>
            <a:r>
              <a:rPr lang="en-GB" dirty="0">
                <a:latin typeface="Comic Sans MS" pitchFamily="66" charset="0"/>
              </a:rPr>
              <a:t>The focus of the check is to see which sounds the children know and therefore the children will be asked to read made up ‘nonsense’  words (pseudo words).</a:t>
            </a:r>
          </a:p>
          <a:p>
            <a:pPr>
              <a:spcBef>
                <a:spcPct val="50000"/>
              </a:spcBef>
            </a:pPr>
            <a:r>
              <a:rPr lang="en-GB" dirty="0">
                <a:solidFill>
                  <a:srgbClr val="CC0000"/>
                </a:solidFill>
                <a:latin typeface="Comic Sans MS" pitchFamily="66" charset="0"/>
              </a:rPr>
              <a:t>THIS IS NOT A READING TEST</a:t>
            </a:r>
          </a:p>
          <a:p>
            <a:pPr marL="68580" indent="0">
              <a:buNone/>
            </a:pPr>
            <a:endParaRPr lang="en-GB" dirty="0"/>
          </a:p>
        </p:txBody>
      </p:sp>
    </p:spTree>
    <p:extLst>
      <p:ext uri="{BB962C8B-B14F-4D97-AF65-F5344CB8AC3E}">
        <p14:creationId xmlns:p14="http://schemas.microsoft.com/office/powerpoint/2010/main" val="320153908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548680"/>
            <a:ext cx="7024744" cy="1143000"/>
          </a:xfrm>
        </p:spPr>
        <p:txBody>
          <a:bodyPr/>
          <a:lstStyle/>
          <a:p>
            <a:r>
              <a:rPr lang="en-GB" b="1" dirty="0">
                <a:latin typeface="Comic Sans MS" pitchFamily="66" charset="0"/>
              </a:rPr>
              <a:t>Example</a:t>
            </a:r>
            <a:endParaRPr lang="en-GB" dirty="0"/>
          </a:p>
        </p:txBody>
      </p:sp>
      <p:pic>
        <p:nvPicPr>
          <p:cNvPr id="4" name="Picture 7"/>
          <p:cNvPicPr>
            <a:picLocks noGrp="1" noChangeAspect="1" noChangeArrowheads="1"/>
          </p:cNvPicPr>
          <p:nvPr>
            <p:ph idx="1"/>
          </p:nvPr>
        </p:nvPicPr>
        <p:blipFill>
          <a:blip r:embed="rId2" cstate="print"/>
          <a:srcRect/>
          <a:stretch>
            <a:fillRect/>
          </a:stretch>
        </p:blipFill>
        <p:spPr bwMode="auto">
          <a:xfrm>
            <a:off x="1115616" y="1844824"/>
            <a:ext cx="2983323" cy="4304406"/>
          </a:xfrm>
          <a:prstGeom prst="rect">
            <a:avLst/>
          </a:prstGeom>
          <a:noFill/>
          <a:ln w="9525">
            <a:noFill/>
            <a:miter lim="800000"/>
            <a:headEnd/>
            <a:tailEnd/>
          </a:ln>
        </p:spPr>
      </p:pic>
      <p:pic>
        <p:nvPicPr>
          <p:cNvPr id="5" name="Picture 6"/>
          <p:cNvPicPr>
            <a:picLocks noChangeAspect="1" noChangeArrowheads="1"/>
          </p:cNvPicPr>
          <p:nvPr/>
        </p:nvPicPr>
        <p:blipFill>
          <a:blip r:embed="rId3" cstate="print"/>
          <a:srcRect/>
          <a:stretch>
            <a:fillRect/>
          </a:stretch>
        </p:blipFill>
        <p:spPr bwMode="auto">
          <a:xfrm>
            <a:off x="4067944" y="1844824"/>
            <a:ext cx="3023708" cy="4320480"/>
          </a:xfrm>
          <a:prstGeom prst="rect">
            <a:avLst/>
          </a:prstGeom>
          <a:noFill/>
          <a:ln w="9525">
            <a:noFill/>
            <a:miter lim="800000"/>
            <a:headEnd/>
            <a:tailEnd/>
          </a:ln>
        </p:spPr>
      </p:pic>
    </p:spTree>
    <p:extLst>
      <p:ext uri="{BB962C8B-B14F-4D97-AF65-F5344CB8AC3E}">
        <p14:creationId xmlns:p14="http://schemas.microsoft.com/office/powerpoint/2010/main" val="264030526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Comic Sans MS" pitchFamily="66" charset="0"/>
              </a:rPr>
              <a:t>Sections of the test</a:t>
            </a:r>
            <a:endParaRPr lang="en-GB" dirty="0"/>
          </a:p>
        </p:txBody>
      </p:sp>
      <p:sp>
        <p:nvSpPr>
          <p:cNvPr id="3" name="Content Placeholder 2"/>
          <p:cNvSpPr>
            <a:spLocks noGrp="1"/>
          </p:cNvSpPr>
          <p:nvPr>
            <p:ph idx="1"/>
          </p:nvPr>
        </p:nvSpPr>
        <p:spPr/>
        <p:txBody>
          <a:bodyPr>
            <a:normAutofit fontScale="62500" lnSpcReduction="20000"/>
          </a:bodyPr>
          <a:lstStyle/>
          <a:p>
            <a:r>
              <a:rPr lang="en-GB" b="1" dirty="0">
                <a:latin typeface="Comic Sans MS" pitchFamily="66" charset="0"/>
              </a:rPr>
              <a:t>Section 1</a:t>
            </a:r>
            <a:endParaRPr lang="en-GB" dirty="0">
              <a:latin typeface="Comic Sans MS" pitchFamily="66" charset="0"/>
            </a:endParaRPr>
          </a:p>
          <a:p>
            <a:r>
              <a:rPr lang="en-GB" dirty="0">
                <a:latin typeface="Comic Sans MS" pitchFamily="66" charset="0"/>
              </a:rPr>
              <a:t>The words in section 1 will have a variety of simple word structures (for example CVC, VCC, CCVC and CVCC) using:</a:t>
            </a:r>
          </a:p>
          <a:p>
            <a:pPr lvl="0"/>
            <a:r>
              <a:rPr lang="en-GB" dirty="0">
                <a:latin typeface="Comic Sans MS" pitchFamily="66" charset="0"/>
              </a:rPr>
              <a:t>single letters (a, b, c, d, e, f, g, h, I, j, k, l, m, n, o, p, q(u), r, s, t, u, v, w, x, y, z) </a:t>
            </a:r>
          </a:p>
          <a:p>
            <a:pPr lvl="0"/>
            <a:r>
              <a:rPr lang="en-GB" dirty="0">
                <a:latin typeface="Comic Sans MS" pitchFamily="66" charset="0"/>
              </a:rPr>
              <a:t>some consonant digraphs (</a:t>
            </a:r>
            <a:r>
              <a:rPr lang="en-GB" dirty="0" err="1">
                <a:latin typeface="Comic Sans MS" pitchFamily="66" charset="0"/>
              </a:rPr>
              <a:t>ch</a:t>
            </a:r>
            <a:r>
              <a:rPr lang="en-GB" dirty="0">
                <a:latin typeface="Comic Sans MS" pitchFamily="66" charset="0"/>
              </a:rPr>
              <a:t>, </a:t>
            </a:r>
            <a:r>
              <a:rPr lang="en-GB" dirty="0" err="1">
                <a:latin typeface="Comic Sans MS" pitchFamily="66" charset="0"/>
              </a:rPr>
              <a:t>ck</a:t>
            </a:r>
            <a:r>
              <a:rPr lang="en-GB" dirty="0">
                <a:latin typeface="Comic Sans MS" pitchFamily="66" charset="0"/>
              </a:rPr>
              <a:t>, </a:t>
            </a:r>
            <a:r>
              <a:rPr lang="en-GB" dirty="0" err="1">
                <a:latin typeface="Comic Sans MS" pitchFamily="66" charset="0"/>
              </a:rPr>
              <a:t>ff</a:t>
            </a:r>
            <a:r>
              <a:rPr lang="en-GB" dirty="0">
                <a:latin typeface="Comic Sans MS" pitchFamily="66" charset="0"/>
              </a:rPr>
              <a:t>, </a:t>
            </a:r>
            <a:r>
              <a:rPr lang="en-GB" dirty="0" err="1">
                <a:latin typeface="Comic Sans MS" pitchFamily="66" charset="0"/>
              </a:rPr>
              <a:t>ll</a:t>
            </a:r>
            <a:r>
              <a:rPr lang="en-GB" dirty="0">
                <a:latin typeface="Comic Sans MS" pitchFamily="66" charset="0"/>
              </a:rPr>
              <a:t>, ng, </a:t>
            </a:r>
            <a:r>
              <a:rPr lang="en-GB" dirty="0" err="1">
                <a:latin typeface="Comic Sans MS" pitchFamily="66" charset="0"/>
              </a:rPr>
              <a:t>sh</a:t>
            </a:r>
            <a:r>
              <a:rPr lang="en-GB" dirty="0">
                <a:latin typeface="Comic Sans MS" pitchFamily="66" charset="0"/>
              </a:rPr>
              <a:t>, </a:t>
            </a:r>
            <a:r>
              <a:rPr lang="en-GB" dirty="0" err="1">
                <a:latin typeface="Comic Sans MS" pitchFamily="66" charset="0"/>
              </a:rPr>
              <a:t>ss</a:t>
            </a:r>
            <a:r>
              <a:rPr lang="en-GB" dirty="0">
                <a:latin typeface="Comic Sans MS" pitchFamily="66" charset="0"/>
              </a:rPr>
              <a:t>, </a:t>
            </a:r>
            <a:r>
              <a:rPr lang="en-GB" dirty="0" err="1">
                <a:latin typeface="Comic Sans MS" pitchFamily="66" charset="0"/>
              </a:rPr>
              <a:t>th</a:t>
            </a:r>
            <a:r>
              <a:rPr lang="en-GB" dirty="0">
                <a:latin typeface="Comic Sans MS" pitchFamily="66" charset="0"/>
              </a:rPr>
              <a:t>, </a:t>
            </a:r>
            <a:r>
              <a:rPr lang="en-GB" dirty="0" err="1">
                <a:latin typeface="Comic Sans MS" pitchFamily="66" charset="0"/>
              </a:rPr>
              <a:t>zz</a:t>
            </a:r>
            <a:r>
              <a:rPr lang="en-GB" dirty="0">
                <a:latin typeface="Comic Sans MS" pitchFamily="66" charset="0"/>
              </a:rPr>
              <a:t>)</a:t>
            </a:r>
          </a:p>
          <a:p>
            <a:pPr lvl="0"/>
            <a:r>
              <a:rPr lang="en-GB" dirty="0">
                <a:latin typeface="Comic Sans MS" pitchFamily="66" charset="0"/>
              </a:rPr>
              <a:t>frequent and consistent vowel digraphs (</a:t>
            </a:r>
            <a:r>
              <a:rPr lang="en-GB" dirty="0" err="1">
                <a:latin typeface="Comic Sans MS" pitchFamily="66" charset="0"/>
              </a:rPr>
              <a:t>ar</a:t>
            </a:r>
            <a:r>
              <a:rPr lang="en-GB" dirty="0">
                <a:latin typeface="Comic Sans MS" pitchFamily="66" charset="0"/>
              </a:rPr>
              <a:t>, </a:t>
            </a:r>
            <a:r>
              <a:rPr lang="en-GB" dirty="0" err="1">
                <a:latin typeface="Comic Sans MS" pitchFamily="66" charset="0"/>
              </a:rPr>
              <a:t>ee</a:t>
            </a:r>
            <a:r>
              <a:rPr lang="en-GB" dirty="0">
                <a:latin typeface="Comic Sans MS" pitchFamily="66" charset="0"/>
              </a:rPr>
              <a:t>, oi, </a:t>
            </a:r>
            <a:r>
              <a:rPr lang="en-GB" dirty="0" err="1">
                <a:latin typeface="Comic Sans MS" pitchFamily="66" charset="0"/>
              </a:rPr>
              <a:t>oo,or</a:t>
            </a:r>
            <a:r>
              <a:rPr lang="en-GB" dirty="0">
                <a:latin typeface="Comic Sans MS" pitchFamily="66" charset="0"/>
              </a:rPr>
              <a:t>)</a:t>
            </a:r>
          </a:p>
          <a:p>
            <a:r>
              <a:rPr lang="en-GB" b="1" dirty="0">
                <a:latin typeface="Comic Sans MS" pitchFamily="66" charset="0"/>
              </a:rPr>
              <a:t>Section 2</a:t>
            </a:r>
            <a:endParaRPr lang="en-GB" dirty="0">
              <a:latin typeface="Comic Sans MS" pitchFamily="66" charset="0"/>
            </a:endParaRPr>
          </a:p>
          <a:p>
            <a:r>
              <a:rPr lang="en-GB" dirty="0">
                <a:latin typeface="Comic Sans MS" pitchFamily="66" charset="0"/>
              </a:rPr>
              <a:t>The words in section 2 will have a variety of more complex word structures (for example CCVCC, CCCVC, CCCVCC and two syllable words) with some: </a:t>
            </a:r>
          </a:p>
          <a:p>
            <a:pPr lvl="0"/>
            <a:r>
              <a:rPr lang="en-GB" dirty="0">
                <a:latin typeface="Comic Sans MS" pitchFamily="66" charset="0"/>
              </a:rPr>
              <a:t>additional consonant digraphs (</a:t>
            </a:r>
            <a:r>
              <a:rPr lang="en-GB" dirty="0" err="1">
                <a:latin typeface="Comic Sans MS" pitchFamily="66" charset="0"/>
              </a:rPr>
              <a:t>ph</a:t>
            </a:r>
            <a:r>
              <a:rPr lang="en-GB" dirty="0">
                <a:latin typeface="Comic Sans MS" pitchFamily="66" charset="0"/>
              </a:rPr>
              <a:t>, </a:t>
            </a:r>
            <a:r>
              <a:rPr lang="en-GB" dirty="0" err="1">
                <a:latin typeface="Comic Sans MS" pitchFamily="66" charset="0"/>
              </a:rPr>
              <a:t>wh</a:t>
            </a:r>
            <a:r>
              <a:rPr lang="en-GB" dirty="0">
                <a:latin typeface="Comic Sans MS" pitchFamily="66" charset="0"/>
              </a:rPr>
              <a:t>) </a:t>
            </a:r>
          </a:p>
          <a:p>
            <a:pPr lvl="0"/>
            <a:r>
              <a:rPr lang="en-GB" dirty="0">
                <a:latin typeface="Comic Sans MS" pitchFamily="66" charset="0"/>
              </a:rPr>
              <a:t>less frequent and consistent vowel digraphs, including split digraphs (a-e, </a:t>
            </a:r>
            <a:r>
              <a:rPr lang="en-GB" dirty="0" err="1">
                <a:latin typeface="Comic Sans MS" pitchFamily="66" charset="0"/>
              </a:rPr>
              <a:t>ai</a:t>
            </a:r>
            <a:r>
              <a:rPr lang="en-GB" dirty="0">
                <a:latin typeface="Comic Sans MS" pitchFamily="66" charset="0"/>
              </a:rPr>
              <a:t>, au, aw, ay, </a:t>
            </a:r>
            <a:r>
              <a:rPr lang="en-GB" dirty="0" err="1">
                <a:latin typeface="Comic Sans MS" pitchFamily="66" charset="0"/>
              </a:rPr>
              <a:t>ea</a:t>
            </a:r>
            <a:r>
              <a:rPr lang="en-GB" dirty="0">
                <a:latin typeface="Comic Sans MS" pitchFamily="66" charset="0"/>
              </a:rPr>
              <a:t>, e-e, </a:t>
            </a:r>
            <a:r>
              <a:rPr lang="en-GB" dirty="0" err="1">
                <a:latin typeface="Comic Sans MS" pitchFamily="66" charset="0"/>
              </a:rPr>
              <a:t>er</a:t>
            </a:r>
            <a:r>
              <a:rPr lang="en-GB" dirty="0">
                <a:latin typeface="Comic Sans MS" pitchFamily="66" charset="0"/>
              </a:rPr>
              <a:t>, </a:t>
            </a:r>
            <a:r>
              <a:rPr lang="en-GB" dirty="0" err="1">
                <a:latin typeface="Comic Sans MS" pitchFamily="66" charset="0"/>
              </a:rPr>
              <a:t>ew</a:t>
            </a:r>
            <a:r>
              <a:rPr lang="en-GB" dirty="0">
                <a:latin typeface="Comic Sans MS" pitchFamily="66" charset="0"/>
              </a:rPr>
              <a:t>, </a:t>
            </a:r>
            <a:r>
              <a:rPr lang="en-GB" dirty="0" err="1">
                <a:latin typeface="Comic Sans MS" pitchFamily="66" charset="0"/>
              </a:rPr>
              <a:t>i</a:t>
            </a:r>
            <a:r>
              <a:rPr lang="en-GB" dirty="0">
                <a:latin typeface="Comic Sans MS" pitchFamily="66" charset="0"/>
              </a:rPr>
              <a:t>-e, </a:t>
            </a:r>
            <a:r>
              <a:rPr lang="en-GB" dirty="0" err="1">
                <a:latin typeface="Comic Sans MS" pitchFamily="66" charset="0"/>
              </a:rPr>
              <a:t>ie</a:t>
            </a:r>
            <a:r>
              <a:rPr lang="en-GB" dirty="0">
                <a:latin typeface="Comic Sans MS" pitchFamily="66" charset="0"/>
              </a:rPr>
              <a:t>, </a:t>
            </a:r>
            <a:r>
              <a:rPr lang="en-GB" dirty="0" err="1">
                <a:latin typeface="Comic Sans MS" pitchFamily="66" charset="0"/>
              </a:rPr>
              <a:t>ir</a:t>
            </a:r>
            <a:r>
              <a:rPr lang="en-GB" dirty="0">
                <a:latin typeface="Comic Sans MS" pitchFamily="66" charset="0"/>
              </a:rPr>
              <a:t>, </a:t>
            </a:r>
            <a:r>
              <a:rPr lang="en-GB" dirty="0" err="1">
                <a:latin typeface="Comic Sans MS" pitchFamily="66" charset="0"/>
              </a:rPr>
              <a:t>oa</a:t>
            </a:r>
            <a:r>
              <a:rPr lang="en-GB" dirty="0">
                <a:latin typeface="Comic Sans MS" pitchFamily="66" charset="0"/>
              </a:rPr>
              <a:t>, o-e, </a:t>
            </a:r>
            <a:r>
              <a:rPr lang="en-GB" dirty="0" err="1">
                <a:latin typeface="Comic Sans MS" pitchFamily="66" charset="0"/>
              </a:rPr>
              <a:t>ou</a:t>
            </a:r>
            <a:r>
              <a:rPr lang="en-GB" dirty="0">
                <a:latin typeface="Comic Sans MS" pitchFamily="66" charset="0"/>
              </a:rPr>
              <a:t>, ow, oy, </a:t>
            </a:r>
            <a:r>
              <a:rPr lang="en-GB" dirty="0" err="1">
                <a:latin typeface="Comic Sans MS" pitchFamily="66" charset="0"/>
              </a:rPr>
              <a:t>ue</a:t>
            </a:r>
            <a:r>
              <a:rPr lang="en-GB" dirty="0">
                <a:latin typeface="Comic Sans MS" pitchFamily="66" charset="0"/>
              </a:rPr>
              <a:t>, u-e, </a:t>
            </a:r>
            <a:r>
              <a:rPr lang="en-GB" dirty="0" err="1">
                <a:latin typeface="Comic Sans MS" pitchFamily="66" charset="0"/>
              </a:rPr>
              <a:t>ur</a:t>
            </a:r>
            <a:r>
              <a:rPr lang="en-GB" dirty="0">
                <a:latin typeface="Comic Sans MS" pitchFamily="66" charset="0"/>
              </a:rPr>
              <a:t>)</a:t>
            </a:r>
          </a:p>
          <a:p>
            <a:pPr lvl="0"/>
            <a:r>
              <a:rPr lang="en-GB" dirty="0" err="1">
                <a:latin typeface="Comic Sans MS" pitchFamily="66" charset="0"/>
              </a:rPr>
              <a:t>trigraphs</a:t>
            </a:r>
            <a:r>
              <a:rPr lang="en-GB" dirty="0">
                <a:latin typeface="Comic Sans MS" pitchFamily="66" charset="0"/>
              </a:rPr>
              <a:t> (air, </a:t>
            </a:r>
            <a:r>
              <a:rPr lang="en-GB" dirty="0" err="1">
                <a:latin typeface="Comic Sans MS" pitchFamily="66" charset="0"/>
              </a:rPr>
              <a:t>igh</a:t>
            </a:r>
            <a:r>
              <a:rPr lang="en-GB" dirty="0">
                <a:latin typeface="Comic Sans MS" pitchFamily="66" charset="0"/>
              </a:rPr>
              <a:t>).</a:t>
            </a:r>
          </a:p>
          <a:p>
            <a:endParaRPr lang="en-GB" dirty="0"/>
          </a:p>
        </p:txBody>
      </p:sp>
    </p:spTree>
    <p:extLst>
      <p:ext uri="{BB962C8B-B14F-4D97-AF65-F5344CB8AC3E}">
        <p14:creationId xmlns:p14="http://schemas.microsoft.com/office/powerpoint/2010/main" val="95665329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Comic Sans MS" pitchFamily="66" charset="0"/>
              </a:rPr>
              <a:t>Expectations of the </a:t>
            </a:r>
            <a:r>
              <a:rPr lang="en-GB" b="1" dirty="0" smtClean="0">
                <a:latin typeface="Comic Sans MS" pitchFamily="66" charset="0"/>
              </a:rPr>
              <a:t>test </a:t>
            </a:r>
            <a:endParaRPr lang="en-GB" dirty="0"/>
          </a:p>
        </p:txBody>
      </p:sp>
      <p:sp>
        <p:nvSpPr>
          <p:cNvPr id="3" name="Content Placeholder 2"/>
          <p:cNvSpPr>
            <a:spLocks noGrp="1"/>
          </p:cNvSpPr>
          <p:nvPr>
            <p:ph idx="1"/>
          </p:nvPr>
        </p:nvSpPr>
        <p:spPr/>
        <p:txBody>
          <a:bodyPr/>
          <a:lstStyle/>
          <a:p>
            <a:pPr>
              <a:spcBef>
                <a:spcPct val="50000"/>
              </a:spcBef>
              <a:buFontTx/>
              <a:buChar char="•"/>
            </a:pPr>
            <a:r>
              <a:rPr lang="en-GB" dirty="0">
                <a:latin typeface="Comic Sans MS" pitchFamily="66" charset="0"/>
              </a:rPr>
              <a:t>The children will complete the check one at a time in a quiet area of the school. </a:t>
            </a:r>
          </a:p>
          <a:p>
            <a:pPr>
              <a:spcBef>
                <a:spcPct val="50000"/>
              </a:spcBef>
              <a:buFontTx/>
              <a:buChar char="•"/>
            </a:pPr>
            <a:r>
              <a:rPr lang="en-GB" dirty="0">
                <a:latin typeface="Comic Sans MS" pitchFamily="66" charset="0"/>
              </a:rPr>
              <a:t>I will conduct all of the screening checks with the children. </a:t>
            </a:r>
          </a:p>
          <a:p>
            <a:pPr>
              <a:spcBef>
                <a:spcPct val="50000"/>
              </a:spcBef>
            </a:pPr>
            <a:r>
              <a:rPr lang="en-GB" dirty="0">
                <a:latin typeface="Comic Sans MS" pitchFamily="66" charset="0"/>
              </a:rPr>
              <a:t>The screening will take around 10mins with each child.</a:t>
            </a:r>
          </a:p>
          <a:p>
            <a:pPr marL="68580" indent="0">
              <a:buNone/>
            </a:pPr>
            <a:endParaRPr lang="en-GB" dirty="0"/>
          </a:p>
        </p:txBody>
      </p:sp>
      <p:pic>
        <p:nvPicPr>
          <p:cNvPr id="4" name="Picture 9" descr="Quiet Sign Clip Art"/>
          <p:cNvPicPr>
            <a:picLocks noChangeAspect="1" noChangeArrowheads="1"/>
          </p:cNvPicPr>
          <p:nvPr/>
        </p:nvPicPr>
        <p:blipFill>
          <a:blip r:embed="rId2" cstate="print"/>
          <a:srcRect/>
          <a:stretch>
            <a:fillRect/>
          </a:stretch>
        </p:blipFill>
        <p:spPr bwMode="auto">
          <a:xfrm>
            <a:off x="7308305" y="829998"/>
            <a:ext cx="1008112" cy="1420233"/>
          </a:xfrm>
          <a:prstGeom prst="rect">
            <a:avLst/>
          </a:prstGeom>
          <a:noFill/>
          <a:ln w="9525">
            <a:noFill/>
            <a:miter lim="800000"/>
            <a:headEnd/>
            <a:tailEnd/>
          </a:ln>
        </p:spPr>
      </p:pic>
    </p:spTree>
    <p:extLst>
      <p:ext uri="{BB962C8B-B14F-4D97-AF65-F5344CB8AC3E}">
        <p14:creationId xmlns:p14="http://schemas.microsoft.com/office/powerpoint/2010/main" val="239547306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0" y="1340768"/>
            <a:ext cx="7024744" cy="2304256"/>
          </a:xfrm>
        </p:spPr>
        <p:txBody>
          <a:bodyPr>
            <a:normAutofit fontScale="90000"/>
          </a:bodyPr>
          <a:lstStyle/>
          <a:p>
            <a:r>
              <a:rPr lang="en-GB" b="1" dirty="0">
                <a:latin typeface="Comic Sans MS" pitchFamily="66" charset="0"/>
              </a:rPr>
              <a:t>The test in action!</a:t>
            </a:r>
            <a:br>
              <a:rPr lang="en-GB" b="1" dirty="0">
                <a:latin typeface="Comic Sans MS" pitchFamily="66" charset="0"/>
              </a:rPr>
            </a:br>
            <a:r>
              <a:rPr lang="en-GB" b="1" dirty="0">
                <a:latin typeface="Comic Sans MS" pitchFamily="66" charset="0"/>
                <a:hlinkClick r:id="rId3"/>
              </a:rPr>
              <a:t>https://</a:t>
            </a:r>
            <a:r>
              <a:rPr lang="en-GB" b="1" dirty="0" smtClean="0">
                <a:latin typeface="Comic Sans MS" pitchFamily="66" charset="0"/>
                <a:hlinkClick r:id="rId3"/>
              </a:rPr>
              <a:t>www.youtube.com/watch?v=IPJ_ZEBh1Bk</a:t>
            </a:r>
            <a:r>
              <a:rPr lang="en-GB" b="1" dirty="0" smtClean="0">
                <a:latin typeface="Comic Sans MS" pitchFamily="66" charset="0"/>
              </a:rPr>
              <a:t/>
            </a:r>
            <a:br>
              <a:rPr lang="en-GB" b="1" dirty="0" smtClean="0">
                <a:latin typeface="Comic Sans MS" pitchFamily="66" charset="0"/>
              </a:rPr>
            </a:br>
            <a:r>
              <a:rPr lang="en-US" dirty="0"/>
              <a:t/>
            </a:r>
            <a:br>
              <a:rPr lang="en-US" dirty="0"/>
            </a:br>
            <a:endParaRPr lang="en-GB" dirty="0"/>
          </a:p>
        </p:txBody>
      </p:sp>
      <p:pic>
        <p:nvPicPr>
          <p:cNvPr id="4" name="Phonics.wmv">
            <a:hlinkClick r:id="" action="ppaction://media"/>
          </p:cNvPr>
          <p:cNvPicPr>
            <a:picLocks noGrp="1" noRot="1" noChangeAspect="1"/>
          </p:cNvPicPr>
          <p:nvPr>
            <p:ph idx="1"/>
            <a:videoFile r:link="rId1"/>
          </p:nvPr>
        </p:nvPicPr>
        <p:blipFill>
          <a:blip r:embed="rId4" cstate="print"/>
          <a:stretch>
            <a:fillRect/>
          </a:stretch>
        </p:blipFill>
        <p:spPr>
          <a:xfrm>
            <a:off x="2987824" y="3861048"/>
            <a:ext cx="3048000" cy="2286000"/>
          </a:xfrm>
          <a:prstGeom prst="rect">
            <a:avLst/>
          </a:prstGeom>
        </p:spPr>
      </p:pic>
    </p:spTree>
    <p:extLst>
      <p:ext uri="{BB962C8B-B14F-4D97-AF65-F5344CB8AC3E}">
        <p14:creationId xmlns:p14="http://schemas.microsoft.com/office/powerpoint/2010/main" val="35480576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p:cTn id="7" fill="hold" display="0">
                  <p:stCondLst>
                    <p:cond delay="indefinite"/>
                  </p:stCondLst>
                  <p:endCondLst>
                    <p:cond evt="onNext" delay="0">
                      <p:tgtEl>
                        <p:sldTgt/>
                      </p:tgtEl>
                    </p:cond>
                    <p:cond evt="onPrev" delay="0">
                      <p:tgtEl>
                        <p:sldTgt/>
                      </p:tgtEl>
                    </p:cond>
                  </p:endCondLst>
                </p:cTn>
                <p:tgtEl>
                  <p:spTgt spid="4"/>
                </p:tgtEl>
              </p:cMediaNode>
            </p:video>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Comic Sans MS" pitchFamily="66" charset="0"/>
              </a:rPr>
              <a:t>How is it marked?</a:t>
            </a:r>
            <a:endParaRPr lang="en-GB" dirty="0"/>
          </a:p>
        </p:txBody>
      </p:sp>
      <p:sp>
        <p:nvSpPr>
          <p:cNvPr id="3" name="Content Placeholder 2"/>
          <p:cNvSpPr>
            <a:spLocks noGrp="1"/>
          </p:cNvSpPr>
          <p:nvPr>
            <p:ph idx="1"/>
          </p:nvPr>
        </p:nvSpPr>
        <p:spPr>
          <a:xfrm>
            <a:off x="1043492" y="2132856"/>
            <a:ext cx="6777317" cy="4104456"/>
          </a:xfrm>
        </p:spPr>
        <p:txBody>
          <a:bodyPr>
            <a:normAutofit fontScale="55000" lnSpcReduction="20000"/>
          </a:bodyPr>
          <a:lstStyle/>
          <a:p>
            <a:r>
              <a:rPr lang="en-GB" dirty="0">
                <a:latin typeface="Comic Sans MS" pitchFamily="66" charset="0"/>
              </a:rPr>
              <a:t>The pass mark is set by the DFE and the children will receive either a pass or fail only.</a:t>
            </a:r>
          </a:p>
          <a:p>
            <a:r>
              <a:rPr lang="en-GB" dirty="0">
                <a:latin typeface="Comic Sans MS" pitchFamily="66" charset="0"/>
              </a:rPr>
              <a:t>Children who fail to meet the threshold in year 1 will retake the test in year 2</a:t>
            </a:r>
          </a:p>
          <a:p>
            <a:r>
              <a:rPr lang="en-GB" dirty="0">
                <a:latin typeface="Comic Sans MS" pitchFamily="66" charset="0"/>
              </a:rPr>
              <a:t>The pass mark for the previous years has been 32/40.</a:t>
            </a:r>
          </a:p>
          <a:p>
            <a:r>
              <a:rPr lang="en-GB" dirty="0">
                <a:latin typeface="Comic Sans MS" pitchFamily="66" charset="0"/>
              </a:rPr>
              <a:t>I must take the child’s final answer. If they blend incorrectly or not at all than the answer will be marked as incorrect even if they have segmented correctly. </a:t>
            </a:r>
          </a:p>
          <a:p>
            <a:r>
              <a:rPr lang="en-GB" dirty="0">
                <a:latin typeface="Comic Sans MS" pitchFamily="66" charset="0"/>
              </a:rPr>
              <a:t>Children must not add sounds or plurals to the word</a:t>
            </a:r>
          </a:p>
          <a:p>
            <a:r>
              <a:rPr lang="en-GB" dirty="0">
                <a:latin typeface="Comic Sans MS" pitchFamily="66" charset="0"/>
              </a:rPr>
              <a:t>Children must not pause when blending</a:t>
            </a:r>
          </a:p>
          <a:p>
            <a:r>
              <a:rPr lang="en-GB" dirty="0">
                <a:latin typeface="Comic Sans MS" pitchFamily="66" charset="0"/>
              </a:rPr>
              <a:t>A child’s accent, dialect or speech difficulty will be taken into account. </a:t>
            </a:r>
          </a:p>
          <a:p>
            <a:r>
              <a:rPr lang="en-GB" dirty="0">
                <a:latin typeface="Comic Sans MS" pitchFamily="66" charset="0"/>
              </a:rPr>
              <a:t>Children will not be told if they are correct or incorrect and we cannot ask them to try again</a:t>
            </a:r>
          </a:p>
          <a:p>
            <a:r>
              <a:rPr lang="en-GB" dirty="0">
                <a:latin typeface="Comic Sans MS" pitchFamily="66" charset="0"/>
              </a:rPr>
              <a:t>We cannot help the children by pointing or directing them</a:t>
            </a:r>
          </a:p>
          <a:p>
            <a:pPr>
              <a:spcBef>
                <a:spcPct val="50000"/>
              </a:spcBef>
              <a:buFontTx/>
              <a:buChar char="•"/>
            </a:pPr>
            <a:r>
              <a:rPr lang="en-GB" dirty="0">
                <a:latin typeface="Comic Sans MS" pitchFamily="66" charset="0"/>
              </a:rPr>
              <a:t>The teacher will not be allowed to help in ANY way. (we cannot point to sounds or help to segment or even tell the children to blend correctly)</a:t>
            </a:r>
          </a:p>
          <a:p>
            <a:pPr>
              <a:spcBef>
                <a:spcPct val="50000"/>
              </a:spcBef>
              <a:buFontTx/>
              <a:buChar char="•"/>
            </a:pPr>
            <a:r>
              <a:rPr lang="en-GB" dirty="0">
                <a:latin typeface="Comic Sans MS" pitchFamily="66" charset="0"/>
              </a:rPr>
              <a:t>A word is marked as incorrect if the child sounds out correctly but doesn’t blend or blends incorrectly. It is also marked wrong if the child blends too slowly. If the child adds an extra sound such as plural it is incorrect. You must take the child’s final answer so if they say it correctly and then say a different word it is incorrect. We cannot ask the child to say it again or give any prompts with our body language</a:t>
            </a:r>
            <a:r>
              <a:rPr lang="en-GB" dirty="0" smtClean="0">
                <a:latin typeface="Comic Sans MS" pitchFamily="66" charset="0"/>
              </a:rPr>
              <a:t>.</a:t>
            </a:r>
            <a:endParaRPr lang="en-GB" dirty="0">
              <a:latin typeface="Comic Sans MS" pitchFamily="66" charset="0"/>
            </a:endParaRPr>
          </a:p>
        </p:txBody>
      </p:sp>
    </p:spTree>
    <p:extLst>
      <p:ext uri="{BB962C8B-B14F-4D97-AF65-F5344CB8AC3E}">
        <p14:creationId xmlns:p14="http://schemas.microsoft.com/office/powerpoint/2010/main" val="421067232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latin typeface="Comic Sans MS" pitchFamily="66" charset="0"/>
              </a:rPr>
              <a:t>What do we do with the results?</a:t>
            </a:r>
            <a:endParaRPr lang="en-GB" dirty="0"/>
          </a:p>
        </p:txBody>
      </p:sp>
      <p:sp>
        <p:nvSpPr>
          <p:cNvPr id="3" name="Content Placeholder 2"/>
          <p:cNvSpPr>
            <a:spLocks noGrp="1"/>
          </p:cNvSpPr>
          <p:nvPr>
            <p:ph idx="1"/>
          </p:nvPr>
        </p:nvSpPr>
        <p:spPr/>
        <p:txBody>
          <a:bodyPr>
            <a:normAutofit lnSpcReduction="10000"/>
          </a:bodyPr>
          <a:lstStyle/>
          <a:p>
            <a:r>
              <a:rPr lang="en-GB" dirty="0">
                <a:latin typeface="Comic Sans MS" pitchFamily="66" charset="0"/>
              </a:rPr>
              <a:t>Children who do not meet the pass mark will be highlighted and supported in year two to help them further with their phonics. </a:t>
            </a:r>
          </a:p>
          <a:p>
            <a:r>
              <a:rPr lang="en-GB" dirty="0">
                <a:latin typeface="Comic Sans MS" pitchFamily="66" charset="0"/>
              </a:rPr>
              <a:t>The results often highlight common difficulties or problem graphemes that teachers can spend further time exploring and practising with the children.</a:t>
            </a:r>
          </a:p>
          <a:p>
            <a:r>
              <a:rPr lang="en-GB" dirty="0">
                <a:latin typeface="Comic Sans MS" pitchFamily="66" charset="0"/>
              </a:rPr>
              <a:t>You will receive the results with the end of year reports</a:t>
            </a:r>
            <a:r>
              <a:rPr lang="en-GB" dirty="0" smtClean="0">
                <a:latin typeface="Comic Sans MS" pitchFamily="66" charset="0"/>
              </a:rPr>
              <a:t>.</a:t>
            </a:r>
            <a:endParaRPr lang="en-GB" dirty="0">
              <a:latin typeface="Comic Sans MS" pitchFamily="66" charset="0"/>
            </a:endParaRPr>
          </a:p>
        </p:txBody>
      </p:sp>
    </p:spTree>
    <p:extLst>
      <p:ext uri="{BB962C8B-B14F-4D97-AF65-F5344CB8AC3E}">
        <p14:creationId xmlns:p14="http://schemas.microsoft.com/office/powerpoint/2010/main" val="129056210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48680"/>
            <a:ext cx="8229600" cy="642918"/>
          </a:xfrm>
        </p:spPr>
        <p:txBody>
          <a:bodyPr>
            <a:noAutofit/>
          </a:bodyPr>
          <a:lstStyle/>
          <a:p>
            <a:r>
              <a:rPr lang="en-GB" sz="2400" b="1" dirty="0" smtClean="0">
                <a:solidFill>
                  <a:schemeClr val="tx1"/>
                </a:solidFill>
                <a:latin typeface="Comic Sans MS" pitchFamily="66" charset="0"/>
              </a:rPr>
              <a:t>Is there anything I can do at home?</a:t>
            </a:r>
            <a:br>
              <a:rPr lang="en-GB" sz="2400" b="1" dirty="0" smtClean="0">
                <a:solidFill>
                  <a:schemeClr val="tx1"/>
                </a:solidFill>
                <a:latin typeface="Comic Sans MS" pitchFamily="66" charset="0"/>
              </a:rPr>
            </a:br>
            <a:endParaRPr lang="en-GB" sz="2400" b="1" dirty="0">
              <a:solidFill>
                <a:schemeClr val="tx1"/>
              </a:solidFill>
              <a:latin typeface="Comic Sans MS" pitchFamily="66" charset="0"/>
            </a:endParaRPr>
          </a:p>
        </p:txBody>
      </p:sp>
      <p:sp>
        <p:nvSpPr>
          <p:cNvPr id="3" name="Content Placeholder 2"/>
          <p:cNvSpPr>
            <a:spLocks noGrp="1"/>
          </p:cNvSpPr>
          <p:nvPr>
            <p:ph idx="1"/>
          </p:nvPr>
        </p:nvSpPr>
        <p:spPr>
          <a:xfrm>
            <a:off x="457200" y="836712"/>
            <a:ext cx="8229600" cy="5806998"/>
          </a:xfrm>
        </p:spPr>
        <p:txBody>
          <a:bodyPr>
            <a:noAutofit/>
          </a:bodyPr>
          <a:lstStyle/>
          <a:p>
            <a:pPr>
              <a:lnSpc>
                <a:spcPct val="80000"/>
              </a:lnSpc>
            </a:pPr>
            <a:r>
              <a:rPr lang="en-GB" sz="1200" dirty="0" smtClean="0">
                <a:latin typeface="Comic Sans MS" pitchFamily="66" charset="0"/>
              </a:rPr>
              <a:t>When spelling, encourage your child to think </a:t>
            </a:r>
          </a:p>
          <a:p>
            <a:pPr>
              <a:lnSpc>
                <a:spcPct val="80000"/>
              </a:lnSpc>
              <a:buNone/>
            </a:pPr>
            <a:r>
              <a:rPr lang="en-GB" sz="1200" dirty="0" smtClean="0">
                <a:latin typeface="Comic Sans MS" pitchFamily="66" charset="0"/>
              </a:rPr>
              <a:t>   about what “looks right”.</a:t>
            </a:r>
          </a:p>
          <a:p>
            <a:pPr>
              <a:lnSpc>
                <a:spcPct val="80000"/>
              </a:lnSpc>
            </a:pPr>
            <a:r>
              <a:rPr lang="en-GB" sz="1200" dirty="0" smtClean="0">
                <a:solidFill>
                  <a:schemeClr val="tx1"/>
                </a:solidFill>
                <a:latin typeface="Comic Sans MS" pitchFamily="66" charset="0"/>
              </a:rPr>
              <a:t>Have fun trying out different options…wipe clean whiteboards are good for trying out spellings.</a:t>
            </a:r>
          </a:p>
          <a:p>
            <a:pPr>
              <a:lnSpc>
                <a:spcPct val="80000"/>
              </a:lnSpc>
            </a:pPr>
            <a:r>
              <a:rPr lang="en-GB" sz="1200" dirty="0" smtClean="0">
                <a:solidFill>
                  <a:schemeClr val="tx1"/>
                </a:solidFill>
                <a:latin typeface="Comic Sans MS" pitchFamily="66" charset="0"/>
              </a:rPr>
              <a:t>     tray                   </a:t>
            </a:r>
            <a:r>
              <a:rPr lang="en-GB" sz="1200" dirty="0" err="1" smtClean="0">
                <a:solidFill>
                  <a:schemeClr val="tx1"/>
                </a:solidFill>
                <a:latin typeface="Comic Sans MS" pitchFamily="66" charset="0"/>
              </a:rPr>
              <a:t>trai</a:t>
            </a:r>
            <a:endParaRPr lang="en-GB" sz="1200" dirty="0" smtClean="0">
              <a:solidFill>
                <a:schemeClr val="tx1"/>
              </a:solidFill>
              <a:latin typeface="Comic Sans MS" pitchFamily="66" charset="0"/>
            </a:endParaRPr>
          </a:p>
          <a:p>
            <a:pPr>
              <a:lnSpc>
                <a:spcPct val="80000"/>
              </a:lnSpc>
            </a:pPr>
            <a:r>
              <a:rPr lang="en-GB" sz="1200" dirty="0" smtClean="0">
                <a:solidFill>
                  <a:schemeClr val="tx1"/>
                </a:solidFill>
                <a:latin typeface="Comic Sans MS" pitchFamily="66" charset="0"/>
              </a:rPr>
              <a:t>     rain                    </a:t>
            </a:r>
            <a:r>
              <a:rPr lang="en-GB" sz="1200" dirty="0" err="1" smtClean="0">
                <a:solidFill>
                  <a:schemeClr val="tx1"/>
                </a:solidFill>
                <a:latin typeface="Comic Sans MS" pitchFamily="66" charset="0"/>
              </a:rPr>
              <a:t>rayn</a:t>
            </a:r>
            <a:endParaRPr lang="en-GB" sz="1200" dirty="0" smtClean="0">
              <a:solidFill>
                <a:schemeClr val="tx1"/>
              </a:solidFill>
              <a:latin typeface="Comic Sans MS" pitchFamily="66" charset="0"/>
            </a:endParaRPr>
          </a:p>
          <a:p>
            <a:pPr>
              <a:lnSpc>
                <a:spcPct val="80000"/>
              </a:lnSpc>
            </a:pPr>
            <a:r>
              <a:rPr lang="en-GB" sz="1200" dirty="0" smtClean="0">
                <a:solidFill>
                  <a:schemeClr val="tx1"/>
                </a:solidFill>
                <a:latin typeface="Comic Sans MS" pitchFamily="66" charset="0"/>
              </a:rPr>
              <a:t>     boil                    </a:t>
            </a:r>
            <a:r>
              <a:rPr lang="en-GB" sz="1200" dirty="0" err="1" smtClean="0">
                <a:solidFill>
                  <a:schemeClr val="tx1"/>
                </a:solidFill>
                <a:latin typeface="Comic Sans MS" pitchFamily="66" charset="0"/>
              </a:rPr>
              <a:t>boyl</a:t>
            </a:r>
            <a:endParaRPr lang="en-GB" sz="1200" dirty="0" smtClean="0">
              <a:solidFill>
                <a:schemeClr val="tx1"/>
              </a:solidFill>
              <a:latin typeface="Comic Sans MS" pitchFamily="66" charset="0"/>
            </a:endParaRPr>
          </a:p>
          <a:p>
            <a:pPr>
              <a:lnSpc>
                <a:spcPct val="80000"/>
              </a:lnSpc>
            </a:pPr>
            <a:r>
              <a:rPr lang="en-GB" sz="1200" dirty="0" smtClean="0">
                <a:solidFill>
                  <a:schemeClr val="tx1"/>
                </a:solidFill>
                <a:latin typeface="Comic Sans MS" pitchFamily="66" charset="0"/>
              </a:rPr>
              <a:t>     boy                    </a:t>
            </a:r>
            <a:r>
              <a:rPr lang="en-GB" sz="1200" dirty="0" err="1" smtClean="0">
                <a:solidFill>
                  <a:schemeClr val="tx1"/>
                </a:solidFill>
                <a:latin typeface="Comic Sans MS" pitchFamily="66" charset="0"/>
              </a:rPr>
              <a:t>boi</a:t>
            </a:r>
            <a:endParaRPr lang="en-GB" sz="1200" dirty="0" smtClean="0">
              <a:solidFill>
                <a:schemeClr val="tx1"/>
              </a:solidFill>
              <a:latin typeface="Comic Sans MS" pitchFamily="66" charset="0"/>
            </a:endParaRPr>
          </a:p>
          <a:p>
            <a:pPr>
              <a:lnSpc>
                <a:spcPct val="80000"/>
              </a:lnSpc>
            </a:pPr>
            <a:r>
              <a:rPr lang="en-GB" sz="1200" dirty="0" smtClean="0">
                <a:solidFill>
                  <a:schemeClr val="tx1"/>
                </a:solidFill>
                <a:latin typeface="Comic Sans MS" pitchFamily="66" charset="0"/>
              </a:rPr>
              <a:t>     throat               </a:t>
            </a:r>
            <a:r>
              <a:rPr lang="en-GB" sz="1200" dirty="0" err="1" smtClean="0">
                <a:solidFill>
                  <a:schemeClr val="tx1"/>
                </a:solidFill>
                <a:latin typeface="Comic Sans MS" pitchFamily="66" charset="0"/>
              </a:rPr>
              <a:t>throwt</a:t>
            </a:r>
            <a:endParaRPr lang="en-GB" sz="1200" dirty="0" smtClean="0">
              <a:solidFill>
                <a:schemeClr val="tx1"/>
              </a:solidFill>
              <a:latin typeface="Comic Sans MS" pitchFamily="66" charset="0"/>
            </a:endParaRPr>
          </a:p>
          <a:p>
            <a:pPr>
              <a:lnSpc>
                <a:spcPct val="80000"/>
              </a:lnSpc>
            </a:pPr>
            <a:r>
              <a:rPr lang="en-GB" sz="1200" dirty="0" smtClean="0">
                <a:solidFill>
                  <a:schemeClr val="tx1"/>
                </a:solidFill>
                <a:latin typeface="Comic Sans MS" pitchFamily="66" charset="0"/>
              </a:rPr>
              <a:t>     snow                  </a:t>
            </a:r>
            <a:r>
              <a:rPr lang="en-GB" sz="1200" dirty="0" err="1" smtClean="0">
                <a:solidFill>
                  <a:schemeClr val="tx1"/>
                </a:solidFill>
                <a:latin typeface="Comic Sans MS" pitchFamily="66" charset="0"/>
              </a:rPr>
              <a:t>snoa</a:t>
            </a:r>
            <a:endParaRPr lang="en-GB" sz="1200" dirty="0" smtClean="0">
              <a:solidFill>
                <a:schemeClr val="tx1"/>
              </a:solidFill>
              <a:latin typeface="Comic Sans MS" pitchFamily="66" charset="0"/>
            </a:endParaRPr>
          </a:p>
          <a:p>
            <a:pPr>
              <a:lnSpc>
                <a:spcPct val="90000"/>
              </a:lnSpc>
            </a:pPr>
            <a:r>
              <a:rPr lang="en-GB" sz="1200" dirty="0" smtClean="0">
                <a:latin typeface="Comic Sans MS" pitchFamily="66" charset="0"/>
              </a:rPr>
              <a:t>Practise the phonemes together.</a:t>
            </a:r>
          </a:p>
          <a:p>
            <a:pPr>
              <a:lnSpc>
                <a:spcPct val="90000"/>
              </a:lnSpc>
            </a:pPr>
            <a:r>
              <a:rPr lang="en-GB" sz="1200" dirty="0" smtClean="0">
                <a:latin typeface="Comic Sans MS" pitchFamily="66" charset="0"/>
              </a:rPr>
              <a:t>Use them to make different words at home and play phonics games</a:t>
            </a:r>
          </a:p>
          <a:p>
            <a:pPr>
              <a:lnSpc>
                <a:spcPct val="90000"/>
              </a:lnSpc>
            </a:pPr>
            <a:r>
              <a:rPr lang="en-GB" sz="1200" dirty="0" smtClean="0">
                <a:latin typeface="Comic Sans MS" pitchFamily="66" charset="0"/>
              </a:rPr>
              <a:t>Useful websites</a:t>
            </a:r>
          </a:p>
          <a:p>
            <a:r>
              <a:rPr lang="en-GB" sz="1200" dirty="0" smtClean="0">
                <a:latin typeface="Comic Sans MS" pitchFamily="66" charset="0"/>
              </a:rPr>
              <a:t>Read stories</a:t>
            </a:r>
          </a:p>
          <a:p>
            <a:r>
              <a:rPr lang="en-GB" sz="1200" dirty="0" smtClean="0">
                <a:latin typeface="Comic Sans MS" pitchFamily="66" charset="0"/>
              </a:rPr>
              <a:t>Use puppets and toys</a:t>
            </a:r>
          </a:p>
          <a:p>
            <a:r>
              <a:rPr lang="en-GB" sz="1200" dirty="0" smtClean="0">
                <a:latin typeface="Comic Sans MS" pitchFamily="66" charset="0"/>
              </a:rPr>
              <a:t>Sing an alphabet song together</a:t>
            </a:r>
          </a:p>
          <a:p>
            <a:r>
              <a:rPr lang="en-GB" sz="1200" dirty="0" smtClean="0">
                <a:latin typeface="Comic Sans MS" pitchFamily="66" charset="0"/>
              </a:rPr>
              <a:t>Play ‘I spy’</a:t>
            </a:r>
          </a:p>
          <a:p>
            <a:r>
              <a:rPr lang="en-GB" sz="1200" dirty="0" smtClean="0">
                <a:latin typeface="Comic Sans MS" pitchFamily="66" charset="0"/>
              </a:rPr>
              <a:t>Continue to play with magnetic letters, using some two-grapheme (letter) combinations, </a:t>
            </a:r>
            <a:r>
              <a:rPr lang="en-GB" sz="1200" dirty="0" err="1" smtClean="0">
                <a:latin typeface="Comic Sans MS" pitchFamily="66" charset="0"/>
              </a:rPr>
              <a:t>eg</a:t>
            </a:r>
            <a:r>
              <a:rPr lang="en-GB" sz="1200" dirty="0" smtClean="0">
                <a:latin typeface="Comic Sans MS" pitchFamily="66" charset="0"/>
              </a:rPr>
              <a:t>: </a:t>
            </a:r>
            <a:r>
              <a:rPr lang="en-GB" sz="1200" i="1" dirty="0" smtClean="0">
                <a:latin typeface="Comic Sans MS" pitchFamily="66" charset="0"/>
              </a:rPr>
              <a:t>r-</a:t>
            </a:r>
            <a:r>
              <a:rPr lang="en-GB" sz="1200" i="1" dirty="0" err="1" smtClean="0">
                <a:latin typeface="Comic Sans MS" pitchFamily="66" charset="0"/>
              </a:rPr>
              <a:t>ai</a:t>
            </a:r>
            <a:r>
              <a:rPr lang="en-GB" sz="1200" i="1" dirty="0" smtClean="0">
                <a:latin typeface="Comic Sans MS" pitchFamily="66" charset="0"/>
              </a:rPr>
              <a:t>-n = rain</a:t>
            </a:r>
            <a:r>
              <a:rPr lang="en-GB" sz="1200" dirty="0" smtClean="0">
                <a:latin typeface="Comic Sans MS" pitchFamily="66" charset="0"/>
              </a:rPr>
              <a:t> blending for reading</a:t>
            </a:r>
          </a:p>
          <a:p>
            <a:pPr marL="0" indent="0">
              <a:buNone/>
            </a:pPr>
            <a:r>
              <a:rPr lang="en-GB" sz="1200" dirty="0" smtClean="0">
                <a:latin typeface="Comic Sans MS" pitchFamily="66" charset="0"/>
              </a:rPr>
              <a:t>    </a:t>
            </a:r>
            <a:r>
              <a:rPr lang="en-GB" sz="1200" i="1" dirty="0" smtClean="0">
                <a:latin typeface="Comic Sans MS" pitchFamily="66" charset="0"/>
              </a:rPr>
              <a:t>rain = r-</a:t>
            </a:r>
            <a:r>
              <a:rPr lang="en-GB" sz="1200" i="1" dirty="0" err="1" smtClean="0">
                <a:latin typeface="Comic Sans MS" pitchFamily="66" charset="0"/>
              </a:rPr>
              <a:t>ai</a:t>
            </a:r>
            <a:r>
              <a:rPr lang="en-GB" sz="1200" i="1" dirty="0" smtClean="0">
                <a:latin typeface="Comic Sans MS" pitchFamily="66" charset="0"/>
              </a:rPr>
              <a:t>-n</a:t>
            </a:r>
            <a:r>
              <a:rPr lang="en-GB" sz="1200" dirty="0" smtClean="0">
                <a:latin typeface="Comic Sans MS" pitchFamily="66" charset="0"/>
              </a:rPr>
              <a:t> segmenting for spelling</a:t>
            </a:r>
          </a:p>
          <a:p>
            <a:r>
              <a:rPr lang="en-GB" sz="1200" dirty="0" smtClean="0">
                <a:latin typeface="Comic Sans MS" pitchFamily="66" charset="0"/>
              </a:rPr>
              <a:t>Praise your child for trying out words</a:t>
            </a:r>
          </a:p>
          <a:p>
            <a:r>
              <a:rPr lang="en-GB" sz="1200" dirty="0" smtClean="0">
                <a:latin typeface="Comic Sans MS" pitchFamily="66" charset="0"/>
              </a:rPr>
              <a:t>Practice tricky words</a:t>
            </a:r>
          </a:p>
          <a:p>
            <a:r>
              <a:rPr lang="en-GB" sz="1200" dirty="0" smtClean="0">
                <a:latin typeface="Comic Sans MS" pitchFamily="66" charset="0"/>
              </a:rPr>
              <a:t>Create phonic games with a timer</a:t>
            </a:r>
          </a:p>
          <a:p>
            <a:r>
              <a:rPr lang="en-GB" sz="1200" dirty="0" smtClean="0">
                <a:latin typeface="Comic Sans MS" pitchFamily="66" charset="0"/>
              </a:rPr>
              <a:t>Play pairs</a:t>
            </a:r>
          </a:p>
          <a:p>
            <a:pPr>
              <a:spcBef>
                <a:spcPct val="50000"/>
              </a:spcBef>
              <a:buFontTx/>
              <a:buChar char="•"/>
            </a:pPr>
            <a:r>
              <a:rPr lang="en-GB" sz="1200" dirty="0" smtClean="0">
                <a:solidFill>
                  <a:schemeClr val="tx1"/>
                </a:solidFill>
                <a:latin typeface="Comic Sans MS" pitchFamily="66" charset="0"/>
              </a:rPr>
              <a:t>REMEMBER:  Phonics is not the only thing needed to become a fluent reader.</a:t>
            </a:r>
          </a:p>
          <a:p>
            <a:pPr>
              <a:spcBef>
                <a:spcPct val="50000"/>
              </a:spcBef>
              <a:buFontTx/>
              <a:buChar char="•"/>
            </a:pPr>
            <a:r>
              <a:rPr lang="en-GB" sz="1200" dirty="0" smtClean="0">
                <a:latin typeface="Comic Sans MS" pitchFamily="66" charset="0"/>
              </a:rPr>
              <a:t>Please continue to read with your child each night and encourage them to:</a:t>
            </a:r>
          </a:p>
          <a:p>
            <a:pPr>
              <a:spcBef>
                <a:spcPct val="50000"/>
              </a:spcBef>
              <a:buFontTx/>
              <a:buChar char="•"/>
            </a:pPr>
            <a:r>
              <a:rPr lang="en-GB" sz="1200" dirty="0" smtClean="0">
                <a:latin typeface="Comic Sans MS" pitchFamily="66" charset="0"/>
              </a:rPr>
              <a:t>Sound out, Re-read to check it makes sense, Use pictures for clues., Ask questions about the book, and most importantly ENJOY READING!</a:t>
            </a:r>
          </a:p>
          <a:p>
            <a:pPr>
              <a:lnSpc>
                <a:spcPct val="90000"/>
              </a:lnSpc>
            </a:pPr>
            <a:endParaRPr lang="en-GB" sz="1200" dirty="0">
              <a:latin typeface="Comic Sans MS" pitchFamily="66" charset="0"/>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2656"/>
            <a:ext cx="8229600" cy="4104456"/>
          </a:xfrm>
        </p:spPr>
        <p:txBody>
          <a:bodyPr>
            <a:normAutofit/>
          </a:bodyPr>
          <a:lstStyle/>
          <a:p>
            <a:r>
              <a:rPr lang="en-GB" dirty="0" smtClean="0">
                <a:solidFill>
                  <a:schemeClr val="accent1"/>
                </a:solidFill>
              </a:rPr>
              <a:t>Thank you for attending and we hope you found it informative  and helpful.</a:t>
            </a:r>
            <a:endParaRPr lang="en-GB" dirty="0">
              <a:solidFill>
                <a:schemeClr val="accent1"/>
              </a:solidFill>
            </a:endParaRPr>
          </a:p>
        </p:txBody>
      </p:sp>
    </p:spTree>
  </p:cSld>
  <p:clrMapOvr>
    <a:masterClrMapping/>
  </p:clrMapOvr>
  <p:timing>
    <p:tnLst>
      <p:par>
        <p:cTn id="1" dur="indefinite" restart="never" nodeType="tmRoot"/>
      </p:par>
    </p:tnLst>
  </p:timing>
</p:sld>
</file>

<file path=ppt/theme/_rels/theme4.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312</TotalTime>
  <Words>3211</Words>
  <Application>Microsoft Office PowerPoint</Application>
  <PresentationFormat>On-screen Show (4:3)</PresentationFormat>
  <Paragraphs>416</Paragraphs>
  <Slides>47</Slides>
  <Notes>8</Notes>
  <HiddenSlides>0</HiddenSlides>
  <MMClips>1</MMClips>
  <ScaleCrop>false</ScaleCrop>
  <HeadingPairs>
    <vt:vector size="4" baseType="variant">
      <vt:variant>
        <vt:lpstr>Theme</vt:lpstr>
      </vt:variant>
      <vt:variant>
        <vt:i4>4</vt:i4>
      </vt:variant>
      <vt:variant>
        <vt:lpstr>Slide Titles</vt:lpstr>
      </vt:variant>
      <vt:variant>
        <vt:i4>47</vt:i4>
      </vt:variant>
    </vt:vector>
  </HeadingPairs>
  <TitlesOfParts>
    <vt:vector size="51" baseType="lpstr">
      <vt:lpstr>1_Office Theme</vt:lpstr>
      <vt:lpstr>2_Office Theme</vt:lpstr>
      <vt:lpstr>3_Office Theme</vt:lpstr>
      <vt:lpstr>Austin</vt:lpstr>
      <vt:lpstr>Phonics Evening </vt:lpstr>
      <vt:lpstr>What is Phonics? </vt:lpstr>
      <vt:lpstr>…..what is phonics? </vt:lpstr>
      <vt:lpstr>Phonic Phase Timeline</vt:lpstr>
      <vt:lpstr>Phonic Vocabulary</vt:lpstr>
      <vt:lpstr>Glossary</vt:lpstr>
      <vt:lpstr>Common Mistakes</vt:lpstr>
      <vt:lpstr>Phase 1 Getting Ready for Phonics </vt:lpstr>
      <vt:lpstr>Phase 1 Activities</vt:lpstr>
      <vt:lpstr> Phase 2: Learning phonemes to read and write simple words </vt:lpstr>
      <vt:lpstr>Phase 2 Actions</vt:lpstr>
      <vt:lpstr>Phase 2 Vocabulary</vt:lpstr>
      <vt:lpstr>PowerPoint Presentation</vt:lpstr>
      <vt:lpstr>Phoneme Frames and Sound Buttons</vt:lpstr>
      <vt:lpstr>Tricky Words</vt:lpstr>
      <vt:lpstr>How can I help at home? </vt:lpstr>
      <vt:lpstr>Phase 3</vt:lpstr>
      <vt:lpstr>PowerPoint Presentation</vt:lpstr>
      <vt:lpstr>PowerPoint Presentation</vt:lpstr>
      <vt:lpstr>PowerPoint Presentation</vt:lpstr>
      <vt:lpstr>Use the phoneme frame to segment and write these words </vt:lpstr>
      <vt:lpstr>Answers </vt:lpstr>
      <vt:lpstr>Can you use the phoneme frame to work out how many sounds there are in these words?</vt:lpstr>
      <vt:lpstr>PowerPoint Presentation</vt:lpstr>
      <vt:lpstr>PowerPoint Presentation</vt:lpstr>
      <vt:lpstr>Phase 5  </vt:lpstr>
      <vt:lpstr>Phase 5 -Graphemes taught</vt:lpstr>
      <vt:lpstr>Phase 5 –Alternative Pronunciations </vt:lpstr>
      <vt:lpstr>Phase 5 –Alternative Spellings </vt:lpstr>
      <vt:lpstr>Phoneme Spotter Story The Great Snail Race</vt:lpstr>
      <vt:lpstr>The Great Snail Race</vt:lpstr>
      <vt:lpstr>PowerPoint Presentation</vt:lpstr>
      <vt:lpstr>Phase 6</vt:lpstr>
      <vt:lpstr>Homophones and near homophones</vt:lpstr>
      <vt:lpstr>The I sound spelt y elsewhere</vt:lpstr>
      <vt:lpstr>Prefixes</vt:lpstr>
      <vt:lpstr>Suffixes </vt:lpstr>
      <vt:lpstr>      Phonics screening test</vt:lpstr>
      <vt:lpstr>What does the test look like?</vt:lpstr>
      <vt:lpstr>Example</vt:lpstr>
      <vt:lpstr>Sections of the test</vt:lpstr>
      <vt:lpstr>Expectations of the test </vt:lpstr>
      <vt:lpstr>The test in action! https://www.youtube.com/watch?v=IPJ_ZEBh1Bk  </vt:lpstr>
      <vt:lpstr>How is it marked?</vt:lpstr>
      <vt:lpstr>What do we do with the results?</vt:lpstr>
      <vt:lpstr>Is there anything I can do at home? </vt:lpstr>
      <vt:lpstr>Thank you for attending and we hope you found it informative  and helpful.</vt:lpstr>
    </vt:vector>
  </TitlesOfParts>
  <Company>Grizli777</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Phase 3</dc:title>
  <dc:creator>User</dc:creator>
  <cp:lastModifiedBy>HerbautJ</cp:lastModifiedBy>
  <cp:revision>44</cp:revision>
  <cp:lastPrinted>2019-02-11T13:50:07Z</cp:lastPrinted>
  <dcterms:created xsi:type="dcterms:W3CDTF">2013-09-15T20:26:08Z</dcterms:created>
  <dcterms:modified xsi:type="dcterms:W3CDTF">2019-02-11T13:53:32Z</dcterms:modified>
</cp:coreProperties>
</file>