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sldIdLst>
    <p:sldId id="256" r:id="rId2"/>
    <p:sldId id="257" r:id="rId3"/>
    <p:sldId id="258" r:id="rId4"/>
    <p:sldId id="306" r:id="rId5"/>
    <p:sldId id="320" r:id="rId6"/>
    <p:sldId id="279" r:id="rId7"/>
    <p:sldId id="268" r:id="rId8"/>
    <p:sldId id="310" r:id="rId9"/>
    <p:sldId id="303" r:id="rId10"/>
    <p:sldId id="305" r:id="rId11"/>
    <p:sldId id="309" r:id="rId12"/>
    <p:sldId id="271" r:id="rId13"/>
    <p:sldId id="284" r:id="rId14"/>
    <p:sldId id="311" r:id="rId15"/>
    <p:sldId id="308" r:id="rId16"/>
    <p:sldId id="312" r:id="rId17"/>
    <p:sldId id="297" r:id="rId18"/>
    <p:sldId id="323" r:id="rId19"/>
    <p:sldId id="280" r:id="rId20"/>
    <p:sldId id="294" r:id="rId21"/>
    <p:sldId id="301" r:id="rId22"/>
    <p:sldId id="296" r:id="rId23"/>
    <p:sldId id="314" r:id="rId24"/>
    <p:sldId id="298" r:id="rId25"/>
    <p:sldId id="302" r:id="rId26"/>
    <p:sldId id="300" r:id="rId27"/>
    <p:sldId id="299" r:id="rId28"/>
    <p:sldId id="324" r:id="rId29"/>
    <p:sldId id="322" r:id="rId30"/>
    <p:sldId id="327" r:id="rId31"/>
    <p:sldId id="326" r:id="rId32"/>
    <p:sldId id="325" r:id="rId33"/>
    <p:sldId id="318" r:id="rId34"/>
    <p:sldId id="319" r:id="rId35"/>
    <p:sldId id="321" r:id="rId3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846" autoAdjust="0"/>
  </p:normalViewPr>
  <p:slideViewPr>
    <p:cSldViewPr>
      <p:cViewPr varScale="1">
        <p:scale>
          <a:sx n="62" d="100"/>
          <a:sy n="62" d="100"/>
        </p:scale>
        <p:origin x="75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3244A7-3DB8-4921-A7D4-3659D79FA55C}" type="datetimeFigureOut">
              <a:rPr lang="en-GB" smtClean="0"/>
              <a:t>22/06/2023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this is the normal transition </a:t>
            </a:r>
            <a:r>
              <a:rPr lang="en-GB" dirty="0" err="1"/>
              <a:t>powerpoint</a:t>
            </a:r>
            <a:r>
              <a:rPr lang="en-GB" dirty="0"/>
              <a:t> we would share with you at this time of year. Hopefully as we go along any questions you have may be answered.</a:t>
            </a:r>
          </a:p>
        </p:txBody>
      </p:sp>
      <p:sp>
        <p:nvSpPr>
          <p:cNvPr id="4" name="Slide Number Placeholder 3"/>
          <p:cNvSpPr>
            <a:spLocks noGrp="1"/>
          </p:cNvSpPr>
          <p:nvPr>
            <p:ph type="sldNum" sz="quarter" idx="5"/>
          </p:nvPr>
        </p:nvSpPr>
        <p:spPr/>
        <p:txBody>
          <a:bodyPr/>
          <a:lstStyle/>
          <a:p>
            <a:fld id="{6036AA5A-8BF4-41CE-BAD9-1D834CC7DC94}" type="slidenum">
              <a:rPr lang="en-GB" smtClean="0"/>
              <a:t>1</a:t>
            </a:fld>
            <a:endParaRPr lang="en-GB"/>
          </a:p>
        </p:txBody>
      </p:sp>
    </p:spTree>
    <p:extLst>
      <p:ext uri="{BB962C8B-B14F-4D97-AF65-F5344CB8AC3E}">
        <p14:creationId xmlns:p14="http://schemas.microsoft.com/office/powerpoint/2010/main" val="1567876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2</a:t>
            </a:fld>
            <a:endParaRPr lang="en-GB"/>
          </a:p>
        </p:txBody>
      </p:sp>
    </p:spTree>
    <p:extLst>
      <p:ext uri="{BB962C8B-B14F-4D97-AF65-F5344CB8AC3E}">
        <p14:creationId xmlns:p14="http://schemas.microsoft.com/office/powerpoint/2010/main" val="1499498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a:t>
            </a:fld>
            <a:endParaRPr lang="en-GB"/>
          </a:p>
        </p:txBody>
      </p:sp>
    </p:spTree>
    <p:extLst>
      <p:ext uri="{BB962C8B-B14F-4D97-AF65-F5344CB8AC3E}">
        <p14:creationId xmlns:p14="http://schemas.microsoft.com/office/powerpoint/2010/main" val="2680802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just gives you a general idea of the Early Years curriculum……</a:t>
            </a:r>
          </a:p>
        </p:txBody>
      </p:sp>
      <p:sp>
        <p:nvSpPr>
          <p:cNvPr id="4" name="Slide Number Placeholder 3"/>
          <p:cNvSpPr>
            <a:spLocks noGrp="1"/>
          </p:cNvSpPr>
          <p:nvPr>
            <p:ph type="sldNum" sz="quarter" idx="5"/>
          </p:nvPr>
        </p:nvSpPr>
        <p:spPr/>
        <p:txBody>
          <a:bodyPr/>
          <a:lstStyle/>
          <a:p>
            <a:fld id="{6036AA5A-8BF4-41CE-BAD9-1D834CC7DC94}" type="slidenum">
              <a:rPr lang="en-GB" smtClean="0"/>
              <a:t>4</a:t>
            </a:fld>
            <a:endParaRPr lang="en-GB"/>
          </a:p>
        </p:txBody>
      </p:sp>
    </p:spTree>
    <p:extLst>
      <p:ext uri="{BB962C8B-B14F-4D97-AF65-F5344CB8AC3E}">
        <p14:creationId xmlns:p14="http://schemas.microsoft.com/office/powerpoint/2010/main" val="1048180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just outlines a typical day in reception.</a:t>
            </a:r>
          </a:p>
        </p:txBody>
      </p:sp>
      <p:sp>
        <p:nvSpPr>
          <p:cNvPr id="4" name="Slide Number Placeholder 3"/>
          <p:cNvSpPr>
            <a:spLocks noGrp="1"/>
          </p:cNvSpPr>
          <p:nvPr>
            <p:ph type="sldNum" sz="quarter" idx="5"/>
          </p:nvPr>
        </p:nvSpPr>
        <p:spPr/>
        <p:txBody>
          <a:bodyPr/>
          <a:lstStyle/>
          <a:p>
            <a:fld id="{6036AA5A-8BF4-41CE-BAD9-1D834CC7DC94}" type="slidenum">
              <a:rPr lang="en-GB" smtClean="0"/>
              <a:t>5</a:t>
            </a:fld>
            <a:endParaRPr lang="en-GB"/>
          </a:p>
        </p:txBody>
      </p:sp>
    </p:spTree>
    <p:extLst>
      <p:ext uri="{BB962C8B-B14F-4D97-AF65-F5344CB8AC3E}">
        <p14:creationId xmlns:p14="http://schemas.microsoft.com/office/powerpoint/2010/main" val="3138916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our timetable usually looks like, it can be subject to change.</a:t>
            </a:r>
          </a:p>
        </p:txBody>
      </p:sp>
      <p:sp>
        <p:nvSpPr>
          <p:cNvPr id="4" name="Slide Number Placeholder 3"/>
          <p:cNvSpPr>
            <a:spLocks noGrp="1"/>
          </p:cNvSpPr>
          <p:nvPr>
            <p:ph type="sldNum" sz="quarter" idx="5"/>
          </p:nvPr>
        </p:nvSpPr>
        <p:spPr/>
        <p:txBody>
          <a:bodyPr/>
          <a:lstStyle/>
          <a:p>
            <a:fld id="{6036AA5A-8BF4-41CE-BAD9-1D834CC7DC94}" type="slidenum">
              <a:rPr lang="en-GB" smtClean="0"/>
              <a:t>6</a:t>
            </a:fld>
            <a:endParaRPr lang="en-GB"/>
          </a:p>
        </p:txBody>
      </p:sp>
    </p:spTree>
    <p:extLst>
      <p:ext uri="{BB962C8B-B14F-4D97-AF65-F5344CB8AC3E}">
        <p14:creationId xmlns:p14="http://schemas.microsoft.com/office/powerpoint/2010/main" val="860665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half term we focus on a new topic. These are our current topics. We sometimes like to finish each topic with a ‘Fantastic Finish’ where you will be invited into school for a celebration event.</a:t>
            </a:r>
          </a:p>
        </p:txBody>
      </p:sp>
      <p:sp>
        <p:nvSpPr>
          <p:cNvPr id="4" name="Slide Number Placeholder 3"/>
          <p:cNvSpPr>
            <a:spLocks noGrp="1"/>
          </p:cNvSpPr>
          <p:nvPr>
            <p:ph type="sldNum" sz="quarter" idx="5"/>
          </p:nvPr>
        </p:nvSpPr>
        <p:spPr/>
        <p:txBody>
          <a:bodyPr/>
          <a:lstStyle/>
          <a:p>
            <a:fld id="{6036AA5A-8BF4-41CE-BAD9-1D834CC7DC94}" type="slidenum">
              <a:rPr lang="en-GB" smtClean="0"/>
              <a:t>7</a:t>
            </a:fld>
            <a:endParaRPr lang="en-GB"/>
          </a:p>
        </p:txBody>
      </p:sp>
    </p:spTree>
    <p:extLst>
      <p:ext uri="{BB962C8B-B14F-4D97-AF65-F5344CB8AC3E}">
        <p14:creationId xmlns:p14="http://schemas.microsoft.com/office/powerpoint/2010/main" val="3327313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explains about Tapestry which we use for our online learning journal. We regularly add observations to show what your child has been learning in school. We encourage this to be an interactive tool, where you can comment and also add any observations of activities and learning your child has done at home.</a:t>
            </a:r>
          </a:p>
          <a:p>
            <a:endParaRPr lang="en-GB" dirty="0"/>
          </a:p>
          <a:p>
            <a:r>
              <a:rPr lang="en-GB" dirty="0"/>
              <a:t>If you encounter any problems with tapestry please just speak to your class teacher.</a:t>
            </a:r>
          </a:p>
        </p:txBody>
      </p:sp>
      <p:sp>
        <p:nvSpPr>
          <p:cNvPr id="4" name="Slide Number Placeholder 3"/>
          <p:cNvSpPr>
            <a:spLocks noGrp="1"/>
          </p:cNvSpPr>
          <p:nvPr>
            <p:ph type="sldNum" sz="quarter" idx="5"/>
          </p:nvPr>
        </p:nvSpPr>
        <p:spPr/>
        <p:txBody>
          <a:bodyPr/>
          <a:lstStyle/>
          <a:p>
            <a:fld id="{6036AA5A-8BF4-41CE-BAD9-1D834CC7DC94}" type="slidenum">
              <a:rPr lang="en-GB" smtClean="0"/>
              <a:t>8</a:t>
            </a:fld>
            <a:endParaRPr lang="en-GB"/>
          </a:p>
        </p:txBody>
      </p:sp>
    </p:spTree>
    <p:extLst>
      <p:ext uri="{BB962C8B-B14F-4D97-AF65-F5344CB8AC3E}">
        <p14:creationId xmlns:p14="http://schemas.microsoft.com/office/powerpoint/2010/main" val="2620453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Roebuck Academy, growth mindset is an important part of our culture. Each week we focus on a different superhero who has unique growth mindset qualities. For example when we go on our first learning walk around the school we need to be like superman and talk about the things we notice.</a:t>
            </a:r>
          </a:p>
        </p:txBody>
      </p:sp>
      <p:sp>
        <p:nvSpPr>
          <p:cNvPr id="4" name="Slide Number Placeholder 3"/>
          <p:cNvSpPr>
            <a:spLocks noGrp="1"/>
          </p:cNvSpPr>
          <p:nvPr>
            <p:ph type="sldNum" sz="quarter" idx="5"/>
          </p:nvPr>
        </p:nvSpPr>
        <p:spPr/>
        <p:txBody>
          <a:bodyPr/>
          <a:lstStyle/>
          <a:p>
            <a:fld id="{6036AA5A-8BF4-41CE-BAD9-1D834CC7DC94}" type="slidenum">
              <a:rPr lang="en-GB" smtClean="0"/>
              <a:t>9</a:t>
            </a:fld>
            <a:endParaRPr lang="en-GB"/>
          </a:p>
        </p:txBody>
      </p:sp>
    </p:spTree>
    <p:extLst>
      <p:ext uri="{BB962C8B-B14F-4D97-AF65-F5344CB8AC3E}">
        <p14:creationId xmlns:p14="http://schemas.microsoft.com/office/powerpoint/2010/main" val="2546094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txBox="1">
            <a:spLocks noGrp="1"/>
          </p:cNvSpPr>
          <p:nvPr>
            <p:ph type="body" sz="quarter" idx="1"/>
          </p:nvPr>
        </p:nvSpPr>
        <p:spPr/>
        <p:txBody>
          <a:bodyPr/>
          <a:lstStyle/>
          <a:p>
            <a:r>
              <a:rPr lang="en-GB" dirty="0"/>
              <a:t>As part of our learning process children are encouraged to talk with each other to share ideas and solve problems. Talk partners encourages every child to be heard and contribute. </a:t>
            </a:r>
          </a:p>
        </p:txBody>
      </p:sp>
      <p:sp>
        <p:nvSpPr>
          <p:cNvPr id="4" name="Slide Number Placeholder 3"/>
          <p:cNvSpPr txBox="1"/>
          <p:nvPr/>
        </p:nvSpPr>
        <p:spPr>
          <a:xfrm>
            <a:off x="3850438" y="9428580"/>
            <a:ext cx="2945657" cy="498055"/>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is crucial to children’s development of language and love of books. The teaching of reading is one of the school’s key priorities. You are expected to listen to your child read at home, 5 times a week. We ask that you log this in their reading record which then contributes to the schools weekly reading challenge. We both very competitive and every reading log counts.</a:t>
            </a:r>
          </a:p>
          <a:p>
            <a:endParaRPr lang="en-GB" dirty="0"/>
          </a:p>
          <a:p>
            <a:r>
              <a:rPr lang="en-GB" dirty="0"/>
              <a:t>Your child will need a book bag as we do send home work as well as any drawings they do in school. We also ask that the reading book and reading records are kept in the bag and brought into school every day.</a:t>
            </a:r>
          </a:p>
          <a:p>
            <a:endParaRPr lang="en-GB" dirty="0"/>
          </a:p>
          <a:p>
            <a:r>
              <a:rPr lang="en-GB" dirty="0"/>
              <a:t>Classroom doors are open from 8:45am and we require all children to be in school by 9am. If you are running late you will need to take your child to the school office and not the classroom door. </a:t>
            </a:r>
          </a:p>
          <a:p>
            <a:endParaRPr lang="en-GB" dirty="0"/>
          </a:p>
          <a:p>
            <a:r>
              <a:rPr lang="en-GB" dirty="0"/>
              <a:t>We will update you with the arrival and collection procedures as soon as we are given further government guidance.</a:t>
            </a:r>
          </a:p>
          <a:p>
            <a:endParaRPr lang="en-GB" dirty="0"/>
          </a:p>
          <a:p>
            <a:r>
              <a:rPr lang="en-GB" dirty="0"/>
              <a:t>Current government guidelines stipulates that visitors to the school including parents are not allowed into the building. If you feel your child will have issues separating from you at the classroom please let us know. </a:t>
            </a:r>
          </a:p>
          <a:p>
            <a:endParaRPr lang="en-GB" dirty="0"/>
          </a:p>
          <a:p>
            <a:r>
              <a:rPr lang="en-GB" dirty="0"/>
              <a:t>You should have received some information about School Grid, this is the website where you can order your child’s lunch. You have the option to do it daily or you can book them all in advance. Please make sure you register if you haven’t already done so.</a:t>
            </a:r>
          </a:p>
        </p:txBody>
      </p:sp>
      <p:sp>
        <p:nvSpPr>
          <p:cNvPr id="4" name="Slide Number Placeholder 3"/>
          <p:cNvSpPr>
            <a:spLocks noGrp="1"/>
          </p:cNvSpPr>
          <p:nvPr>
            <p:ph type="sldNum" sz="quarter" idx="5"/>
          </p:nvPr>
        </p:nvSpPr>
        <p:spPr/>
        <p:txBody>
          <a:bodyPr/>
          <a:lstStyle/>
          <a:p>
            <a:fld id="{6036AA5A-8BF4-41CE-BAD9-1D834CC7DC94}" type="slidenum">
              <a:rPr lang="en-GB" smtClean="0"/>
              <a:t>11</a:t>
            </a:fld>
            <a:endParaRPr lang="en-GB"/>
          </a:p>
        </p:txBody>
      </p:sp>
    </p:spTree>
    <p:extLst>
      <p:ext uri="{BB962C8B-B14F-4D97-AF65-F5344CB8AC3E}">
        <p14:creationId xmlns:p14="http://schemas.microsoft.com/office/powerpoint/2010/main" val="1287181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12</a:t>
            </a:fld>
            <a:endParaRPr lang="en-GB"/>
          </a:p>
        </p:txBody>
      </p:sp>
    </p:spTree>
    <p:extLst>
      <p:ext uri="{BB962C8B-B14F-4D97-AF65-F5344CB8AC3E}">
        <p14:creationId xmlns:p14="http://schemas.microsoft.com/office/powerpoint/2010/main" val="1549182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13</a:t>
            </a:fld>
            <a:endParaRPr lang="en-GB"/>
          </a:p>
        </p:txBody>
      </p:sp>
    </p:spTree>
    <p:extLst>
      <p:ext uri="{BB962C8B-B14F-4D97-AF65-F5344CB8AC3E}">
        <p14:creationId xmlns:p14="http://schemas.microsoft.com/office/powerpoint/2010/main" val="1729196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a typical reception child’s writing by the end of the year. In reception children are taught to spell words phonetically, so do not worry if words are spelt a little different.</a:t>
            </a:r>
          </a:p>
        </p:txBody>
      </p:sp>
      <p:sp>
        <p:nvSpPr>
          <p:cNvPr id="4" name="Slide Number Placeholder 3"/>
          <p:cNvSpPr>
            <a:spLocks noGrp="1"/>
          </p:cNvSpPr>
          <p:nvPr>
            <p:ph type="sldNum" sz="quarter" idx="5"/>
          </p:nvPr>
        </p:nvSpPr>
        <p:spPr/>
        <p:txBody>
          <a:bodyPr/>
          <a:lstStyle/>
          <a:p>
            <a:fld id="{6036AA5A-8BF4-41CE-BAD9-1D834CC7DC94}" type="slidenum">
              <a:rPr lang="en-GB" smtClean="0"/>
              <a:t>14</a:t>
            </a:fld>
            <a:endParaRPr lang="en-GB"/>
          </a:p>
        </p:txBody>
      </p:sp>
    </p:spTree>
    <p:extLst>
      <p:ext uri="{BB962C8B-B14F-4D97-AF65-F5344CB8AC3E}">
        <p14:creationId xmlns:p14="http://schemas.microsoft.com/office/powerpoint/2010/main" val="4021360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reception our learning is all cross curricular and means that we engage is a wide variety of activities which sometimes results in us getting messy. Of we are messy we know we have had a great day! We use child friendly paints and pens and they should all wash out easily with a bit of stain remover.</a:t>
            </a:r>
          </a:p>
        </p:txBody>
      </p:sp>
      <p:sp>
        <p:nvSpPr>
          <p:cNvPr id="4" name="Slide Number Placeholder 3"/>
          <p:cNvSpPr>
            <a:spLocks noGrp="1"/>
          </p:cNvSpPr>
          <p:nvPr>
            <p:ph type="sldNum" sz="quarter" idx="5"/>
          </p:nvPr>
        </p:nvSpPr>
        <p:spPr/>
        <p:txBody>
          <a:bodyPr/>
          <a:lstStyle/>
          <a:p>
            <a:fld id="{6036AA5A-8BF4-41CE-BAD9-1D834CC7DC94}" type="slidenum">
              <a:rPr lang="en-GB" smtClean="0"/>
              <a:t>15</a:t>
            </a:fld>
            <a:endParaRPr lang="en-GB"/>
          </a:p>
        </p:txBody>
      </p:sp>
    </p:spTree>
    <p:extLst>
      <p:ext uri="{BB962C8B-B14F-4D97-AF65-F5344CB8AC3E}">
        <p14:creationId xmlns:p14="http://schemas.microsoft.com/office/powerpoint/2010/main" val="3970116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16</a:t>
            </a:fld>
            <a:endParaRPr lang="en-GB"/>
          </a:p>
        </p:txBody>
      </p:sp>
    </p:spTree>
    <p:extLst>
      <p:ext uri="{BB962C8B-B14F-4D97-AF65-F5344CB8AC3E}">
        <p14:creationId xmlns:p14="http://schemas.microsoft.com/office/powerpoint/2010/main" val="2223940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17</a:t>
            </a:fld>
            <a:endParaRPr lang="en-GB"/>
          </a:p>
        </p:txBody>
      </p:sp>
    </p:spTree>
    <p:extLst>
      <p:ext uri="{BB962C8B-B14F-4D97-AF65-F5344CB8AC3E}">
        <p14:creationId xmlns:p14="http://schemas.microsoft.com/office/powerpoint/2010/main" val="578933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year we realise more than ever the importance of emotional wellbeing for the children. In September our PSHE lessons will all be focussed on supporting children after this unique situation we have been through. </a:t>
            </a:r>
          </a:p>
          <a:p>
            <a:endParaRPr lang="en-GB" dirty="0"/>
          </a:p>
          <a:p>
            <a:r>
              <a:rPr lang="en-GB" dirty="0"/>
              <a:t>We also do weekly assemblies, where we celebrate birthdays, star of the week and any other good news.</a:t>
            </a:r>
          </a:p>
          <a:p>
            <a:endParaRPr lang="en-GB" dirty="0"/>
          </a:p>
          <a:p>
            <a:r>
              <a:rPr lang="en-GB" dirty="0"/>
              <a:t>On entry to Roebuck Academy your child will be placed in one of our four house teams. If they already have a sibling at the school they will be in the same team.</a:t>
            </a:r>
          </a:p>
          <a:p>
            <a:endParaRPr lang="en-GB" dirty="0"/>
          </a:p>
          <a:p>
            <a:r>
              <a:rPr lang="en-GB" dirty="0"/>
              <a:t>Mrs Johnson is our Pastoral and Attendance Officer and is here to help you with any worries or concerns you have that you feel may affect your child’s wellbeing at school.</a:t>
            </a:r>
          </a:p>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19</a:t>
            </a:fld>
            <a:endParaRPr lang="en-GB"/>
          </a:p>
        </p:txBody>
      </p:sp>
    </p:spTree>
    <p:extLst>
      <p:ext uri="{BB962C8B-B14F-4D97-AF65-F5344CB8AC3E}">
        <p14:creationId xmlns:p14="http://schemas.microsoft.com/office/powerpoint/2010/main" val="3489567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20</a:t>
            </a:fld>
            <a:endParaRPr lang="en-GB"/>
          </a:p>
        </p:txBody>
      </p:sp>
    </p:spTree>
    <p:extLst>
      <p:ext uri="{BB962C8B-B14F-4D97-AF65-F5344CB8AC3E}">
        <p14:creationId xmlns:p14="http://schemas.microsoft.com/office/powerpoint/2010/main" val="6075362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slide. The staff in the school office are the best people to answer questions about the above.</a:t>
            </a:r>
          </a:p>
        </p:txBody>
      </p:sp>
      <p:sp>
        <p:nvSpPr>
          <p:cNvPr id="4" name="Slide Number Placeholder 3"/>
          <p:cNvSpPr>
            <a:spLocks noGrp="1"/>
          </p:cNvSpPr>
          <p:nvPr>
            <p:ph type="sldNum" sz="quarter" idx="5"/>
          </p:nvPr>
        </p:nvSpPr>
        <p:spPr/>
        <p:txBody>
          <a:bodyPr/>
          <a:lstStyle/>
          <a:p>
            <a:fld id="{6036AA5A-8BF4-41CE-BAD9-1D834CC7DC94}" type="slidenum">
              <a:rPr lang="en-GB" smtClean="0"/>
              <a:t>21</a:t>
            </a:fld>
            <a:endParaRPr lang="en-GB"/>
          </a:p>
        </p:txBody>
      </p:sp>
    </p:spTree>
    <p:extLst>
      <p:ext uri="{BB962C8B-B14F-4D97-AF65-F5344CB8AC3E}">
        <p14:creationId xmlns:p14="http://schemas.microsoft.com/office/powerpoint/2010/main" val="2202860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22</a:t>
            </a:fld>
            <a:endParaRPr lang="en-GB"/>
          </a:p>
        </p:txBody>
      </p:sp>
    </p:spTree>
    <p:extLst>
      <p:ext uri="{BB962C8B-B14F-4D97-AF65-F5344CB8AC3E}">
        <p14:creationId xmlns:p14="http://schemas.microsoft.com/office/powerpoint/2010/main" val="2417949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23</a:t>
            </a:fld>
            <a:endParaRPr lang="en-GB"/>
          </a:p>
        </p:txBody>
      </p:sp>
    </p:spTree>
    <p:extLst>
      <p:ext uri="{BB962C8B-B14F-4D97-AF65-F5344CB8AC3E}">
        <p14:creationId xmlns:p14="http://schemas.microsoft.com/office/powerpoint/2010/main" val="4255198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Roebuck Academy, safeguarding is our number one priority. Read slide.</a:t>
            </a:r>
          </a:p>
        </p:txBody>
      </p:sp>
      <p:sp>
        <p:nvSpPr>
          <p:cNvPr id="4" name="Slide Number Placeholder 3"/>
          <p:cNvSpPr>
            <a:spLocks noGrp="1"/>
          </p:cNvSpPr>
          <p:nvPr>
            <p:ph type="sldNum" sz="quarter" idx="5"/>
          </p:nvPr>
        </p:nvSpPr>
        <p:spPr/>
        <p:txBody>
          <a:bodyPr/>
          <a:lstStyle/>
          <a:p>
            <a:fld id="{6036AA5A-8BF4-41CE-BAD9-1D834CC7DC94}" type="slidenum">
              <a:rPr lang="en-GB" smtClean="0"/>
              <a:t>24</a:t>
            </a:fld>
            <a:endParaRPr lang="en-GB"/>
          </a:p>
        </p:txBody>
      </p:sp>
    </p:spTree>
    <p:extLst>
      <p:ext uri="{BB962C8B-B14F-4D97-AF65-F5344CB8AC3E}">
        <p14:creationId xmlns:p14="http://schemas.microsoft.com/office/powerpoint/2010/main" val="42258459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25</a:t>
            </a:fld>
            <a:endParaRPr lang="en-GB"/>
          </a:p>
        </p:txBody>
      </p:sp>
    </p:spTree>
    <p:extLst>
      <p:ext uri="{BB962C8B-B14F-4D97-AF65-F5344CB8AC3E}">
        <p14:creationId xmlns:p14="http://schemas.microsoft.com/office/powerpoint/2010/main" val="23341485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26</a:t>
            </a:fld>
            <a:endParaRPr lang="en-GB"/>
          </a:p>
        </p:txBody>
      </p:sp>
    </p:spTree>
    <p:extLst>
      <p:ext uri="{BB962C8B-B14F-4D97-AF65-F5344CB8AC3E}">
        <p14:creationId xmlns:p14="http://schemas.microsoft.com/office/powerpoint/2010/main" val="41493853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lots of extra facilities that the school offer to either develop your child’s interest in something through the after-school clubs or by offering wrap around care through our breakfast and afterschool club.</a:t>
            </a:r>
          </a:p>
        </p:txBody>
      </p:sp>
      <p:sp>
        <p:nvSpPr>
          <p:cNvPr id="4" name="Slide Number Placeholder 3"/>
          <p:cNvSpPr>
            <a:spLocks noGrp="1"/>
          </p:cNvSpPr>
          <p:nvPr>
            <p:ph type="sldNum" sz="quarter" idx="5"/>
          </p:nvPr>
        </p:nvSpPr>
        <p:spPr/>
        <p:txBody>
          <a:bodyPr/>
          <a:lstStyle/>
          <a:p>
            <a:fld id="{6036AA5A-8BF4-41CE-BAD9-1D834CC7DC94}" type="slidenum">
              <a:rPr lang="en-GB" smtClean="0"/>
              <a:t>27</a:t>
            </a:fld>
            <a:endParaRPr lang="en-GB"/>
          </a:p>
        </p:txBody>
      </p:sp>
    </p:spTree>
    <p:extLst>
      <p:ext uri="{BB962C8B-B14F-4D97-AF65-F5344CB8AC3E}">
        <p14:creationId xmlns:p14="http://schemas.microsoft.com/office/powerpoint/2010/main" val="20842273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a:t>
            </a:r>
          </a:p>
        </p:txBody>
      </p:sp>
      <p:sp>
        <p:nvSpPr>
          <p:cNvPr id="4" name="Slide Number Placeholder 3"/>
          <p:cNvSpPr>
            <a:spLocks noGrp="1"/>
          </p:cNvSpPr>
          <p:nvPr>
            <p:ph type="sldNum" sz="quarter" idx="5"/>
          </p:nvPr>
        </p:nvSpPr>
        <p:spPr/>
        <p:txBody>
          <a:bodyPr/>
          <a:lstStyle/>
          <a:p>
            <a:fld id="{6036AA5A-8BF4-41CE-BAD9-1D834CC7DC94}" type="slidenum">
              <a:rPr lang="en-GB" smtClean="0"/>
              <a:t>33</a:t>
            </a:fld>
            <a:endParaRPr lang="en-GB"/>
          </a:p>
        </p:txBody>
      </p:sp>
    </p:spTree>
    <p:extLst>
      <p:ext uri="{BB962C8B-B14F-4D97-AF65-F5344CB8AC3E}">
        <p14:creationId xmlns:p14="http://schemas.microsoft.com/office/powerpoint/2010/main" val="31693452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and stress the importance of registering.</a:t>
            </a:r>
          </a:p>
          <a:p>
            <a:endParaRPr lang="en-GB" dirty="0"/>
          </a:p>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34</a:t>
            </a:fld>
            <a:endParaRPr lang="en-GB"/>
          </a:p>
        </p:txBody>
      </p:sp>
    </p:spTree>
    <p:extLst>
      <p:ext uri="{BB962C8B-B14F-4D97-AF65-F5344CB8AC3E}">
        <p14:creationId xmlns:p14="http://schemas.microsoft.com/office/powerpoint/2010/main" val="15719899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35</a:t>
            </a:fld>
            <a:endParaRPr lang="en-GB"/>
          </a:p>
        </p:txBody>
      </p:sp>
    </p:spTree>
    <p:extLst>
      <p:ext uri="{BB962C8B-B14F-4D97-AF65-F5344CB8AC3E}">
        <p14:creationId xmlns:p14="http://schemas.microsoft.com/office/powerpoint/2010/main" val="2358230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22/06/2023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22/06/2023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22/06/2023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22/06/2023</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22/06/2023</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hertsdirect.org/freeschoolmeal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b="1" dirty="0">
                <a:latin typeface="Letter-join No-Lead 37" pitchFamily="50" charset="0"/>
              </a:rPr>
              <a:t>Mrs </a:t>
            </a:r>
            <a:r>
              <a:rPr lang="en-GB" b="1" dirty="0" err="1">
                <a:latin typeface="Letter-join No-Lead 37" pitchFamily="50" charset="0"/>
              </a:rPr>
              <a:t>Hnatiuk</a:t>
            </a:r>
            <a:r>
              <a:rPr lang="en-GB" b="1" dirty="0">
                <a:latin typeface="Letter-join No-Lead 37" pitchFamily="50" charset="0"/>
              </a:rPr>
              <a:t>   Miss Hyde </a:t>
            </a:r>
          </a:p>
        </p:txBody>
      </p:sp>
      <p:pic>
        <p:nvPicPr>
          <p:cNvPr id="102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n to year R transition Meeting for parents </a:t>
            </a:r>
          </a:p>
        </p:txBody>
      </p:sp>
    </p:spTree>
    <p:extLst>
      <p:ext uri="{BB962C8B-B14F-4D97-AF65-F5344CB8AC3E}">
        <p14:creationId xmlns:p14="http://schemas.microsoft.com/office/powerpoint/2010/main" val="193002868"/>
      </p:ext>
    </p:extLst>
  </p:cSld>
  <p:clrMapOvr>
    <a:masterClrMapping/>
  </p:clrMapOvr>
  <mc:AlternateContent xmlns:mc="http://schemas.openxmlformats.org/markup-compatibility/2006" xmlns:p14="http://schemas.microsoft.com/office/powerpoint/2010/main">
    <mc:Choice Requires="p14">
      <p:transition spd="slow" p14:dur="2000" advTm="6435"/>
    </mc:Choice>
    <mc:Fallback xmlns="">
      <p:transition spd="slow" advTm="64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itchFamily="50" charset="0"/>
              </a:rPr>
              <a:t>Teaching staff</a:t>
            </a:r>
          </a:p>
        </p:txBody>
      </p:sp>
      <p:sp>
        <p:nvSpPr>
          <p:cNvPr id="3" name="Content Placeholder 2"/>
          <p:cNvSpPr>
            <a:spLocks noGrp="1"/>
          </p:cNvSpPr>
          <p:nvPr>
            <p:ph idx="1"/>
          </p:nvPr>
        </p:nvSpPr>
        <p:spPr/>
        <p:txBody>
          <a:bodyPr>
            <a:normAutofit/>
          </a:bodyPr>
          <a:lstStyle/>
          <a:p>
            <a:endParaRPr lang="en-GB" sz="2800" b="0" dirty="0">
              <a:latin typeface="Letter-join No-Lead 37" pitchFamily="50" charset="0"/>
            </a:endParaRPr>
          </a:p>
          <a:p>
            <a:r>
              <a:rPr lang="en-GB" sz="2800" dirty="0">
                <a:latin typeface="Letter-join No-Lead 37" pitchFamily="50" charset="0"/>
              </a:rPr>
              <a:t>Mrs </a:t>
            </a:r>
            <a:r>
              <a:rPr lang="en-GB" sz="2800" dirty="0" err="1">
                <a:latin typeface="Letter-join No-Lead 37" pitchFamily="50" charset="0"/>
              </a:rPr>
              <a:t>Hnatiuk</a:t>
            </a:r>
            <a:r>
              <a:rPr lang="en-GB" sz="2800" dirty="0">
                <a:latin typeface="Letter-join No-Lead 37" pitchFamily="50" charset="0"/>
              </a:rPr>
              <a:t>– Oak </a:t>
            </a:r>
          </a:p>
          <a:p>
            <a:endParaRPr lang="en-GB" sz="2800" dirty="0">
              <a:latin typeface="Letter-join No-Lead 37" pitchFamily="50" charset="0"/>
            </a:endParaRPr>
          </a:p>
          <a:p>
            <a:r>
              <a:rPr lang="en-GB" sz="2800" dirty="0">
                <a:latin typeface="Letter-join No-Lead 37" pitchFamily="50" charset="0"/>
              </a:rPr>
              <a:t>Miss Hyde  - Willow</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mc:AlternateContent xmlns:mc="http://schemas.openxmlformats.org/markup-compatibility/2006" xmlns:p14="http://schemas.microsoft.com/office/powerpoint/2010/main">
    <mc:Choice Requires="p14">
      <p:transition spd="slow" p14:dur="2000" advTm="21526"/>
    </mc:Choice>
    <mc:Fallback xmlns="">
      <p:transition spd="slow" advTm="2152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657893" y="1052736"/>
            <a:ext cx="7349440" cy="4248472"/>
          </a:xfrm>
        </p:spPr>
        <p:txBody>
          <a:bodyPr>
            <a:normAutofit lnSpcReduction="10000"/>
          </a:bodyPr>
          <a:lstStyle/>
          <a:p>
            <a:r>
              <a:rPr lang="en-GB" sz="2400" dirty="0">
                <a:latin typeface="Letter-join No-Lead 37" pitchFamily="50" charset="0"/>
              </a:rPr>
              <a:t>We have sent home transition information.</a:t>
            </a:r>
          </a:p>
          <a:p>
            <a:r>
              <a:rPr lang="en-GB" sz="2400" dirty="0">
                <a:latin typeface="Letter-join No-Lead 37" pitchFamily="50" charset="0"/>
              </a:rPr>
              <a:t>We will be adding all new children and parents to Tapestry. Over the school holiday class teachers will upload videos of themselves reading a story.</a:t>
            </a:r>
          </a:p>
          <a:p>
            <a:r>
              <a:rPr lang="en-GB" sz="2400" dirty="0">
                <a:latin typeface="Letter-join No-Lead 37" pitchFamily="50" charset="0"/>
              </a:rPr>
              <a:t>We will contact all your child’s current setting.</a:t>
            </a:r>
          </a:p>
          <a:p>
            <a:r>
              <a:rPr lang="en-GB" sz="2400" dirty="0">
                <a:latin typeface="Letter-join No-Lead 37" pitchFamily="50" charset="0"/>
              </a:rPr>
              <a:t>We will visit any children new to our setting either in your home or at their current nursery.</a:t>
            </a:r>
          </a:p>
          <a:p>
            <a:r>
              <a:rPr lang="en-GB" sz="2400" dirty="0">
                <a:latin typeface="Letter-join No-Lead 37" pitchFamily="50" charset="0"/>
              </a:rPr>
              <a:t>All children will be invited to attend a transition morning on Thursday 13</a:t>
            </a:r>
            <a:r>
              <a:rPr lang="en-GB" sz="2400" baseline="30000" dirty="0">
                <a:latin typeface="Letter-join No-Lead 37" pitchFamily="50" charset="0"/>
              </a:rPr>
              <a:t>th</a:t>
            </a:r>
            <a:r>
              <a:rPr lang="en-GB" sz="2400" dirty="0">
                <a:latin typeface="Letter-join No-Lead 37" pitchFamily="50" charset="0"/>
              </a:rPr>
              <a:t> July</a:t>
            </a:r>
          </a:p>
          <a:p>
            <a:r>
              <a:rPr lang="en-GB" sz="2400" dirty="0">
                <a:latin typeface="Letter-join No-Lead 37" pitchFamily="50" charset="0"/>
              </a:rPr>
              <a:t>All children and parents are invited to attend a Teddy Bears’ picnic on Monday 17</a:t>
            </a:r>
            <a:r>
              <a:rPr lang="en-GB" sz="2400" baseline="30000" dirty="0">
                <a:latin typeface="Letter-join No-Lead 37" pitchFamily="50" charset="0"/>
              </a:rPr>
              <a:t>th</a:t>
            </a:r>
            <a:r>
              <a:rPr lang="en-GB" sz="2400" dirty="0">
                <a:latin typeface="Letter-join No-Lead 37" pitchFamily="50" charset="0"/>
              </a:rPr>
              <a:t> July. </a:t>
            </a:r>
            <a:endParaRPr lang="en-GB" sz="2000" dirty="0">
              <a:latin typeface="SassoonCRInfant" panose="02010503020300020003" pitchFamily="2" charset="0"/>
            </a:endParaRP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EYFS Curriculum</a:t>
            </a:r>
          </a:p>
        </p:txBody>
      </p:sp>
      <p:sp>
        <p:nvSpPr>
          <p:cNvPr id="3" name="Content Placeholder 2"/>
          <p:cNvSpPr>
            <a:spLocks noGrp="1"/>
          </p:cNvSpPr>
          <p:nvPr>
            <p:ph idx="1"/>
          </p:nvPr>
        </p:nvSpPr>
        <p:spPr>
          <a:xfrm>
            <a:off x="251520" y="979100"/>
            <a:ext cx="7853496" cy="3984556"/>
          </a:xfrm>
        </p:spPr>
        <p:txBody>
          <a:bodyPr>
            <a:normAutofit fontScale="55000" lnSpcReduction="20000"/>
          </a:bodyPr>
          <a:lstStyle/>
          <a:p>
            <a:pPr marL="457200" indent="-457200">
              <a:defRPr/>
            </a:pPr>
            <a:r>
              <a:rPr lang="en-US" sz="2500" u="sng" dirty="0">
                <a:latin typeface="Letter-join No-Lead 37" pitchFamily="50" charset="0"/>
                <a:sym typeface="Comic Sans MS" pitchFamily="66" charset="0"/>
              </a:rPr>
              <a:t>3 PRIME AREAS</a:t>
            </a:r>
          </a:p>
          <a:p>
            <a:pPr marL="457200" indent="-457200">
              <a:defRPr/>
            </a:pPr>
            <a:endParaRPr lang="en-US" sz="2500" b="0" dirty="0">
              <a:latin typeface="Letter-join No-Lead 37" pitchFamily="50" charset="0"/>
              <a:sym typeface="Comic Sans MS" pitchFamily="66" charset="0"/>
            </a:endParaRPr>
          </a:p>
          <a:p>
            <a:pPr marL="457200" indent="-457200">
              <a:defRPr/>
            </a:pPr>
            <a:r>
              <a:rPr lang="en-US" sz="2500" b="0" dirty="0">
                <a:latin typeface="Letter-join No-Lead 37" pitchFamily="50" charset="0"/>
                <a:sym typeface="Comic Sans MS" pitchFamily="66" charset="0"/>
              </a:rPr>
              <a:t>  1. Personal, Social and Emotional Development</a:t>
            </a:r>
          </a:p>
          <a:p>
            <a:pPr marL="457200" indent="-457200">
              <a:defRPr/>
            </a:pPr>
            <a:r>
              <a:rPr lang="en-US" sz="2500" b="0" dirty="0">
                <a:latin typeface="Letter-join No-Lead 37" pitchFamily="50" charset="0"/>
                <a:sym typeface="Comic Sans MS" pitchFamily="66" charset="0"/>
              </a:rPr>
              <a:t>  2. Communication and Language </a:t>
            </a:r>
          </a:p>
          <a:p>
            <a:pPr marL="457200" indent="-457200">
              <a:defRPr/>
            </a:pPr>
            <a:r>
              <a:rPr lang="en-US" sz="2500" b="0" dirty="0">
                <a:latin typeface="Letter-join No-Lead 37" pitchFamily="50" charset="0"/>
                <a:sym typeface="Comic Sans MS" pitchFamily="66" charset="0"/>
              </a:rPr>
              <a:t>  3. Physical Development</a:t>
            </a:r>
          </a:p>
          <a:p>
            <a:pPr marL="382588">
              <a:buFontTx/>
              <a:buAutoNum type="arabicPeriod"/>
              <a:defRPr/>
            </a:pPr>
            <a:endParaRPr lang="en-US" sz="3600" b="0" dirty="0">
              <a:latin typeface="Letter-join No-Lead 37" pitchFamily="50" charset="0"/>
              <a:sym typeface="Comic Sans MS" pitchFamily="66" charset="0"/>
            </a:endParaRPr>
          </a:p>
          <a:p>
            <a:pPr marL="39688">
              <a:defRPr/>
            </a:pPr>
            <a:r>
              <a:rPr lang="en-US" sz="2900" b="0" dirty="0">
                <a:latin typeface="Letter-join No-Lead 37" pitchFamily="50" charset="0"/>
                <a:sym typeface="Comic Sans MS" pitchFamily="66" charset="0"/>
              </a:rPr>
              <a:t>These are crucial for developing children's curiosity and enthusiasm for learning.</a:t>
            </a:r>
          </a:p>
          <a:p>
            <a:pPr marL="457200" indent="-457200">
              <a:defRPr/>
            </a:pPr>
            <a:endParaRPr lang="en-US" sz="2500" b="0" u="sng" dirty="0">
              <a:effectLst>
                <a:outerShdw blurRad="38100" dist="38100" dir="2700000" algn="tl">
                  <a:srgbClr val="000000">
                    <a:alpha val="43137"/>
                  </a:srgbClr>
                </a:outerShdw>
              </a:effectLst>
              <a:latin typeface="Letter-join No-Lead 37" pitchFamily="50" charset="0"/>
              <a:sym typeface="Comic Sans MS" pitchFamily="66" charset="0"/>
            </a:endParaRPr>
          </a:p>
          <a:p>
            <a:pPr marL="457200" indent="-457200">
              <a:defRPr/>
            </a:pPr>
            <a:r>
              <a:rPr lang="en-US" sz="2500" u="sng" dirty="0">
                <a:latin typeface="Letter-join No-Lead 37" pitchFamily="50" charset="0"/>
                <a:sym typeface="Comic Sans MS" pitchFamily="66" charset="0"/>
              </a:rPr>
              <a:t>4 SPECIFIC AREAS</a:t>
            </a:r>
          </a:p>
          <a:p>
            <a:pPr marL="457200" indent="-457200">
              <a:defRPr/>
            </a:pPr>
            <a:endParaRPr lang="en-US" sz="2500" b="0" u="sng" dirty="0">
              <a:effectLst>
                <a:outerShdw blurRad="38100" dist="38100" dir="2700000" algn="tl">
                  <a:srgbClr val="000000">
                    <a:alpha val="43137"/>
                  </a:srgbClr>
                </a:outerShdw>
              </a:effectLst>
              <a:latin typeface="Letter-join No-Lead 37" pitchFamily="50" charset="0"/>
              <a:sym typeface="Comic Sans MS" pitchFamily="66" charset="0"/>
            </a:endParaRPr>
          </a:p>
          <a:p>
            <a:pPr marL="457200" indent="-457200">
              <a:defRPr/>
            </a:pPr>
            <a:r>
              <a:rPr lang="en-US" sz="2500" b="0" dirty="0">
                <a:latin typeface="Letter-join No-Lead 37" pitchFamily="50" charset="0"/>
                <a:sym typeface="Comic Sans MS" pitchFamily="66" charset="0"/>
              </a:rPr>
              <a:t>4.  </a:t>
            </a:r>
            <a:r>
              <a:rPr lang="en-US" sz="2500" b="0" dirty="0">
                <a:latin typeface="Letter-join No-Lead 37" pitchFamily="50" charset="0"/>
                <a:ea typeface="MS PGothic" pitchFamily="34" charset="-128"/>
                <a:sym typeface="Marker Felt" charset="0"/>
              </a:rPr>
              <a:t>Literacy; </a:t>
            </a:r>
          </a:p>
          <a:p>
            <a:pPr marL="457200" indent="-457200">
              <a:defRPr/>
            </a:pPr>
            <a:r>
              <a:rPr lang="en-US" sz="2500" b="0" dirty="0">
                <a:latin typeface="Letter-join No-Lead 37" pitchFamily="50" charset="0"/>
                <a:ea typeface="MS PGothic" pitchFamily="34" charset="-128"/>
                <a:sym typeface="Marker Felt" charset="0"/>
              </a:rPr>
              <a:t>5.  Mathematics; </a:t>
            </a:r>
          </a:p>
          <a:p>
            <a:pPr marL="457200" indent="-457200">
              <a:defRPr/>
            </a:pPr>
            <a:r>
              <a:rPr lang="en-US" sz="2500" b="0" dirty="0">
                <a:latin typeface="Letter-join No-Lead 37" pitchFamily="50" charset="0"/>
                <a:ea typeface="MS PGothic" pitchFamily="34" charset="-128"/>
                <a:sym typeface="Marker Felt" charset="0"/>
              </a:rPr>
              <a:t>6.  Understanding the world; </a:t>
            </a:r>
          </a:p>
          <a:p>
            <a:pPr marL="457200" indent="-457200">
              <a:defRPr/>
            </a:pPr>
            <a:r>
              <a:rPr lang="en-US" sz="2500" b="0" dirty="0">
                <a:latin typeface="Letter-join No-Lead 37" pitchFamily="50" charset="0"/>
                <a:ea typeface="MS PGothic" pitchFamily="34" charset="-128"/>
                <a:sym typeface="Marker Felt" charset="0"/>
              </a:rPr>
              <a:t>7.  Expressive arts and design</a:t>
            </a:r>
          </a:p>
          <a:p>
            <a:endParaRPr lang="en-GB" dirty="0"/>
          </a:p>
        </p:txBody>
      </p:sp>
      <p:sp>
        <p:nvSpPr>
          <p:cNvPr id="4" name="Rectangle 3"/>
          <p:cNvSpPr/>
          <p:nvPr/>
        </p:nvSpPr>
        <p:spPr>
          <a:xfrm>
            <a:off x="2699792" y="951399"/>
            <a:ext cx="4158208" cy="369332"/>
          </a:xfrm>
          <a:prstGeom prst="rect">
            <a:avLst/>
          </a:prstGeom>
        </p:spPr>
        <p:txBody>
          <a:bodyPr wrap="square">
            <a:spAutoFit/>
          </a:bodyPr>
          <a:lstStyle/>
          <a:p>
            <a:pPr marL="457200" indent="-457200">
              <a:defRPr/>
            </a:pPr>
            <a:endParaRPr lang="en-US" dirty="0">
              <a:ea typeface="MS PGothic" pitchFamily="34" charset="-128"/>
              <a:sym typeface="Marker Felt" charset="0"/>
            </a:endParaRPr>
          </a:p>
        </p:txBody>
      </p:sp>
      <p:pic>
        <p:nvPicPr>
          <p:cNvPr id="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9168" y="430106"/>
            <a:ext cx="1330639" cy="178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2280" y="3140968"/>
            <a:ext cx="1591125" cy="2129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6695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A typical day in our Foundation Class…</a:t>
            </a:r>
          </a:p>
        </p:txBody>
      </p:sp>
      <p:sp>
        <p:nvSpPr>
          <p:cNvPr id="3" name="Content Placeholder 2"/>
          <p:cNvSpPr>
            <a:spLocks noGrp="1"/>
          </p:cNvSpPr>
          <p:nvPr>
            <p:ph idx="1"/>
          </p:nvPr>
        </p:nvSpPr>
        <p:spPr>
          <a:xfrm>
            <a:off x="822960" y="1100628"/>
            <a:ext cx="7520940" cy="3840540"/>
          </a:xfrm>
        </p:spPr>
        <p:txBody>
          <a:bodyPr>
            <a:normAutofit fontScale="92500" lnSpcReduction="20000"/>
          </a:bodyPr>
          <a:lstStyle/>
          <a:p>
            <a:pPr>
              <a:lnSpc>
                <a:spcPct val="90000"/>
              </a:lnSpc>
              <a:buFont typeface="Arial" panose="020B0604020202020204" pitchFamily="34" charset="0"/>
              <a:buChar char="•"/>
            </a:pPr>
            <a:endParaRPr lang="en-GB" altLang="en-US" sz="2000" dirty="0">
              <a:latin typeface="+mj-lt"/>
            </a:endParaRPr>
          </a:p>
          <a:p>
            <a:pPr>
              <a:lnSpc>
                <a:spcPct val="90000"/>
              </a:lnSpc>
              <a:buFont typeface="Arial" panose="020B0604020202020204" pitchFamily="34" charset="0"/>
              <a:buChar char="•"/>
            </a:pPr>
            <a:r>
              <a:rPr lang="en-GB" altLang="en-US" sz="2000" b="0" dirty="0">
                <a:latin typeface="Letter-join No-Lead 37" pitchFamily="50" charset="0"/>
              </a:rPr>
              <a:t>Busy Fingers</a:t>
            </a:r>
          </a:p>
          <a:p>
            <a:pPr>
              <a:lnSpc>
                <a:spcPct val="90000"/>
              </a:lnSpc>
              <a:buFont typeface="Arial" panose="020B0604020202020204" pitchFamily="34" charset="0"/>
              <a:buChar char="•"/>
            </a:pPr>
            <a:r>
              <a:rPr lang="en-GB" altLang="en-US" sz="2000" b="0" dirty="0">
                <a:latin typeface="Letter-join No-Lead 37" pitchFamily="50" charset="0"/>
              </a:rPr>
              <a:t>Dough Disco –</a:t>
            </a:r>
          </a:p>
          <a:p>
            <a:pPr>
              <a:lnSpc>
                <a:spcPct val="90000"/>
              </a:lnSpc>
              <a:buFont typeface="Arial" panose="020B0604020202020204" pitchFamily="34" charset="0"/>
              <a:buChar char="•"/>
            </a:pPr>
            <a:r>
              <a:rPr lang="en-GB" altLang="en-US" sz="2000" b="0" dirty="0">
                <a:latin typeface="Letter-join No-Lead 37" pitchFamily="50" charset="0"/>
              </a:rPr>
              <a:t>Phonics</a:t>
            </a:r>
          </a:p>
          <a:p>
            <a:pPr>
              <a:lnSpc>
                <a:spcPct val="90000"/>
              </a:lnSpc>
              <a:buFont typeface="Arial" panose="020B0604020202020204" pitchFamily="34" charset="0"/>
              <a:buChar char="•"/>
            </a:pPr>
            <a:r>
              <a:rPr lang="en-GB" altLang="en-US" sz="2000" b="0" dirty="0">
                <a:latin typeface="Letter-join No-Lead 37" pitchFamily="50" charset="0"/>
              </a:rPr>
              <a:t>Literacy – reading and writing </a:t>
            </a:r>
          </a:p>
          <a:p>
            <a:pPr>
              <a:lnSpc>
                <a:spcPct val="90000"/>
              </a:lnSpc>
              <a:buFont typeface="Arial" panose="020B0604020202020204" pitchFamily="34" charset="0"/>
              <a:buChar char="•"/>
            </a:pPr>
            <a:r>
              <a:rPr lang="en-GB" altLang="en-US" sz="2000" b="0" dirty="0">
                <a:latin typeface="Letter-join No-Lead 37" pitchFamily="50" charset="0"/>
              </a:rPr>
              <a:t>Maths</a:t>
            </a:r>
          </a:p>
          <a:p>
            <a:pPr>
              <a:lnSpc>
                <a:spcPct val="90000"/>
              </a:lnSpc>
              <a:buFont typeface="Arial" panose="020B0604020202020204" pitchFamily="34" charset="0"/>
              <a:buChar char="•"/>
            </a:pPr>
            <a:r>
              <a:rPr lang="en-GB" altLang="en-US" sz="2000" b="0" dirty="0">
                <a:latin typeface="Letter-join No-Lead 37" pitchFamily="50" charset="0"/>
              </a:rPr>
              <a:t>Jigsaw weekly</a:t>
            </a:r>
          </a:p>
          <a:p>
            <a:pPr>
              <a:lnSpc>
                <a:spcPct val="90000"/>
              </a:lnSpc>
              <a:buFont typeface="Arial" panose="020B0604020202020204" pitchFamily="34" charset="0"/>
              <a:buChar char="•"/>
            </a:pPr>
            <a:r>
              <a:rPr lang="en-GB" altLang="en-US" sz="2000" b="0" dirty="0">
                <a:latin typeface="Letter-join No-Lead 37" pitchFamily="50" charset="0"/>
              </a:rPr>
              <a:t>Child Initiated learning</a:t>
            </a:r>
          </a:p>
          <a:p>
            <a:pPr>
              <a:lnSpc>
                <a:spcPct val="90000"/>
              </a:lnSpc>
              <a:buFont typeface="Arial" panose="020B0604020202020204" pitchFamily="34" charset="0"/>
              <a:buChar char="•"/>
            </a:pPr>
            <a:r>
              <a:rPr lang="en-GB" altLang="en-US" sz="2000" b="0" dirty="0">
                <a:latin typeface="Letter-join No-Lead 37" pitchFamily="50" charset="0"/>
              </a:rPr>
              <a:t>Topic based activities</a:t>
            </a:r>
          </a:p>
          <a:p>
            <a:pPr>
              <a:lnSpc>
                <a:spcPct val="90000"/>
              </a:lnSpc>
              <a:buFont typeface="Arial" panose="020B0604020202020204" pitchFamily="34" charset="0"/>
              <a:buChar char="•"/>
            </a:pPr>
            <a:r>
              <a:rPr lang="en-GB" altLang="en-US" sz="2000" b="0" dirty="0">
                <a:latin typeface="Letter-join No-Lead 37" pitchFamily="50" charset="0"/>
              </a:rPr>
              <a:t>PE/Dance weekly</a:t>
            </a:r>
          </a:p>
          <a:p>
            <a:pPr>
              <a:lnSpc>
                <a:spcPct val="90000"/>
              </a:lnSpc>
              <a:buFont typeface="Arial" panose="020B0604020202020204" pitchFamily="34" charset="0"/>
              <a:buChar char="•"/>
            </a:pPr>
            <a:r>
              <a:rPr lang="en-GB" altLang="en-US" sz="2000" b="0" dirty="0">
                <a:latin typeface="Letter-join No-Lead 37" pitchFamily="50" charset="0"/>
              </a:rPr>
              <a:t>Outside Learning</a:t>
            </a:r>
          </a:p>
          <a:p>
            <a:pPr>
              <a:lnSpc>
                <a:spcPct val="90000"/>
              </a:lnSpc>
              <a:buFont typeface="Arial" panose="020B0604020202020204" pitchFamily="34" charset="0"/>
              <a:buChar char="•"/>
            </a:pPr>
            <a:r>
              <a:rPr lang="en-GB" altLang="en-US" sz="2000" b="0" dirty="0">
                <a:latin typeface="Letter-join No-Lead 37" pitchFamily="50" charset="0"/>
              </a:rPr>
              <a:t>Forest School</a:t>
            </a:r>
          </a:p>
          <a:p>
            <a:pPr>
              <a:lnSpc>
                <a:spcPct val="90000"/>
              </a:lnSpc>
              <a:buFont typeface="Arial" panose="020B0604020202020204" pitchFamily="34" charset="0"/>
              <a:buChar char="•"/>
            </a:pPr>
            <a:endParaRPr lang="en-GB" altLang="en-US" sz="2000" b="0" dirty="0">
              <a:latin typeface="Letter-join No-Lead 37" pitchFamily="50" charset="0"/>
            </a:endParaRPr>
          </a:p>
        </p:txBody>
      </p:sp>
      <p:pic>
        <p:nvPicPr>
          <p:cNvPr id="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060848"/>
            <a:ext cx="2997200"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68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5C3F4AF-9180-4991-8D81-3E9BE1770639}"/>
              </a:ext>
            </a:extLst>
          </p:cNvPr>
          <p:cNvPicPr>
            <a:picLocks noChangeAspect="1"/>
          </p:cNvPicPr>
          <p:nvPr/>
        </p:nvPicPr>
        <p:blipFill rotWithShape="1">
          <a:blip r:embed="rId4"/>
          <a:srcRect l="16926" t="23401" r="18500" b="12200"/>
          <a:stretch/>
        </p:blipFill>
        <p:spPr>
          <a:xfrm>
            <a:off x="20825" y="945232"/>
            <a:ext cx="8943663" cy="5017177"/>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Reception Topics</a:t>
            </a:r>
          </a:p>
        </p:txBody>
      </p:sp>
      <p:sp>
        <p:nvSpPr>
          <p:cNvPr id="3" name="Hexagon 2"/>
          <p:cNvSpPr/>
          <p:nvPr/>
        </p:nvSpPr>
        <p:spPr>
          <a:xfrm>
            <a:off x="1475656" y="1124743"/>
            <a:ext cx="2808312" cy="2391347"/>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995687" y="1731608"/>
            <a:ext cx="1656184" cy="523220"/>
          </a:xfrm>
          <a:prstGeom prst="rect">
            <a:avLst/>
          </a:prstGeom>
          <a:noFill/>
        </p:spPr>
        <p:txBody>
          <a:bodyPr wrap="square" rtlCol="0">
            <a:spAutoFit/>
          </a:bodyPr>
          <a:lstStyle/>
          <a:p>
            <a:pPr algn="ctr"/>
            <a:r>
              <a:rPr lang="en-GB" sz="2800" dirty="0">
                <a:latin typeface="Letter-join No-Lead 37" pitchFamily="50" charset="0"/>
              </a:rPr>
              <a:t>Stomp</a:t>
            </a:r>
          </a:p>
        </p:txBody>
      </p:sp>
      <p:sp>
        <p:nvSpPr>
          <p:cNvPr id="12" name="Hexagon 11"/>
          <p:cNvSpPr/>
          <p:nvPr/>
        </p:nvSpPr>
        <p:spPr>
          <a:xfrm>
            <a:off x="3651871" y="2118888"/>
            <a:ext cx="2654137" cy="2520280"/>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3"/>
            <a:ext cx="2808312" cy="2343165"/>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4038706" y="3052409"/>
            <a:ext cx="1838358" cy="830997"/>
          </a:xfrm>
          <a:prstGeom prst="rect">
            <a:avLst/>
          </a:prstGeom>
          <a:noFill/>
        </p:spPr>
        <p:txBody>
          <a:bodyPr wrap="square" rtlCol="0">
            <a:spAutoFit/>
          </a:bodyPr>
          <a:lstStyle/>
          <a:p>
            <a:pPr algn="ctr"/>
            <a:r>
              <a:rPr lang="en-GB" sz="2400" dirty="0">
                <a:latin typeface="Letter-join No-Lead 37" pitchFamily="50" charset="0"/>
              </a:rPr>
              <a:t>Let’s Explore</a:t>
            </a:r>
          </a:p>
        </p:txBody>
      </p:sp>
      <p:sp>
        <p:nvSpPr>
          <p:cNvPr id="19" name="TextBox 18"/>
          <p:cNvSpPr txBox="1"/>
          <p:nvPr/>
        </p:nvSpPr>
        <p:spPr>
          <a:xfrm>
            <a:off x="5989205" y="1852081"/>
            <a:ext cx="2160240" cy="830997"/>
          </a:xfrm>
          <a:prstGeom prst="rect">
            <a:avLst/>
          </a:prstGeom>
          <a:noFill/>
        </p:spPr>
        <p:txBody>
          <a:bodyPr wrap="square" rtlCol="0">
            <a:spAutoFit/>
          </a:bodyPr>
          <a:lstStyle/>
          <a:p>
            <a:pPr algn="ctr"/>
            <a:r>
              <a:rPr lang="en-GB" sz="2400" dirty="0">
                <a:latin typeface="Letter-join No-Lead 37" pitchFamily="50" charset="0"/>
              </a:rPr>
              <a:t>Animal Kingdom</a:t>
            </a:r>
          </a:p>
        </p:txBody>
      </p:sp>
      <p:pic>
        <p:nvPicPr>
          <p:cNvPr id="5" name="Picture 4">
            <a:extLst>
              <a:ext uri="{FF2B5EF4-FFF2-40B4-BE49-F238E27FC236}">
                <a16:creationId xmlns:a16="http://schemas.microsoft.com/office/drawing/2014/main" id="{FE10CB32-65C7-4D89-81B6-8156F595E264}"/>
              </a:ext>
            </a:extLst>
          </p:cNvPr>
          <p:cNvPicPr>
            <a:picLocks noChangeAspect="1"/>
          </p:cNvPicPr>
          <p:nvPr/>
        </p:nvPicPr>
        <p:blipFill>
          <a:blip r:embed="rId4"/>
          <a:stretch>
            <a:fillRect/>
          </a:stretch>
        </p:blipFill>
        <p:spPr>
          <a:xfrm>
            <a:off x="1475656" y="3440185"/>
            <a:ext cx="2834886" cy="2414225"/>
          </a:xfrm>
          <a:prstGeom prst="rect">
            <a:avLst/>
          </a:prstGeom>
        </p:spPr>
      </p:pic>
      <p:sp>
        <p:nvSpPr>
          <p:cNvPr id="7" name="Rectangle 6">
            <a:extLst>
              <a:ext uri="{FF2B5EF4-FFF2-40B4-BE49-F238E27FC236}">
                <a16:creationId xmlns:a16="http://schemas.microsoft.com/office/drawing/2014/main" id="{997F8C52-FF49-47B7-AA45-95889D21F7E9}"/>
              </a:ext>
            </a:extLst>
          </p:cNvPr>
          <p:cNvSpPr/>
          <p:nvPr/>
        </p:nvSpPr>
        <p:spPr>
          <a:xfrm>
            <a:off x="2075422" y="3976088"/>
            <a:ext cx="1696939" cy="584775"/>
          </a:xfrm>
          <a:prstGeom prst="rect">
            <a:avLst/>
          </a:prstGeom>
        </p:spPr>
        <p:txBody>
          <a:bodyPr wrap="none">
            <a:spAutoFit/>
          </a:bodyPr>
          <a:lstStyle/>
          <a:p>
            <a:pPr algn="ctr"/>
            <a:r>
              <a:rPr lang="en-GB" sz="3200" dirty="0">
                <a:latin typeface="Letter-join No-Lead 37" pitchFamily="50" charset="0"/>
              </a:rPr>
              <a:t>Delicious</a:t>
            </a:r>
          </a:p>
        </p:txBody>
      </p:sp>
      <p:pic>
        <p:nvPicPr>
          <p:cNvPr id="8" name="Picture 7">
            <a:extLst>
              <a:ext uri="{FF2B5EF4-FFF2-40B4-BE49-F238E27FC236}">
                <a16:creationId xmlns:a16="http://schemas.microsoft.com/office/drawing/2014/main" id="{70B481DF-7A85-424E-9A60-E29EC456662E}"/>
              </a:ext>
            </a:extLst>
          </p:cNvPr>
          <p:cNvPicPr>
            <a:picLocks noChangeAspect="1"/>
          </p:cNvPicPr>
          <p:nvPr/>
        </p:nvPicPr>
        <p:blipFill>
          <a:blip r:embed="rId5"/>
          <a:stretch>
            <a:fillRect/>
          </a:stretch>
        </p:blipFill>
        <p:spPr>
          <a:xfrm>
            <a:off x="5652120" y="3371688"/>
            <a:ext cx="2834886" cy="2365453"/>
          </a:xfrm>
          <a:prstGeom prst="rect">
            <a:avLst/>
          </a:prstGeom>
        </p:spPr>
      </p:pic>
      <p:sp>
        <p:nvSpPr>
          <p:cNvPr id="10" name="Rectangle 9">
            <a:extLst>
              <a:ext uri="{FF2B5EF4-FFF2-40B4-BE49-F238E27FC236}">
                <a16:creationId xmlns:a16="http://schemas.microsoft.com/office/drawing/2014/main" id="{B1E1B3AA-5883-45EC-90CD-90FC3D691351}"/>
              </a:ext>
            </a:extLst>
          </p:cNvPr>
          <p:cNvSpPr/>
          <p:nvPr/>
        </p:nvSpPr>
        <p:spPr>
          <a:xfrm>
            <a:off x="6486757" y="4291257"/>
            <a:ext cx="1353833" cy="584775"/>
          </a:xfrm>
          <a:prstGeom prst="rect">
            <a:avLst/>
          </a:prstGeom>
        </p:spPr>
        <p:txBody>
          <a:bodyPr wrap="none">
            <a:spAutoFit/>
          </a:bodyPr>
          <a:lstStyle/>
          <a:p>
            <a:pPr algn="ctr"/>
            <a:r>
              <a:rPr lang="en-GB" sz="3200" dirty="0">
                <a:latin typeface="Letter-join No-Lead 37" pitchFamily="50" charset="0"/>
              </a:rPr>
              <a:t>Splash</a:t>
            </a:r>
          </a:p>
        </p:txBody>
      </p:sp>
      <p:sp>
        <p:nvSpPr>
          <p:cNvPr id="15" name="Hexagon 14">
            <a:extLst>
              <a:ext uri="{FF2B5EF4-FFF2-40B4-BE49-F238E27FC236}">
                <a16:creationId xmlns:a16="http://schemas.microsoft.com/office/drawing/2014/main" id="{E93B68DF-1B7B-4DF6-95F0-BE9311547295}"/>
              </a:ext>
            </a:extLst>
          </p:cNvPr>
          <p:cNvSpPr/>
          <p:nvPr/>
        </p:nvSpPr>
        <p:spPr>
          <a:xfrm>
            <a:off x="3677709" y="4516367"/>
            <a:ext cx="2550476" cy="2341633"/>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etter-join No-Lead 37" pitchFamily="50" charset="0"/>
              </a:rPr>
              <a:t>Marvellous Me!</a:t>
            </a:r>
          </a:p>
        </p:txBody>
      </p:sp>
    </p:spTree>
    <p:extLst>
      <p:ext uri="{BB962C8B-B14F-4D97-AF65-F5344CB8AC3E}">
        <p14:creationId xmlns:p14="http://schemas.microsoft.com/office/powerpoint/2010/main" val="3313159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520940" cy="548640"/>
          </a:xfrm>
        </p:spPr>
        <p:txBody>
          <a:bodyPr/>
          <a:lstStyle/>
          <a:p>
            <a:r>
              <a:rPr lang="en-GB" b="1" dirty="0">
                <a:latin typeface="Letter-join No-Lead 37" pitchFamily="50" charset="0"/>
              </a:rPr>
              <a:t>Online Learning journal</a:t>
            </a:r>
          </a:p>
        </p:txBody>
      </p:sp>
      <p:sp>
        <p:nvSpPr>
          <p:cNvPr id="3" name="Content Placeholder 2"/>
          <p:cNvSpPr>
            <a:spLocks noGrp="1"/>
          </p:cNvSpPr>
          <p:nvPr>
            <p:ph idx="1"/>
          </p:nvPr>
        </p:nvSpPr>
        <p:spPr>
          <a:xfrm>
            <a:off x="395536" y="980728"/>
            <a:ext cx="7997512" cy="4200580"/>
          </a:xfrm>
        </p:spPr>
        <p:txBody>
          <a:bodyPr>
            <a:normAutofit/>
          </a:bodyPr>
          <a:lstStyle/>
          <a:p>
            <a:r>
              <a:rPr lang="en-GB" altLang="en-US" b="0" dirty="0">
                <a:latin typeface="+mj-lt"/>
                <a:ea typeface="Batang" pitchFamily="18" charset="-127"/>
              </a:rPr>
              <a:t> 	</a:t>
            </a:r>
            <a:r>
              <a:rPr lang="en-GB" altLang="en-US" b="0" dirty="0">
                <a:latin typeface="Letter-join No-Lead 37" pitchFamily="50" charset="0"/>
                <a:ea typeface="Batang" pitchFamily="18" charset="-127"/>
              </a:rPr>
              <a:t>In EYFS, we communicate with you about your child’s learning via an online journal called Tapestry.</a:t>
            </a:r>
          </a:p>
          <a:p>
            <a:r>
              <a:rPr lang="en-GB" altLang="en-US" b="0" dirty="0">
                <a:latin typeface="Letter-join No-Lead 37" pitchFamily="50" charset="0"/>
                <a:ea typeface="Batang" pitchFamily="18" charset="-127"/>
              </a:rPr>
              <a:t>	</a:t>
            </a:r>
            <a:r>
              <a:rPr lang="en-GB" altLang="en-US" b="0" u="sng" dirty="0">
                <a:latin typeface="Letter-join No-Lead 37" pitchFamily="50" charset="0"/>
                <a:ea typeface="Batang" pitchFamily="18" charset="-127"/>
              </a:rPr>
              <a:t>What is Tapestry?</a:t>
            </a:r>
          </a:p>
          <a:p>
            <a:r>
              <a:rPr lang="en-GB" altLang="en-US" b="0" dirty="0">
                <a:latin typeface="Letter-join No-Lead 37" pitchFamily="50" charset="0"/>
                <a:ea typeface="Batang" pitchFamily="18" charset="-127"/>
              </a:rPr>
              <a:t>	Tapestry is an on-line system which allows us to create an individual Learning journey for every child in EYFS.</a:t>
            </a:r>
          </a:p>
          <a:p>
            <a:endParaRPr lang="en-GB" altLang="en-US" b="0" u="sng" dirty="0">
              <a:latin typeface="Letter-join No-Lead 37" pitchFamily="50" charset="0"/>
              <a:ea typeface="Batang" pitchFamily="18" charset="-127"/>
            </a:endParaRPr>
          </a:p>
          <a:p>
            <a:r>
              <a:rPr lang="en-GB" altLang="en-US" b="0" dirty="0">
                <a:latin typeface="Letter-join No-Lead 37" pitchFamily="50" charset="0"/>
                <a:ea typeface="Batang" pitchFamily="18" charset="-127"/>
              </a:rPr>
              <a:t>	</a:t>
            </a:r>
            <a:r>
              <a:rPr lang="en-GB" altLang="en-US" b="0" u="sng" dirty="0">
                <a:latin typeface="Letter-join No-Lead 37" pitchFamily="50" charset="0"/>
                <a:ea typeface="Batang" pitchFamily="18" charset="-127"/>
              </a:rPr>
              <a:t>Advantage for parents</a:t>
            </a:r>
          </a:p>
          <a:p>
            <a:pPr marL="330200" indent="-285750">
              <a:buFont typeface="Arial" panose="020B0604020202020204" pitchFamily="34" charset="0"/>
              <a:buChar char="•"/>
            </a:pPr>
            <a:r>
              <a:rPr lang="en-GB" altLang="en-US" b="0" dirty="0">
                <a:latin typeface="Letter-join No-Lead 37" pitchFamily="50" charset="0"/>
                <a:ea typeface="Batang" pitchFamily="18" charset="-127"/>
              </a:rPr>
              <a:t>Parents have access 24/7 to their child’s Learning Journey and can comment on the observations added by school staff.</a:t>
            </a:r>
          </a:p>
          <a:p>
            <a:pPr marL="330200" indent="-285750">
              <a:buFont typeface="Arial" panose="020B0604020202020204" pitchFamily="34" charset="0"/>
              <a:buChar char="•"/>
            </a:pPr>
            <a:r>
              <a:rPr lang="en-GB" altLang="en-US" b="0" dirty="0">
                <a:latin typeface="Letter-join No-Lead 37" pitchFamily="50" charset="0"/>
                <a:ea typeface="Batang" pitchFamily="18" charset="-127"/>
              </a:rPr>
              <a:t>Parents can add their own observations to share progress and milestones achieved at home.</a:t>
            </a:r>
          </a:p>
          <a:p>
            <a:pPr marL="330200" indent="-285750">
              <a:buFont typeface="Arial" panose="020B0604020202020204" pitchFamily="34" charset="0"/>
              <a:buChar char="•"/>
            </a:pPr>
            <a:endParaRPr lang="en-GB" altLang="en-US" b="0" dirty="0">
              <a:latin typeface="Letter-join No-Lead 37" pitchFamily="50" charset="0"/>
              <a:ea typeface="Batang" pitchFamily="18" charset="-127"/>
            </a:endParaRPr>
          </a:p>
          <a:p>
            <a:endParaRPr lang="en-GB" altLang="en-US" b="0" dirty="0">
              <a:latin typeface="+mj-lt"/>
              <a:ea typeface="Batang" pitchFamily="18" charset="-127"/>
            </a:endParaRPr>
          </a:p>
          <a:p>
            <a:endParaRPr lang="en-GB" b="0" dirty="0">
              <a:latin typeface="+mj-lt"/>
              <a:ea typeface="Batang" pitchFamily="18" charset="-127"/>
            </a:endParaRPr>
          </a:p>
          <a:p>
            <a:endParaRPr lang="en-GB" b="0" dirty="0">
              <a:latin typeface="+mj-lt"/>
            </a:endParaRPr>
          </a:p>
        </p:txBody>
      </p:sp>
    </p:spTree>
    <p:extLst>
      <p:ext uri="{BB962C8B-B14F-4D97-AF65-F5344CB8AC3E}">
        <p14:creationId xmlns:p14="http://schemas.microsoft.com/office/powerpoint/2010/main" val="1255635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I ask questions.</a:t>
            </a:r>
            <a:endParaRPr lang="en-GB" sz="2800" b="1" dirty="0">
              <a:solidFill>
                <a:schemeClr val="tx1"/>
              </a:solidFill>
              <a:latin typeface="AR CENA" panose="02000000000000000000" pitchFamily="2" charset="0"/>
            </a:endParaRP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10" name="Picture 9" descr=" ">
            <a:extLst>
              <a:ext uri="{FF2B5EF4-FFF2-40B4-BE49-F238E27FC236}">
                <a16:creationId xmlns:a16="http://schemas.microsoft.com/office/drawing/2014/main" id="{8C06F645-41FA-4022-BB8C-963C801BB88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3259" y="958468"/>
            <a:ext cx="2428875" cy="3838683"/>
          </a:xfrm>
          <a:prstGeom prst="rect">
            <a:avLst/>
          </a:prstGeom>
          <a:noFill/>
          <a:extLst/>
        </p:spPr>
      </p:pic>
      <p:pic>
        <p:nvPicPr>
          <p:cNvPr id="9" name="Picture 2" descr="http://images.clipartpanda.com/super-hero-words-clip-art-RTddKrRT9.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806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3"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2" descr="Related image"/>
          <p:cNvPicPr>
            <a:picLocks noChangeAspect="1"/>
          </p:cNvPicPr>
          <p:nvPr/>
        </p:nvPicPr>
        <p:blipFill>
          <a:blip r:embed="rId3"/>
          <a:srcRect/>
          <a:stretch>
            <a:fillRect/>
          </a:stretch>
        </p:blipFill>
        <p:spPr>
          <a:xfrm>
            <a:off x="2822849" y="1896836"/>
            <a:ext cx="3300412" cy="3796304"/>
          </a:xfrm>
          <a:prstGeom prst="rect">
            <a:avLst/>
          </a:prstGeom>
          <a:noFill/>
          <a:ln>
            <a:noFill/>
          </a:ln>
        </p:spPr>
      </p:pic>
      <p:sp>
        <p:nvSpPr>
          <p:cNvPr id="5" name="Rectangle 4"/>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6064743"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extLst>
      <p:ext uri="{BB962C8B-B14F-4D97-AF65-F5344CB8AC3E}">
        <p14:creationId xmlns:p14="http://schemas.microsoft.com/office/powerpoint/2010/main" val="1612233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School expectations</a:t>
            </a:r>
          </a:p>
        </p:txBody>
      </p:sp>
      <p:sp>
        <p:nvSpPr>
          <p:cNvPr id="3" name="Content Placeholder 2"/>
          <p:cNvSpPr>
            <a:spLocks noGrp="1"/>
          </p:cNvSpPr>
          <p:nvPr>
            <p:ph idx="1"/>
          </p:nvPr>
        </p:nvSpPr>
        <p:spPr>
          <a:xfrm>
            <a:off x="822960" y="1052736"/>
            <a:ext cx="7637472" cy="3888432"/>
          </a:xfrm>
        </p:spPr>
        <p:txBody>
          <a:bodyPr>
            <a:normAutofit fontScale="92500" lnSpcReduction="20000"/>
          </a:bodyPr>
          <a:lstStyle/>
          <a:p>
            <a:endParaRPr lang="en-GB" dirty="0"/>
          </a:p>
          <a:p>
            <a:pPr>
              <a:buFont typeface="Arial" panose="020B0604020202020204" pitchFamily="34" charset="0"/>
              <a:buChar char="•"/>
            </a:pPr>
            <a:r>
              <a:rPr lang="en-GB" sz="2000" dirty="0">
                <a:latin typeface="Letter-join No-Lead 37" pitchFamily="50" charset="0"/>
              </a:rPr>
              <a:t>Reading – you are expected to listen to your child read five times a week and write a comment in their reading journal each time they read the book.</a:t>
            </a:r>
          </a:p>
          <a:p>
            <a:pPr>
              <a:buFont typeface="Arial" panose="020B0604020202020204" pitchFamily="34" charset="0"/>
              <a:buChar char="•"/>
            </a:pPr>
            <a:r>
              <a:rPr lang="en-GB" sz="2000" dirty="0">
                <a:latin typeface="Letter-join No-Lead 37" pitchFamily="50" charset="0"/>
              </a:rPr>
              <a:t>Book bags, reading books and reading records need to be in school every day</a:t>
            </a:r>
          </a:p>
          <a:p>
            <a:pPr>
              <a:buFont typeface="Arial" panose="020B0604020202020204" pitchFamily="34" charset="0"/>
              <a:buChar char="•"/>
            </a:pPr>
            <a:r>
              <a:rPr lang="en-GB" sz="2000" dirty="0">
                <a:latin typeface="Letter-join No-Lead 37" pitchFamily="50" charset="0"/>
              </a:rPr>
              <a:t>Your child needs a named PE bag with named clothes inside</a:t>
            </a:r>
          </a:p>
          <a:p>
            <a:pPr>
              <a:buFont typeface="Arial" panose="020B0604020202020204" pitchFamily="34" charset="0"/>
              <a:buChar char="•"/>
            </a:pPr>
            <a:r>
              <a:rPr lang="en-GB" sz="2000" dirty="0">
                <a:latin typeface="Letter-join No-Lead 37" pitchFamily="50" charset="0"/>
              </a:rPr>
              <a:t>Please do not attach keyrings onto your child’s bookbag.</a:t>
            </a:r>
          </a:p>
          <a:p>
            <a:pPr>
              <a:buFont typeface="Arial" panose="020B0604020202020204" pitchFamily="34" charset="0"/>
              <a:buChar char="•"/>
            </a:pPr>
            <a:r>
              <a:rPr lang="en-GB" sz="2000" dirty="0">
                <a:latin typeface="Letter-join No-Lead 37" pitchFamily="50" charset="0"/>
              </a:rPr>
              <a:t>Doors open at 8.45 am . Our learning starts at 8.45 am</a:t>
            </a:r>
          </a:p>
          <a:p>
            <a:pPr>
              <a:buFont typeface="Arial" panose="020B0604020202020204" pitchFamily="34" charset="0"/>
              <a:buChar char="•"/>
            </a:pPr>
            <a:r>
              <a:rPr lang="en-GB" sz="2000" dirty="0">
                <a:latin typeface="Letter-join No-Lead 37" pitchFamily="50" charset="0"/>
              </a:rPr>
              <a:t>All children must be in school before 9 am.</a:t>
            </a:r>
          </a:p>
          <a:p>
            <a:pPr>
              <a:buFont typeface="Arial" panose="020B0604020202020204" pitchFamily="34" charset="0"/>
              <a:buChar char="•"/>
            </a:pPr>
            <a:r>
              <a:rPr lang="en-GB" sz="2000" dirty="0">
                <a:latin typeface="Letter-join No-Lead 37" pitchFamily="50" charset="0"/>
              </a:rPr>
              <a:t>Book your child’s lunch online before coming to school. This is done via school grid.</a:t>
            </a:r>
          </a:p>
          <a:p>
            <a:pPr>
              <a:buFont typeface="Arial" panose="020B0604020202020204" pitchFamily="34" charset="0"/>
              <a:buChar char="•"/>
            </a:pPr>
            <a:r>
              <a:rPr lang="en-GB" sz="2000" dirty="0">
                <a:latin typeface="Letter-join No-Lead 37" pitchFamily="50" charset="0"/>
              </a:rPr>
              <a:t>Please do not bring any toys into school</a:t>
            </a:r>
          </a:p>
        </p:txBody>
      </p:sp>
    </p:spTree>
    <p:extLst>
      <p:ext uri="{BB962C8B-B14F-4D97-AF65-F5344CB8AC3E}">
        <p14:creationId xmlns:p14="http://schemas.microsoft.com/office/powerpoint/2010/main" val="3537962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052736"/>
            <a:ext cx="7776864" cy="3200876"/>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Letter-join No-Lead 37" pitchFamily="50" charset="0"/>
              </a:rPr>
              <a:t>We have high expectations of attendance and punctuality at Roebuck. We follow up on all absences as well as lateness to school. </a:t>
            </a:r>
          </a:p>
          <a:p>
            <a:pPr marL="342900" indent="-342900">
              <a:buFont typeface="Arial" panose="020B0604020202020204" pitchFamily="34" charset="0"/>
              <a:buChar char="•"/>
            </a:pPr>
            <a:r>
              <a:rPr lang="en-GB" sz="2000" dirty="0">
                <a:latin typeface="Letter-join No-Lead 37" pitchFamily="50" charset="0"/>
              </a:rPr>
              <a:t>As standard NO holidays are permitted to be taken in school time. All unauthorised absences will be accrued . </a:t>
            </a:r>
          </a:p>
          <a:p>
            <a:pPr marL="342900" indent="-342900">
              <a:buFont typeface="Arial" panose="020B0604020202020204" pitchFamily="34" charset="0"/>
              <a:buChar char="•"/>
            </a:pPr>
            <a:r>
              <a:rPr lang="en-GB" sz="2000" dirty="0">
                <a:latin typeface="Letter-join No-Lead 37" pitchFamily="50" charset="0"/>
              </a:rPr>
              <a:t>Any absence below 96%percent will trigger intervention with the pastoral and attendance lead, Mrs Johnson. </a:t>
            </a:r>
          </a:p>
          <a:p>
            <a:pPr marL="342900" indent="-342900">
              <a:buFont typeface="Arial" panose="020B0604020202020204" pitchFamily="34" charset="0"/>
              <a:buChar char="•"/>
            </a:pPr>
            <a:r>
              <a:rPr lang="en-GB" sz="2000" dirty="0">
                <a:latin typeface="Letter-join No-Lead 37" pitchFamily="50" charset="0"/>
              </a:rPr>
              <a:t>As a school we do follow our school policy and will issue fines when benchmarks are</a:t>
            </a:r>
            <a:r>
              <a:rPr lang="en-GB" sz="2400" dirty="0">
                <a:latin typeface="Letter-join No-Lead 37" pitchFamily="50" charset="0"/>
              </a:rPr>
              <a:t> </a:t>
            </a:r>
            <a:r>
              <a:rPr lang="en-GB" sz="2000" dirty="0">
                <a:latin typeface="Letter-join No-Lead 37" pitchFamily="50" charset="0"/>
              </a:rPr>
              <a:t>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047447493"/>
              </p:ext>
            </p:extLst>
          </p:nvPr>
        </p:nvGraphicFramePr>
        <p:xfrm>
          <a:off x="2195736" y="5085184"/>
          <a:ext cx="4812030" cy="1671051"/>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a:effectLst/>
                          <a:latin typeface="Verdana"/>
                          <a:ea typeface="Calibri"/>
                          <a:cs typeface="Calibri"/>
                        </a:rPr>
                        <a:t>Descriptor</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26478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171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146009" y="836712"/>
            <a:ext cx="3749040" cy="6021288"/>
          </a:xfrm>
        </p:spPr>
        <p:txBody>
          <a:bodyPr>
            <a:normAutofit fontScale="85000" lnSpcReduction="20000"/>
          </a:bodyPr>
          <a:lstStyle/>
          <a:p>
            <a:r>
              <a:rPr lang="en-GB" sz="2200" b="0" dirty="0">
                <a:latin typeface="Letter-join No-Lead 37" pitchFamily="50" charset="0"/>
              </a:rPr>
              <a:t>We actively encourage reading throughout the school. </a:t>
            </a:r>
          </a:p>
          <a:p>
            <a:endParaRPr lang="en-GB" sz="2200" b="0" dirty="0">
              <a:latin typeface="Letter-join No-Lead 37" pitchFamily="50" charset="0"/>
            </a:endParaRPr>
          </a:p>
          <a:p>
            <a:r>
              <a:rPr lang="en-GB" sz="2200" b="0" dirty="0">
                <a:latin typeface="Letter-join No-Lead 37" pitchFamily="50" charset="0"/>
              </a:rPr>
              <a:t>Please can you continue to support your child’s enjoyment of reading at home by ensuring they continue to read at least 5 times a week. </a:t>
            </a:r>
          </a:p>
          <a:p>
            <a:r>
              <a:rPr lang="en-GB" sz="2200" b="0" dirty="0">
                <a:latin typeface="Letter-join No-Lead 37" pitchFamily="50" charset="0"/>
              </a:rPr>
              <a:t>Each child will have two books to take home one for reading for pleasure and one for decoding, once the children have settled in. </a:t>
            </a:r>
          </a:p>
          <a:p>
            <a:r>
              <a:rPr lang="en-GB" sz="2200" b="0" dirty="0">
                <a:latin typeface="Letter-join No-Lead 37" pitchFamily="50" charset="0"/>
              </a:rPr>
              <a:t>You will need to sign the reading record every time you read with your child.</a:t>
            </a:r>
          </a:p>
          <a:p>
            <a:endParaRPr lang="en-GB" sz="2200" b="0" dirty="0">
              <a:latin typeface="Letter-join No-Lead 37" pitchFamily="50" charset="0"/>
            </a:endParaRPr>
          </a:p>
          <a:p>
            <a:r>
              <a:rPr lang="en-GB" sz="2200" b="0" dirty="0">
                <a:latin typeface="Letter-join No-Lead 37" pitchFamily="50" charset="0"/>
              </a:rPr>
              <a:t>Every class has an interacting and inviting book corner with a range of different books to read. </a:t>
            </a:r>
          </a:p>
          <a:p>
            <a:endParaRPr lang="en-GB" sz="2200" b="0" dirty="0">
              <a:latin typeface="Letter-join No-Lead 37" pitchFamily="50" charset="0"/>
            </a:endParaRPr>
          </a:p>
          <a:p>
            <a:endParaRPr lang="en-GB" sz="2200" b="0" dirty="0">
              <a:latin typeface="Letter-join No-Lead 37" pitchFamily="50" charset="0"/>
            </a:endParaRPr>
          </a:p>
          <a:p>
            <a:endParaRPr lang="en-GB" sz="2200" b="0" dirty="0"/>
          </a:p>
          <a:p>
            <a:endParaRPr lang="en-GB" b="0" dirty="0"/>
          </a:p>
          <a:p>
            <a:endParaRPr lang="en-GB" b="0" dirty="0"/>
          </a:p>
          <a:p>
            <a:pPr marL="0" indent="0"/>
            <a:endParaRPr lang="en-GB" b="0" dirty="0"/>
          </a:p>
          <a:p>
            <a:endParaRPr lang="en-GB" b="0" dirty="0"/>
          </a:p>
        </p:txBody>
      </p:sp>
      <p:sp>
        <p:nvSpPr>
          <p:cNvPr id="5" name="Rectangle 4"/>
          <p:cNvSpPr/>
          <p:nvPr/>
        </p:nvSpPr>
        <p:spPr>
          <a:xfrm>
            <a:off x="6372200" y="620688"/>
            <a:ext cx="2411760" cy="3416320"/>
          </a:xfrm>
          <a:prstGeom prst="rect">
            <a:avLst/>
          </a:prstGeom>
        </p:spPr>
        <p:txBody>
          <a:bodyPr wrap="square">
            <a:spAutoFit/>
          </a:bodyPr>
          <a:lstStyle/>
          <a:p>
            <a:r>
              <a:rPr lang="en-GB" dirty="0">
                <a:latin typeface="Letter-join No-Lead 37" pitchFamily="50" charset="0"/>
              </a:rPr>
              <a:t>Promoting a love of reading is the number one priority. </a:t>
            </a:r>
          </a:p>
          <a:p>
            <a:endParaRPr lang="en-GB" dirty="0">
              <a:latin typeface="Letter-join No-Lead 37" pitchFamily="50" charset="0"/>
            </a:endParaRPr>
          </a:p>
          <a:p>
            <a:r>
              <a:rPr lang="en-GB" dirty="0">
                <a:latin typeface="Letter-join No-Lead 37" pitchFamily="50" charset="0"/>
              </a:rPr>
              <a:t>The best way to get better at reading is to read!</a:t>
            </a:r>
          </a:p>
          <a:p>
            <a:endParaRPr lang="en-GB" dirty="0">
              <a:latin typeface="Letter-join No-Lead 37" pitchFamily="50" charset="0"/>
            </a:endParaRPr>
          </a:p>
          <a:p>
            <a:r>
              <a:rPr lang="en-GB" dirty="0">
                <a:latin typeface="Letter-join No-Lead 37" pitchFamily="50" charset="0"/>
              </a:rPr>
              <a:t>We will be running a phonics and reading workshop later in September</a:t>
            </a:r>
          </a:p>
        </p:txBody>
      </p:sp>
      <p:pic>
        <p:nvPicPr>
          <p:cNvPr id="5122" name="Picture 2" descr="Image result for reading quotes for ki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293169"/>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Writing expectations</a:t>
            </a:r>
          </a:p>
        </p:txBody>
      </p:sp>
      <p:pic>
        <p:nvPicPr>
          <p:cNvPr id="4" name="Picture 3">
            <a:extLst>
              <a:ext uri="{FF2B5EF4-FFF2-40B4-BE49-F238E27FC236}">
                <a16:creationId xmlns:a16="http://schemas.microsoft.com/office/drawing/2014/main" id="{C5820CB2-F6DA-4C87-A0D0-5142F612A0E4}"/>
              </a:ext>
            </a:extLst>
          </p:cNvPr>
          <p:cNvPicPr>
            <a:picLocks noChangeAspect="1"/>
          </p:cNvPicPr>
          <p:nvPr/>
        </p:nvPicPr>
        <p:blipFill rotWithShape="1">
          <a:blip r:embed="rId3"/>
          <a:srcRect l="15351" t="10940" r="27951" b="34881"/>
          <a:stretch/>
        </p:blipFill>
        <p:spPr>
          <a:xfrm>
            <a:off x="248184" y="1124744"/>
            <a:ext cx="8868538" cy="4392488"/>
          </a:xfrm>
          <a:prstGeom prst="rect">
            <a:avLst/>
          </a:prstGeom>
        </p:spPr>
      </p:pic>
    </p:spTree>
    <p:extLst>
      <p:ext uri="{BB962C8B-B14F-4D97-AF65-F5344CB8AC3E}">
        <p14:creationId xmlns:p14="http://schemas.microsoft.com/office/powerpoint/2010/main" val="1542805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When I come home messy…</a:t>
            </a:r>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rcRect t="17545" b="14848"/>
          <a:stretch>
            <a:fillRect/>
          </a:stretch>
        </p:blipFill>
        <p:spPr>
          <a:xfrm>
            <a:off x="2195736" y="1052735"/>
            <a:ext cx="4464496" cy="5375413"/>
          </a:xfrm>
          <a:prstGeom prst="rect">
            <a:avLst/>
          </a:prstGeom>
        </p:spPr>
      </p:pic>
    </p:spTree>
    <p:extLst>
      <p:ext uri="{BB962C8B-B14F-4D97-AF65-F5344CB8AC3E}">
        <p14:creationId xmlns:p14="http://schemas.microsoft.com/office/powerpoint/2010/main" val="3025256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Letter-join No-Lead 37" pitchFamily="50" charset="0"/>
              </a:rPr>
              <a:t>School Uniform</a:t>
            </a:r>
          </a:p>
        </p:txBody>
      </p:sp>
      <p:sp>
        <p:nvSpPr>
          <p:cNvPr id="3" name="Content Placeholder 2"/>
          <p:cNvSpPr>
            <a:spLocks noGrp="1"/>
          </p:cNvSpPr>
          <p:nvPr>
            <p:ph idx="1"/>
          </p:nvPr>
        </p:nvSpPr>
        <p:spPr/>
        <p:txBody>
          <a:bodyPr>
            <a:normAutofit lnSpcReduction="10000"/>
          </a:bodyPr>
          <a:lstStyle/>
          <a:p>
            <a:r>
              <a:rPr lang="en-GB" sz="1800" dirty="0">
                <a:latin typeface="Letter-join No-Lead 37" pitchFamily="50" charset="0"/>
              </a:rPr>
              <a:t>Uniform information can be found in your pack</a:t>
            </a:r>
          </a:p>
          <a:p>
            <a:endParaRPr lang="en-GB" sz="1800" dirty="0">
              <a:latin typeface="Letter-join No-Lead 37" pitchFamily="50" charset="0"/>
            </a:endParaRPr>
          </a:p>
          <a:p>
            <a:endParaRPr lang="en-GB" sz="1800" dirty="0">
              <a:latin typeface="Letter-join No-Lead 37" pitchFamily="50" charset="0"/>
            </a:endParaRPr>
          </a:p>
          <a:p>
            <a:pPr>
              <a:buFont typeface="Arial" panose="020B0604020202020204" pitchFamily="34" charset="0"/>
              <a:buChar char="•"/>
            </a:pPr>
            <a:r>
              <a:rPr lang="en-GB" sz="1800" dirty="0">
                <a:latin typeface="Letter-join No-Lead 37" pitchFamily="50" charset="0"/>
              </a:rPr>
              <a:t>Uniform-Samples can be viewed after the meeting</a:t>
            </a:r>
          </a:p>
          <a:p>
            <a:pPr>
              <a:buFont typeface="Arial" panose="020B0604020202020204" pitchFamily="34" charset="0"/>
              <a:buChar char="•"/>
            </a:pPr>
            <a:r>
              <a:rPr lang="en-GB" sz="1800" dirty="0">
                <a:latin typeface="Letter-join No-Lead 37" pitchFamily="50" charset="0"/>
              </a:rPr>
              <a:t>PE kit  including plimsolls</a:t>
            </a:r>
          </a:p>
          <a:p>
            <a:pPr>
              <a:buFont typeface="Arial" panose="020B0604020202020204" pitchFamily="34" charset="0"/>
              <a:buChar char="•"/>
            </a:pPr>
            <a:r>
              <a:rPr lang="en-GB" sz="1800" dirty="0">
                <a:latin typeface="Letter-join No-Lead 37" pitchFamily="50" charset="0"/>
              </a:rPr>
              <a:t>Splash suit (</a:t>
            </a:r>
            <a:r>
              <a:rPr lang="en-GB" sz="1800" dirty="0" err="1">
                <a:latin typeface="Letter-join No-Lead 37" pitchFamily="50" charset="0"/>
              </a:rPr>
              <a:t>Essesntial</a:t>
            </a:r>
            <a:r>
              <a:rPr lang="en-GB" sz="1800" dirty="0">
                <a:latin typeface="Letter-join No-Lead 37" pitchFamily="50" charset="0"/>
              </a:rPr>
              <a:t>)</a:t>
            </a:r>
          </a:p>
          <a:p>
            <a:pPr>
              <a:buFont typeface="Arial" panose="020B0604020202020204" pitchFamily="34" charset="0"/>
              <a:buChar char="•"/>
            </a:pPr>
            <a:r>
              <a:rPr lang="en-GB" sz="1800" dirty="0">
                <a:latin typeface="Letter-join No-Lead 37" pitchFamily="50" charset="0"/>
              </a:rPr>
              <a:t>Welly boots</a:t>
            </a:r>
          </a:p>
          <a:p>
            <a:pPr>
              <a:buFont typeface="Arial" panose="020B0604020202020204" pitchFamily="34" charset="0"/>
              <a:buChar char="•"/>
            </a:pPr>
            <a:r>
              <a:rPr lang="en-GB" sz="1800" dirty="0">
                <a:latin typeface="Letter-join No-Lead 37" pitchFamily="50" charset="0"/>
              </a:rPr>
              <a:t>Named water bottle-Water only please</a:t>
            </a:r>
          </a:p>
          <a:p>
            <a:pPr>
              <a:buFont typeface="Arial" panose="020B0604020202020204" pitchFamily="34" charset="0"/>
              <a:buChar char="•"/>
            </a:pPr>
            <a:r>
              <a:rPr lang="en-GB" sz="1800" dirty="0">
                <a:latin typeface="Letter-join No-Lead 37" pitchFamily="50" charset="0"/>
              </a:rPr>
              <a:t>Sun hat</a:t>
            </a:r>
          </a:p>
          <a:p>
            <a:pPr>
              <a:buFont typeface="Arial" panose="020B0604020202020204" pitchFamily="34" charset="0"/>
              <a:buChar char="•"/>
            </a:pPr>
            <a:r>
              <a:rPr lang="en-GB" sz="1800" u="sng" dirty="0">
                <a:latin typeface="Letter-join No-Lead 37" pitchFamily="50" charset="0"/>
              </a:rPr>
              <a:t>Please name everything!</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8224" y="871736"/>
            <a:ext cx="2378170" cy="237817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8751" y="3573016"/>
            <a:ext cx="2314575" cy="1981200"/>
          </a:xfrm>
          <a:prstGeom prst="rect">
            <a:avLst/>
          </a:prstGeom>
        </p:spPr>
      </p:pic>
    </p:spTree>
    <p:extLst>
      <p:ext uri="{BB962C8B-B14F-4D97-AF65-F5344CB8AC3E}">
        <p14:creationId xmlns:p14="http://schemas.microsoft.com/office/powerpoint/2010/main" val="234348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683568" y="1556792"/>
            <a:ext cx="7520940" cy="4536504"/>
          </a:xfrm>
        </p:spPr>
        <p:txBody>
          <a:bodyPr>
            <a:noAutofit/>
          </a:bodyPr>
          <a:lstStyle/>
          <a:p>
            <a:pPr>
              <a:buFont typeface="Arial" panose="020B0604020202020204" pitchFamily="34" charset="0"/>
              <a:buChar char="•"/>
            </a:pPr>
            <a:r>
              <a:rPr lang="en-GB" sz="2800" b="0" dirty="0">
                <a:latin typeface="Letter-join No-Lead 37" pitchFamily="50" charset="0"/>
              </a:rPr>
              <a:t>Please tie hair back at all times </a:t>
            </a:r>
          </a:p>
          <a:p>
            <a:pPr>
              <a:buFont typeface="Arial" panose="020B0604020202020204" pitchFamily="34" charset="0"/>
              <a:buChar char="•"/>
            </a:pPr>
            <a:r>
              <a:rPr lang="en-GB" sz="2800" b="0" dirty="0">
                <a:latin typeface="Letter-join No-Lead 37" pitchFamily="50" charset="0"/>
              </a:rPr>
              <a:t>No large bows – any hairbands or bows are to be either white, blue or black</a:t>
            </a:r>
          </a:p>
          <a:p>
            <a:pPr>
              <a:buFont typeface="Arial" panose="020B0604020202020204" pitchFamily="34" charset="0"/>
              <a:buChar char="•"/>
            </a:pPr>
            <a:r>
              <a:rPr lang="en-GB" sz="2800" b="0" dirty="0">
                <a:latin typeface="Letter-join No-Lead 37" pitchFamily="50" charset="0"/>
              </a:rPr>
              <a:t>Simple studs to be worn – no other earrings permitted </a:t>
            </a:r>
          </a:p>
          <a:p>
            <a:pPr>
              <a:buFont typeface="Arial" panose="020B0604020202020204" pitchFamily="34" charset="0"/>
              <a:buChar char="•"/>
            </a:pPr>
            <a:r>
              <a:rPr lang="en-GB" sz="2800" b="0" dirty="0">
                <a:latin typeface="Letter-join No-Lead 37" pitchFamily="50" charset="0"/>
              </a:rPr>
              <a:t>Flat shoes – no heels or </a:t>
            </a:r>
            <a:r>
              <a:rPr lang="en-GB" sz="2800" b="0" dirty="0" err="1">
                <a:latin typeface="Letter-join No-Lead 37" pitchFamily="50" charset="0"/>
              </a:rPr>
              <a:t>astroTurf</a:t>
            </a:r>
            <a:endParaRPr lang="en-GB" sz="2800" b="0" dirty="0">
              <a:latin typeface="Letter-join No-Lead 37" pitchFamily="50" charset="0"/>
            </a:endParaRPr>
          </a:p>
          <a:p>
            <a:pPr marL="0" indent="0"/>
            <a:r>
              <a:rPr lang="en-GB" sz="2800" b="0" dirty="0">
                <a:latin typeface="Letter-join No-Lead 37" pitchFamily="50" charset="0"/>
              </a:rPr>
              <a:t> boots </a:t>
            </a:r>
          </a:p>
          <a:p>
            <a:pPr marL="457200" indent="-457200">
              <a:buFont typeface="Arial" panose="020B0604020202020204" pitchFamily="34" charset="0"/>
              <a:buChar char="•"/>
            </a:pPr>
            <a:r>
              <a:rPr lang="en-GB" sz="2800" b="0" dirty="0">
                <a:latin typeface="Letter-join No-Lead 37" pitchFamily="50" charset="0"/>
              </a:rPr>
              <a:t>Plain Black Trainers</a:t>
            </a:r>
          </a:p>
        </p:txBody>
      </p:sp>
      <p:pic>
        <p:nvPicPr>
          <p:cNvPr id="2050" name="Picture 2" descr="School Uniform / Gwisg Ysgol – Blaenbaglan Primary School">
            <a:extLst>
              <a:ext uri="{FF2B5EF4-FFF2-40B4-BE49-F238E27FC236}">
                <a16:creationId xmlns:a16="http://schemas.microsoft.com/office/drawing/2014/main" id="{70C43C9D-541F-40FB-BB2C-C46618C194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3591518"/>
            <a:ext cx="2529052" cy="3019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DD1E3-1F75-4C2D-800A-19297ACB1D06}"/>
              </a:ext>
            </a:extLst>
          </p:cNvPr>
          <p:cNvSpPr>
            <a:spLocks noGrp="1"/>
          </p:cNvSpPr>
          <p:nvPr>
            <p:ph type="title"/>
          </p:nvPr>
        </p:nvSpPr>
        <p:spPr/>
        <p:txBody>
          <a:bodyPr/>
          <a:lstStyle/>
          <a:p>
            <a:r>
              <a:rPr lang="en-GB" dirty="0"/>
              <a:t>How to Help your child</a:t>
            </a:r>
          </a:p>
        </p:txBody>
      </p:sp>
      <p:sp>
        <p:nvSpPr>
          <p:cNvPr id="3" name="Content Placeholder 2">
            <a:extLst>
              <a:ext uri="{FF2B5EF4-FFF2-40B4-BE49-F238E27FC236}">
                <a16:creationId xmlns:a16="http://schemas.microsoft.com/office/drawing/2014/main" id="{780B9943-6CFE-418E-BB4E-8FA3B7D03791}"/>
              </a:ext>
            </a:extLst>
          </p:cNvPr>
          <p:cNvSpPr>
            <a:spLocks noGrp="1"/>
          </p:cNvSpPr>
          <p:nvPr>
            <p:ph idx="1"/>
          </p:nvPr>
        </p:nvSpPr>
        <p:spPr/>
        <p:txBody>
          <a:bodyPr>
            <a:normAutofit/>
          </a:bodyPr>
          <a:lstStyle/>
          <a:p>
            <a:r>
              <a:rPr lang="en-GB" sz="3200" dirty="0">
                <a:latin typeface="Letterjoin-Air Plus 37" panose="02000805000000020003" pitchFamily="50" charset="0"/>
              </a:rPr>
              <a:t>Independence!</a:t>
            </a:r>
          </a:p>
        </p:txBody>
      </p:sp>
    </p:spTree>
    <p:extLst>
      <p:ext uri="{BB962C8B-B14F-4D97-AF65-F5344CB8AC3E}">
        <p14:creationId xmlns:p14="http://schemas.microsoft.com/office/powerpoint/2010/main" val="4251540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a:xfrm>
            <a:off x="755576" y="1080160"/>
            <a:ext cx="7520940" cy="3240359"/>
          </a:xfrm>
        </p:spPr>
        <p:txBody>
          <a:bodyPr>
            <a:normAutofit/>
          </a:bodyPr>
          <a:lstStyle/>
          <a:p>
            <a:pPr marL="457200" indent="-457200">
              <a:buFont typeface="Arial" panose="020B0604020202020204" pitchFamily="34" charset="0"/>
              <a:buChar char="•"/>
            </a:pPr>
            <a:r>
              <a:rPr lang="en-GB" sz="2800" b="0" dirty="0">
                <a:latin typeface="Letter-join No-Lead 37" pitchFamily="50" charset="0"/>
              </a:rPr>
              <a:t>PSHE lessons with strong focus on wellbeing.</a:t>
            </a:r>
          </a:p>
          <a:p>
            <a:pPr marL="457200" indent="-457200">
              <a:buFont typeface="Arial" panose="020B0604020202020204" pitchFamily="34" charset="0"/>
              <a:buChar char="•"/>
            </a:pPr>
            <a:r>
              <a:rPr lang="en-GB" sz="2800" b="0" dirty="0">
                <a:latin typeface="Letter-join No-Lead 37" pitchFamily="50" charset="0"/>
              </a:rPr>
              <a:t>Year group assembly e.g. growth mind set and celebrations.</a:t>
            </a:r>
          </a:p>
          <a:p>
            <a:pPr marL="457200" indent="-457200">
              <a:buFont typeface="Arial" panose="020B0604020202020204" pitchFamily="34" charset="0"/>
              <a:buChar char="•"/>
            </a:pPr>
            <a:r>
              <a:rPr lang="en-GB" sz="2800" b="0" dirty="0">
                <a:latin typeface="Letter-join No-Lead 37" pitchFamily="50" charset="0"/>
              </a:rPr>
              <a:t>House Teams.</a:t>
            </a:r>
          </a:p>
          <a:p>
            <a:pPr marL="457200" indent="-457200">
              <a:buFont typeface="Arial" panose="020B0604020202020204" pitchFamily="34" charset="0"/>
              <a:buChar char="•"/>
            </a:pPr>
            <a:r>
              <a:rPr lang="en-GB" sz="2800" b="0" dirty="0">
                <a:latin typeface="Letter-join No-Lead 37" pitchFamily="50" charset="0"/>
              </a:rPr>
              <a:t>Nurturing team.</a:t>
            </a:r>
          </a:p>
          <a:p>
            <a:pPr marL="457200" indent="-457200">
              <a:buFont typeface="Arial" panose="020B0604020202020204" pitchFamily="34" charset="0"/>
              <a:buChar char="•"/>
            </a:pPr>
            <a:r>
              <a:rPr lang="en-GB" sz="2800" b="0" dirty="0">
                <a:latin typeface="Letter-join No-Lead 37" pitchFamily="50" charset="0"/>
              </a:rPr>
              <a:t>Pastoral/Attendance– Mrs Johnson</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BFC7D26-3B99-43F2-A8FA-A759AAAEDD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971600" y="4320519"/>
            <a:ext cx="3059832" cy="2285430"/>
          </a:xfrm>
          <a:prstGeom prst="rect">
            <a:avLst/>
          </a:prstGeom>
        </p:spPr>
      </p:pic>
      <p:pic>
        <p:nvPicPr>
          <p:cNvPr id="8" name="Picture 7">
            <a:extLst>
              <a:ext uri="{FF2B5EF4-FFF2-40B4-BE49-F238E27FC236}">
                <a16:creationId xmlns:a16="http://schemas.microsoft.com/office/drawing/2014/main" id="{A64E1CDE-1E32-49F6-8FB1-966C67B79A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900677" y="4401371"/>
            <a:ext cx="2506593" cy="2123727"/>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755576" y="1124744"/>
            <a:ext cx="7920880" cy="5256584"/>
          </a:xfrm>
        </p:spPr>
        <p:txBody>
          <a:bodyPr>
            <a:noAutofit/>
          </a:bodyPr>
          <a:lstStyle/>
          <a:p>
            <a:r>
              <a:rPr lang="en-GB" sz="2800" b="0" dirty="0">
                <a:latin typeface="Letter-join No-Lead 37" pitchFamily="50" charset="0"/>
              </a:rPr>
              <a:t>Roebuck School Website is your first port of call for ALL communication</a:t>
            </a:r>
          </a:p>
          <a:p>
            <a:pPr marL="457200" indent="-457200">
              <a:buFont typeface="Arial" panose="020B0604020202020204" pitchFamily="34" charset="0"/>
              <a:buChar char="•"/>
            </a:pPr>
            <a:r>
              <a:rPr lang="en-GB" sz="2800" b="0" dirty="0">
                <a:latin typeface="Letter-join No-Lead 37" pitchFamily="50" charset="0"/>
              </a:rPr>
              <a:t>Policies </a:t>
            </a:r>
          </a:p>
          <a:p>
            <a:pPr marL="457200" indent="-457200">
              <a:buFont typeface="Arial" panose="020B0604020202020204" pitchFamily="34" charset="0"/>
              <a:buChar char="•"/>
            </a:pPr>
            <a:r>
              <a:rPr lang="en-GB" sz="2800" b="0" dirty="0">
                <a:latin typeface="Letter-join No-Lead 37" pitchFamily="50" charset="0"/>
              </a:rPr>
              <a:t>Letter Section </a:t>
            </a:r>
          </a:p>
          <a:p>
            <a:pPr marL="457200" indent="-457200">
              <a:buFont typeface="Arial" panose="020B0604020202020204" pitchFamily="34" charset="0"/>
              <a:buChar char="•"/>
            </a:pPr>
            <a:r>
              <a:rPr lang="en-GB" sz="2800" b="0" dirty="0">
                <a:latin typeface="Letter-join No-Lead 37" pitchFamily="50" charset="0"/>
              </a:rPr>
              <a:t>Admissions </a:t>
            </a:r>
          </a:p>
          <a:p>
            <a:pPr marL="457200" indent="-457200">
              <a:buFont typeface="Arial" panose="020B0604020202020204" pitchFamily="34" charset="0"/>
              <a:buChar char="•"/>
            </a:pPr>
            <a:r>
              <a:rPr lang="en-GB" sz="2800" b="0" dirty="0">
                <a:latin typeface="Letter-join No-Lead 37" pitchFamily="50" charset="0"/>
              </a:rPr>
              <a:t>Uniform</a:t>
            </a:r>
          </a:p>
          <a:p>
            <a:pPr marL="457200" indent="-457200">
              <a:buFont typeface="Arial" panose="020B0604020202020204" pitchFamily="34" charset="0"/>
              <a:buChar char="•"/>
            </a:pPr>
            <a:r>
              <a:rPr lang="en-GB" sz="2800" b="0" dirty="0">
                <a:latin typeface="Letter-join No-Lead 37" pitchFamily="50" charset="0"/>
              </a:rPr>
              <a:t>Blogs </a:t>
            </a:r>
          </a:p>
          <a:p>
            <a:pPr marL="457200" indent="-457200">
              <a:buFont typeface="Arial" panose="020B0604020202020204" pitchFamily="34" charset="0"/>
              <a:buChar char="•"/>
            </a:pPr>
            <a:r>
              <a:rPr lang="en-GB" sz="2800" b="0" dirty="0">
                <a:latin typeface="Letter-join No-Lead 37" pitchFamily="50" charset="0"/>
              </a:rPr>
              <a:t>Twitter-please follow us</a:t>
            </a:r>
          </a:p>
          <a:p>
            <a:pPr marL="457200" indent="-457200">
              <a:buFont typeface="Arial" panose="020B0604020202020204" pitchFamily="34" charset="0"/>
              <a:buChar char="•"/>
            </a:pPr>
            <a:r>
              <a:rPr lang="en-GB" sz="2800" b="0" dirty="0">
                <a:latin typeface="Letter-join No-Lead 37" pitchFamily="50" charset="0"/>
              </a:rPr>
              <a:t>Please consider joining the RSA (PTA)</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14958" y="0"/>
            <a:ext cx="776013" cy="548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for…</a:t>
            </a:r>
          </a:p>
        </p:txBody>
      </p:sp>
      <p:sp>
        <p:nvSpPr>
          <p:cNvPr id="3" name="Content Placeholder 2"/>
          <p:cNvSpPr>
            <a:spLocks noGrp="1"/>
          </p:cNvSpPr>
          <p:nvPr>
            <p:ph idx="1"/>
          </p:nvPr>
        </p:nvSpPr>
        <p:spPr>
          <a:xfrm>
            <a:off x="827584" y="1412776"/>
            <a:ext cx="7520940" cy="3579849"/>
          </a:xfrm>
        </p:spPr>
        <p:txBody>
          <a:bodyPr>
            <a:normAutofit/>
          </a:bodyPr>
          <a:lstStyle/>
          <a:p>
            <a:pPr marL="571500" indent="-571500">
              <a:buFont typeface="Arial" panose="020B0604020202020204" pitchFamily="34" charset="0"/>
              <a:buChar char="•"/>
            </a:pPr>
            <a:r>
              <a:rPr lang="en-GB" sz="3600" b="0" dirty="0">
                <a:latin typeface="Letter-join No-Lead 37" pitchFamily="50" charset="0"/>
              </a:rPr>
              <a:t>Online payments </a:t>
            </a:r>
          </a:p>
          <a:p>
            <a:pPr marL="571500" indent="-571500">
              <a:buFont typeface="Arial" panose="020B0604020202020204" pitchFamily="34" charset="0"/>
              <a:buChar char="•"/>
            </a:pPr>
            <a:r>
              <a:rPr lang="en-GB" sz="3600" b="0" dirty="0">
                <a:latin typeface="Letter-join No-Lead 37" pitchFamily="50" charset="0"/>
              </a:rPr>
              <a:t>Communication</a:t>
            </a:r>
          </a:p>
          <a:p>
            <a:pPr marL="571500" indent="-571500">
              <a:buFont typeface="Arial" panose="020B0604020202020204" pitchFamily="34" charset="0"/>
              <a:buChar char="•"/>
            </a:pPr>
            <a:r>
              <a:rPr lang="en-GB" sz="3600" b="0" dirty="0">
                <a:latin typeface="Letter-join No-Lead 37" pitchFamily="50" charset="0"/>
              </a:rPr>
              <a:t>Booking into workshops </a:t>
            </a:r>
          </a:p>
          <a:p>
            <a:pPr marL="571500" indent="-571500">
              <a:buFont typeface="Arial" panose="020B0604020202020204" pitchFamily="34" charset="0"/>
              <a:buChar char="•"/>
            </a:pPr>
            <a:r>
              <a:rPr lang="en-GB" sz="3600" b="0" dirty="0">
                <a:latin typeface="Letter-join No-Lead 37" pitchFamily="50" charset="0"/>
              </a:rPr>
              <a:t>Booking clubs </a:t>
            </a:r>
          </a:p>
          <a:p>
            <a:pPr marL="571500" indent="-571500">
              <a:buFont typeface="Arial" panose="020B0604020202020204" pitchFamily="34" charset="0"/>
              <a:buChar char="•"/>
            </a:pPr>
            <a:r>
              <a:rPr lang="en-GB" sz="3600" b="0" dirty="0">
                <a:latin typeface="Letter-join No-Lead 37" pitchFamily="50" charset="0"/>
              </a:rPr>
              <a:t>Booking into special events </a:t>
            </a:r>
          </a:p>
          <a:p>
            <a:endParaRPr lang="en-GB" b="0" dirty="0"/>
          </a:p>
        </p:txBody>
      </p:sp>
      <p:pic>
        <p:nvPicPr>
          <p:cNvPr id="4098" name="Picture 2" descr="School Gateway App - English Martyrs Catholic Primary School">
            <a:extLst>
              <a:ext uri="{FF2B5EF4-FFF2-40B4-BE49-F238E27FC236}">
                <a16:creationId xmlns:a16="http://schemas.microsoft.com/office/drawing/2014/main" id="{B57E3CDB-677E-47B4-BACD-28605F69E5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1388550"/>
            <a:ext cx="2664296" cy="2336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2646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683567" y="1196752"/>
            <a:ext cx="8136905" cy="5256583"/>
          </a:xfrm>
        </p:spPr>
        <p:txBody>
          <a:bodyPr>
            <a:noAutofit/>
          </a:bodyPr>
          <a:lstStyle/>
          <a:p>
            <a:r>
              <a:rPr lang="en-GB" sz="2800" u="sng" dirty="0">
                <a:latin typeface="Letter-join No-Lead 37" pitchFamily="50" charset="0"/>
              </a:rPr>
              <a:t>Drop off: </a:t>
            </a:r>
          </a:p>
          <a:p>
            <a:pPr marL="457200" indent="-457200">
              <a:buFont typeface="Arial" panose="020B0604020202020204" pitchFamily="34" charset="0"/>
              <a:buChar char="•"/>
            </a:pPr>
            <a:r>
              <a:rPr lang="en-GB" sz="2800" b="0" dirty="0">
                <a:latin typeface="Letter-join No-Lead 37" pitchFamily="50" charset="0"/>
              </a:rPr>
              <a:t>Outside the entrance to the Reception playground (blue gate)</a:t>
            </a:r>
          </a:p>
          <a:p>
            <a:pPr marL="457200" indent="-457200">
              <a:buFont typeface="Arial" panose="020B0604020202020204" pitchFamily="34" charset="0"/>
              <a:buChar char="•"/>
            </a:pPr>
            <a:r>
              <a:rPr lang="en-GB" sz="2800" b="0" dirty="0">
                <a:latin typeface="Letter-join No-Lead 37" pitchFamily="50" charset="0"/>
              </a:rPr>
              <a:t>The gate will open at 8:45am. Children are not allowed into a classroom without a teacher.</a:t>
            </a:r>
          </a:p>
          <a:p>
            <a:pPr marL="457200" indent="-457200">
              <a:buFont typeface="Arial" panose="020B0604020202020204" pitchFamily="34" charset="0"/>
              <a:buChar char="•"/>
            </a:pPr>
            <a:r>
              <a:rPr lang="en-GB" sz="2800" b="0" dirty="0">
                <a:latin typeface="Letter-join No-Lead 37" pitchFamily="50" charset="0"/>
              </a:rPr>
              <a:t>Registration begins at 8:45am. Gates will be closed at 9:00am. Anyone late will need to register at the main office.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31 Parents Waving Goodbye Illustrations &amp;amp; Clip Art - iStock">
            <a:extLst>
              <a:ext uri="{FF2B5EF4-FFF2-40B4-BE49-F238E27FC236}">
                <a16:creationId xmlns:a16="http://schemas.microsoft.com/office/drawing/2014/main" id="{39721E3A-CE55-4B0A-B8D0-1C45572678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34936" y="4653137"/>
            <a:ext cx="2160239" cy="216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390139" y="1137903"/>
            <a:ext cx="8208912" cy="5256584"/>
          </a:xfrm>
        </p:spPr>
        <p:txBody>
          <a:bodyPr>
            <a:noAutofit/>
          </a:bodyPr>
          <a:lstStyle/>
          <a:p>
            <a:r>
              <a:rPr lang="en-GB" sz="2800" u="sng" dirty="0">
                <a:latin typeface="Letter-join No-Lead 37" pitchFamily="50" charset="0"/>
              </a:rPr>
              <a:t>Collection: </a:t>
            </a:r>
          </a:p>
          <a:p>
            <a:pPr>
              <a:buFont typeface="Arial" panose="020B0604020202020204" pitchFamily="34" charset="0"/>
              <a:buChar char="•"/>
            </a:pPr>
            <a:r>
              <a:rPr lang="en-GB" sz="2400" b="0" dirty="0">
                <a:latin typeface="Letter-join No-Lead 37" pitchFamily="50" charset="0"/>
              </a:rPr>
              <a:t>Outside the Reception gate entrance.</a:t>
            </a:r>
          </a:p>
          <a:p>
            <a:pPr>
              <a:buFont typeface="Arial" panose="020B0604020202020204" pitchFamily="34" charset="0"/>
              <a:buChar char="•"/>
            </a:pPr>
            <a:r>
              <a:rPr lang="en-GB" sz="2400" b="0" dirty="0">
                <a:latin typeface="Letter-join No-Lead 37" pitchFamily="50" charset="0"/>
              </a:rPr>
              <a:t>Gates will open at 3:15pm. </a:t>
            </a:r>
          </a:p>
          <a:p>
            <a:pPr>
              <a:buFont typeface="Arial" panose="020B0604020202020204" pitchFamily="34" charset="0"/>
              <a:buChar char="•"/>
            </a:pPr>
            <a:r>
              <a:rPr lang="en-GB" sz="2400" b="0" dirty="0">
                <a:latin typeface="Letter-join No-Lead 37" pitchFamily="50" charset="0"/>
              </a:rPr>
              <a:t>Children will remain seated on the carpet until the adult on the door calls their name.</a:t>
            </a:r>
          </a:p>
          <a:p>
            <a:pPr>
              <a:buFont typeface="Arial" panose="020B0604020202020204" pitchFamily="34" charset="0"/>
              <a:buChar char="•"/>
            </a:pPr>
            <a:r>
              <a:rPr lang="en-GB" sz="2400" b="0" dirty="0">
                <a:latin typeface="Letter-join No-Lead 37" pitchFamily="50" charset="0"/>
              </a:rPr>
              <a:t>If someone different will be collecting your child you will need to have completed a blue permission slip. Please ask a member of staff.</a:t>
            </a:r>
          </a:p>
          <a:p>
            <a:pPr>
              <a:buFont typeface="Arial" panose="020B0604020202020204" pitchFamily="34" charset="0"/>
              <a:buChar char="•"/>
            </a:pPr>
            <a:r>
              <a:rPr lang="en-GB" sz="2400" b="0" dirty="0">
                <a:latin typeface="Letter-join No-Lead 37" pitchFamily="50" charset="0"/>
              </a:rPr>
              <a:t>If you are running late please telephone the </a:t>
            </a:r>
          </a:p>
          <a:p>
            <a:pPr marL="0" indent="0"/>
            <a:r>
              <a:rPr lang="en-GB" sz="2400" b="0" dirty="0">
                <a:latin typeface="Letter-join No-Lead 37" pitchFamily="50" charset="0"/>
              </a:rPr>
              <a:t>   office to inform them and we will wait until </a:t>
            </a:r>
          </a:p>
          <a:p>
            <a:pPr marL="0" indent="0"/>
            <a:r>
              <a:rPr lang="en-GB" sz="2400" b="0" dirty="0">
                <a:latin typeface="Letter-join No-Lead 37" pitchFamily="50" charset="0"/>
              </a:rPr>
              <a:t>   you arrive.</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29 Mom Picking Up Kid School Illustrations &amp;amp; Clip Art - iStock">
            <a:extLst>
              <a:ext uri="{FF2B5EF4-FFF2-40B4-BE49-F238E27FC236}">
                <a16:creationId xmlns:a16="http://schemas.microsoft.com/office/drawing/2014/main" id="{B275F1DE-EA5A-4EC8-A1BB-4D4F0ADD0D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4509120"/>
            <a:ext cx="2276872"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567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fontScale="92500"/>
          </a:bodyPr>
          <a:lstStyle/>
          <a:p>
            <a:pPr>
              <a:buFont typeface="Arial" panose="020B0604020202020204" pitchFamily="34" charset="0"/>
              <a:buChar char="•"/>
            </a:pPr>
            <a:r>
              <a:rPr lang="en-GB" sz="2400" b="0" dirty="0">
                <a:latin typeface="Letter-join No-Lead 37" pitchFamily="50" charset="0"/>
              </a:rPr>
              <a:t>Please update the office with names of parents/guardians who are permitted to collect your child. </a:t>
            </a:r>
          </a:p>
          <a:p>
            <a:pPr>
              <a:buFont typeface="Arial" panose="020B0604020202020204" pitchFamily="34" charset="0"/>
              <a:buChar char="•"/>
            </a:pPr>
            <a:r>
              <a:rPr lang="en-GB" sz="2400" b="0" dirty="0">
                <a:latin typeface="Letter-join No-Lead 37" pitchFamily="50" charset="0"/>
              </a:rPr>
              <a:t>Do not use mobile phones inside school or while on school trips. </a:t>
            </a:r>
          </a:p>
          <a:p>
            <a:pPr>
              <a:buFont typeface="Arial" panose="020B0604020202020204" pitchFamily="34" charset="0"/>
              <a:buChar char="•"/>
            </a:pPr>
            <a:r>
              <a:rPr lang="en-GB" sz="2400" b="0" dirty="0">
                <a:latin typeface="Letter-join No-Lead 37" pitchFamily="50" charset="0"/>
              </a:rPr>
              <a:t>Children below the age of 13 should not have access to any social media networking sites / platforms</a:t>
            </a:r>
          </a:p>
          <a:p>
            <a:pPr>
              <a:buFont typeface="Arial" panose="020B0604020202020204" pitchFamily="34" charset="0"/>
              <a:buChar char="•"/>
            </a:pPr>
            <a:r>
              <a:rPr lang="en-GB" sz="2400" b="0" dirty="0">
                <a:latin typeface="Letter-join No-Lead 37" pitchFamily="50" charset="0"/>
              </a:rPr>
              <a:t>Scooters and bikes to be walked into school and placed in the cycle/scooter parks</a:t>
            </a:r>
          </a:p>
          <a:p>
            <a:pPr>
              <a:buFont typeface="Arial" panose="020B0604020202020204" pitchFamily="34" charset="0"/>
              <a:buChar char="•"/>
            </a:pPr>
            <a:r>
              <a:rPr lang="en-GB" sz="2400" b="0" dirty="0">
                <a:latin typeface="Letter-join No-Lead 37" pitchFamily="50" charset="0"/>
              </a:rPr>
              <a:t>We are a NUT FREE SCHOOL. Please ensure that no items containing nuts are allowed into school. This includes peanut butter, pesto and chocolate spread.</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extLst>
      <p:ext uri="{BB962C8B-B14F-4D97-AF65-F5344CB8AC3E}">
        <p14:creationId xmlns:p14="http://schemas.microsoft.com/office/powerpoint/2010/main" val="3150355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755576" y="908720"/>
            <a:ext cx="7520940" cy="5256584"/>
          </a:xfrm>
        </p:spPr>
        <p:txBody>
          <a:bodyPr>
            <a:normAutofit fontScale="775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a:t>
            </a:r>
          </a:p>
          <a:p>
            <a:pPr>
              <a:buFont typeface="Arial" panose="020B0604020202020204" pitchFamily="34" charset="0"/>
              <a:buChar char="•"/>
            </a:pPr>
            <a:r>
              <a:rPr lang="en-GB" sz="24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 </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altLang="en-US" sz="2400" dirty="0">
                <a:latin typeface="Letter-join No-Lead 37" pitchFamily="50" charset="0"/>
              </a:rPr>
              <a:t>Any sickness, diarrhoea, must be followed by at least 48 hours absence.</a:t>
            </a:r>
          </a:p>
          <a:p>
            <a:pPr>
              <a:lnSpc>
                <a:spcPct val="90000"/>
              </a:lnSpc>
              <a:spcBef>
                <a:spcPct val="20000"/>
              </a:spcBef>
              <a:buFont typeface="Arial" pitchFamily="34" charset="0"/>
              <a:buChar char="•"/>
              <a:defRPr/>
            </a:pPr>
            <a:r>
              <a:rPr lang="en-GB" altLang="en-US" sz="2400" dirty="0">
                <a:latin typeface="Letter-join No-Lead 37" pitchFamily="50" charset="0"/>
              </a:rPr>
              <a:t>Head lice! Please check regularly and treat as recommended.</a:t>
            </a:r>
          </a:p>
          <a:p>
            <a:pPr>
              <a:lnSpc>
                <a:spcPct val="90000"/>
              </a:lnSpc>
              <a:spcBef>
                <a:spcPct val="20000"/>
              </a:spcBef>
              <a:buFont typeface="Arial" pitchFamily="34" charset="0"/>
              <a:buChar char="•"/>
              <a:defRPr/>
            </a:pPr>
            <a:r>
              <a:rPr lang="en-GB" altLang="en-US" sz="2400" dirty="0">
                <a:latin typeface="Letter-join No-Lead 37" pitchFamily="50" charset="0"/>
              </a:rPr>
              <a:t>Any absence requires a telephone call to the school office or via the school app by 9:15am</a:t>
            </a:r>
          </a:p>
          <a:p>
            <a:pPr>
              <a:lnSpc>
                <a:spcPct val="90000"/>
              </a:lnSpc>
              <a:spcBef>
                <a:spcPct val="20000"/>
              </a:spcBef>
              <a:buFont typeface="Arial" pitchFamily="34" charset="0"/>
              <a:buChar char="•"/>
              <a:defRPr/>
            </a:pPr>
            <a:r>
              <a:rPr lang="en-GB" altLang="en-US" sz="2400" dirty="0">
                <a:latin typeface="Letter-join No-Lead 37" pitchFamily="50" charset="0"/>
              </a:rPr>
              <a:t>Any prescribed medication can only be administered by  prior arrangement with the school office</a:t>
            </a:r>
          </a:p>
          <a:p>
            <a:pPr>
              <a:buFont typeface="Arial" panose="020B0604020202020204" pitchFamily="34" charset="0"/>
              <a:buChar char="•"/>
            </a:pPr>
            <a:endParaRPr lang="en-GB" altLang="en-US"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1547664" y="1124744"/>
            <a:ext cx="4392488" cy="4824536"/>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School Meals - Adisham Church of England Primary School">
            <a:extLst>
              <a:ext uri="{FF2B5EF4-FFF2-40B4-BE49-F238E27FC236}">
                <a16:creationId xmlns:a16="http://schemas.microsoft.com/office/drawing/2014/main" id="{9ED22CB7-13B9-4B43-9B2D-DF01BAA073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7880" y="2923182"/>
            <a:ext cx="3906608" cy="38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323528" y="1124744"/>
            <a:ext cx="8352928" cy="3579849"/>
          </a:xfrm>
        </p:spPr>
        <p:txBody>
          <a:bodyPr>
            <a:noAutofit/>
          </a:bodyPr>
          <a:lstStyle/>
          <a:p>
            <a:r>
              <a:rPr lang="en-GB" sz="3200" b="0" dirty="0">
                <a:latin typeface="Letter-join No-Lead 37" pitchFamily="50" charset="0"/>
              </a:rPr>
              <a:t>Buccaneers Breakfast Club: 7:30 – 8:45am </a:t>
            </a:r>
          </a:p>
          <a:p>
            <a:r>
              <a:rPr lang="en-GB" sz="3200" b="0" dirty="0">
                <a:latin typeface="Letter-join No-Lead 37" pitchFamily="50" charset="0"/>
              </a:rPr>
              <a:t>Buccaneers After-School Club 3:15-6:00pm</a:t>
            </a:r>
          </a:p>
          <a:p>
            <a:r>
              <a:rPr lang="en-GB" sz="3200" b="0" dirty="0">
                <a:latin typeface="Letter-join No-Lead 37" pitchFamily="50" charset="0"/>
              </a:rPr>
              <a:t>Pastoral Support Worker – Mrs Johnson</a:t>
            </a:r>
          </a:p>
          <a:p>
            <a:r>
              <a:rPr lang="en-GB" sz="3200" b="0" dirty="0">
                <a:latin typeface="Letter-join No-Lead 37" pitchFamily="50" charset="0"/>
              </a:rPr>
              <a:t>Rising Stars Holiday Sporting Days</a:t>
            </a:r>
          </a:p>
          <a:p>
            <a:r>
              <a:rPr lang="en-GB" sz="3200" b="0" dirty="0">
                <a:latin typeface="Letter-join No-Lead 37" pitchFamily="50" charset="0"/>
              </a:rPr>
              <a:t>Range of After-School Clubs  </a:t>
            </a:r>
          </a:p>
        </p:txBody>
      </p:sp>
      <p:pic>
        <p:nvPicPr>
          <p:cNvPr id="9218" name="Picture 2" descr="Roebuck Academy - Buccaneers (before and after school club)">
            <a:extLst>
              <a:ext uri="{FF2B5EF4-FFF2-40B4-BE49-F238E27FC236}">
                <a16:creationId xmlns:a16="http://schemas.microsoft.com/office/drawing/2014/main" id="{57F255CC-F20D-4495-A8D3-BEC8AADDE9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2120" y="4318400"/>
            <a:ext cx="3260760" cy="217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6762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7324-1A9A-4358-A40B-93F73E2B8932}"/>
              </a:ext>
            </a:extLst>
          </p:cNvPr>
          <p:cNvSpPr>
            <a:spLocks noGrp="1"/>
          </p:cNvSpPr>
          <p:nvPr>
            <p:ph type="title"/>
          </p:nvPr>
        </p:nvSpPr>
        <p:spPr/>
        <p:txBody>
          <a:bodyPr/>
          <a:lstStyle/>
          <a:p>
            <a:pPr algn="ctr"/>
            <a:r>
              <a:rPr lang="en-GB" u="sng" dirty="0"/>
              <a:t>Transition Day </a:t>
            </a:r>
          </a:p>
        </p:txBody>
      </p:sp>
      <p:sp>
        <p:nvSpPr>
          <p:cNvPr id="3" name="Content Placeholder 2">
            <a:extLst>
              <a:ext uri="{FF2B5EF4-FFF2-40B4-BE49-F238E27FC236}">
                <a16:creationId xmlns:a16="http://schemas.microsoft.com/office/drawing/2014/main" id="{D2DF056E-9B6F-4B85-871F-089668B52993}"/>
              </a:ext>
            </a:extLst>
          </p:cNvPr>
          <p:cNvSpPr>
            <a:spLocks noGrp="1"/>
          </p:cNvSpPr>
          <p:nvPr>
            <p:ph idx="1"/>
          </p:nvPr>
        </p:nvSpPr>
        <p:spPr>
          <a:xfrm>
            <a:off x="516692" y="1196752"/>
            <a:ext cx="7827208" cy="3960440"/>
          </a:xfrm>
        </p:spPr>
        <p:txBody>
          <a:bodyPr>
            <a:normAutofit fontScale="92500" lnSpcReduction="10000"/>
          </a:bodyPr>
          <a:lstStyle/>
          <a:p>
            <a:pPr>
              <a:buFont typeface="Arial" panose="020B0604020202020204" pitchFamily="34" charset="0"/>
              <a:buChar char="•"/>
            </a:pPr>
            <a:r>
              <a:rPr lang="en-GB" dirty="0">
                <a:latin typeface="Letterjoin-Air Plus 37" panose="02000805000000020003" pitchFamily="50" charset="0"/>
              </a:rPr>
              <a:t>All children are invited to spend the morning with their new class teacher on Thursday 13</a:t>
            </a:r>
            <a:r>
              <a:rPr lang="en-GB" baseline="30000" dirty="0">
                <a:latin typeface="Letterjoin-Air Plus 37" panose="02000805000000020003" pitchFamily="50" charset="0"/>
              </a:rPr>
              <a:t>th</a:t>
            </a:r>
            <a:r>
              <a:rPr lang="en-GB" dirty="0">
                <a:latin typeface="Letterjoin-Air Plus 37" panose="02000805000000020003" pitchFamily="50" charset="0"/>
              </a:rPr>
              <a:t> July.</a:t>
            </a:r>
          </a:p>
          <a:p>
            <a:pPr marL="285750" indent="-285750">
              <a:buFont typeface="Arial" panose="020B0604020202020204" pitchFamily="34" charset="0"/>
              <a:buChar char="•"/>
            </a:pPr>
            <a:r>
              <a:rPr lang="en-GB" dirty="0">
                <a:latin typeface="Letterjoin-Air Plus 37" panose="02000805000000020003" pitchFamily="50" charset="0"/>
              </a:rPr>
              <a:t>For those children who currently attend our school Nursery, please attend Nursery as normal and your child’s class teacher (Mrs Jackson/Miss Thomas) will escort them to Reception. Transition day will finish at 11.50 am and Nursery children will be taken back to Nursery to continue their day as normal (or to go home)</a:t>
            </a:r>
          </a:p>
          <a:p>
            <a:pPr marL="285750" indent="-285750">
              <a:buFont typeface="Arial" panose="020B0604020202020204" pitchFamily="34" charset="0"/>
              <a:buChar char="•"/>
            </a:pPr>
            <a:r>
              <a:rPr lang="en-GB" dirty="0">
                <a:latin typeface="Letterjoin-Air Plus 37" panose="02000805000000020003" pitchFamily="50" charset="0"/>
              </a:rPr>
              <a:t>For new children, please arrive at 9.30 am and make your way to the main reception area and your child’s class teacher will come and collect them. Transition day will end at 12 pm. Please make your way to the main reception again and you will be directed to your child’s class for collection.</a:t>
            </a:r>
          </a:p>
          <a:p>
            <a:pPr marL="285750" indent="-285750">
              <a:buFont typeface="Arial" panose="020B0604020202020204" pitchFamily="34" charset="0"/>
              <a:buChar char="•"/>
            </a:pPr>
            <a:r>
              <a:rPr lang="en-GB" dirty="0">
                <a:latin typeface="Letterjoin-Air Plus 37" panose="02000805000000020003" pitchFamily="50" charset="0"/>
              </a:rPr>
              <a:t>On Transition day all children will need a named water bottle and sun hat. For those children that do not attend our Nursery, please wear comfortable clothing. School uniform is not necessary.</a:t>
            </a:r>
          </a:p>
        </p:txBody>
      </p:sp>
    </p:spTree>
    <p:extLst>
      <p:ext uri="{BB962C8B-B14F-4D97-AF65-F5344CB8AC3E}">
        <p14:creationId xmlns:p14="http://schemas.microsoft.com/office/powerpoint/2010/main" val="5839597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C22D4-E404-47EC-9DE8-A0600B7ADEE8}"/>
              </a:ext>
            </a:extLst>
          </p:cNvPr>
          <p:cNvSpPr>
            <a:spLocks noGrp="1"/>
          </p:cNvSpPr>
          <p:nvPr>
            <p:ph type="title"/>
          </p:nvPr>
        </p:nvSpPr>
        <p:spPr/>
        <p:txBody>
          <a:bodyPr/>
          <a:lstStyle/>
          <a:p>
            <a:r>
              <a:rPr lang="en-GB" dirty="0"/>
              <a:t>Holiday Task</a:t>
            </a:r>
          </a:p>
        </p:txBody>
      </p:sp>
      <p:sp>
        <p:nvSpPr>
          <p:cNvPr id="3" name="Content Placeholder 2">
            <a:extLst>
              <a:ext uri="{FF2B5EF4-FFF2-40B4-BE49-F238E27FC236}">
                <a16:creationId xmlns:a16="http://schemas.microsoft.com/office/drawing/2014/main" id="{D2E46619-B501-4A0F-B372-0A9886D119F3}"/>
              </a:ext>
            </a:extLst>
          </p:cNvPr>
          <p:cNvSpPr>
            <a:spLocks noGrp="1"/>
          </p:cNvSpPr>
          <p:nvPr>
            <p:ph idx="1"/>
          </p:nvPr>
        </p:nvSpPr>
        <p:spPr/>
        <p:txBody>
          <a:bodyPr>
            <a:normAutofit/>
          </a:bodyPr>
          <a:lstStyle/>
          <a:p>
            <a:r>
              <a:rPr lang="en-GB" sz="2800" dirty="0">
                <a:latin typeface="Letterjoin-Air Plus 37" panose="02000805000000020003" pitchFamily="50" charset="0"/>
              </a:rPr>
              <a:t>We are sending home a book to read over the summer holidays. This will be given to your child on Transition Day with a short task to complete. Please bring this back at the start of September.</a:t>
            </a:r>
          </a:p>
        </p:txBody>
      </p:sp>
      <p:pic>
        <p:nvPicPr>
          <p:cNvPr id="4" name="Picture 3">
            <a:extLst>
              <a:ext uri="{FF2B5EF4-FFF2-40B4-BE49-F238E27FC236}">
                <a16:creationId xmlns:a16="http://schemas.microsoft.com/office/drawing/2014/main" id="{CAE11A8F-16A0-49FB-AA68-D5AE8BAA937F}"/>
              </a:ext>
            </a:extLst>
          </p:cNvPr>
          <p:cNvPicPr>
            <a:picLocks noChangeAspect="1"/>
          </p:cNvPicPr>
          <p:nvPr/>
        </p:nvPicPr>
        <p:blipFill>
          <a:blip r:embed="rId2"/>
          <a:stretch>
            <a:fillRect/>
          </a:stretch>
        </p:blipFill>
        <p:spPr>
          <a:xfrm>
            <a:off x="5076056" y="3645024"/>
            <a:ext cx="1990725" cy="2295525"/>
          </a:xfrm>
          <a:prstGeom prst="rect">
            <a:avLst/>
          </a:prstGeom>
        </p:spPr>
      </p:pic>
    </p:spTree>
    <p:extLst>
      <p:ext uri="{BB962C8B-B14F-4D97-AF65-F5344CB8AC3E}">
        <p14:creationId xmlns:p14="http://schemas.microsoft.com/office/powerpoint/2010/main" val="6155457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C22D4-E404-47EC-9DE8-A0600B7ADEE8}"/>
              </a:ext>
            </a:extLst>
          </p:cNvPr>
          <p:cNvSpPr>
            <a:spLocks noGrp="1"/>
          </p:cNvSpPr>
          <p:nvPr>
            <p:ph type="title"/>
          </p:nvPr>
        </p:nvSpPr>
        <p:spPr/>
        <p:txBody>
          <a:bodyPr/>
          <a:lstStyle/>
          <a:p>
            <a:r>
              <a:rPr lang="en-GB" dirty="0"/>
              <a:t>Book Bags</a:t>
            </a:r>
          </a:p>
        </p:txBody>
      </p:sp>
      <p:sp>
        <p:nvSpPr>
          <p:cNvPr id="3" name="Content Placeholder 2">
            <a:extLst>
              <a:ext uri="{FF2B5EF4-FFF2-40B4-BE49-F238E27FC236}">
                <a16:creationId xmlns:a16="http://schemas.microsoft.com/office/drawing/2014/main" id="{D2E46619-B501-4A0F-B372-0A9886D119F3}"/>
              </a:ext>
            </a:extLst>
          </p:cNvPr>
          <p:cNvSpPr>
            <a:spLocks noGrp="1"/>
          </p:cNvSpPr>
          <p:nvPr>
            <p:ph idx="1"/>
          </p:nvPr>
        </p:nvSpPr>
        <p:spPr/>
        <p:txBody>
          <a:bodyPr>
            <a:normAutofit/>
          </a:bodyPr>
          <a:lstStyle/>
          <a:p>
            <a:r>
              <a:rPr lang="en-GB" sz="2800" dirty="0">
                <a:latin typeface="Letterjoin-Air Plus 37" panose="02000805000000020003" pitchFamily="50" charset="0"/>
              </a:rPr>
              <a:t>All new children will be provided with a new book bag. We hope to allocate these on Transition Day.</a:t>
            </a:r>
          </a:p>
          <a:p>
            <a:r>
              <a:rPr lang="en-GB" sz="2800" dirty="0">
                <a:latin typeface="Letterjoin-Air Plus 37" panose="02000805000000020003" pitchFamily="50" charset="0"/>
              </a:rPr>
              <a:t>If this is not possible these will be given to new children on the first day of school.</a:t>
            </a:r>
          </a:p>
        </p:txBody>
      </p:sp>
    </p:spTree>
    <p:extLst>
      <p:ext uri="{BB962C8B-B14F-4D97-AF65-F5344CB8AC3E}">
        <p14:creationId xmlns:p14="http://schemas.microsoft.com/office/powerpoint/2010/main" val="40515294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C22D4-E404-47EC-9DE8-A0600B7ADEE8}"/>
              </a:ext>
            </a:extLst>
          </p:cNvPr>
          <p:cNvSpPr>
            <a:spLocks noGrp="1"/>
          </p:cNvSpPr>
          <p:nvPr>
            <p:ph type="title"/>
          </p:nvPr>
        </p:nvSpPr>
        <p:spPr/>
        <p:txBody>
          <a:bodyPr/>
          <a:lstStyle/>
          <a:p>
            <a:r>
              <a:rPr lang="en-GB" dirty="0"/>
              <a:t>Home Visits</a:t>
            </a:r>
          </a:p>
        </p:txBody>
      </p:sp>
      <p:sp>
        <p:nvSpPr>
          <p:cNvPr id="3" name="Content Placeholder 2">
            <a:extLst>
              <a:ext uri="{FF2B5EF4-FFF2-40B4-BE49-F238E27FC236}">
                <a16:creationId xmlns:a16="http://schemas.microsoft.com/office/drawing/2014/main" id="{D2E46619-B501-4A0F-B372-0A9886D119F3}"/>
              </a:ext>
            </a:extLst>
          </p:cNvPr>
          <p:cNvSpPr>
            <a:spLocks noGrp="1"/>
          </p:cNvSpPr>
          <p:nvPr>
            <p:ph idx="1"/>
          </p:nvPr>
        </p:nvSpPr>
        <p:spPr>
          <a:xfrm>
            <a:off x="467544" y="914400"/>
            <a:ext cx="7876356" cy="5250904"/>
          </a:xfrm>
        </p:spPr>
        <p:txBody>
          <a:bodyPr>
            <a:normAutofit fontScale="85000" lnSpcReduction="20000"/>
          </a:bodyPr>
          <a:lstStyle/>
          <a:p>
            <a:r>
              <a:rPr lang="en-GB" sz="2800" dirty="0">
                <a:latin typeface="Letterjoin-Air Plus 37" panose="02000805000000020003" pitchFamily="50" charset="0"/>
              </a:rPr>
              <a:t>.We would like to offer all new children a home visit. These will commence the week beginning Monday 26</a:t>
            </a:r>
            <a:r>
              <a:rPr lang="en-GB" sz="2800" baseline="30000" dirty="0">
                <a:latin typeface="Letterjoin-Air Plus 37" panose="02000805000000020003" pitchFamily="50" charset="0"/>
              </a:rPr>
              <a:t>th</a:t>
            </a:r>
            <a:r>
              <a:rPr lang="en-GB" sz="2800" dirty="0">
                <a:latin typeface="Letterjoin-Air Plus 37" panose="02000805000000020003" pitchFamily="50" charset="0"/>
              </a:rPr>
              <a:t> June.</a:t>
            </a:r>
          </a:p>
          <a:p>
            <a:pPr marL="457200" indent="-457200">
              <a:buFont typeface="Arial" panose="020B0604020202020204" pitchFamily="34" charset="0"/>
              <a:buChar char="•"/>
            </a:pPr>
            <a:r>
              <a:rPr lang="en-GB" sz="2800" dirty="0">
                <a:latin typeface="Letterjoin-Air Plus 37" panose="02000805000000020003" pitchFamily="50" charset="0"/>
              </a:rPr>
              <a:t>This is a lovely opportunity for us to meet your child in their home setting and for you to ask any questions you may have and to tell us anything you feel we need to know about your child.</a:t>
            </a:r>
          </a:p>
          <a:p>
            <a:pPr marL="457200" indent="-457200">
              <a:buFont typeface="Arial" panose="020B0604020202020204" pitchFamily="34" charset="0"/>
              <a:buChar char="•"/>
            </a:pPr>
            <a:r>
              <a:rPr lang="en-GB" sz="2800" dirty="0">
                <a:latin typeface="Letterjoin-Air Plus 37" panose="02000805000000020003" pitchFamily="50" charset="0"/>
              </a:rPr>
              <a:t>These visits will be 15 minutes long and time slots have been allocated. The office will be in touch after today’s meeting. Unfortunately these time slots can not be rearranged.</a:t>
            </a:r>
          </a:p>
          <a:p>
            <a:pPr marL="457200" indent="-457200">
              <a:buFont typeface="Arial" panose="020B0604020202020204" pitchFamily="34" charset="0"/>
              <a:buChar char="•"/>
            </a:pPr>
            <a:r>
              <a:rPr lang="en-GB" sz="2800" dirty="0">
                <a:latin typeface="Letterjoin-Air Plus 37" panose="02000805000000020003" pitchFamily="50" charset="0"/>
              </a:rPr>
              <a:t>We hope you can make the time we have allocated for you and your child.</a:t>
            </a:r>
          </a:p>
        </p:txBody>
      </p:sp>
    </p:spTree>
    <p:extLst>
      <p:ext uri="{BB962C8B-B14F-4D97-AF65-F5344CB8AC3E}">
        <p14:creationId xmlns:p14="http://schemas.microsoft.com/office/powerpoint/2010/main" val="3398771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07324-1A9A-4358-A40B-93F73E2B8932}"/>
              </a:ext>
            </a:extLst>
          </p:cNvPr>
          <p:cNvSpPr>
            <a:spLocks noGrp="1"/>
          </p:cNvSpPr>
          <p:nvPr>
            <p:ph type="title"/>
          </p:nvPr>
        </p:nvSpPr>
        <p:spPr/>
        <p:txBody>
          <a:bodyPr/>
          <a:lstStyle/>
          <a:p>
            <a:pPr algn="ctr"/>
            <a:r>
              <a:rPr lang="en-GB" u="sng" dirty="0"/>
              <a:t>Teddy Bears’ Picnic </a:t>
            </a:r>
          </a:p>
        </p:txBody>
      </p:sp>
      <p:sp>
        <p:nvSpPr>
          <p:cNvPr id="3" name="Content Placeholder 2">
            <a:extLst>
              <a:ext uri="{FF2B5EF4-FFF2-40B4-BE49-F238E27FC236}">
                <a16:creationId xmlns:a16="http://schemas.microsoft.com/office/drawing/2014/main" id="{D2DF056E-9B6F-4B85-871F-089668B52993}"/>
              </a:ext>
            </a:extLst>
          </p:cNvPr>
          <p:cNvSpPr>
            <a:spLocks noGrp="1"/>
          </p:cNvSpPr>
          <p:nvPr>
            <p:ph idx="1"/>
          </p:nvPr>
        </p:nvSpPr>
        <p:spPr>
          <a:xfrm>
            <a:off x="516692" y="1196752"/>
            <a:ext cx="7827208" cy="3960440"/>
          </a:xfrm>
        </p:spPr>
        <p:txBody>
          <a:bodyPr/>
          <a:lstStyle/>
          <a:p>
            <a:pPr>
              <a:buFont typeface="Arial" panose="020B0604020202020204" pitchFamily="34" charset="0"/>
              <a:buChar char="•"/>
            </a:pPr>
            <a:r>
              <a:rPr lang="en-GB" dirty="0">
                <a:latin typeface="Letterjoin-Air Plus 37" panose="02000805000000020003" pitchFamily="50" charset="0"/>
              </a:rPr>
              <a:t>All children are invited to attend at Teddy Bears’ Picnic on Monday 17</a:t>
            </a:r>
            <a:r>
              <a:rPr lang="en-GB" baseline="30000" dirty="0">
                <a:latin typeface="Letterjoin-Air Plus 37" panose="02000805000000020003" pitchFamily="50" charset="0"/>
              </a:rPr>
              <a:t>th</a:t>
            </a:r>
            <a:r>
              <a:rPr lang="en-GB" dirty="0">
                <a:latin typeface="Letterjoin-Air Plus 37" panose="02000805000000020003" pitchFamily="50" charset="0"/>
              </a:rPr>
              <a:t> July at 12:15 pm until 1 pm</a:t>
            </a:r>
            <a:r>
              <a:rPr lang="en-GB" dirty="0"/>
              <a:t>.</a:t>
            </a:r>
          </a:p>
          <a:p>
            <a:pPr>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0C793E7B-5E36-4505-BA9C-805CB0E6075C}"/>
              </a:ext>
            </a:extLst>
          </p:cNvPr>
          <p:cNvPicPr>
            <a:picLocks noChangeAspect="1"/>
          </p:cNvPicPr>
          <p:nvPr/>
        </p:nvPicPr>
        <p:blipFill rotWithShape="1">
          <a:blip r:embed="rId2"/>
          <a:srcRect l="34650" t="20601" r="37001" b="16400"/>
          <a:stretch/>
        </p:blipFill>
        <p:spPr>
          <a:xfrm>
            <a:off x="2843808" y="1988840"/>
            <a:ext cx="4320480" cy="4725525"/>
          </a:xfrm>
          <a:prstGeom prst="rect">
            <a:avLst/>
          </a:prstGeom>
        </p:spPr>
      </p:pic>
    </p:spTree>
    <p:extLst>
      <p:ext uri="{BB962C8B-B14F-4D97-AF65-F5344CB8AC3E}">
        <p14:creationId xmlns:p14="http://schemas.microsoft.com/office/powerpoint/2010/main" val="25444423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Letter-join No-Lead 37" pitchFamily="50" charset="0"/>
                <a:cs typeface="Marker Felt" charset="0"/>
                <a:sym typeface="Marker Felt" charset="0"/>
              </a:rPr>
              <a:t>The First Few Days ...</a:t>
            </a:r>
            <a:endParaRPr lang="en-GB" b="1" u="sng" dirty="0">
              <a:latin typeface="Letter-join No-Lead 37" pitchFamily="50" charset="0"/>
            </a:endParaRPr>
          </a:p>
        </p:txBody>
      </p:sp>
      <p:sp>
        <p:nvSpPr>
          <p:cNvPr id="3" name="Content Placeholder 2"/>
          <p:cNvSpPr>
            <a:spLocks noGrp="1"/>
          </p:cNvSpPr>
          <p:nvPr>
            <p:ph idx="1"/>
          </p:nvPr>
        </p:nvSpPr>
        <p:spPr>
          <a:xfrm>
            <a:off x="822960" y="1100628"/>
            <a:ext cx="7781488" cy="3984556"/>
          </a:xfrm>
        </p:spPr>
        <p:txBody>
          <a:bodyPr>
            <a:normAutofit lnSpcReduction="10000"/>
          </a:bodyPr>
          <a:lstStyle/>
          <a:p>
            <a:r>
              <a:rPr lang="en-US" altLang="en-US" sz="2000" b="0" dirty="0">
                <a:latin typeface="Letter-join No-Lead 37" pitchFamily="50" charset="0"/>
                <a:ea typeface="MS PGothic" pitchFamily="34" charset="-128"/>
                <a:sym typeface="Marker Felt"/>
              </a:rPr>
              <a:t>There can be a lot to remember in the first few days, but please do not worry as your child will quickly be teaching you the routines!</a:t>
            </a:r>
          </a:p>
          <a:p>
            <a:endParaRPr lang="en-US" altLang="en-US" sz="2000" b="0" dirty="0">
              <a:latin typeface="Letter-join No-Lead 37" pitchFamily="50" charset="0"/>
              <a:ea typeface="MS PGothic" pitchFamily="34" charset="-128"/>
              <a:sym typeface="Marker Felt"/>
            </a:endParaRP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All clothing named!</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Book bag everyday</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PE bag - left in school</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Packed lunch or school dinner ordered via School Grid</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Named water bottle-water only please</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Sun hat (named)</a:t>
            </a:r>
          </a:p>
          <a:p>
            <a:pPr>
              <a:buFont typeface="Arial" panose="020B0604020202020204" pitchFamily="34" charset="0"/>
              <a:buChar char="•"/>
            </a:pPr>
            <a:r>
              <a:rPr lang="en-US" altLang="en-US" sz="2000" b="0" dirty="0">
                <a:latin typeface="Letter-join No-Lead 37" pitchFamily="50" charset="0"/>
                <a:ea typeface="MS PGothic" pitchFamily="34" charset="-128"/>
                <a:sym typeface="Marker Felt"/>
              </a:rPr>
              <a:t>If your child has any medication please pass this on to your child’s teacher.</a:t>
            </a:r>
          </a:p>
          <a:p>
            <a:pPr>
              <a:buFont typeface="Arial" panose="020B0604020202020204" pitchFamily="34" charset="0"/>
              <a:buChar char="•"/>
            </a:pPr>
            <a:endParaRPr lang="en-US" altLang="en-US" sz="2000" i="1" dirty="0">
              <a:latin typeface="Marker Felt"/>
              <a:ea typeface="MS PGothic" pitchFamily="34" charset="-128"/>
              <a:sym typeface="Marker Felt"/>
            </a:endParaRPr>
          </a:p>
          <a:p>
            <a:pPr>
              <a:buFont typeface="Arial" panose="020B0604020202020204" pitchFamily="34" charset="0"/>
              <a:buChar char="•"/>
            </a:pPr>
            <a:endParaRPr lang="en-US" altLang="en-US" sz="2000" dirty="0">
              <a:latin typeface="Marker Felt"/>
              <a:ea typeface="MS PGothic" pitchFamily="34" charset="-128"/>
              <a:sym typeface="Marker Felt"/>
            </a:endParaRPr>
          </a:p>
          <a:p>
            <a:endParaRPr lang="en-US" altLang="en-US" sz="2000" dirty="0">
              <a:latin typeface="Marker Felt"/>
              <a:ea typeface="MS PGothic" pitchFamily="34" charset="-128"/>
              <a:sym typeface="Marker Felt"/>
            </a:endParaRPr>
          </a:p>
        </p:txBody>
      </p:sp>
    </p:spTree>
    <p:extLst>
      <p:ext uri="{BB962C8B-B14F-4D97-AF65-F5344CB8AC3E}">
        <p14:creationId xmlns:p14="http://schemas.microsoft.com/office/powerpoint/2010/main" val="28652072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7520940" cy="548640"/>
          </a:xfrm>
        </p:spPr>
        <p:txBody>
          <a:bodyPr/>
          <a:lstStyle/>
          <a:p>
            <a:r>
              <a:rPr lang="en-GB" b="1" dirty="0">
                <a:latin typeface="Letter-join No-Lead 37" pitchFamily="50" charset="0"/>
              </a:rPr>
              <a:t>School meals and milk</a:t>
            </a:r>
          </a:p>
        </p:txBody>
      </p:sp>
      <p:sp>
        <p:nvSpPr>
          <p:cNvPr id="3" name="Content Placeholder 2"/>
          <p:cNvSpPr>
            <a:spLocks noGrp="1"/>
          </p:cNvSpPr>
          <p:nvPr>
            <p:ph idx="1"/>
          </p:nvPr>
        </p:nvSpPr>
        <p:spPr>
          <a:xfrm>
            <a:off x="539552" y="1124744"/>
            <a:ext cx="7997512" cy="3840540"/>
          </a:xfrm>
        </p:spPr>
        <p:txBody>
          <a:bodyPr>
            <a:normAutofit/>
          </a:bodyPr>
          <a:lstStyle/>
          <a:p>
            <a:r>
              <a:rPr lang="en-GB" altLang="en-US" sz="2400" b="0" dirty="0">
                <a:latin typeface="Letter-join No-Lead 37" pitchFamily="50" charset="0"/>
              </a:rPr>
              <a:t>Everyone to register for universal free school meals –</a:t>
            </a:r>
          </a:p>
          <a:p>
            <a:r>
              <a:rPr lang="en-GB" altLang="en-US" sz="2400" b="0" dirty="0">
                <a:latin typeface="Letter-join No-Lead 37" pitchFamily="50" charset="0"/>
              </a:rPr>
              <a:t>irrespective of income/ status.</a:t>
            </a:r>
          </a:p>
          <a:p>
            <a:endParaRPr lang="en-GB" altLang="en-US" sz="2400" b="0" dirty="0">
              <a:latin typeface="Letter-join No-Lead 37" pitchFamily="50" charset="0"/>
            </a:endParaRPr>
          </a:p>
          <a:p>
            <a:r>
              <a:rPr lang="en-GB" altLang="en-US" sz="2400" dirty="0">
                <a:latin typeface="Letter-join No-Lead 37" pitchFamily="50" charset="0"/>
                <a:hlinkClick r:id="rId3"/>
              </a:rPr>
              <a:t>www.hertsdirect.org/freeschoolmeals</a:t>
            </a:r>
            <a:endParaRPr lang="en-GB" altLang="en-US" sz="2400" dirty="0">
              <a:latin typeface="Letter-join No-Lead 37" pitchFamily="50" charset="0"/>
            </a:endParaRPr>
          </a:p>
          <a:p>
            <a:endParaRPr lang="en-GB" altLang="en-US" sz="2400" b="0" dirty="0">
              <a:latin typeface="Letter-join No-Lead 37" pitchFamily="50" charset="0"/>
            </a:endParaRPr>
          </a:p>
          <a:p>
            <a:r>
              <a:rPr lang="en-GB" altLang="en-US" sz="2400" b="0" dirty="0">
                <a:latin typeface="Letter-join No-Lead 37" pitchFamily="50" charset="0"/>
              </a:rPr>
              <a:t>System should be available from mid July. </a:t>
            </a:r>
          </a:p>
          <a:p>
            <a:endParaRPr lang="en-GB" altLang="en-US" sz="2400" b="0" dirty="0">
              <a:latin typeface="Letter-join No-Lead 37" pitchFamily="50" charset="0"/>
            </a:endParaRPr>
          </a:p>
          <a:p>
            <a:r>
              <a:rPr lang="en-GB" altLang="en-US" sz="2400" b="0" dirty="0">
                <a:latin typeface="Letter-join No-Lead 37" pitchFamily="50" charset="0"/>
              </a:rPr>
              <a:t>Information can be found in school pack. </a:t>
            </a:r>
          </a:p>
          <a:p>
            <a:endParaRPr lang="en-GB" dirty="0">
              <a:latin typeface="+mj-lt"/>
            </a:endParaRPr>
          </a:p>
          <a:p>
            <a:endParaRPr lang="en-GB" dirty="0">
              <a:latin typeface="+mj-lt"/>
            </a:endParaRPr>
          </a:p>
        </p:txBody>
      </p:sp>
      <p:pic>
        <p:nvPicPr>
          <p:cNvPr id="11266" name="Picture 2" descr="School Dinners">
            <a:extLst>
              <a:ext uri="{FF2B5EF4-FFF2-40B4-BE49-F238E27FC236}">
                <a16:creationId xmlns:a16="http://schemas.microsoft.com/office/drawing/2014/main" id="{11C74FE1-3058-4396-9FB6-28B08190912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00343" y="1772816"/>
            <a:ext cx="1936721" cy="193672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470 Cartoon Of A Milk Carton Illustrations &amp;amp; Clip Art - iStock">
            <a:extLst>
              <a:ext uri="{FF2B5EF4-FFF2-40B4-BE49-F238E27FC236}">
                <a16:creationId xmlns:a16="http://schemas.microsoft.com/office/drawing/2014/main" id="{16578BBA-88CD-4797-8A01-897054CCB60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76256" y="3438725"/>
            <a:ext cx="1936722" cy="1936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292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7520940" cy="548640"/>
          </a:xfrm>
        </p:spPr>
        <p:txBody>
          <a:bodyPr/>
          <a:lstStyle/>
          <a:p>
            <a:r>
              <a:rPr lang="en-GB" b="1" dirty="0">
                <a:latin typeface="Letter-join No-Lead 37" pitchFamily="50" charset="0"/>
              </a:rPr>
              <a:t>Questions</a:t>
            </a:r>
          </a:p>
        </p:txBody>
      </p:sp>
      <p:sp>
        <p:nvSpPr>
          <p:cNvPr id="3" name="Content Placeholder 2"/>
          <p:cNvSpPr>
            <a:spLocks noGrp="1"/>
          </p:cNvSpPr>
          <p:nvPr>
            <p:ph idx="1"/>
          </p:nvPr>
        </p:nvSpPr>
        <p:spPr>
          <a:xfrm>
            <a:off x="539552" y="1124744"/>
            <a:ext cx="7997512" cy="3840540"/>
          </a:xfrm>
        </p:spPr>
        <p:txBody>
          <a:bodyPr>
            <a:normAutofit lnSpcReduction="10000"/>
          </a:bodyPr>
          <a:lstStyle/>
          <a:p>
            <a:pPr algn="ctr"/>
            <a:r>
              <a:rPr lang="en-GB" altLang="en-US" sz="3600" b="0" dirty="0">
                <a:latin typeface="Letter-join No-Lead 37" pitchFamily="50" charset="0"/>
              </a:rPr>
              <a:t>If you have any questions please do not hesitate to contact Mrs </a:t>
            </a:r>
            <a:r>
              <a:rPr lang="en-GB" altLang="en-US" sz="3600" b="0" dirty="0" err="1">
                <a:latin typeface="Letter-join No-Lead 37" pitchFamily="50" charset="0"/>
              </a:rPr>
              <a:t>Hnatiuk</a:t>
            </a:r>
            <a:r>
              <a:rPr lang="en-GB" altLang="en-US" sz="3600" b="0" dirty="0">
                <a:latin typeface="Letter-join No-Lead 37" pitchFamily="50" charset="0"/>
              </a:rPr>
              <a:t> and Miss Hyde</a:t>
            </a:r>
          </a:p>
          <a:p>
            <a:pPr algn="ctr"/>
            <a:endParaRPr lang="en-GB" altLang="en-US" sz="3600" b="0" dirty="0">
              <a:latin typeface="Letter-join No-Lead 37" pitchFamily="50" charset="0"/>
            </a:endParaRPr>
          </a:p>
          <a:p>
            <a:pPr algn="ctr"/>
            <a:r>
              <a:rPr lang="en-GB" altLang="en-US" sz="3600" b="0" dirty="0">
                <a:latin typeface="Letter-join No-Lead 37" pitchFamily="50" charset="0"/>
              </a:rPr>
              <a:t>Please complete your forms </a:t>
            </a:r>
            <a:r>
              <a:rPr lang="en-GB" altLang="en-US" sz="3600" b="0">
                <a:latin typeface="Letter-join No-Lead 37" pitchFamily="50" charset="0"/>
              </a:rPr>
              <a:t>and return these </a:t>
            </a:r>
            <a:r>
              <a:rPr lang="en-GB" altLang="en-US" sz="3600" b="0" dirty="0">
                <a:latin typeface="Letter-join No-Lead 37" pitchFamily="50" charset="0"/>
              </a:rPr>
              <a:t>to a member of staff before </a:t>
            </a:r>
            <a:r>
              <a:rPr lang="en-GB" altLang="en-US" sz="3600" b="0">
                <a:latin typeface="Letter-join No-Lead 37" pitchFamily="50" charset="0"/>
              </a:rPr>
              <a:t>you leave</a:t>
            </a:r>
            <a:endParaRPr lang="en-GB" altLang="en-US" sz="2400" b="0" dirty="0">
              <a:latin typeface="Letter-join No-Lead 37" pitchFamily="50" charset="0"/>
            </a:endParaRPr>
          </a:p>
          <a:p>
            <a:endParaRPr lang="en-GB" dirty="0">
              <a:latin typeface="+mj-lt"/>
            </a:endParaRPr>
          </a:p>
          <a:p>
            <a:endParaRPr lang="en-GB" dirty="0">
              <a:latin typeface="+mj-lt"/>
            </a:endParaRPr>
          </a:p>
        </p:txBody>
      </p:sp>
    </p:spTree>
    <p:extLst>
      <p:ext uri="{BB962C8B-B14F-4D97-AF65-F5344CB8AC3E}">
        <p14:creationId xmlns:p14="http://schemas.microsoft.com/office/powerpoint/2010/main" val="30469164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884</TotalTime>
  <Words>2858</Words>
  <Application>Microsoft Office PowerPoint</Application>
  <PresentationFormat>On-screen Show (4:3)</PresentationFormat>
  <Paragraphs>361</Paragraphs>
  <Slides>35</Slides>
  <Notes>29</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35</vt:i4>
      </vt:variant>
    </vt:vector>
  </HeadingPairs>
  <TitlesOfParts>
    <vt:vector size="53" baseType="lpstr">
      <vt:lpstr>Batang</vt:lpstr>
      <vt:lpstr>MS PGothic</vt:lpstr>
      <vt:lpstr>AR CENA</vt:lpstr>
      <vt:lpstr>Arial</vt:lpstr>
      <vt:lpstr>Calibri</vt:lpstr>
      <vt:lpstr>Comic Sans MS</vt:lpstr>
      <vt:lpstr>Franklin Gothic Book</vt:lpstr>
      <vt:lpstr>Franklin Gothic Medium</vt:lpstr>
      <vt:lpstr>Letter join</vt:lpstr>
      <vt:lpstr>Letter-join No-Lead 37</vt:lpstr>
      <vt:lpstr>Letterjoin-Air Plus 37</vt:lpstr>
      <vt:lpstr>Marker Felt</vt:lpstr>
      <vt:lpstr>SassoonCRInfant</vt:lpstr>
      <vt:lpstr>Times New Roman</vt:lpstr>
      <vt:lpstr>Tunga</vt:lpstr>
      <vt:lpstr>Verdana</vt:lpstr>
      <vt:lpstr>Wingdings</vt:lpstr>
      <vt:lpstr>Angles</vt:lpstr>
      <vt:lpstr>PowerPoint Presentation</vt:lpstr>
      <vt:lpstr>Teaching staff</vt:lpstr>
      <vt:lpstr>What will we do to support transition?</vt:lpstr>
      <vt:lpstr>EYFS Curriculum</vt:lpstr>
      <vt:lpstr>A typical day in our Foundation Class…</vt:lpstr>
      <vt:lpstr>Typical timetable </vt:lpstr>
      <vt:lpstr>Reception Topics</vt:lpstr>
      <vt:lpstr>Online Learning journal</vt:lpstr>
      <vt:lpstr>PowerPoint Presentation</vt:lpstr>
      <vt:lpstr>PowerPoint Presentation</vt:lpstr>
      <vt:lpstr>School expectations</vt:lpstr>
      <vt:lpstr>Attendance &amp; punctuality  </vt:lpstr>
      <vt:lpstr>Reading </vt:lpstr>
      <vt:lpstr>Writing expectations</vt:lpstr>
      <vt:lpstr>When I come home messy…</vt:lpstr>
      <vt:lpstr>School Uniform</vt:lpstr>
      <vt:lpstr>Uniform Information children are expected to come to school appropriately dressed in our school uniform.</vt:lpstr>
      <vt:lpstr>How to Help your child</vt:lpstr>
      <vt:lpstr>Emotional environment </vt:lpstr>
      <vt:lpstr>Website…</vt:lpstr>
      <vt:lpstr>Roebuck uses Gateway for…</vt:lpstr>
      <vt:lpstr>Collecting pupils from school</vt:lpstr>
      <vt:lpstr>Collecting pupils from school</vt:lpstr>
      <vt:lpstr>Safeguarding </vt:lpstr>
      <vt:lpstr>medical Information</vt:lpstr>
      <vt:lpstr>REMINDER: PACKED LUNCHES </vt:lpstr>
      <vt:lpstr>Facilities available to you… </vt:lpstr>
      <vt:lpstr>Transition Day </vt:lpstr>
      <vt:lpstr>Holiday Task</vt:lpstr>
      <vt:lpstr>Book Bags</vt:lpstr>
      <vt:lpstr>Home Visits</vt:lpstr>
      <vt:lpstr>Teddy Bears’ Picnic </vt:lpstr>
      <vt:lpstr>The First Few Days ...</vt:lpstr>
      <vt:lpstr>School meals and milk</vt:lpstr>
      <vt:lpstr>Questions</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HnatiukL</cp:lastModifiedBy>
  <cp:revision>122</cp:revision>
  <cp:lastPrinted>2021-06-23T14:18:23Z</cp:lastPrinted>
  <dcterms:created xsi:type="dcterms:W3CDTF">2019-05-31T09:55:41Z</dcterms:created>
  <dcterms:modified xsi:type="dcterms:W3CDTF">2023-06-22T14:28:05Z</dcterms:modified>
</cp:coreProperties>
</file>