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1" r:id="rId4"/>
    <p:sldId id="262" r:id="rId5"/>
    <p:sldId id="258" r:id="rId6"/>
    <p:sldId id="259" r:id="rId7"/>
    <p:sldId id="260" r:id="rId8"/>
    <p:sldId id="263" r:id="rId9"/>
    <p:sldId id="264" r:id="rId10"/>
    <p:sldId id="276" r:id="rId11"/>
    <p:sldId id="265" r:id="rId12"/>
    <p:sldId id="268" r:id="rId13"/>
    <p:sldId id="269" r:id="rId14"/>
    <p:sldId id="270" r:id="rId15"/>
    <p:sldId id="271" r:id="rId16"/>
    <p:sldId id="272" r:id="rId17"/>
    <p:sldId id="275" r:id="rId18"/>
    <p:sldId id="273" r:id="rId19"/>
    <p:sldId id="277" r:id="rId20"/>
    <p:sldId id="279" r:id="rId21"/>
    <p:sldId id="280" r:id="rId22"/>
    <p:sldId id="282" r:id="rId23"/>
    <p:sldId id="274"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5" autoAdjust="0"/>
    <p:restoredTop sz="94660"/>
  </p:normalViewPr>
  <p:slideViewPr>
    <p:cSldViewPr snapToGrid="0">
      <p:cViewPr varScale="1">
        <p:scale>
          <a:sx n="79" d="100"/>
          <a:sy n="79" d="100"/>
        </p:scale>
        <p:origin x="-90" y="-7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FEB94A2-4137-4F45-BEAB-59EAFFB04162}" type="datetimeFigureOut">
              <a:rPr lang="en-GB" smtClean="0"/>
              <a:t>28/09/2018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28E11B-ED51-49A7-8DDD-105D3CCAB318}" type="slidenum">
              <a:rPr lang="en-GB" smtClean="0"/>
              <a:t>‹#›</a:t>
            </a:fld>
            <a:endParaRPr lang="en-GB"/>
          </a:p>
        </p:txBody>
      </p:sp>
    </p:spTree>
    <p:extLst>
      <p:ext uri="{BB962C8B-B14F-4D97-AF65-F5344CB8AC3E}">
        <p14:creationId xmlns:p14="http://schemas.microsoft.com/office/powerpoint/2010/main" val="35055016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FEB94A2-4137-4F45-BEAB-59EAFFB04162}" type="datetimeFigureOut">
              <a:rPr lang="en-GB" smtClean="0"/>
              <a:t>28/09/2018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28E11B-ED51-49A7-8DDD-105D3CCAB318}" type="slidenum">
              <a:rPr lang="en-GB" smtClean="0"/>
              <a:t>‹#›</a:t>
            </a:fld>
            <a:endParaRPr lang="en-GB"/>
          </a:p>
        </p:txBody>
      </p:sp>
    </p:spTree>
    <p:extLst>
      <p:ext uri="{BB962C8B-B14F-4D97-AF65-F5344CB8AC3E}">
        <p14:creationId xmlns:p14="http://schemas.microsoft.com/office/powerpoint/2010/main" val="18650076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EB94A2-4137-4F45-BEAB-59EAFFB04162}" type="datetimeFigureOut">
              <a:rPr lang="en-GB" smtClean="0"/>
              <a:t>28/09/2018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28E11B-ED51-49A7-8DDD-105D3CCAB318}" type="slidenum">
              <a:rPr lang="en-GB" smtClean="0"/>
              <a:t>‹#›</a:t>
            </a:fld>
            <a:endParaRPr lang="en-GB"/>
          </a:p>
        </p:txBody>
      </p:sp>
    </p:spTree>
    <p:extLst>
      <p:ext uri="{BB962C8B-B14F-4D97-AF65-F5344CB8AC3E}">
        <p14:creationId xmlns:p14="http://schemas.microsoft.com/office/powerpoint/2010/main" val="34811953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FEB94A2-4137-4F45-BEAB-59EAFFB04162}" type="datetimeFigureOut">
              <a:rPr lang="en-GB" smtClean="0"/>
              <a:t>28/09/2018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B28E11B-ED51-49A7-8DDD-105D3CCAB318}" type="slidenum">
              <a:rPr lang="en-GB" smtClean="0"/>
              <a:t>‹#›</a:t>
            </a:fld>
            <a:endParaRPr lang="en-GB"/>
          </a:p>
        </p:txBody>
      </p:sp>
    </p:spTree>
    <p:extLst>
      <p:ext uri="{BB962C8B-B14F-4D97-AF65-F5344CB8AC3E}">
        <p14:creationId xmlns:p14="http://schemas.microsoft.com/office/powerpoint/2010/main" val="32643537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FEB94A2-4137-4F45-BEAB-59EAFFB04162}" type="datetimeFigureOut">
              <a:rPr lang="en-GB" smtClean="0"/>
              <a:t>28/09/2018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B28E11B-ED51-49A7-8DDD-105D3CCAB318}" type="slidenum">
              <a:rPr lang="en-GB" smtClean="0"/>
              <a:t>‹#›</a:t>
            </a:fld>
            <a:endParaRPr lang="en-GB"/>
          </a:p>
        </p:txBody>
      </p:sp>
    </p:spTree>
    <p:extLst>
      <p:ext uri="{BB962C8B-B14F-4D97-AF65-F5344CB8AC3E}">
        <p14:creationId xmlns:p14="http://schemas.microsoft.com/office/powerpoint/2010/main" val="23987519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FEB94A2-4137-4F45-BEAB-59EAFFB04162}" type="datetimeFigureOut">
              <a:rPr lang="en-GB" smtClean="0"/>
              <a:t>28/09/2018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B28E11B-ED51-49A7-8DDD-105D3CCAB318}" type="slidenum">
              <a:rPr lang="en-GB" smtClean="0"/>
              <a:t>‹#›</a:t>
            </a:fld>
            <a:endParaRPr lang="en-GB"/>
          </a:p>
        </p:txBody>
      </p:sp>
    </p:spTree>
    <p:extLst>
      <p:ext uri="{BB962C8B-B14F-4D97-AF65-F5344CB8AC3E}">
        <p14:creationId xmlns:p14="http://schemas.microsoft.com/office/powerpoint/2010/main" val="5367497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EB94A2-4137-4F45-BEAB-59EAFFB04162}" type="datetimeFigureOut">
              <a:rPr lang="en-GB" smtClean="0"/>
              <a:t>28/09/2018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B28E11B-ED51-49A7-8DDD-105D3CCAB318}" type="slidenum">
              <a:rPr lang="en-GB" smtClean="0"/>
              <a:t>‹#›</a:t>
            </a:fld>
            <a:endParaRPr lang="en-GB"/>
          </a:p>
        </p:txBody>
      </p:sp>
    </p:spTree>
    <p:extLst>
      <p:ext uri="{BB962C8B-B14F-4D97-AF65-F5344CB8AC3E}">
        <p14:creationId xmlns:p14="http://schemas.microsoft.com/office/powerpoint/2010/main" val="10502579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EB94A2-4137-4F45-BEAB-59EAFFB04162}" type="datetimeFigureOut">
              <a:rPr lang="en-GB" smtClean="0"/>
              <a:t>28/09/2018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B28E11B-ED51-49A7-8DDD-105D3CCAB318}" type="slidenum">
              <a:rPr lang="en-GB" smtClean="0"/>
              <a:t>‹#›</a:t>
            </a:fld>
            <a:endParaRPr lang="en-GB"/>
          </a:p>
        </p:txBody>
      </p:sp>
    </p:spTree>
    <p:extLst>
      <p:ext uri="{BB962C8B-B14F-4D97-AF65-F5344CB8AC3E}">
        <p14:creationId xmlns:p14="http://schemas.microsoft.com/office/powerpoint/2010/main" val="29528426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EB94A2-4137-4F45-BEAB-59EAFFB04162}" type="datetimeFigureOut">
              <a:rPr lang="en-GB" smtClean="0"/>
              <a:t>28/09/2018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B28E11B-ED51-49A7-8DDD-105D3CCAB318}" type="slidenum">
              <a:rPr lang="en-GB" smtClean="0"/>
              <a:t>‹#›</a:t>
            </a:fld>
            <a:endParaRPr lang="en-GB"/>
          </a:p>
        </p:txBody>
      </p:sp>
    </p:spTree>
    <p:extLst>
      <p:ext uri="{BB962C8B-B14F-4D97-AF65-F5344CB8AC3E}">
        <p14:creationId xmlns:p14="http://schemas.microsoft.com/office/powerpoint/2010/main" val="23759769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EB94A2-4137-4F45-BEAB-59EAFFB04162}" type="datetimeFigureOut">
              <a:rPr lang="en-GB" smtClean="0"/>
              <a:t>28/09/2018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28E11B-ED51-49A7-8DDD-105D3CCAB318}" type="slidenum">
              <a:rPr lang="en-GB" smtClean="0"/>
              <a:t>‹#›</a:t>
            </a:fld>
            <a:endParaRPr lang="en-GB"/>
          </a:p>
        </p:txBody>
      </p:sp>
    </p:spTree>
    <p:extLst>
      <p:ext uri="{BB962C8B-B14F-4D97-AF65-F5344CB8AC3E}">
        <p14:creationId xmlns:p14="http://schemas.microsoft.com/office/powerpoint/2010/main" val="17316983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EB94A2-4137-4F45-BEAB-59EAFFB04162}" type="datetimeFigureOut">
              <a:rPr lang="en-GB" smtClean="0"/>
              <a:t>28/09/2018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28E11B-ED51-49A7-8DDD-105D3CCAB318}"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0108596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EB94A2-4137-4F45-BEAB-59EAFFB04162}" type="datetimeFigureOut">
              <a:rPr lang="en-GB" smtClean="0"/>
              <a:t>28/09/2018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28E11B-ED51-49A7-8DDD-105D3CCAB318}" type="slidenum">
              <a:rPr lang="en-GB" smtClean="0"/>
              <a:t>‹#›</a:t>
            </a:fld>
            <a:endParaRPr lang="en-GB"/>
          </a:p>
        </p:txBody>
      </p:sp>
    </p:spTree>
    <p:extLst>
      <p:ext uri="{BB962C8B-B14F-4D97-AF65-F5344CB8AC3E}">
        <p14:creationId xmlns:p14="http://schemas.microsoft.com/office/powerpoint/2010/main" val="6731664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EB94A2-4137-4F45-BEAB-59EAFFB04162}" type="datetimeFigureOut">
              <a:rPr lang="en-GB" smtClean="0"/>
              <a:t>28/09/2018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28E11B-ED51-49A7-8DDD-105D3CCAB318}"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9120457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EB94A2-4137-4F45-BEAB-59EAFFB04162}" type="datetimeFigureOut">
              <a:rPr lang="en-GB" smtClean="0"/>
              <a:t>28/09/2018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28E11B-ED51-49A7-8DDD-105D3CCAB318}" type="slidenum">
              <a:rPr lang="en-GB" smtClean="0"/>
              <a:t>‹#›</a:t>
            </a:fld>
            <a:endParaRPr lang="en-GB"/>
          </a:p>
        </p:txBody>
      </p:sp>
    </p:spTree>
    <p:extLst>
      <p:ext uri="{BB962C8B-B14F-4D97-AF65-F5344CB8AC3E}">
        <p14:creationId xmlns:p14="http://schemas.microsoft.com/office/powerpoint/2010/main" val="22597929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FEB94A2-4137-4F45-BEAB-59EAFFB04162}" type="datetimeFigureOut">
              <a:rPr lang="en-GB" smtClean="0"/>
              <a:t>28/09/2018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28E11B-ED51-49A7-8DDD-105D3CCAB318}" type="slidenum">
              <a:rPr lang="en-GB" smtClean="0"/>
              <a:t>‹#›</a:t>
            </a:fld>
            <a:endParaRPr lang="en-GB"/>
          </a:p>
        </p:txBody>
      </p:sp>
    </p:spTree>
    <p:extLst>
      <p:ext uri="{BB962C8B-B14F-4D97-AF65-F5344CB8AC3E}">
        <p14:creationId xmlns:p14="http://schemas.microsoft.com/office/powerpoint/2010/main" val="28493353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FEB94A2-4137-4F45-BEAB-59EAFFB04162}" type="datetimeFigureOut">
              <a:rPr lang="en-GB" smtClean="0"/>
              <a:t>28/09/2018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28E11B-ED51-49A7-8DDD-105D3CCAB318}" type="slidenum">
              <a:rPr lang="en-GB" smtClean="0"/>
              <a:t>‹#›</a:t>
            </a:fld>
            <a:endParaRPr lang="en-GB"/>
          </a:p>
        </p:txBody>
      </p:sp>
    </p:spTree>
    <p:extLst>
      <p:ext uri="{BB962C8B-B14F-4D97-AF65-F5344CB8AC3E}">
        <p14:creationId xmlns:p14="http://schemas.microsoft.com/office/powerpoint/2010/main" val="5817885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FEB94A2-4137-4F45-BEAB-59EAFFB04162}" type="datetimeFigureOut">
              <a:rPr lang="en-GB" smtClean="0"/>
              <a:t>28/09/2018</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7B28E11B-ED51-49A7-8DDD-105D3CCAB318}" type="slidenum">
              <a:rPr lang="en-GB" smtClean="0"/>
              <a:t>‹#›</a:t>
            </a:fld>
            <a:endParaRPr lang="en-GB"/>
          </a:p>
        </p:txBody>
      </p:sp>
    </p:spTree>
    <p:extLst>
      <p:ext uri="{BB962C8B-B14F-4D97-AF65-F5344CB8AC3E}">
        <p14:creationId xmlns:p14="http://schemas.microsoft.com/office/powerpoint/2010/main" val="156349587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92881" y="1184569"/>
            <a:ext cx="6236758" cy="1646302"/>
          </a:xfrm>
        </p:spPr>
        <p:txBody>
          <a:bodyPr/>
          <a:lstStyle/>
          <a:p>
            <a:pPr algn="ctr"/>
            <a:r>
              <a:rPr lang="en-GB" sz="8000" dirty="0" smtClean="0"/>
              <a:t>No Nonsense Spelling</a:t>
            </a:r>
            <a:endParaRPr lang="en-GB" sz="8000" dirty="0"/>
          </a:p>
        </p:txBody>
      </p:sp>
      <p:sp>
        <p:nvSpPr>
          <p:cNvPr id="3" name="Subtitle 2"/>
          <p:cNvSpPr>
            <a:spLocks noGrp="1"/>
          </p:cNvSpPr>
          <p:nvPr>
            <p:ph type="subTitle" idx="1"/>
          </p:nvPr>
        </p:nvSpPr>
        <p:spPr>
          <a:xfrm>
            <a:off x="1243013" y="3479333"/>
            <a:ext cx="7766936" cy="1096899"/>
          </a:xfrm>
        </p:spPr>
        <p:txBody>
          <a:bodyPr>
            <a:normAutofit fontScale="62500" lnSpcReduction="20000"/>
          </a:bodyPr>
          <a:lstStyle/>
          <a:p>
            <a:pPr algn="ctr"/>
            <a:r>
              <a:rPr lang="en-GB" sz="3200" dirty="0" smtClean="0">
                <a:solidFill>
                  <a:schemeClr val="tx1"/>
                </a:solidFill>
              </a:rPr>
              <a:t>Roebuck Academy </a:t>
            </a:r>
          </a:p>
          <a:p>
            <a:pPr algn="ctr"/>
            <a:r>
              <a:rPr lang="en-GB" sz="3200" dirty="0" smtClean="0">
                <a:solidFill>
                  <a:schemeClr val="tx1"/>
                </a:solidFill>
              </a:rPr>
              <a:t>KS1 1</a:t>
            </a:r>
            <a:r>
              <a:rPr lang="en-GB" sz="3200" baseline="30000" dirty="0" smtClean="0">
                <a:solidFill>
                  <a:schemeClr val="tx1"/>
                </a:solidFill>
              </a:rPr>
              <a:t>st</a:t>
            </a:r>
            <a:r>
              <a:rPr lang="en-GB" sz="3200" dirty="0" smtClean="0">
                <a:solidFill>
                  <a:schemeClr val="tx1"/>
                </a:solidFill>
              </a:rPr>
              <a:t> October 2018</a:t>
            </a:r>
          </a:p>
          <a:p>
            <a:pPr algn="ctr"/>
            <a:r>
              <a:rPr lang="en-GB" sz="3100" dirty="0">
                <a:solidFill>
                  <a:schemeClr val="tx1"/>
                </a:solidFill>
              </a:rPr>
              <a:t>KS2 2nd  October 2018</a:t>
            </a:r>
          </a:p>
          <a:p>
            <a:pPr algn="ctr"/>
            <a:endParaRPr lang="en-GB" dirty="0">
              <a:solidFill>
                <a:schemeClr val="tx1"/>
              </a:solidFill>
            </a:endParaRPr>
          </a:p>
        </p:txBody>
      </p:sp>
      <p:sp>
        <p:nvSpPr>
          <p:cNvPr id="4" name="AutoShape 2" descr="Image result for no nonsense spelli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38152671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75643" y="268941"/>
            <a:ext cx="5240748" cy="767379"/>
          </a:xfrm>
        </p:spPr>
        <p:txBody>
          <a:bodyPr>
            <a:normAutofit fontScale="90000"/>
          </a:bodyPr>
          <a:lstStyle/>
          <a:p>
            <a:r>
              <a:rPr lang="en-GB" b="1" u="sng" dirty="0" smtClean="0"/>
              <a:t>Common Exception Words Year 2</a:t>
            </a:r>
            <a:endParaRPr lang="en-GB" b="1" u="sng"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375" y="0"/>
            <a:ext cx="4562475" cy="6772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4875572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5680435" cy="1320800"/>
          </a:xfrm>
        </p:spPr>
        <p:txBody>
          <a:bodyPr/>
          <a:lstStyle/>
          <a:p>
            <a:r>
              <a:rPr lang="en-GB" b="1" u="sng" dirty="0" smtClean="0"/>
              <a:t>Statutory Word Lists Years 3-4</a:t>
            </a:r>
            <a:endParaRPr lang="en-GB" b="1" u="sng" dirty="0"/>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4001" y="0"/>
            <a:ext cx="4304470" cy="67665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770216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5863315" cy="1320800"/>
          </a:xfrm>
        </p:spPr>
        <p:txBody>
          <a:bodyPr/>
          <a:lstStyle/>
          <a:p>
            <a:r>
              <a:rPr lang="en-GB" b="1" u="sng" dirty="0" smtClean="0"/>
              <a:t>Statutory Word Lists Years 5 -6</a:t>
            </a:r>
            <a:endParaRPr lang="en-GB" b="1" u="sng" dirty="0"/>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7596" y="0"/>
            <a:ext cx="4361114" cy="6857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1740273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Teaching Spellings</a:t>
            </a:r>
            <a:endParaRPr lang="en-GB" b="1" u="sng" dirty="0"/>
          </a:p>
        </p:txBody>
      </p:sp>
      <p:sp>
        <p:nvSpPr>
          <p:cNvPr id="3" name="Content Placeholder 2"/>
          <p:cNvSpPr>
            <a:spLocks noGrp="1"/>
          </p:cNvSpPr>
          <p:nvPr>
            <p:ph idx="1"/>
          </p:nvPr>
        </p:nvSpPr>
        <p:spPr>
          <a:xfrm>
            <a:off x="677334" y="1343025"/>
            <a:ext cx="8596668" cy="4698337"/>
          </a:xfrm>
        </p:spPr>
        <p:txBody>
          <a:bodyPr>
            <a:normAutofit/>
          </a:bodyPr>
          <a:lstStyle/>
          <a:p>
            <a:pPr marL="0" indent="0">
              <a:buNone/>
            </a:pPr>
            <a:r>
              <a:rPr lang="en-GB" dirty="0" smtClean="0"/>
              <a:t>Children will be taught spelling every day. Children will spend the beginning of every day being taught spelling. On Wednesday morning children will be taught a discrete spelling lesson lasting approx. 30 minutes. Children will also be taught spelling within the teaching sequence for writing. These lessons will be embedded as part of full teaching sessions. </a:t>
            </a:r>
          </a:p>
          <a:p>
            <a:pPr marL="0" indent="0">
              <a:buNone/>
            </a:pPr>
            <a:endParaRPr lang="en-GB" dirty="0"/>
          </a:p>
          <a:p>
            <a:pPr marL="0" indent="0">
              <a:buNone/>
            </a:pPr>
            <a:r>
              <a:rPr lang="en-GB" dirty="0" smtClean="0"/>
              <a:t>In these lessons, children will participate in a wide range of activities that will help with their knowledge of spellings. Children will make continual use of their spelling journals. Spelling Journals will be sent home every day along with Reading Record books. </a:t>
            </a:r>
            <a:endParaRPr lang="en-GB" dirty="0"/>
          </a:p>
        </p:txBody>
      </p:sp>
    </p:spTree>
    <p:extLst>
      <p:ext uri="{BB962C8B-B14F-4D97-AF65-F5344CB8AC3E}">
        <p14:creationId xmlns:p14="http://schemas.microsoft.com/office/powerpoint/2010/main" val="360097607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Learning Spelling</a:t>
            </a:r>
            <a:endParaRPr lang="en-GB" b="1" u="sng" dirty="0"/>
          </a:p>
        </p:txBody>
      </p:sp>
      <p:sp>
        <p:nvSpPr>
          <p:cNvPr id="3" name="Content Placeholder 2"/>
          <p:cNvSpPr>
            <a:spLocks noGrp="1"/>
          </p:cNvSpPr>
          <p:nvPr>
            <p:ph idx="1"/>
          </p:nvPr>
        </p:nvSpPr>
        <p:spPr>
          <a:xfrm>
            <a:off x="677334" y="1460501"/>
            <a:ext cx="8596668" cy="3880773"/>
          </a:xfrm>
        </p:spPr>
        <p:txBody>
          <a:bodyPr>
            <a:normAutofit/>
          </a:bodyPr>
          <a:lstStyle/>
          <a:p>
            <a:pPr marL="0" indent="0">
              <a:buNone/>
            </a:pPr>
            <a:r>
              <a:rPr lang="en-GB" dirty="0" smtClean="0"/>
              <a:t>Spelling needs to happen both in school and at home. Children will have the opportunity to practise what they have learned in school at home. </a:t>
            </a:r>
          </a:p>
          <a:p>
            <a:pPr marL="0" indent="0">
              <a:buNone/>
            </a:pPr>
            <a:endParaRPr lang="en-GB" dirty="0"/>
          </a:p>
          <a:p>
            <a:pPr marL="0" indent="0">
              <a:buNone/>
            </a:pPr>
            <a:r>
              <a:rPr lang="en-GB" b="1" u="sng" dirty="0" smtClean="0"/>
              <a:t>Tips for Spellings at home: </a:t>
            </a:r>
          </a:p>
          <a:p>
            <a:r>
              <a:rPr lang="en-GB" dirty="0" smtClean="0"/>
              <a:t>Learning at home will be an extension of what has happened in school that day</a:t>
            </a:r>
          </a:p>
          <a:p>
            <a:r>
              <a:rPr lang="en-GB" dirty="0" smtClean="0"/>
              <a:t>The number of spellings will be 6 or less a week to ensure success and deeper learning </a:t>
            </a:r>
          </a:p>
          <a:p>
            <a:r>
              <a:rPr lang="en-GB" dirty="0" smtClean="0"/>
              <a:t>Pupils should apply the range of spelling strategies which have been taught in school to apply and use in their home learning.  </a:t>
            </a:r>
            <a:endParaRPr lang="en-GB" dirty="0"/>
          </a:p>
        </p:txBody>
      </p:sp>
    </p:spTree>
    <p:extLst>
      <p:ext uri="{BB962C8B-B14F-4D97-AF65-F5344CB8AC3E}">
        <p14:creationId xmlns:p14="http://schemas.microsoft.com/office/powerpoint/2010/main" val="37723593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Assessment</a:t>
            </a:r>
            <a:r>
              <a:rPr lang="en-GB" dirty="0" smtClean="0"/>
              <a:t> </a:t>
            </a:r>
            <a:endParaRPr lang="en-GB" dirty="0"/>
          </a:p>
        </p:txBody>
      </p:sp>
      <p:sp>
        <p:nvSpPr>
          <p:cNvPr id="3" name="Content Placeholder 2"/>
          <p:cNvSpPr>
            <a:spLocks noGrp="1"/>
          </p:cNvSpPr>
          <p:nvPr>
            <p:ph idx="1"/>
          </p:nvPr>
        </p:nvSpPr>
        <p:spPr/>
        <p:txBody>
          <a:bodyPr/>
          <a:lstStyle/>
          <a:p>
            <a:pPr marL="0" indent="0">
              <a:buNone/>
            </a:pPr>
            <a:r>
              <a:rPr lang="en-GB" dirty="0" smtClean="0"/>
              <a:t>Pupils’ learning is assessed throughout the programme – though the format for testing can be a combination of different ways of application: </a:t>
            </a:r>
          </a:p>
          <a:p>
            <a:r>
              <a:rPr lang="en-GB" dirty="0" smtClean="0"/>
              <a:t>Testing – teacher and peers</a:t>
            </a:r>
          </a:p>
          <a:p>
            <a:r>
              <a:rPr lang="en-GB" dirty="0" smtClean="0"/>
              <a:t>Dictation</a:t>
            </a:r>
          </a:p>
          <a:p>
            <a:r>
              <a:rPr lang="en-GB" dirty="0" smtClean="0"/>
              <a:t>Explaining</a:t>
            </a:r>
          </a:p>
          <a:p>
            <a:r>
              <a:rPr lang="en-GB" dirty="0" smtClean="0"/>
              <a:t>Independent application in writing activities</a:t>
            </a:r>
          </a:p>
          <a:p>
            <a:r>
              <a:rPr lang="en-GB" dirty="0" smtClean="0"/>
              <a:t>Frequent learning &amp; testing of statutory and personal words</a:t>
            </a:r>
            <a:endParaRPr lang="en-GB" dirty="0"/>
          </a:p>
        </p:txBody>
      </p:sp>
    </p:spTree>
    <p:extLst>
      <p:ext uri="{BB962C8B-B14F-4D97-AF65-F5344CB8AC3E}">
        <p14:creationId xmlns:p14="http://schemas.microsoft.com/office/powerpoint/2010/main" val="12978135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Spelling Journals </a:t>
            </a:r>
            <a:endParaRPr lang="en-GB" b="1" u="sng" dirty="0"/>
          </a:p>
        </p:txBody>
      </p:sp>
      <p:sp>
        <p:nvSpPr>
          <p:cNvPr id="3" name="Content Placeholder 2"/>
          <p:cNvSpPr>
            <a:spLocks noGrp="1"/>
          </p:cNvSpPr>
          <p:nvPr>
            <p:ph idx="1"/>
          </p:nvPr>
        </p:nvSpPr>
        <p:spPr>
          <a:xfrm>
            <a:off x="698350" y="1535821"/>
            <a:ext cx="8284285" cy="4630385"/>
          </a:xfrm>
        </p:spPr>
        <p:txBody>
          <a:bodyPr>
            <a:normAutofit/>
          </a:bodyPr>
          <a:lstStyle/>
          <a:p>
            <a:pPr marL="0" indent="0">
              <a:buNone/>
            </a:pPr>
            <a:r>
              <a:rPr lang="en-GB" dirty="0" smtClean="0"/>
              <a:t>Spelling journals are more than just a word book. These are to be used both in school and at home and will therefore need to be brought to and from school every day. If you can sign these regularly that would be very helpful. </a:t>
            </a:r>
          </a:p>
          <a:p>
            <a:pPr marL="0" indent="0">
              <a:buNone/>
            </a:pPr>
            <a:endParaRPr lang="en-GB" dirty="0"/>
          </a:p>
          <a:p>
            <a:pPr marL="0" indent="0">
              <a:buNone/>
            </a:pPr>
            <a:r>
              <a:rPr lang="en-GB" dirty="0" smtClean="0"/>
              <a:t>Journals will contain: words, patterns and spelling rules being taught in schools; errors from writing; statutory words etc. </a:t>
            </a:r>
          </a:p>
          <a:p>
            <a:pPr marL="0" indent="0">
              <a:buNone/>
            </a:pPr>
            <a:endParaRPr lang="en-GB" dirty="0"/>
          </a:p>
          <a:p>
            <a:pPr marL="0" indent="0">
              <a:buNone/>
            </a:pPr>
            <a:r>
              <a:rPr lang="en-GB" dirty="0" smtClean="0"/>
              <a:t>Children should spend a few minutes at home most days learning any of the words included in the journal using any of the spelling strategies. </a:t>
            </a:r>
            <a:endParaRPr lang="en-GB" dirty="0"/>
          </a:p>
        </p:txBody>
      </p:sp>
    </p:spTree>
    <p:extLst>
      <p:ext uri="{BB962C8B-B14F-4D97-AF65-F5344CB8AC3E}">
        <p14:creationId xmlns:p14="http://schemas.microsoft.com/office/powerpoint/2010/main" val="309419107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Spelling Journals</a:t>
            </a:r>
            <a:endParaRPr lang="en-GB" b="1" u="sng"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smtClean="0"/>
              <a:t>They are to be used for: </a:t>
            </a:r>
          </a:p>
          <a:p>
            <a:pPr marL="0" indent="0">
              <a:buNone/>
            </a:pPr>
            <a:endParaRPr lang="en-GB" dirty="0" smtClean="0"/>
          </a:p>
          <a:p>
            <a:r>
              <a:rPr lang="en-GB" dirty="0" smtClean="0"/>
              <a:t>Practising strategies</a:t>
            </a:r>
          </a:p>
          <a:p>
            <a:r>
              <a:rPr lang="en-GB" dirty="0" smtClean="0"/>
              <a:t>Learning words</a:t>
            </a:r>
          </a:p>
          <a:p>
            <a:r>
              <a:rPr lang="en-GB" dirty="0" smtClean="0"/>
              <a:t>Recording rules/conventions/generalisations as an aide memoire</a:t>
            </a:r>
          </a:p>
          <a:p>
            <a:r>
              <a:rPr lang="en-GB" dirty="0" smtClean="0"/>
              <a:t>Word lists of tricky words (spelling enemies)</a:t>
            </a:r>
          </a:p>
          <a:p>
            <a:r>
              <a:rPr lang="en-GB" dirty="0" smtClean="0"/>
              <a:t>Having a go at the point of writing</a:t>
            </a:r>
          </a:p>
          <a:p>
            <a:r>
              <a:rPr lang="en-GB" dirty="0" smtClean="0"/>
              <a:t>Ongoing record of statutory words learnt</a:t>
            </a:r>
          </a:p>
          <a:p>
            <a:r>
              <a:rPr lang="en-GB" dirty="0" smtClean="0"/>
              <a:t>Investigations</a:t>
            </a:r>
          </a:p>
          <a:p>
            <a:r>
              <a:rPr lang="en-GB" dirty="0" smtClean="0"/>
              <a:t>Recording spelling targets or goals</a:t>
            </a:r>
          </a:p>
          <a:p>
            <a:r>
              <a:rPr lang="en-GB" dirty="0" smtClean="0"/>
              <a:t>Spelling tests </a:t>
            </a:r>
            <a:endParaRPr lang="en-GB" dirty="0"/>
          </a:p>
        </p:txBody>
      </p:sp>
    </p:spTree>
    <p:extLst>
      <p:ext uri="{BB962C8B-B14F-4D97-AF65-F5344CB8AC3E}">
        <p14:creationId xmlns:p14="http://schemas.microsoft.com/office/powerpoint/2010/main" val="26520605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989" y="0"/>
            <a:ext cx="4769769" cy="34023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758" y="0"/>
            <a:ext cx="4872789" cy="34646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989" y="3402393"/>
            <a:ext cx="4769769" cy="33631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1"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60757" y="3402393"/>
            <a:ext cx="4872789" cy="33631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968657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061" y="588085"/>
            <a:ext cx="8596668" cy="1320800"/>
          </a:xfrm>
        </p:spPr>
        <p:txBody>
          <a:bodyPr/>
          <a:lstStyle/>
          <a:p>
            <a:r>
              <a:rPr lang="en-GB" b="1" u="sng" dirty="0" smtClean="0"/>
              <a:t>Look, say, cover, write, check</a:t>
            </a:r>
            <a:endParaRPr lang="en-GB" b="1" u="sng" dirty="0"/>
          </a:p>
        </p:txBody>
      </p:sp>
      <p:sp>
        <p:nvSpPr>
          <p:cNvPr id="5" name="TextBox 4"/>
          <p:cNvSpPr txBox="1"/>
          <p:nvPr/>
        </p:nvSpPr>
        <p:spPr>
          <a:xfrm>
            <a:off x="914401" y="1656678"/>
            <a:ext cx="7982174" cy="3970318"/>
          </a:xfrm>
          <a:prstGeom prst="rect">
            <a:avLst/>
          </a:prstGeom>
          <a:noFill/>
        </p:spPr>
        <p:txBody>
          <a:bodyPr wrap="square" rtlCol="0">
            <a:spAutoFit/>
          </a:bodyPr>
          <a:lstStyle/>
          <a:p>
            <a:r>
              <a:rPr lang="en-GB" dirty="0" smtClean="0"/>
              <a:t>This is probably the most common strategy used to learn spellings.</a:t>
            </a:r>
          </a:p>
          <a:p>
            <a:endParaRPr lang="en-GB" dirty="0"/>
          </a:p>
          <a:p>
            <a:r>
              <a:rPr lang="en-GB" b="1" dirty="0" smtClean="0"/>
              <a:t>Look: </a:t>
            </a:r>
            <a:r>
              <a:rPr lang="en-GB" dirty="0" smtClean="0"/>
              <a:t>first look at the whole word carefully and if there is one part of the word that is difficult, look at that part in more detail.</a:t>
            </a:r>
          </a:p>
          <a:p>
            <a:endParaRPr lang="en-GB" dirty="0"/>
          </a:p>
          <a:p>
            <a:r>
              <a:rPr lang="en-GB" b="1" dirty="0" smtClean="0"/>
              <a:t>Say: </a:t>
            </a:r>
            <a:r>
              <a:rPr lang="en-GB" dirty="0" smtClean="0"/>
              <a:t>say the word as you look at it, using different ways of pronouncing it if that will make it more memorable.</a:t>
            </a:r>
          </a:p>
          <a:p>
            <a:endParaRPr lang="en-GB" dirty="0"/>
          </a:p>
          <a:p>
            <a:r>
              <a:rPr lang="en-GB" b="1" dirty="0" smtClean="0"/>
              <a:t>Cover: </a:t>
            </a:r>
            <a:r>
              <a:rPr lang="en-GB" dirty="0" smtClean="0"/>
              <a:t>cover the word.</a:t>
            </a:r>
          </a:p>
          <a:p>
            <a:endParaRPr lang="en-GB" dirty="0"/>
          </a:p>
          <a:p>
            <a:r>
              <a:rPr lang="en-GB" b="1" dirty="0" smtClean="0"/>
              <a:t>Write: </a:t>
            </a:r>
            <a:r>
              <a:rPr lang="en-GB" dirty="0" smtClean="0"/>
              <a:t>write the word from memory, saying the word as you do so.</a:t>
            </a:r>
          </a:p>
          <a:p>
            <a:endParaRPr lang="en-GB" b="1" dirty="0"/>
          </a:p>
          <a:p>
            <a:r>
              <a:rPr lang="en-GB" b="1" dirty="0" smtClean="0"/>
              <a:t>Check: </a:t>
            </a:r>
            <a:r>
              <a:rPr lang="en-GB" dirty="0" smtClean="0"/>
              <a:t>Have you got it right? If yes, try writing it again and again! If not, start again – look, say, cover, write, check.</a:t>
            </a:r>
            <a:endParaRPr lang="en-GB" dirty="0"/>
          </a:p>
        </p:txBody>
      </p:sp>
    </p:spTree>
    <p:extLst>
      <p:ext uri="{BB962C8B-B14F-4D97-AF65-F5344CB8AC3E}">
        <p14:creationId xmlns:p14="http://schemas.microsoft.com/office/powerpoint/2010/main" val="403160377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Quickwrite</a:t>
            </a:r>
            <a:endParaRPr lang="en-GB" b="1" u="sng" dirty="0"/>
          </a:p>
        </p:txBody>
      </p:sp>
      <p:sp>
        <p:nvSpPr>
          <p:cNvPr id="5" name="TextBox 4"/>
          <p:cNvSpPr txBox="1"/>
          <p:nvPr/>
        </p:nvSpPr>
        <p:spPr>
          <a:xfrm>
            <a:off x="839096" y="1742739"/>
            <a:ext cx="8799756" cy="2585323"/>
          </a:xfrm>
          <a:prstGeom prst="rect">
            <a:avLst/>
          </a:prstGeom>
          <a:noFill/>
        </p:spPr>
        <p:txBody>
          <a:bodyPr wrap="square" rtlCol="0">
            <a:spAutoFit/>
          </a:bodyPr>
          <a:lstStyle/>
          <a:p>
            <a:r>
              <a:rPr lang="en-GB" dirty="0" smtClean="0"/>
              <a:t>Writing the words linked to the teaching focus with speed and fluency. The aim is to write as many words as possible within a time constraint.</a:t>
            </a:r>
          </a:p>
          <a:p>
            <a:endParaRPr lang="en-GB" dirty="0"/>
          </a:p>
          <a:p>
            <a:r>
              <a:rPr lang="en-GB" dirty="0" smtClean="0"/>
              <a:t>Pupils can write words provided by the teacher or generate their own examples. For example, in two minutes write as many words as possible with the </a:t>
            </a:r>
            <a:r>
              <a:rPr lang="en-GB" i="1" dirty="0" err="1" smtClean="0"/>
              <a:t>ough</a:t>
            </a:r>
            <a:r>
              <a:rPr lang="en-GB" dirty="0" smtClean="0"/>
              <a:t> letter string.</a:t>
            </a:r>
          </a:p>
          <a:p>
            <a:endParaRPr lang="en-GB" dirty="0"/>
          </a:p>
          <a:p>
            <a:r>
              <a:rPr lang="en-GB" dirty="0" smtClean="0"/>
              <a:t>This can be turned into a variety of competitive games including working in teams and developing relay race approaches. </a:t>
            </a:r>
            <a:endParaRPr lang="en-GB" dirty="0"/>
          </a:p>
        </p:txBody>
      </p:sp>
    </p:spTree>
    <p:extLst>
      <p:ext uri="{BB962C8B-B14F-4D97-AF65-F5344CB8AC3E}">
        <p14:creationId xmlns:p14="http://schemas.microsoft.com/office/powerpoint/2010/main" val="158249201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Drawing around the word to show the shape</a:t>
            </a:r>
            <a:endParaRPr lang="en-GB" b="1" u="sng" dirty="0"/>
          </a:p>
        </p:txBody>
      </p:sp>
      <p:sp>
        <p:nvSpPr>
          <p:cNvPr id="3" name="Content Placeholder 2"/>
          <p:cNvSpPr>
            <a:spLocks noGrp="1"/>
          </p:cNvSpPr>
          <p:nvPr>
            <p:ph idx="1"/>
          </p:nvPr>
        </p:nvSpPr>
        <p:spPr/>
        <p:txBody>
          <a:bodyPr/>
          <a:lstStyle/>
          <a:p>
            <a:pPr marL="0" indent="0">
              <a:buNone/>
            </a:pPr>
            <a:r>
              <a:rPr lang="en-GB" dirty="0" smtClean="0"/>
              <a:t>Draw around the words making a clear distinction in size where there are ascenders and descenders. Look carefully at the shape of the word and the letters in each box. Now try to write the word making sure that you get the same shape. </a:t>
            </a:r>
          </a:p>
          <a:p>
            <a:pPr marL="0" indent="0">
              <a:buNone/>
            </a:pPr>
            <a:endParaRPr lang="en-GB" dirty="0"/>
          </a:p>
          <a:p>
            <a:pPr marL="0" indent="0">
              <a:buNone/>
            </a:pPr>
            <a:r>
              <a:rPr lang="en-GB" dirty="0" smtClean="0"/>
              <a:t>totally</a:t>
            </a:r>
            <a:endParaRPr lang="en-GB" dirty="0"/>
          </a:p>
        </p:txBody>
      </p:sp>
      <p:pic>
        <p:nvPicPr>
          <p:cNvPr id="4" name="Picture 3"/>
          <p:cNvPicPr>
            <a:picLocks noChangeAspect="1"/>
          </p:cNvPicPr>
          <p:nvPr/>
        </p:nvPicPr>
        <p:blipFill>
          <a:blip r:embed="rId2"/>
          <a:stretch>
            <a:fillRect/>
          </a:stretch>
        </p:blipFill>
        <p:spPr>
          <a:xfrm>
            <a:off x="5063595" y="3812821"/>
            <a:ext cx="4735161" cy="1717499"/>
          </a:xfrm>
          <a:prstGeom prst="rect">
            <a:avLst/>
          </a:prstGeom>
        </p:spPr>
      </p:pic>
    </p:spTree>
    <p:extLst>
      <p:ext uri="{BB962C8B-B14F-4D97-AF65-F5344CB8AC3E}">
        <p14:creationId xmlns:p14="http://schemas.microsoft.com/office/powerpoint/2010/main" val="387015848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Drawing an image around the word</a:t>
            </a:r>
            <a:endParaRPr lang="en-GB" b="1" u="sng" dirty="0"/>
          </a:p>
        </p:txBody>
      </p:sp>
      <p:sp>
        <p:nvSpPr>
          <p:cNvPr id="3" name="Content Placeholder 2"/>
          <p:cNvSpPr>
            <a:spLocks noGrp="1"/>
          </p:cNvSpPr>
          <p:nvPr>
            <p:ph idx="1"/>
          </p:nvPr>
        </p:nvSpPr>
        <p:spPr/>
        <p:txBody>
          <a:bodyPr/>
          <a:lstStyle/>
          <a:p>
            <a:pPr marL="0" indent="0">
              <a:buNone/>
            </a:pPr>
            <a:r>
              <a:rPr lang="en-GB" dirty="0" smtClean="0"/>
              <a:t>This strategy is all about making a word memorable. It links to meaning in order to try to make the spelling noticeable. </a:t>
            </a:r>
          </a:p>
          <a:p>
            <a:pPr marL="0" indent="0">
              <a:buNone/>
            </a:pPr>
            <a:endParaRPr lang="en-GB" dirty="0"/>
          </a:p>
          <a:p>
            <a:pPr marL="0" indent="0">
              <a:buNone/>
            </a:pPr>
            <a:endParaRPr lang="en-GB" dirty="0" smtClean="0"/>
          </a:p>
          <a:p>
            <a:pPr marL="0" indent="0">
              <a:buNone/>
            </a:pPr>
            <a:r>
              <a:rPr lang="en-GB" dirty="0"/>
              <a:t> </a:t>
            </a:r>
            <a:r>
              <a:rPr lang="en-GB" dirty="0" smtClean="0"/>
              <a:t>                            Monarchy </a:t>
            </a:r>
          </a:p>
          <a:p>
            <a:pPr marL="0" indent="0">
              <a:buNone/>
            </a:pPr>
            <a:endParaRPr lang="en-GB" dirty="0"/>
          </a:p>
          <a:p>
            <a:pPr marL="0" indent="0">
              <a:buNone/>
            </a:pPr>
            <a:r>
              <a:rPr lang="en-GB" dirty="0" smtClean="0"/>
              <a:t>You can’t use this method as your main method of learning spellings, but it might work on those that are just a little more difficult to remember. </a:t>
            </a:r>
            <a:endParaRPr lang="en-GB" dirty="0"/>
          </a:p>
        </p:txBody>
      </p:sp>
      <p:pic>
        <p:nvPicPr>
          <p:cNvPr id="4" name="Picture 3"/>
          <p:cNvPicPr>
            <a:picLocks noChangeAspect="1"/>
          </p:cNvPicPr>
          <p:nvPr/>
        </p:nvPicPr>
        <p:blipFill>
          <a:blip r:embed="rId2"/>
          <a:stretch>
            <a:fillRect/>
          </a:stretch>
        </p:blipFill>
        <p:spPr>
          <a:xfrm>
            <a:off x="6340650" y="3093156"/>
            <a:ext cx="3190875" cy="1371600"/>
          </a:xfrm>
          <a:prstGeom prst="rect">
            <a:avLst/>
          </a:prstGeom>
        </p:spPr>
      </p:pic>
    </p:spTree>
    <p:extLst>
      <p:ext uri="{BB962C8B-B14F-4D97-AF65-F5344CB8AC3E}">
        <p14:creationId xmlns:p14="http://schemas.microsoft.com/office/powerpoint/2010/main" val="189188802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Words without vowels </a:t>
            </a:r>
            <a:endParaRPr lang="en-GB" b="1" u="sng" dirty="0"/>
          </a:p>
        </p:txBody>
      </p:sp>
      <p:sp>
        <p:nvSpPr>
          <p:cNvPr id="3" name="Content Placeholder 2"/>
          <p:cNvSpPr>
            <a:spLocks noGrp="1"/>
          </p:cNvSpPr>
          <p:nvPr>
            <p:ph idx="1"/>
          </p:nvPr>
        </p:nvSpPr>
        <p:spPr/>
        <p:txBody>
          <a:bodyPr/>
          <a:lstStyle/>
          <a:p>
            <a:pPr marL="0" indent="0">
              <a:buNone/>
            </a:pPr>
            <a:r>
              <a:rPr lang="en-GB" dirty="0" smtClean="0"/>
              <a:t>This strategy is useful where the vowel choices are the challenge in the words. Write the words without the vowels and the pupils have to choose the correct grapheme to put in the space. For example, for the word field: </a:t>
            </a:r>
          </a:p>
          <a:p>
            <a:pPr marL="0" indent="0">
              <a:buNone/>
            </a:pPr>
            <a:r>
              <a:rPr lang="en-GB" dirty="0"/>
              <a:t> </a:t>
            </a:r>
            <a:endParaRPr lang="en-GB" dirty="0" smtClean="0"/>
          </a:p>
          <a:p>
            <a:pPr marL="0" indent="0">
              <a:buNone/>
            </a:pPr>
            <a:endParaRPr lang="en-GB" dirty="0"/>
          </a:p>
          <a:p>
            <a:pPr marL="0" indent="0">
              <a:buNone/>
            </a:pPr>
            <a:r>
              <a:rPr lang="en-GB" sz="5400" dirty="0" smtClean="0"/>
              <a:t>                        f</a:t>
            </a:r>
            <a:r>
              <a:rPr lang="en-GB" sz="5400" u="sng" dirty="0" smtClean="0"/>
              <a:t>      </a:t>
            </a:r>
            <a:r>
              <a:rPr lang="en-GB" sz="5400" dirty="0" smtClean="0"/>
              <a:t>ld</a:t>
            </a:r>
            <a:endParaRPr lang="en-GB" sz="5400" dirty="0"/>
          </a:p>
        </p:txBody>
      </p:sp>
    </p:spTree>
    <p:extLst>
      <p:ext uri="{BB962C8B-B14F-4D97-AF65-F5344CB8AC3E}">
        <p14:creationId xmlns:p14="http://schemas.microsoft.com/office/powerpoint/2010/main" val="182691574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41954"/>
            <a:ext cx="10515600" cy="1325563"/>
          </a:xfrm>
        </p:spPr>
        <p:txBody>
          <a:bodyPr/>
          <a:lstStyle/>
          <a:p>
            <a:r>
              <a:rPr lang="en-GB" b="1" u="sng" dirty="0" smtClean="0"/>
              <a:t>Pyramid words</a:t>
            </a:r>
            <a:endParaRPr lang="en-GB" b="1" u="sng" dirty="0"/>
          </a:p>
        </p:txBody>
      </p:sp>
      <p:sp>
        <p:nvSpPr>
          <p:cNvPr id="3" name="Content Placeholder 2"/>
          <p:cNvSpPr>
            <a:spLocks noGrp="1"/>
          </p:cNvSpPr>
          <p:nvPr>
            <p:ph idx="1"/>
          </p:nvPr>
        </p:nvSpPr>
        <p:spPr>
          <a:xfrm>
            <a:off x="838200" y="1204736"/>
            <a:ext cx="10515600" cy="5320242"/>
          </a:xfrm>
        </p:spPr>
        <p:txBody>
          <a:bodyPr>
            <a:normAutofit/>
          </a:bodyPr>
          <a:lstStyle/>
          <a:p>
            <a:pPr marL="0" indent="0">
              <a:buNone/>
            </a:pPr>
            <a:r>
              <a:rPr lang="en-GB" dirty="0" smtClean="0"/>
              <a:t>This method of learning words forces you to think of each letter separately.                                          </a:t>
            </a:r>
          </a:p>
          <a:p>
            <a:pPr marL="0" indent="0">
              <a:buNone/>
            </a:pPr>
            <a:r>
              <a:rPr lang="en-GB" dirty="0" smtClean="0"/>
              <a:t>                                                         p</a:t>
            </a:r>
          </a:p>
          <a:p>
            <a:pPr marL="0" indent="0">
              <a:buNone/>
            </a:pPr>
            <a:r>
              <a:rPr lang="en-GB" dirty="0"/>
              <a:t> </a:t>
            </a:r>
            <a:r>
              <a:rPr lang="en-GB" dirty="0" smtClean="0"/>
              <a:t>                                                       p y</a:t>
            </a:r>
          </a:p>
          <a:p>
            <a:pPr marL="0" indent="0">
              <a:buNone/>
            </a:pPr>
            <a:r>
              <a:rPr lang="en-GB" dirty="0"/>
              <a:t> </a:t>
            </a:r>
            <a:r>
              <a:rPr lang="en-GB" dirty="0" smtClean="0"/>
              <a:t>                                                      p y r</a:t>
            </a:r>
          </a:p>
          <a:p>
            <a:pPr marL="0" indent="0">
              <a:buNone/>
            </a:pPr>
            <a:r>
              <a:rPr lang="en-GB" dirty="0"/>
              <a:t> </a:t>
            </a:r>
            <a:r>
              <a:rPr lang="en-GB" dirty="0" smtClean="0"/>
              <a:t>                                                     p y r a</a:t>
            </a:r>
          </a:p>
          <a:p>
            <a:pPr marL="0" indent="0">
              <a:buNone/>
            </a:pPr>
            <a:r>
              <a:rPr lang="en-GB" dirty="0"/>
              <a:t> </a:t>
            </a:r>
            <a:r>
              <a:rPr lang="en-GB" dirty="0" smtClean="0"/>
              <a:t>                                                    p y r a m </a:t>
            </a:r>
          </a:p>
          <a:p>
            <a:pPr marL="0" indent="0">
              <a:buNone/>
            </a:pPr>
            <a:r>
              <a:rPr lang="en-GB" dirty="0"/>
              <a:t> </a:t>
            </a:r>
            <a:r>
              <a:rPr lang="en-GB" dirty="0" smtClean="0"/>
              <a:t>                                                   p y r a m </a:t>
            </a:r>
            <a:r>
              <a:rPr lang="en-GB" dirty="0" err="1" smtClean="0"/>
              <a:t>i</a:t>
            </a:r>
            <a:endParaRPr lang="en-GB" dirty="0" smtClean="0"/>
          </a:p>
          <a:p>
            <a:pPr marL="0" indent="0">
              <a:buNone/>
            </a:pPr>
            <a:r>
              <a:rPr lang="en-GB" dirty="0"/>
              <a:t> </a:t>
            </a:r>
            <a:r>
              <a:rPr lang="en-GB" dirty="0" smtClean="0"/>
              <a:t>                                                  p y r a m </a:t>
            </a:r>
            <a:r>
              <a:rPr lang="en-GB" dirty="0" err="1" smtClean="0"/>
              <a:t>i</a:t>
            </a:r>
            <a:r>
              <a:rPr lang="en-GB" dirty="0" smtClean="0"/>
              <a:t> d </a:t>
            </a:r>
          </a:p>
          <a:p>
            <a:pPr marL="0" indent="0">
              <a:buNone/>
            </a:pPr>
            <a:endParaRPr lang="en-GB" dirty="0"/>
          </a:p>
          <a:p>
            <a:pPr marL="0" indent="0">
              <a:buNone/>
            </a:pPr>
            <a:r>
              <a:rPr lang="en-GB" dirty="0" smtClean="0"/>
              <a:t>You can then reverse the process so that you end up with a diamond!</a:t>
            </a:r>
          </a:p>
          <a:p>
            <a:pPr marL="0" indent="0">
              <a:buNone/>
            </a:pPr>
            <a:endParaRPr lang="en-GB" dirty="0"/>
          </a:p>
        </p:txBody>
      </p:sp>
    </p:spTree>
    <p:extLst>
      <p:ext uri="{BB962C8B-B14F-4D97-AF65-F5344CB8AC3E}">
        <p14:creationId xmlns:p14="http://schemas.microsoft.com/office/powerpoint/2010/main" val="102088164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791328" y="1027289"/>
            <a:ext cx="7124072" cy="4921867"/>
          </a:xfrm>
          <a:prstGeom prst="rect">
            <a:avLst/>
          </a:prstGeom>
        </p:spPr>
      </p:pic>
    </p:spTree>
    <p:extLst>
      <p:ext uri="{BB962C8B-B14F-4D97-AF65-F5344CB8AC3E}">
        <p14:creationId xmlns:p14="http://schemas.microsoft.com/office/powerpoint/2010/main" val="409139523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Other strategies</a:t>
            </a:r>
            <a:endParaRPr lang="en-GB" b="1" u="sng" dirty="0"/>
          </a:p>
        </p:txBody>
      </p:sp>
      <p:sp>
        <p:nvSpPr>
          <p:cNvPr id="5" name="TextBox 4"/>
          <p:cNvSpPr txBox="1"/>
          <p:nvPr/>
        </p:nvSpPr>
        <p:spPr>
          <a:xfrm>
            <a:off x="656217" y="1538343"/>
            <a:ext cx="8842786" cy="3970318"/>
          </a:xfrm>
          <a:prstGeom prst="rect">
            <a:avLst/>
          </a:prstGeom>
          <a:noFill/>
        </p:spPr>
        <p:txBody>
          <a:bodyPr wrap="square" rtlCol="0">
            <a:spAutoFit/>
          </a:bodyPr>
          <a:lstStyle/>
          <a:p>
            <a:r>
              <a:rPr lang="en-GB" b="1" dirty="0" smtClean="0"/>
              <a:t>Other methods can include:</a:t>
            </a:r>
          </a:p>
          <a:p>
            <a:endParaRPr lang="en-GB" dirty="0"/>
          </a:p>
          <a:p>
            <a:pPr marL="285750" indent="-285750">
              <a:buFont typeface="Arial" panose="020B0604020202020204" pitchFamily="34" charset="0"/>
              <a:buChar char="•"/>
            </a:pPr>
            <a:r>
              <a:rPr lang="en-GB" dirty="0" smtClean="0"/>
              <a:t>Rainbow writing: Using coloured pencils in different ways can help to make parts of the word more memorable.</a:t>
            </a:r>
          </a:p>
          <a:p>
            <a:pPr marL="742950" lvl="1" indent="-285750">
              <a:buFont typeface="Arial" panose="020B0604020202020204" pitchFamily="34" charset="0"/>
              <a:buChar char="•"/>
            </a:pPr>
            <a:r>
              <a:rPr lang="en-GB" dirty="0" smtClean="0"/>
              <a:t>You could highlight the tricky parts of the word or write the tricky part in a different colour, or write the word in red, then overlay in orange, yellow and so on.</a:t>
            </a:r>
          </a:p>
          <a:p>
            <a:endParaRPr lang="en-GB" dirty="0"/>
          </a:p>
          <a:p>
            <a:pPr marL="285750" indent="-285750">
              <a:buFont typeface="Arial" panose="020B0604020202020204" pitchFamily="34" charset="0"/>
              <a:buChar char="•"/>
            </a:pPr>
            <a:r>
              <a:rPr lang="en-GB" dirty="0" smtClean="0"/>
              <a:t>Making up memorable ‘silly sentences’ containing the word.</a:t>
            </a:r>
          </a:p>
          <a:p>
            <a:endParaRPr lang="en-GB" dirty="0"/>
          </a:p>
          <a:p>
            <a:pPr marL="285750" indent="-285750">
              <a:buFont typeface="Arial" panose="020B0604020202020204" pitchFamily="34" charset="0"/>
              <a:buChar char="•"/>
            </a:pPr>
            <a:r>
              <a:rPr lang="en-GB" dirty="0" smtClean="0"/>
              <a:t>Saying the word in a funny way – for example, pronouncing the silent letter in the word. E.g. Knight.</a:t>
            </a:r>
          </a:p>
          <a:p>
            <a:endParaRPr lang="en-GB" dirty="0"/>
          </a:p>
          <a:p>
            <a:pPr marL="285750" indent="-285750">
              <a:buFont typeface="Arial" panose="020B0604020202020204" pitchFamily="34" charset="0"/>
              <a:buChar char="•"/>
            </a:pPr>
            <a:r>
              <a:rPr lang="en-GB" dirty="0" smtClean="0"/>
              <a:t>Clapping and counting to identify the syllables in the word. </a:t>
            </a:r>
            <a:endParaRPr lang="en-GB" dirty="0"/>
          </a:p>
        </p:txBody>
      </p:sp>
    </p:spTree>
    <p:extLst>
      <p:ext uri="{BB962C8B-B14F-4D97-AF65-F5344CB8AC3E}">
        <p14:creationId xmlns:p14="http://schemas.microsoft.com/office/powerpoint/2010/main" val="5547894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 – what is done at school to support reading</a:t>
            </a:r>
            <a:endParaRPr lang="en-GB" dirty="0"/>
          </a:p>
        </p:txBody>
      </p:sp>
      <p:sp>
        <p:nvSpPr>
          <p:cNvPr id="3" name="Content Placeholder 2"/>
          <p:cNvSpPr>
            <a:spLocks noGrp="1"/>
          </p:cNvSpPr>
          <p:nvPr>
            <p:ph idx="1"/>
          </p:nvPr>
        </p:nvSpPr>
        <p:spPr/>
        <p:txBody>
          <a:bodyPr>
            <a:normAutofit fontScale="85000" lnSpcReduction="20000"/>
          </a:bodyPr>
          <a:lstStyle/>
          <a:p>
            <a:r>
              <a:rPr lang="en-GB" dirty="0"/>
              <a:t>Guided Reading daily</a:t>
            </a:r>
          </a:p>
          <a:p>
            <a:r>
              <a:rPr lang="en-GB" dirty="0" smtClean="0"/>
              <a:t>Drop </a:t>
            </a:r>
            <a:r>
              <a:rPr lang="en-GB" dirty="0"/>
              <a:t>Everything and Read</a:t>
            </a:r>
          </a:p>
          <a:p>
            <a:r>
              <a:rPr lang="en-GB" dirty="0" smtClean="0"/>
              <a:t>Reading </a:t>
            </a:r>
            <a:r>
              <a:rPr lang="en-GB" dirty="0"/>
              <a:t>buddies</a:t>
            </a:r>
          </a:p>
          <a:p>
            <a:r>
              <a:rPr lang="en-GB" dirty="0"/>
              <a:t>Class book (3:00-3:15)</a:t>
            </a:r>
          </a:p>
          <a:p>
            <a:r>
              <a:rPr lang="en-GB" dirty="0"/>
              <a:t>Individual incentives for reluctant </a:t>
            </a:r>
            <a:r>
              <a:rPr lang="en-GB" dirty="0" smtClean="0"/>
              <a:t>readers</a:t>
            </a:r>
          </a:p>
          <a:p>
            <a:r>
              <a:rPr lang="en-GB" dirty="0" smtClean="0"/>
              <a:t>Accelerated reader programme</a:t>
            </a:r>
          </a:p>
          <a:p>
            <a:endParaRPr lang="en-GB" dirty="0"/>
          </a:p>
          <a:p>
            <a:pPr marL="0" indent="0">
              <a:buNone/>
            </a:pPr>
            <a:r>
              <a:rPr lang="en-GB" u="sng" dirty="0" smtClean="0"/>
              <a:t>Home Help</a:t>
            </a:r>
          </a:p>
          <a:p>
            <a:r>
              <a:rPr lang="en-GB" dirty="0" smtClean="0"/>
              <a:t>Reading x 5 a week</a:t>
            </a:r>
          </a:p>
          <a:p>
            <a:r>
              <a:rPr lang="en-GB" dirty="0" smtClean="0"/>
              <a:t>Signed reading records bought in every Thursday</a:t>
            </a:r>
          </a:p>
          <a:p>
            <a:r>
              <a:rPr lang="en-GB" dirty="0" smtClean="0"/>
              <a:t>Visits to local library</a:t>
            </a:r>
          </a:p>
          <a:p>
            <a:r>
              <a:rPr lang="en-GB" dirty="0" smtClean="0"/>
              <a:t>BOOK TALK</a:t>
            </a:r>
          </a:p>
          <a:p>
            <a:endParaRPr lang="en-GB" dirty="0"/>
          </a:p>
        </p:txBody>
      </p:sp>
    </p:spTree>
    <p:extLst>
      <p:ext uri="{BB962C8B-B14F-4D97-AF65-F5344CB8AC3E}">
        <p14:creationId xmlns:p14="http://schemas.microsoft.com/office/powerpoint/2010/main" val="42314567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0145" y="152400"/>
            <a:ext cx="3657600" cy="2057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4064000" y="171450"/>
            <a:ext cx="3759200" cy="21145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10885" y="185016"/>
            <a:ext cx="3759200" cy="2114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89345" y="2286000"/>
            <a:ext cx="3759200" cy="2114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064000" y="2308515"/>
            <a:ext cx="3746885" cy="21076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810885" y="2362200"/>
            <a:ext cx="3860800" cy="2171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1601" y="4450774"/>
            <a:ext cx="3922376" cy="2206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3" name="Picture 9"/>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064000" y="4500131"/>
            <a:ext cx="3746885" cy="21076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4" name="Picture 10"/>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810885" y="4437496"/>
            <a:ext cx="4125576" cy="2320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545644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Times Tables</a:t>
            </a:r>
            <a:endParaRPr lang="en-GB"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460358"/>
            <a:ext cx="4956596" cy="51282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5706979" y="1667652"/>
            <a:ext cx="4170947" cy="1477328"/>
          </a:xfrm>
          <a:prstGeom prst="rect">
            <a:avLst/>
          </a:prstGeom>
          <a:solidFill>
            <a:srgbClr val="FFFF00"/>
          </a:solidFill>
        </p:spPr>
        <p:txBody>
          <a:bodyPr wrap="square">
            <a:spAutoFit/>
          </a:bodyPr>
          <a:lstStyle/>
          <a:p>
            <a:r>
              <a:rPr lang="en-GB" b="1" dirty="0"/>
              <a:t>Mild:</a:t>
            </a:r>
            <a:r>
              <a:rPr lang="en-GB" dirty="0"/>
              <a:t> 2, 5, 10</a:t>
            </a:r>
          </a:p>
          <a:p>
            <a:endParaRPr lang="en-GB" dirty="0"/>
          </a:p>
          <a:p>
            <a:r>
              <a:rPr lang="en-GB" b="1" dirty="0"/>
              <a:t>Spicy: </a:t>
            </a:r>
            <a:r>
              <a:rPr lang="en-GB" dirty="0"/>
              <a:t>2, 5, 10, 3, 6, 9</a:t>
            </a:r>
          </a:p>
          <a:p>
            <a:endParaRPr lang="en-GB" dirty="0"/>
          </a:p>
          <a:p>
            <a:r>
              <a:rPr lang="en-GB" b="1" dirty="0"/>
              <a:t>Hot: </a:t>
            </a:r>
            <a:r>
              <a:rPr lang="en-GB" dirty="0"/>
              <a:t>2, 5, 10, 3, 6, 9, 4, 8, 7, 11, 12</a:t>
            </a:r>
          </a:p>
        </p:txBody>
      </p:sp>
      <p:sp>
        <p:nvSpPr>
          <p:cNvPr id="6" name="TextBox 5"/>
          <p:cNvSpPr txBox="1"/>
          <p:nvPr/>
        </p:nvSpPr>
        <p:spPr>
          <a:xfrm>
            <a:off x="5823284" y="3828449"/>
            <a:ext cx="5450305" cy="1477328"/>
          </a:xfrm>
          <a:prstGeom prst="rect">
            <a:avLst/>
          </a:prstGeom>
          <a:noFill/>
        </p:spPr>
        <p:txBody>
          <a:bodyPr wrap="square" rtlCol="0">
            <a:spAutoFit/>
          </a:bodyPr>
          <a:lstStyle/>
          <a:p>
            <a:r>
              <a:rPr lang="en-GB" u="sng" dirty="0" smtClean="0"/>
              <a:t>Ways to learn:</a:t>
            </a:r>
          </a:p>
          <a:p>
            <a:endParaRPr lang="en-GB" u="sng" dirty="0" smtClean="0"/>
          </a:p>
          <a:p>
            <a:pPr marL="285750" indent="-285750">
              <a:buFont typeface="Arial" panose="020B0604020202020204" pitchFamily="34" charset="0"/>
              <a:buChar char="•"/>
            </a:pPr>
            <a:r>
              <a:rPr lang="en-GB" dirty="0" smtClean="0"/>
              <a:t>Chanting</a:t>
            </a:r>
          </a:p>
          <a:p>
            <a:pPr marL="285750" indent="-285750">
              <a:buFont typeface="Arial" panose="020B0604020202020204" pitchFamily="34" charset="0"/>
              <a:buChar char="•"/>
            </a:pPr>
            <a:r>
              <a:rPr lang="en-GB" dirty="0" smtClean="0"/>
              <a:t>Making links</a:t>
            </a:r>
          </a:p>
          <a:p>
            <a:pPr marL="285750" indent="-285750">
              <a:buFont typeface="Arial" panose="020B0604020202020204" pitchFamily="34" charset="0"/>
              <a:buChar char="•"/>
            </a:pPr>
            <a:r>
              <a:rPr lang="en-GB" dirty="0" smtClean="0"/>
              <a:t>Games </a:t>
            </a:r>
            <a:endParaRPr lang="en-GB" dirty="0"/>
          </a:p>
        </p:txBody>
      </p:sp>
    </p:spTree>
    <p:extLst>
      <p:ext uri="{BB962C8B-B14F-4D97-AF65-F5344CB8AC3E}">
        <p14:creationId xmlns:p14="http://schemas.microsoft.com/office/powerpoint/2010/main" val="10211093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9350" y="237025"/>
            <a:ext cx="8572500" cy="3552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521367" y="4128519"/>
            <a:ext cx="9007643" cy="369332"/>
          </a:xfrm>
          <a:prstGeom prst="rect">
            <a:avLst/>
          </a:prstGeom>
        </p:spPr>
        <p:txBody>
          <a:bodyPr wrap="square">
            <a:spAutoFit/>
          </a:bodyPr>
          <a:lstStyle/>
          <a:p>
            <a:r>
              <a:rPr lang="en-GB" dirty="0"/>
              <a:t>https://www.topmarks.co.uk/maths-games/7-11-years/times-tables</a:t>
            </a:r>
          </a:p>
        </p:txBody>
      </p:sp>
    </p:spTree>
    <p:extLst>
      <p:ext uri="{BB962C8B-B14F-4D97-AF65-F5344CB8AC3E}">
        <p14:creationId xmlns:p14="http://schemas.microsoft.com/office/powerpoint/2010/main" val="27960360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Thank you for coming</a:t>
            </a:r>
            <a:endParaRPr lang="en-GB" b="1" dirty="0"/>
          </a:p>
        </p:txBody>
      </p:sp>
      <p:sp>
        <p:nvSpPr>
          <p:cNvPr id="3" name="Content Placeholder 2"/>
          <p:cNvSpPr>
            <a:spLocks noGrp="1"/>
          </p:cNvSpPr>
          <p:nvPr>
            <p:ph idx="1"/>
          </p:nvPr>
        </p:nvSpPr>
        <p:spPr/>
        <p:txBody>
          <a:bodyPr/>
          <a:lstStyle/>
          <a:p>
            <a:r>
              <a:rPr lang="en-GB" dirty="0" smtClean="0"/>
              <a:t>Working together, we can help enable your child to make the best possible progress.</a:t>
            </a:r>
          </a:p>
          <a:p>
            <a:r>
              <a:rPr lang="en-GB" dirty="0" smtClean="0"/>
              <a:t>Look out for your child’s spelling journal and reading record. </a:t>
            </a:r>
          </a:p>
          <a:p>
            <a:r>
              <a:rPr lang="en-GB" dirty="0" smtClean="0"/>
              <a:t>Ensure it is in school every day.</a:t>
            </a:r>
            <a:endParaRPr lang="en-GB" dirty="0"/>
          </a:p>
        </p:txBody>
      </p:sp>
    </p:spTree>
    <p:extLst>
      <p:ext uri="{BB962C8B-B14F-4D97-AF65-F5344CB8AC3E}">
        <p14:creationId xmlns:p14="http://schemas.microsoft.com/office/powerpoint/2010/main" val="1834401365"/>
      </p:ext>
    </p:extLst>
  </p:cSld>
  <p:clrMapOvr>
    <a:masterClrMapping/>
  </p:clrMapOvr>
</p:sld>
</file>

<file path=ppt/theme/theme1.xml><?xml version="1.0" encoding="utf-8"?>
<a:theme xmlns:a="http://schemas.openxmlformats.org/drawingml/2006/main" name="Facet">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112</TotalTime>
  <Words>1126</Words>
  <Application>Microsoft Office PowerPoint</Application>
  <PresentationFormat>Custom</PresentationFormat>
  <Paragraphs>128</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Facet</vt:lpstr>
      <vt:lpstr>No Nonsense Spelling</vt:lpstr>
      <vt:lpstr>Common Exception Words Year 2</vt:lpstr>
      <vt:lpstr>Statutory Word Lists Years 3-4</vt:lpstr>
      <vt:lpstr>Statutory Word Lists Years 5 -6</vt:lpstr>
      <vt:lpstr>Teaching Spellings</vt:lpstr>
      <vt:lpstr>Learning Spelling</vt:lpstr>
      <vt:lpstr>Assessment </vt:lpstr>
      <vt:lpstr>Spelling Journals </vt:lpstr>
      <vt:lpstr>Spelling Journals</vt:lpstr>
      <vt:lpstr>PowerPoint Presentation</vt:lpstr>
      <vt:lpstr>Look, say, cover, write, check</vt:lpstr>
      <vt:lpstr>Quickwrite</vt:lpstr>
      <vt:lpstr>Drawing around the word to show the shape</vt:lpstr>
      <vt:lpstr>Drawing an image around the word</vt:lpstr>
      <vt:lpstr>Words without vowels </vt:lpstr>
      <vt:lpstr>Pyramid words</vt:lpstr>
      <vt:lpstr>PowerPoint Presentation</vt:lpstr>
      <vt:lpstr>Other strategies</vt:lpstr>
      <vt:lpstr>Reading – what is done at school to support reading</vt:lpstr>
      <vt:lpstr>PowerPoint Presentation</vt:lpstr>
      <vt:lpstr>Times Tables</vt:lpstr>
      <vt:lpstr>PowerPoint Presentation</vt:lpstr>
      <vt:lpstr>Thank you for coming</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Nonsense Spelling</dc:title>
  <dc:creator>Lynsey Young</dc:creator>
  <cp:lastModifiedBy>ThomasC</cp:lastModifiedBy>
  <cp:revision>21</cp:revision>
  <dcterms:created xsi:type="dcterms:W3CDTF">2018-09-27T19:16:18Z</dcterms:created>
  <dcterms:modified xsi:type="dcterms:W3CDTF">2018-09-28T15:54:42Z</dcterms:modified>
</cp:coreProperties>
</file>