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58"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ED6E5-2E5A-40BD-9D79-5D46D296A2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FB64B68-196A-414D-81E7-CFCB7E838F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995CD1-1B2A-4B68-9871-8B4F0A44F4FF}"/>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51DA39A9-C3E2-41AF-BE9A-03EB2FA2A0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BB4DB-7BCE-4B29-B69A-B960A6C00B33}"/>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237192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29DCD-EC69-4614-AC41-4486218D82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3AE01D-58A7-4541-884C-08055413A0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448780-8630-4CDD-8D3F-99C98F76943B}"/>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C781741B-B2F1-4F72-A10B-ED1113E26A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26BB2D-88BE-4F50-AAAF-588DA597A5C2}"/>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4144574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0CBCE-4581-4126-B7B3-95F2C4E87B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CD536D-E908-4C12-9976-B811BEBA80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548AA7-DBD9-4B05-8F78-ED8139E33878}"/>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B9D290BB-3863-4AAB-BB30-868296DB4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FE5A4-E2C4-4A76-B524-720AB98FF3FC}"/>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32352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996F7-CE7E-41B7-832F-1AE7DCC142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47EBD4-65CF-4CCA-95AF-D021846DD53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2FAA8B-6815-4F66-A61B-85DEC76B455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47977B-6A9C-4919-ABA3-3DFE180AB8A0}"/>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6" name="Footer Placeholder 5">
            <a:extLst>
              <a:ext uri="{FF2B5EF4-FFF2-40B4-BE49-F238E27FC236}">
                <a16:creationId xmlns:a16="http://schemas.microsoft.com/office/drawing/2014/main" id="{162315C8-347F-45B9-B1E9-1808B0D08D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F28171-0ED0-47F9-8036-9592DDE62C1F}"/>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4043607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D9DC8-5854-4883-BF26-A71A64F71FD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E92531-FEF1-4CB3-92F4-6D633FC62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2F32B-B0BE-4188-8A33-28D97D4131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BCBB30-AE55-40A0-91E8-8701A6DE55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C6B37A-E5C1-4B2A-9B29-BEC4EDBF38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98E9CCC-BDC4-4F83-9AE0-AF2CEBFB2D74}"/>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8" name="Footer Placeholder 7">
            <a:extLst>
              <a:ext uri="{FF2B5EF4-FFF2-40B4-BE49-F238E27FC236}">
                <a16:creationId xmlns:a16="http://schemas.microsoft.com/office/drawing/2014/main" id="{D4E24066-AA5C-4A15-BD25-83EE894AAD5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F21EA5-B924-4D89-BA9C-109A59F066B8}"/>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180367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B3431-8590-43B0-9610-4A37C446CB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370532-55FB-4E6E-BA8F-F795E91AB7F5}"/>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4" name="Footer Placeholder 3">
            <a:extLst>
              <a:ext uri="{FF2B5EF4-FFF2-40B4-BE49-F238E27FC236}">
                <a16:creationId xmlns:a16="http://schemas.microsoft.com/office/drawing/2014/main" id="{2C9C1365-89CD-46C1-ADE9-25AC4C0004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58A67C-5A68-4630-8EFC-D7DDF794DFC2}"/>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177239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27438E-F3D3-467F-AC9F-829AD1F778FD}"/>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3" name="Footer Placeholder 2">
            <a:extLst>
              <a:ext uri="{FF2B5EF4-FFF2-40B4-BE49-F238E27FC236}">
                <a16:creationId xmlns:a16="http://schemas.microsoft.com/office/drawing/2014/main" id="{F8DD52ED-9B00-4AE3-8CC3-259880B65F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E6B91D-8143-4572-9C1E-05E2AD95FCB4}"/>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3042765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6102-5101-4CCE-B061-6B26E6B99C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51D73D-CB74-49E5-9342-82ACF4EA84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BA00BA-B30E-4369-B8F8-C0C19295C3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AB2123-AA82-4219-979C-E7680A932332}"/>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6" name="Footer Placeholder 5">
            <a:extLst>
              <a:ext uri="{FF2B5EF4-FFF2-40B4-BE49-F238E27FC236}">
                <a16:creationId xmlns:a16="http://schemas.microsoft.com/office/drawing/2014/main" id="{4D6E1860-8019-429B-A217-1983D6C2E7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A45-0682-44D6-97B9-C2554A7AADC4}"/>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3218061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81296-C576-4E23-B607-A53B2FEFA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3568A2-DA3B-4020-97D7-65D9DED29D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594251-048A-4653-B659-196866789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EB2825-A5CE-4BF0-A4F9-F6417EF8E6ED}"/>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6" name="Footer Placeholder 5">
            <a:extLst>
              <a:ext uri="{FF2B5EF4-FFF2-40B4-BE49-F238E27FC236}">
                <a16:creationId xmlns:a16="http://schemas.microsoft.com/office/drawing/2014/main" id="{DDF9124E-F344-456A-90C1-3A6179D7AC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E93E35-209E-4E56-9FCD-B8D9E4B00BC6}"/>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1879921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A18FA-214F-4129-9515-6ED4A1F406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F7432E-59E0-4DC4-B132-2909BABA49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7973AC-866D-4E57-94DE-CE08CB68EB26}"/>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967AE371-ACDA-4858-9B3B-A018B3AAAA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1C1D6-B683-4CD6-9698-A8F6A7A4B220}"/>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1565629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665751-79C0-4161-A0BD-A999C9263A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BFB200-0403-47DA-941F-9832C673AF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47C152-FACF-46C6-A257-3B233D1CB831}"/>
              </a:ext>
            </a:extLst>
          </p:cNvPr>
          <p:cNvSpPr>
            <a:spLocks noGrp="1"/>
          </p:cNvSpPr>
          <p:nvPr>
            <p:ph type="dt" sz="half" idx="10"/>
          </p:nvPr>
        </p:nvSpPr>
        <p:spPr/>
        <p:txBody>
          <a:body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90AE1A90-85D9-41DC-A821-0A18B5F696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CC7A0F-66E2-4BE8-B977-951321C0F6A8}"/>
              </a:ext>
            </a:extLst>
          </p:cNvPr>
          <p:cNvSpPr>
            <a:spLocks noGrp="1"/>
          </p:cNvSpPr>
          <p:nvPr>
            <p:ph type="sldNum" sz="quarter" idx="12"/>
          </p:nvPr>
        </p:nvSpPr>
        <p:spPr/>
        <p:txBody>
          <a:bodyPr/>
          <a:lstStyle/>
          <a:p>
            <a:fld id="{092504A3-C07C-4377-B21D-3033CE3781C8}" type="slidenum">
              <a:rPr lang="en-GB" smtClean="0"/>
              <a:t>‹#›</a:t>
            </a:fld>
            <a:endParaRPr lang="en-GB"/>
          </a:p>
        </p:txBody>
      </p:sp>
    </p:spTree>
    <p:extLst>
      <p:ext uri="{BB962C8B-B14F-4D97-AF65-F5344CB8AC3E}">
        <p14:creationId xmlns:p14="http://schemas.microsoft.com/office/powerpoint/2010/main" val="2792270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81D0F9-62B3-44D6-A73B-6019222F83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6B60B6-5097-47DA-9233-F8F3465346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B1F75F-DE0A-45E3-ACA7-478D75EC04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5A1C4D-6558-43EB-B700-6A11741ECCED}" type="datetimeFigureOut">
              <a:rPr lang="en-GB" smtClean="0"/>
              <a:t>24/06/2020</a:t>
            </a:fld>
            <a:endParaRPr lang="en-GB"/>
          </a:p>
        </p:txBody>
      </p:sp>
      <p:sp>
        <p:nvSpPr>
          <p:cNvPr id="5" name="Footer Placeholder 4">
            <a:extLst>
              <a:ext uri="{FF2B5EF4-FFF2-40B4-BE49-F238E27FC236}">
                <a16:creationId xmlns:a16="http://schemas.microsoft.com/office/drawing/2014/main" id="{29B8B26F-6489-4877-A48C-A6BC4E83A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8871F39-8F55-401B-B7C8-A5AF20D36B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2504A3-C07C-4377-B21D-3033CE3781C8}" type="slidenum">
              <a:rPr lang="en-GB" smtClean="0"/>
              <a:t>‹#›</a:t>
            </a:fld>
            <a:endParaRPr lang="en-GB"/>
          </a:p>
        </p:txBody>
      </p:sp>
    </p:spTree>
    <p:extLst>
      <p:ext uri="{BB962C8B-B14F-4D97-AF65-F5344CB8AC3E}">
        <p14:creationId xmlns:p14="http://schemas.microsoft.com/office/powerpoint/2010/main" val="1553458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CD94C-8229-4546-ABE2-4758C2EAD0B0}"/>
              </a:ext>
            </a:extLst>
          </p:cNvPr>
          <p:cNvSpPr>
            <a:spLocks noGrp="1"/>
          </p:cNvSpPr>
          <p:nvPr>
            <p:ph type="ctrTitle"/>
          </p:nvPr>
        </p:nvSpPr>
        <p:spPr/>
        <p:txBody>
          <a:bodyPr>
            <a:normAutofit fontScale="90000"/>
          </a:bodyPr>
          <a:lstStyle/>
          <a:p>
            <a:r>
              <a:rPr lang="en-GB" dirty="0"/>
              <a:t>LO: To draw a still life study in charcoal</a:t>
            </a:r>
            <a:br>
              <a:rPr lang="en-GB" dirty="0"/>
            </a:br>
            <a:endParaRPr lang="en-GB" dirty="0"/>
          </a:p>
        </p:txBody>
      </p:sp>
      <p:sp>
        <p:nvSpPr>
          <p:cNvPr id="3" name="Subtitle 2">
            <a:extLst>
              <a:ext uri="{FF2B5EF4-FFF2-40B4-BE49-F238E27FC236}">
                <a16:creationId xmlns:a16="http://schemas.microsoft.com/office/drawing/2014/main" id="{07BE90AB-4787-4B98-B769-805447391EBF}"/>
              </a:ext>
            </a:extLst>
          </p:cNvPr>
          <p:cNvSpPr>
            <a:spLocks noGrp="1"/>
          </p:cNvSpPr>
          <p:nvPr>
            <p:ph type="subTitle" idx="1"/>
          </p:nvPr>
        </p:nvSpPr>
        <p:spPr/>
        <p:txBody>
          <a:bodyPr>
            <a:normAutofit lnSpcReduction="10000"/>
          </a:bodyPr>
          <a:lstStyle/>
          <a:p>
            <a:r>
              <a:rPr lang="en-GB" b="1" dirty="0"/>
              <a:t>Success criteria:</a:t>
            </a:r>
            <a:endParaRPr lang="en-GB" dirty="0"/>
          </a:p>
          <a:p>
            <a:pPr lvl="0"/>
            <a:r>
              <a:rPr lang="en-GB" dirty="0"/>
              <a:t>I can use charcoal and chalk to show light and shadow</a:t>
            </a:r>
            <a:endParaRPr lang="en-GB" u="none" strike="noStrike" dirty="0">
              <a:effectLst/>
            </a:endParaRPr>
          </a:p>
          <a:p>
            <a:pPr lvl="0"/>
            <a:r>
              <a:rPr lang="en-GB" dirty="0"/>
              <a:t>I can create a piece of abstract art</a:t>
            </a:r>
            <a:endParaRPr lang="en-GB" u="none" strike="noStrike" dirty="0">
              <a:effectLst/>
            </a:endParaRPr>
          </a:p>
          <a:p>
            <a:pPr lvl="0"/>
            <a:r>
              <a:rPr lang="en-GB" dirty="0"/>
              <a:t>I can create clear lines and shapes </a:t>
            </a:r>
            <a:endParaRPr lang="en-GB" u="none" strike="noStrike" dirty="0">
              <a:effectLst/>
            </a:endParaRPr>
          </a:p>
          <a:p>
            <a:endParaRPr lang="en-GB" dirty="0"/>
          </a:p>
        </p:txBody>
      </p:sp>
      <p:sp>
        <p:nvSpPr>
          <p:cNvPr id="4" name="TextBox 3">
            <a:extLst>
              <a:ext uri="{FF2B5EF4-FFF2-40B4-BE49-F238E27FC236}">
                <a16:creationId xmlns:a16="http://schemas.microsoft.com/office/drawing/2014/main" id="{45BAC2E9-7F11-4BD5-8334-E2D74B2B723A}"/>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161852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0D910-6837-4F28-BC1A-6174EBB94B57}"/>
              </a:ext>
            </a:extLst>
          </p:cNvPr>
          <p:cNvSpPr>
            <a:spLocks noGrp="1"/>
          </p:cNvSpPr>
          <p:nvPr>
            <p:ph type="title"/>
          </p:nvPr>
        </p:nvSpPr>
        <p:spPr/>
        <p:txBody>
          <a:bodyPr>
            <a:normAutofit/>
          </a:bodyPr>
          <a:lstStyle/>
          <a:p>
            <a:br>
              <a:rPr lang="en-GB" dirty="0"/>
            </a:br>
            <a:endParaRPr lang="en-GB" dirty="0"/>
          </a:p>
        </p:txBody>
      </p:sp>
      <p:sp>
        <p:nvSpPr>
          <p:cNvPr id="3" name="Content Placeholder 2">
            <a:extLst>
              <a:ext uri="{FF2B5EF4-FFF2-40B4-BE49-F238E27FC236}">
                <a16:creationId xmlns:a16="http://schemas.microsoft.com/office/drawing/2014/main" id="{2F0BBE67-CDCF-4DFF-BFC9-BF9D71BE89E8}"/>
              </a:ext>
            </a:extLst>
          </p:cNvPr>
          <p:cNvSpPr>
            <a:spLocks noGrp="1"/>
          </p:cNvSpPr>
          <p:nvPr>
            <p:ph idx="1"/>
          </p:nvPr>
        </p:nvSpPr>
        <p:spPr/>
        <p:txBody>
          <a:bodyPr/>
          <a:lstStyle/>
          <a:p>
            <a:pPr marL="0" indent="0">
              <a:buNone/>
            </a:pPr>
            <a:r>
              <a:rPr lang="en-GB" dirty="0"/>
              <a:t>Take a look back at the still life sketches in your sketchbooks.</a:t>
            </a:r>
          </a:p>
        </p:txBody>
      </p:sp>
      <p:sp>
        <p:nvSpPr>
          <p:cNvPr id="4" name="TextBox 3">
            <a:extLst>
              <a:ext uri="{FF2B5EF4-FFF2-40B4-BE49-F238E27FC236}">
                <a16:creationId xmlns:a16="http://schemas.microsoft.com/office/drawing/2014/main" id="{2512962A-C177-4943-B2C8-C49C5E72AFC3}"/>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3242303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F2626A-92B1-4DAC-9C1C-A795D45801BA}"/>
              </a:ext>
            </a:extLst>
          </p:cNvPr>
          <p:cNvPicPr>
            <a:picLocks noChangeAspect="1"/>
          </p:cNvPicPr>
          <p:nvPr/>
        </p:nvPicPr>
        <p:blipFill rotWithShape="1">
          <a:blip r:embed="rId2"/>
          <a:srcRect l="24063" t="16389" r="25781" b="11806"/>
          <a:stretch/>
        </p:blipFill>
        <p:spPr>
          <a:xfrm>
            <a:off x="190500" y="186761"/>
            <a:ext cx="7886700" cy="6351128"/>
          </a:xfrm>
          <a:prstGeom prst="rect">
            <a:avLst/>
          </a:prstGeom>
        </p:spPr>
      </p:pic>
      <p:pic>
        <p:nvPicPr>
          <p:cNvPr id="3" name="Picture 2">
            <a:extLst>
              <a:ext uri="{FF2B5EF4-FFF2-40B4-BE49-F238E27FC236}">
                <a16:creationId xmlns:a16="http://schemas.microsoft.com/office/drawing/2014/main" id="{5CDE8AD8-3557-40E4-A0A4-E6B7F32DD7C6}"/>
              </a:ext>
            </a:extLst>
          </p:cNvPr>
          <p:cNvPicPr>
            <a:picLocks noChangeAspect="1"/>
          </p:cNvPicPr>
          <p:nvPr/>
        </p:nvPicPr>
        <p:blipFill rotWithShape="1">
          <a:blip r:embed="rId3"/>
          <a:srcRect l="7500" t="81112" r="76094" b="9722"/>
          <a:stretch/>
        </p:blipFill>
        <p:spPr>
          <a:xfrm>
            <a:off x="8077200" y="394216"/>
            <a:ext cx="3515591" cy="1104900"/>
          </a:xfrm>
          <a:prstGeom prst="rect">
            <a:avLst/>
          </a:prstGeom>
        </p:spPr>
      </p:pic>
      <p:sp>
        <p:nvSpPr>
          <p:cNvPr id="5" name="Rectangle 4">
            <a:extLst>
              <a:ext uri="{FF2B5EF4-FFF2-40B4-BE49-F238E27FC236}">
                <a16:creationId xmlns:a16="http://schemas.microsoft.com/office/drawing/2014/main" id="{A4B92E6E-A340-42C1-90A5-5BEFCC92A7E8}"/>
              </a:ext>
            </a:extLst>
          </p:cNvPr>
          <p:cNvSpPr/>
          <p:nvPr/>
        </p:nvSpPr>
        <p:spPr>
          <a:xfrm>
            <a:off x="8248649" y="2033343"/>
            <a:ext cx="3590925" cy="1754326"/>
          </a:xfrm>
          <a:prstGeom prst="rect">
            <a:avLst/>
          </a:prstGeom>
        </p:spPr>
        <p:txBody>
          <a:bodyPr wrap="square">
            <a:spAutoFit/>
          </a:bodyPr>
          <a:lstStyle/>
          <a:p>
            <a:pPr lvl="0"/>
            <a:r>
              <a:rPr lang="en-GB" dirty="0"/>
              <a:t>The Cezanne is in oils and precisely uses the form and colour of each shape. The composition is such that the lines of each item flow into each other. </a:t>
            </a:r>
            <a:endParaRPr lang="en-GB" u="none" strike="noStrike" dirty="0">
              <a:effectLst/>
            </a:endParaRPr>
          </a:p>
          <a:p>
            <a:pPr>
              <a:spcAft>
                <a:spcPts val="0"/>
              </a:spcAft>
            </a:pPr>
            <a:endParaRPr lang="en-GB" b="1" dirty="0">
              <a:latin typeface="Roboto"/>
              <a:ea typeface="Roboto"/>
              <a:cs typeface="Roboto"/>
            </a:endParaRPr>
          </a:p>
        </p:txBody>
      </p:sp>
      <p:sp>
        <p:nvSpPr>
          <p:cNvPr id="7" name="Rectangle 6">
            <a:extLst>
              <a:ext uri="{FF2B5EF4-FFF2-40B4-BE49-F238E27FC236}">
                <a16:creationId xmlns:a16="http://schemas.microsoft.com/office/drawing/2014/main" id="{D3619FE4-2A26-4F7F-93A2-81E27BB9D080}"/>
              </a:ext>
            </a:extLst>
          </p:cNvPr>
          <p:cNvSpPr/>
          <p:nvPr/>
        </p:nvSpPr>
        <p:spPr>
          <a:xfrm>
            <a:off x="8248649" y="3878461"/>
            <a:ext cx="3515592" cy="2585323"/>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r>
              <a:rPr lang="en-GB" dirty="0">
                <a:latin typeface="Roboto"/>
                <a:ea typeface="Roboto"/>
                <a:cs typeface="Roboto"/>
              </a:rPr>
              <a:t>Which direction do the lines go in on each shape?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Which side is the light stronger on?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simple shapes can you reduce this object to?</a:t>
            </a:r>
            <a:endParaRPr lang="en-GB" sz="2800" dirty="0">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D8C19729-2E7C-4FAE-B2FA-3EA153CF05B3}"/>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3199897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C44F5D-B3B9-47BD-AB0A-5900616A8B84}"/>
              </a:ext>
            </a:extLst>
          </p:cNvPr>
          <p:cNvPicPr>
            <a:picLocks noChangeAspect="1"/>
          </p:cNvPicPr>
          <p:nvPr/>
        </p:nvPicPr>
        <p:blipFill rotWithShape="1">
          <a:blip r:embed="rId2"/>
          <a:srcRect l="19609" t="16389" r="20860" b="11806"/>
          <a:stretch/>
        </p:blipFill>
        <p:spPr>
          <a:xfrm>
            <a:off x="285750" y="238125"/>
            <a:ext cx="9490216" cy="6438900"/>
          </a:xfrm>
          <a:prstGeom prst="rect">
            <a:avLst/>
          </a:prstGeom>
        </p:spPr>
      </p:pic>
      <p:pic>
        <p:nvPicPr>
          <p:cNvPr id="3" name="Picture 2">
            <a:extLst>
              <a:ext uri="{FF2B5EF4-FFF2-40B4-BE49-F238E27FC236}">
                <a16:creationId xmlns:a16="http://schemas.microsoft.com/office/drawing/2014/main" id="{8368494D-AB62-4A63-AAD8-CC8209519F94}"/>
              </a:ext>
            </a:extLst>
          </p:cNvPr>
          <p:cNvPicPr>
            <a:picLocks noChangeAspect="1"/>
          </p:cNvPicPr>
          <p:nvPr/>
        </p:nvPicPr>
        <p:blipFill rotWithShape="1">
          <a:blip r:embed="rId3"/>
          <a:srcRect l="8907" t="81111" r="61094" b="9861"/>
          <a:stretch/>
        </p:blipFill>
        <p:spPr>
          <a:xfrm>
            <a:off x="7042290" y="590893"/>
            <a:ext cx="4987785" cy="844287"/>
          </a:xfrm>
          <a:prstGeom prst="rect">
            <a:avLst/>
          </a:prstGeom>
        </p:spPr>
      </p:pic>
      <p:sp>
        <p:nvSpPr>
          <p:cNvPr id="7" name="Rectangle 6">
            <a:extLst>
              <a:ext uri="{FF2B5EF4-FFF2-40B4-BE49-F238E27FC236}">
                <a16:creationId xmlns:a16="http://schemas.microsoft.com/office/drawing/2014/main" id="{DCC55910-7051-4EAC-9A36-BC69CBAAE5CA}"/>
              </a:ext>
            </a:extLst>
          </p:cNvPr>
          <p:cNvSpPr/>
          <p:nvPr/>
        </p:nvSpPr>
        <p:spPr>
          <a:xfrm>
            <a:off x="9645721" y="1470779"/>
            <a:ext cx="2514600" cy="2585323"/>
          </a:xfrm>
          <a:prstGeom prst="rect">
            <a:avLst/>
          </a:prstGeom>
        </p:spPr>
        <p:txBody>
          <a:bodyPr wrap="square">
            <a:spAutoFit/>
          </a:bodyPr>
          <a:lstStyle/>
          <a:p>
            <a:pPr marL="342900" lvl="0" indent="-342900">
              <a:buFont typeface="Symbol" panose="05050102010706020507" pitchFamily="18" charset="2"/>
              <a:buChar char="-"/>
            </a:pPr>
            <a:r>
              <a:rPr lang="en-GB" dirty="0">
                <a:latin typeface="Roboto"/>
                <a:ea typeface="Roboto"/>
                <a:cs typeface="Roboto"/>
              </a:rPr>
              <a:t>Funke’s photograph is black and white, but it is the light that is interesting, creating almost geometric lines contrasting dark and light. </a:t>
            </a:r>
            <a:endParaRPr lang="en-GB" u="none" strike="noStrike" dirty="0">
              <a:effectLst/>
            </a:endParaRPr>
          </a:p>
        </p:txBody>
      </p:sp>
      <p:sp>
        <p:nvSpPr>
          <p:cNvPr id="8" name="Rectangle 7">
            <a:extLst>
              <a:ext uri="{FF2B5EF4-FFF2-40B4-BE49-F238E27FC236}">
                <a16:creationId xmlns:a16="http://schemas.microsoft.com/office/drawing/2014/main" id="{E96D3206-75B1-4011-8BC5-1DF4B0E7A4AA}"/>
              </a:ext>
            </a:extLst>
          </p:cNvPr>
          <p:cNvSpPr/>
          <p:nvPr/>
        </p:nvSpPr>
        <p:spPr>
          <a:xfrm>
            <a:off x="8267699" y="4272677"/>
            <a:ext cx="3515592" cy="2585323"/>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r>
              <a:rPr lang="en-GB" dirty="0">
                <a:latin typeface="Roboto"/>
                <a:ea typeface="Roboto"/>
                <a:cs typeface="Roboto"/>
              </a:rPr>
              <a:t>Which direction do the lines go in on each shape?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Which side is the light stronger on?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simple shapes can you reduce this object to?</a:t>
            </a:r>
            <a:endParaRPr lang="en-GB" sz="2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232C8415-92D6-44AA-80C3-BD7A82C2B867}"/>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293473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A42FD3-40DA-426C-91D1-32290B69036A}"/>
              </a:ext>
            </a:extLst>
          </p:cNvPr>
          <p:cNvPicPr>
            <a:picLocks noChangeAspect="1"/>
          </p:cNvPicPr>
          <p:nvPr/>
        </p:nvPicPr>
        <p:blipFill rotWithShape="1">
          <a:blip r:embed="rId2"/>
          <a:srcRect l="24765" t="18194" r="26250" b="13750"/>
          <a:stretch/>
        </p:blipFill>
        <p:spPr>
          <a:xfrm>
            <a:off x="323849" y="314325"/>
            <a:ext cx="7800392" cy="6096000"/>
          </a:xfrm>
          <a:prstGeom prst="rect">
            <a:avLst/>
          </a:prstGeom>
        </p:spPr>
      </p:pic>
      <p:pic>
        <p:nvPicPr>
          <p:cNvPr id="5" name="Picture 4">
            <a:extLst>
              <a:ext uri="{FF2B5EF4-FFF2-40B4-BE49-F238E27FC236}">
                <a16:creationId xmlns:a16="http://schemas.microsoft.com/office/drawing/2014/main" id="{90D8DAAD-FFEE-4B36-8E99-6C990BC5D053}"/>
              </a:ext>
            </a:extLst>
          </p:cNvPr>
          <p:cNvPicPr>
            <a:picLocks noChangeAspect="1"/>
          </p:cNvPicPr>
          <p:nvPr/>
        </p:nvPicPr>
        <p:blipFill rotWithShape="1">
          <a:blip r:embed="rId3"/>
          <a:srcRect l="7421" t="79861" r="70000" b="9445"/>
          <a:stretch/>
        </p:blipFill>
        <p:spPr>
          <a:xfrm>
            <a:off x="8315324" y="571499"/>
            <a:ext cx="3753720" cy="1000126"/>
          </a:xfrm>
          <a:prstGeom prst="rect">
            <a:avLst/>
          </a:prstGeom>
        </p:spPr>
      </p:pic>
      <p:sp>
        <p:nvSpPr>
          <p:cNvPr id="6" name="Rectangle 5">
            <a:extLst>
              <a:ext uri="{FF2B5EF4-FFF2-40B4-BE49-F238E27FC236}">
                <a16:creationId xmlns:a16="http://schemas.microsoft.com/office/drawing/2014/main" id="{E06AA9BD-DFCD-4B56-924D-5C5D1FFCCE46}"/>
              </a:ext>
            </a:extLst>
          </p:cNvPr>
          <p:cNvSpPr/>
          <p:nvPr/>
        </p:nvSpPr>
        <p:spPr>
          <a:xfrm>
            <a:off x="8124241" y="1772335"/>
            <a:ext cx="3200400" cy="1200329"/>
          </a:xfrm>
          <a:prstGeom prst="rect">
            <a:avLst/>
          </a:prstGeom>
        </p:spPr>
        <p:txBody>
          <a:bodyPr wrap="square">
            <a:spAutoFit/>
          </a:bodyPr>
          <a:lstStyle/>
          <a:p>
            <a:pPr marL="342900" lvl="0" indent="-342900">
              <a:buFont typeface="Symbol" panose="05050102010706020507" pitchFamily="18" charset="2"/>
              <a:buChar char="-"/>
            </a:pPr>
            <a:r>
              <a:rPr lang="en-GB" dirty="0">
                <a:latin typeface="Roboto"/>
                <a:ea typeface="Roboto"/>
                <a:cs typeface="Roboto"/>
              </a:rPr>
              <a:t>Camargo’s is more abstract - the shapes and lines simplified, the colours reduced to greys.</a:t>
            </a:r>
            <a:endParaRPr lang="en-GB" u="none" strike="noStrike" dirty="0">
              <a:effectLst/>
            </a:endParaRPr>
          </a:p>
        </p:txBody>
      </p:sp>
      <p:sp>
        <p:nvSpPr>
          <p:cNvPr id="7" name="Rectangle 6">
            <a:extLst>
              <a:ext uri="{FF2B5EF4-FFF2-40B4-BE49-F238E27FC236}">
                <a16:creationId xmlns:a16="http://schemas.microsoft.com/office/drawing/2014/main" id="{C95517A9-F018-4508-96BF-CA57E1F01EFD}"/>
              </a:ext>
            </a:extLst>
          </p:cNvPr>
          <p:cNvSpPr/>
          <p:nvPr/>
        </p:nvSpPr>
        <p:spPr>
          <a:xfrm>
            <a:off x="8248649" y="3878461"/>
            <a:ext cx="3515592" cy="2585323"/>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r>
              <a:rPr lang="en-GB" dirty="0">
                <a:latin typeface="Roboto"/>
                <a:ea typeface="Roboto"/>
                <a:cs typeface="Roboto"/>
              </a:rPr>
              <a:t>Which direction do the lines go in on each shape?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Which side is the light stronger on?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simple shapes can you reduce this object to?</a:t>
            </a:r>
            <a:endParaRPr lang="en-GB" sz="2800" dirty="0">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8BD71DD7-1478-45E5-831B-0D46ECCB356A}"/>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1474283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B54783-26D5-4848-854C-E7DB99DFD833}"/>
              </a:ext>
            </a:extLst>
          </p:cNvPr>
          <p:cNvPicPr>
            <a:picLocks noChangeAspect="1"/>
          </p:cNvPicPr>
          <p:nvPr/>
        </p:nvPicPr>
        <p:blipFill rotWithShape="1">
          <a:blip r:embed="rId2"/>
          <a:srcRect l="18594" t="29027" r="20860" b="7500"/>
          <a:stretch/>
        </p:blipFill>
        <p:spPr>
          <a:xfrm>
            <a:off x="523875" y="247649"/>
            <a:ext cx="10810875" cy="6374929"/>
          </a:xfrm>
          <a:prstGeom prst="rect">
            <a:avLst/>
          </a:prstGeom>
        </p:spPr>
      </p:pic>
      <p:sp>
        <p:nvSpPr>
          <p:cNvPr id="3" name="TextBox 2">
            <a:extLst>
              <a:ext uri="{FF2B5EF4-FFF2-40B4-BE49-F238E27FC236}">
                <a16:creationId xmlns:a16="http://schemas.microsoft.com/office/drawing/2014/main" id="{8B35045F-9997-4FC0-B337-6E4ED1883424}"/>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535980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162286-967D-4C87-BD2B-C933BC61CAF5}"/>
              </a:ext>
            </a:extLst>
          </p:cNvPr>
          <p:cNvSpPr/>
          <p:nvPr/>
        </p:nvSpPr>
        <p:spPr>
          <a:xfrm>
            <a:off x="476250" y="536645"/>
            <a:ext cx="8267700" cy="5786199"/>
          </a:xfrm>
          <a:prstGeom prst="rect">
            <a:avLst/>
          </a:prstGeom>
        </p:spPr>
        <p:txBody>
          <a:bodyPr wrap="square">
            <a:spAutoFit/>
          </a:bodyPr>
          <a:lstStyle/>
          <a:p>
            <a:pPr marL="285750" indent="-285750">
              <a:spcAft>
                <a:spcPts val="0"/>
              </a:spcAft>
              <a:buFont typeface="Arial" panose="020B0604020202020204" pitchFamily="34" charset="0"/>
              <a:buChar char="•"/>
            </a:pPr>
            <a:r>
              <a:rPr lang="en-GB" sz="1600" dirty="0"/>
              <a:t>Make a</a:t>
            </a:r>
            <a:r>
              <a:rPr lang="en-GB" sz="1600" b="1" dirty="0"/>
              <a:t> faint</a:t>
            </a:r>
            <a:r>
              <a:rPr lang="en-GB" sz="1600" dirty="0"/>
              <a:t> charcoal background to work on, by rubbing the charcoal lightly across the page on its side, then smudging it to create a light grey. </a:t>
            </a:r>
          </a:p>
          <a:p>
            <a:pPr marL="285750" indent="-285750">
              <a:spcAft>
                <a:spcPts val="0"/>
              </a:spcAft>
              <a:buFont typeface="Arial" panose="020B0604020202020204" pitchFamily="34" charset="0"/>
              <a:buChar char="•"/>
            </a:pPr>
            <a:endParaRPr lang="en-GB" sz="1600" dirty="0"/>
          </a:p>
          <a:p>
            <a:pPr marL="285750" indent="-285750">
              <a:spcAft>
                <a:spcPts val="0"/>
              </a:spcAft>
              <a:buFont typeface="Arial" panose="020B0604020202020204" pitchFamily="34" charset="0"/>
              <a:buChar char="•"/>
            </a:pPr>
            <a:r>
              <a:rPr lang="en-GB" sz="1600" dirty="0"/>
              <a:t>Lines applied lightly on this can be smudged away easily (so you won’t need an eraser to rub out mistakes as long as the lines are applied </a:t>
            </a:r>
            <a:r>
              <a:rPr lang="en-GB" sz="1600" b="1" dirty="0"/>
              <a:t>lightly)</a:t>
            </a:r>
            <a:r>
              <a:rPr lang="en-GB" sz="1600" dirty="0"/>
              <a:t>. </a:t>
            </a:r>
          </a:p>
          <a:p>
            <a:pPr marL="285750" indent="-285750">
              <a:spcAft>
                <a:spcPts val="0"/>
              </a:spcAft>
              <a:buFont typeface="Arial" panose="020B0604020202020204" pitchFamily="34" charset="0"/>
              <a:buChar char="•"/>
            </a:pPr>
            <a:endParaRPr lang="en-GB" sz="1600" dirty="0"/>
          </a:p>
          <a:p>
            <a:pPr marL="285750" indent="-285750">
              <a:spcAft>
                <a:spcPts val="0"/>
              </a:spcAft>
              <a:buFont typeface="Arial" panose="020B0604020202020204" pitchFamily="34" charset="0"/>
              <a:buChar char="•"/>
            </a:pPr>
            <a:r>
              <a:rPr lang="en-GB" sz="1600" dirty="0"/>
              <a:t>keep referring back to your sketchbook attempts while you draw. </a:t>
            </a:r>
          </a:p>
          <a:p>
            <a:pPr marL="285750" indent="-285750">
              <a:spcAft>
                <a:spcPts val="0"/>
              </a:spcAft>
              <a:buFont typeface="Arial" panose="020B0604020202020204" pitchFamily="34" charset="0"/>
              <a:buChar char="•"/>
            </a:pPr>
            <a:endParaRPr lang="en-GB" sz="1600" dirty="0"/>
          </a:p>
          <a:p>
            <a:pPr marL="285750" indent="-285750">
              <a:spcAft>
                <a:spcPts val="0"/>
              </a:spcAft>
              <a:buFont typeface="Arial" panose="020B0604020202020204" pitchFamily="34" charset="0"/>
              <a:buChar char="•"/>
            </a:pPr>
            <a:r>
              <a:rPr lang="en-GB" sz="1600" dirty="0"/>
              <a:t>We are primarily interested in getting the forms of the objects drawn accurately, focusing on the lines that make up each shape.</a:t>
            </a:r>
          </a:p>
          <a:p>
            <a:pPr marL="285750" indent="-285750">
              <a:spcAft>
                <a:spcPts val="0"/>
              </a:spcAft>
              <a:buFont typeface="Arial" panose="020B0604020202020204" pitchFamily="34" charset="0"/>
              <a:buChar char="•"/>
            </a:pPr>
            <a:endParaRPr lang="en-GB" sz="1600" dirty="0">
              <a:latin typeface="Roboto"/>
              <a:ea typeface="Roboto"/>
              <a:cs typeface="Roboto"/>
            </a:endParaRPr>
          </a:p>
          <a:p>
            <a:pPr marL="285750" indent="-285750">
              <a:spcAft>
                <a:spcPts val="0"/>
              </a:spcAft>
              <a:buFont typeface="Arial" panose="020B0604020202020204" pitchFamily="34" charset="0"/>
              <a:buChar char="•"/>
            </a:pPr>
            <a:r>
              <a:rPr lang="en-GB" sz="1600" dirty="0">
                <a:ea typeface="Roboto"/>
                <a:cs typeface="Roboto"/>
              </a:rPr>
              <a:t>Like Camargo, we are trying to simplify these lines. </a:t>
            </a:r>
          </a:p>
          <a:p>
            <a:pPr marL="285750" indent="-285750">
              <a:spcAft>
                <a:spcPts val="0"/>
              </a:spcAft>
              <a:buFont typeface="Arial" panose="020B0604020202020204" pitchFamily="34" charset="0"/>
              <a:buChar char="•"/>
            </a:pPr>
            <a:endParaRPr lang="en-GB" sz="1600" dirty="0">
              <a:ea typeface="Roboto"/>
              <a:cs typeface="Roboto"/>
            </a:endParaRPr>
          </a:p>
          <a:p>
            <a:pPr marL="285750" indent="-285750">
              <a:spcAft>
                <a:spcPts val="0"/>
              </a:spcAft>
              <a:buFont typeface="Arial" panose="020B0604020202020204" pitchFamily="34" charset="0"/>
              <a:buChar char="•"/>
            </a:pPr>
            <a:r>
              <a:rPr lang="en-GB" sz="1600" dirty="0">
                <a:ea typeface="Roboto"/>
                <a:cs typeface="Roboto"/>
              </a:rPr>
              <a:t>Draw each item with as few lines as possible, foregoing some detail if necessary and trying to fill the whole of the paper with the composition.</a:t>
            </a:r>
            <a:endParaRPr lang="en-GB" sz="1600" dirty="0">
              <a:effectLst/>
              <a:ea typeface="Calibri" panose="020F0502020204030204" pitchFamily="34" charset="0"/>
            </a:endParaRPr>
          </a:p>
          <a:p>
            <a:pPr marL="285750" indent="-285750">
              <a:spcAft>
                <a:spcPts val="0"/>
              </a:spcAft>
              <a:buFont typeface="Arial" panose="020B0604020202020204" pitchFamily="34" charset="0"/>
              <a:buChar char="•"/>
            </a:pPr>
            <a:endParaRPr lang="en-GB" sz="1600" dirty="0">
              <a:effectLst/>
              <a:ea typeface="Calibri" panose="020F0502020204030204" pitchFamily="34" charset="0"/>
            </a:endParaRPr>
          </a:p>
          <a:p>
            <a:pPr marL="285750" indent="-285750">
              <a:spcAft>
                <a:spcPts val="0"/>
              </a:spcAft>
              <a:buFont typeface="Arial" panose="020B0604020202020204" pitchFamily="34" charset="0"/>
              <a:buChar char="•"/>
            </a:pPr>
            <a:r>
              <a:rPr lang="en-GB" sz="1600" dirty="0">
                <a:ea typeface="Roboto"/>
                <a:cs typeface="Roboto"/>
              </a:rPr>
              <a:t>If all the lines of the objects are done, use the charcoal to shade in darker areas in the composition, looking for where the shadows fall and add in more charcoal, smudging to make it darker. Shade in whole sections without gradient - use blocks of colour to imitate Camargo’s style.</a:t>
            </a:r>
            <a:endParaRPr lang="en-GB" sz="1600" dirty="0">
              <a:effectLst/>
              <a:ea typeface="Calibri" panose="020F0502020204030204" pitchFamily="34" charset="0"/>
            </a:endParaRPr>
          </a:p>
          <a:p>
            <a:pPr marL="285750" indent="-285750">
              <a:spcAft>
                <a:spcPts val="0"/>
              </a:spcAft>
              <a:buFont typeface="Arial" panose="020B0604020202020204" pitchFamily="34" charset="0"/>
              <a:buChar char="•"/>
            </a:pPr>
            <a:endParaRPr lang="en-GB" sz="1600" dirty="0">
              <a:effectLst/>
              <a:ea typeface="Calibri" panose="020F0502020204030204" pitchFamily="34" charset="0"/>
            </a:endParaRPr>
          </a:p>
          <a:p>
            <a:pPr marL="285750" indent="-285750">
              <a:spcAft>
                <a:spcPts val="0"/>
              </a:spcAft>
              <a:buFont typeface="Arial" panose="020B0604020202020204" pitchFamily="34" charset="0"/>
              <a:buChar char="•"/>
            </a:pPr>
            <a:r>
              <a:rPr lang="en-GB" sz="1600" dirty="0">
                <a:ea typeface="Roboto"/>
                <a:cs typeface="Roboto"/>
              </a:rPr>
              <a:t>If an area needs a whitened highlight, use the white chalk to block in the area to lighten it. </a:t>
            </a:r>
            <a:endParaRPr lang="en-GB" sz="1600" dirty="0">
              <a:effectLst/>
              <a:ea typeface="Calibri" panose="020F0502020204030204" pitchFamily="34" charset="0"/>
            </a:endParaRPr>
          </a:p>
          <a:p>
            <a:pPr>
              <a:spcAft>
                <a:spcPts val="0"/>
              </a:spcAft>
            </a:pPr>
            <a:r>
              <a:rPr lang="en-GB" sz="1600" b="1" dirty="0">
                <a:ea typeface="Roboto"/>
                <a:cs typeface="Roboto"/>
              </a:rPr>
              <a:t> </a:t>
            </a:r>
            <a:endParaRPr lang="en-GB" dirty="0">
              <a:effectLst/>
              <a:ea typeface="Calibri" panose="020F0502020204030204" pitchFamily="34" charset="0"/>
            </a:endParaRPr>
          </a:p>
        </p:txBody>
      </p:sp>
      <p:sp>
        <p:nvSpPr>
          <p:cNvPr id="3" name="Rectangle 2">
            <a:extLst>
              <a:ext uri="{FF2B5EF4-FFF2-40B4-BE49-F238E27FC236}">
                <a16:creationId xmlns:a16="http://schemas.microsoft.com/office/drawing/2014/main" id="{0DD26FFC-9EAE-4FC4-8FB2-39F4C831B641}"/>
              </a:ext>
            </a:extLst>
          </p:cNvPr>
          <p:cNvSpPr/>
          <p:nvPr/>
        </p:nvSpPr>
        <p:spPr>
          <a:xfrm>
            <a:off x="9334499" y="2428786"/>
            <a:ext cx="2619375" cy="2308324"/>
          </a:xfrm>
          <a:prstGeom prst="rect">
            <a:avLst/>
          </a:prstGeom>
        </p:spPr>
        <p:txBody>
          <a:bodyPr wrap="square">
            <a:spAutoFit/>
          </a:bodyPr>
          <a:lstStyle/>
          <a:p>
            <a:r>
              <a:rPr lang="en-GB" b="1" dirty="0"/>
              <a:t>Success criteria:</a:t>
            </a:r>
            <a:endParaRPr lang="en-GB" dirty="0"/>
          </a:p>
          <a:p>
            <a:pPr lvl="0"/>
            <a:r>
              <a:rPr lang="en-GB" dirty="0"/>
              <a:t>I can use charcoal and chalk to show light and shadow</a:t>
            </a:r>
            <a:endParaRPr lang="en-GB" u="none" strike="noStrike" dirty="0">
              <a:effectLst/>
            </a:endParaRPr>
          </a:p>
          <a:p>
            <a:pPr lvl="0"/>
            <a:r>
              <a:rPr lang="en-GB" dirty="0"/>
              <a:t>I can create a piece of abstract art</a:t>
            </a:r>
            <a:endParaRPr lang="en-GB" u="none" strike="noStrike" dirty="0">
              <a:effectLst/>
            </a:endParaRPr>
          </a:p>
          <a:p>
            <a:pPr lvl="0"/>
            <a:r>
              <a:rPr lang="en-GB" dirty="0"/>
              <a:t>I can create clear lines and shapes </a:t>
            </a:r>
            <a:endParaRPr lang="en-GB" u="none" strike="noStrike" dirty="0">
              <a:effectLst/>
            </a:endParaRPr>
          </a:p>
        </p:txBody>
      </p:sp>
      <p:sp>
        <p:nvSpPr>
          <p:cNvPr id="4" name="Rectangle 3">
            <a:extLst>
              <a:ext uri="{FF2B5EF4-FFF2-40B4-BE49-F238E27FC236}">
                <a16:creationId xmlns:a16="http://schemas.microsoft.com/office/drawing/2014/main" id="{C73199FF-16A8-4546-82A3-F76ACC385F05}"/>
              </a:ext>
            </a:extLst>
          </p:cNvPr>
          <p:cNvSpPr/>
          <p:nvPr/>
        </p:nvSpPr>
        <p:spPr>
          <a:xfrm>
            <a:off x="9334499" y="1615559"/>
            <a:ext cx="2381251" cy="646331"/>
          </a:xfrm>
          <a:prstGeom prst="rect">
            <a:avLst/>
          </a:prstGeom>
        </p:spPr>
        <p:txBody>
          <a:bodyPr wrap="square">
            <a:spAutoFit/>
          </a:bodyPr>
          <a:lstStyle/>
          <a:p>
            <a:r>
              <a:rPr lang="en-GB" u="sng" dirty="0"/>
              <a:t>LO: To draw a still life study in charcoal</a:t>
            </a:r>
          </a:p>
        </p:txBody>
      </p:sp>
      <p:sp>
        <p:nvSpPr>
          <p:cNvPr id="5" name="TextBox 4">
            <a:extLst>
              <a:ext uri="{FF2B5EF4-FFF2-40B4-BE49-F238E27FC236}">
                <a16:creationId xmlns:a16="http://schemas.microsoft.com/office/drawing/2014/main" id="{CF59B38E-3169-4987-B721-0430FA929F4D}"/>
              </a:ext>
            </a:extLst>
          </p:cNvPr>
          <p:cNvSpPr txBox="1"/>
          <p:nvPr/>
        </p:nvSpPr>
        <p:spPr>
          <a:xfrm>
            <a:off x="7991475" y="314325"/>
            <a:ext cx="3647409" cy="369332"/>
          </a:xfrm>
          <a:prstGeom prst="rect">
            <a:avLst/>
          </a:prstGeom>
          <a:noFill/>
        </p:spPr>
        <p:txBody>
          <a:bodyPr wrap="none" rtlCol="0">
            <a:spAutoFit/>
          </a:bodyPr>
          <a:lstStyle/>
          <a:p>
            <a:r>
              <a:rPr lang="en-GB" dirty="0"/>
              <a:t>Monday 29</a:t>
            </a:r>
            <a:r>
              <a:rPr lang="en-GB" baseline="30000" dirty="0"/>
              <a:t>th</a:t>
            </a:r>
            <a:r>
              <a:rPr lang="en-GB" dirty="0"/>
              <a:t> June/ Thursday 2</a:t>
            </a:r>
            <a:r>
              <a:rPr lang="en-GB" baseline="30000" dirty="0"/>
              <a:t>nd</a:t>
            </a:r>
            <a:r>
              <a:rPr lang="en-GB" dirty="0"/>
              <a:t> July </a:t>
            </a:r>
          </a:p>
        </p:txBody>
      </p:sp>
    </p:spTree>
    <p:extLst>
      <p:ext uri="{BB962C8B-B14F-4D97-AF65-F5344CB8AC3E}">
        <p14:creationId xmlns:p14="http://schemas.microsoft.com/office/powerpoint/2010/main" val="1320412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526</Words>
  <Application>Microsoft Office PowerPoint</Application>
  <PresentationFormat>Widescreen</PresentationFormat>
  <Paragraphs>56</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Roboto</vt:lpstr>
      <vt:lpstr>Symbol</vt:lpstr>
      <vt:lpstr>Office Theme</vt:lpstr>
      <vt:lpstr>LO: To draw a still life study in charcoal </vt:lpstr>
      <vt:lpstr>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draw a still life study in charcoal </dc:title>
  <dc:creator>Ben Sparrow</dc:creator>
  <cp:lastModifiedBy>Ben Sparrow</cp:lastModifiedBy>
  <cp:revision>4</cp:revision>
  <dcterms:created xsi:type="dcterms:W3CDTF">2020-06-24T09:50:51Z</dcterms:created>
  <dcterms:modified xsi:type="dcterms:W3CDTF">2020-06-24T10:03:34Z</dcterms:modified>
</cp:coreProperties>
</file>