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59" r:id="rId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5" d="100"/>
          <a:sy n="75" d="100"/>
        </p:scale>
        <p:origin x="138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0FE179-646E-45E2-ACFC-B7A731024A30}"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3170289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FE179-646E-45E2-ACFC-B7A731024A30}"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2642535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0FE179-646E-45E2-ACFC-B7A731024A30}"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858108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0FE179-646E-45E2-ACFC-B7A731024A30}"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3627513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0FE179-646E-45E2-ACFC-B7A731024A30}"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2190361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0FE179-646E-45E2-ACFC-B7A731024A30}"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902014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FE179-646E-45E2-ACFC-B7A731024A30}"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3798693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FE179-646E-45E2-ACFC-B7A731024A30}"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3340825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FE179-646E-45E2-ACFC-B7A731024A30}"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359300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FE179-646E-45E2-ACFC-B7A731024A30}"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155502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0FE179-646E-45E2-ACFC-B7A731024A30}"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103528-BE45-45D0-B0A8-85864C9B798E}" type="slidenum">
              <a:rPr lang="en-GB" smtClean="0"/>
              <a:t>‹#›</a:t>
            </a:fld>
            <a:endParaRPr lang="en-GB"/>
          </a:p>
        </p:txBody>
      </p:sp>
    </p:spTree>
    <p:extLst>
      <p:ext uri="{BB962C8B-B14F-4D97-AF65-F5344CB8AC3E}">
        <p14:creationId xmlns:p14="http://schemas.microsoft.com/office/powerpoint/2010/main" val="2354849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40FE179-646E-45E2-ACFC-B7A731024A30}" type="datetimeFigureOut">
              <a:rPr lang="en-GB" smtClean="0"/>
              <a:t>26/06/2020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E3103528-BE45-45D0-B0A8-85864C9B798E}" type="slidenum">
              <a:rPr lang="en-GB" smtClean="0"/>
              <a:t>‹#›</a:t>
            </a:fld>
            <a:endParaRPr lang="en-GB"/>
          </a:p>
        </p:txBody>
      </p:sp>
    </p:spTree>
    <p:extLst>
      <p:ext uri="{BB962C8B-B14F-4D97-AF65-F5344CB8AC3E}">
        <p14:creationId xmlns:p14="http://schemas.microsoft.com/office/powerpoint/2010/main" val="41326265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bbc.co.uk/bitesize/topics/z3fycdm/articles/zb3ywty"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69B53C-5A0B-4FF1-8127-72034DCAED8C}"/>
              </a:ext>
            </a:extLst>
          </p:cNvPr>
          <p:cNvSpPr/>
          <p:nvPr/>
        </p:nvSpPr>
        <p:spPr>
          <a:xfrm>
            <a:off x="0" y="765036"/>
            <a:ext cx="6858000" cy="9140964"/>
          </a:xfrm>
          <a:prstGeom prst="rect">
            <a:avLst/>
          </a:prstGeom>
        </p:spPr>
        <p:txBody>
          <a:bodyPr wrap="square">
            <a:spAutoFit/>
          </a:bodyPr>
          <a:lstStyle/>
          <a:p>
            <a:r>
              <a:rPr lang="en-GB" sz="1400" b="1" u="sng" dirty="0"/>
              <a:t>What are the Alps?</a:t>
            </a:r>
          </a:p>
          <a:p>
            <a:endParaRPr lang="en-GB" sz="1400" b="1" u="sng" dirty="0"/>
          </a:p>
          <a:p>
            <a:r>
              <a:rPr lang="en-GB" sz="1400" dirty="0"/>
              <a:t>The Alps are a large mountain range in the middle of Europe. They are spread over eight countries:</a:t>
            </a:r>
          </a:p>
          <a:p>
            <a:endParaRPr lang="en-GB" sz="1400" dirty="0"/>
          </a:p>
          <a:p>
            <a:r>
              <a:rPr lang="en-GB" sz="1400" dirty="0"/>
              <a:t>France</a:t>
            </a:r>
          </a:p>
          <a:p>
            <a:r>
              <a:rPr lang="en-GB" sz="1400" dirty="0"/>
              <a:t>Monaco</a:t>
            </a:r>
          </a:p>
          <a:p>
            <a:r>
              <a:rPr lang="en-GB" sz="1400" dirty="0"/>
              <a:t>Italy</a:t>
            </a:r>
          </a:p>
          <a:p>
            <a:r>
              <a:rPr lang="en-GB" sz="1400" dirty="0"/>
              <a:t>Switzerland</a:t>
            </a:r>
          </a:p>
          <a:p>
            <a:r>
              <a:rPr lang="en-GB" sz="1400" dirty="0"/>
              <a:t>Liechtenstein</a:t>
            </a:r>
          </a:p>
          <a:p>
            <a:r>
              <a:rPr lang="en-GB" sz="1400" dirty="0"/>
              <a:t>Austria</a:t>
            </a:r>
          </a:p>
          <a:p>
            <a:r>
              <a:rPr lang="en-GB" sz="1400" dirty="0"/>
              <a:t>Germany</a:t>
            </a:r>
          </a:p>
          <a:p>
            <a:r>
              <a:rPr lang="en-GB" sz="1400" dirty="0"/>
              <a:t>Slovenia</a:t>
            </a:r>
          </a:p>
          <a:p>
            <a:endParaRPr lang="en-GB" sz="1400" dirty="0"/>
          </a:p>
          <a:p>
            <a:r>
              <a:rPr lang="en-GB" sz="1400" dirty="0"/>
              <a:t>The Alps formed when two large tectonic plates slowly collided, pushing up the ground over tens of millions of years, creating some of the highest peaks in Europe. The highest mountain in the Alps is Mont Blanc.</a:t>
            </a:r>
          </a:p>
          <a:p>
            <a:endParaRPr lang="en-GB" sz="1400" dirty="0"/>
          </a:p>
          <a:p>
            <a:endParaRPr lang="en-GB" sz="1400" dirty="0"/>
          </a:p>
          <a:p>
            <a:r>
              <a:rPr lang="en-GB" sz="1400" b="1" u="sng" dirty="0"/>
              <a:t>What is it like in the Alps?</a:t>
            </a:r>
          </a:p>
          <a:p>
            <a:endParaRPr lang="en-GB" sz="1400" b="1" u="sng" dirty="0"/>
          </a:p>
          <a:p>
            <a:r>
              <a:rPr lang="en-GB" sz="1400" dirty="0"/>
              <a:t>The weather in the Alps is affected by different temperatures of air coming from the north, west and south. These conditions create five different types of climate, depending on height - the higher up the mountains, the colder it gets. </a:t>
            </a:r>
          </a:p>
          <a:p>
            <a:endParaRPr lang="en-GB" sz="1400" dirty="0"/>
          </a:p>
          <a:p>
            <a:r>
              <a:rPr lang="en-GB" sz="1400" dirty="0"/>
              <a:t>The tops of the mountains are covered in snow and glaciers. Different types of animals and plants live in the different climate zones and some are not found anywhere else in the world.</a:t>
            </a:r>
          </a:p>
          <a:p>
            <a:endParaRPr lang="en-GB" sz="1400" dirty="0"/>
          </a:p>
          <a:p>
            <a:r>
              <a:rPr lang="en-GB" sz="1400" dirty="0"/>
              <a:t>Many rivers have their source in the Alps. Melting snow and ice in spring and summer supply water to the rivers and lakes at the foot of the mountains. Dams have also been built to hold this water in order to create hydroelectric power for nearby towns and cities. </a:t>
            </a:r>
          </a:p>
          <a:p>
            <a:endParaRPr lang="en-GB" sz="1400" dirty="0"/>
          </a:p>
          <a:p>
            <a:r>
              <a:rPr lang="en-GB" sz="1400" dirty="0"/>
              <a:t>Tourism is the main industry in the Alps. Around 30 million people visit the Alps each year, enjoying activities such as:</a:t>
            </a:r>
          </a:p>
          <a:p>
            <a:endParaRPr lang="en-GB" sz="1400" dirty="0"/>
          </a:p>
          <a:p>
            <a:r>
              <a:rPr lang="en-GB" sz="1400" dirty="0"/>
              <a:t>skiing and snowboarding</a:t>
            </a:r>
          </a:p>
          <a:p>
            <a:r>
              <a:rPr lang="en-GB" sz="1400" dirty="0"/>
              <a:t>walking</a:t>
            </a:r>
          </a:p>
          <a:p>
            <a:r>
              <a:rPr lang="en-GB" sz="1400" dirty="0"/>
              <a:t>sightseeing</a:t>
            </a:r>
          </a:p>
          <a:p>
            <a:r>
              <a:rPr lang="en-GB" sz="1400" dirty="0"/>
              <a:t>trail running</a:t>
            </a:r>
          </a:p>
          <a:p>
            <a:r>
              <a:rPr lang="en-GB" sz="1400" dirty="0"/>
              <a:t>mountain biking</a:t>
            </a:r>
          </a:p>
          <a:p>
            <a:r>
              <a:rPr lang="en-GB" sz="1400" dirty="0"/>
              <a:t>paragliding</a:t>
            </a:r>
          </a:p>
        </p:txBody>
      </p:sp>
      <p:sp>
        <p:nvSpPr>
          <p:cNvPr id="5" name="TextBox 4">
            <a:extLst>
              <a:ext uri="{FF2B5EF4-FFF2-40B4-BE49-F238E27FC236}">
                <a16:creationId xmlns:a16="http://schemas.microsoft.com/office/drawing/2014/main" id="{2CE6E140-E823-4DF6-B588-616CC4B81B90}"/>
              </a:ext>
            </a:extLst>
          </p:cNvPr>
          <p:cNvSpPr txBox="1"/>
          <p:nvPr/>
        </p:nvSpPr>
        <p:spPr>
          <a:xfrm>
            <a:off x="5095979" y="0"/>
            <a:ext cx="1762021" cy="338554"/>
          </a:xfrm>
          <a:prstGeom prst="rect">
            <a:avLst/>
          </a:prstGeom>
          <a:noFill/>
        </p:spPr>
        <p:txBody>
          <a:bodyPr wrap="none" rtlCol="0">
            <a:spAutoFit/>
          </a:bodyPr>
          <a:lstStyle/>
          <a:p>
            <a:r>
              <a:rPr lang="en-GB" sz="1600" u="sng" dirty="0"/>
              <a:t>Wednesday 1</a:t>
            </a:r>
            <a:r>
              <a:rPr lang="en-GB" sz="1600" u="sng" baseline="30000" dirty="0"/>
              <a:t>st</a:t>
            </a:r>
            <a:r>
              <a:rPr lang="en-GB" sz="1600" u="sng" dirty="0"/>
              <a:t> July</a:t>
            </a:r>
          </a:p>
        </p:txBody>
      </p:sp>
      <p:sp>
        <p:nvSpPr>
          <p:cNvPr id="7" name="TextBox 6">
            <a:extLst>
              <a:ext uri="{FF2B5EF4-FFF2-40B4-BE49-F238E27FC236}">
                <a16:creationId xmlns:a16="http://schemas.microsoft.com/office/drawing/2014/main" id="{C856FF8C-DA2E-4500-982A-02C32D536057}"/>
              </a:ext>
            </a:extLst>
          </p:cNvPr>
          <p:cNvSpPr txBox="1"/>
          <p:nvPr/>
        </p:nvSpPr>
        <p:spPr>
          <a:xfrm>
            <a:off x="0" y="-30778"/>
            <a:ext cx="602409" cy="369332"/>
          </a:xfrm>
          <a:prstGeom prst="rect">
            <a:avLst/>
          </a:prstGeom>
          <a:noFill/>
        </p:spPr>
        <p:txBody>
          <a:bodyPr wrap="none" rtlCol="0">
            <a:spAutoFit/>
          </a:bodyPr>
          <a:lstStyle/>
          <a:p>
            <a:r>
              <a:rPr lang="en-GB" b="1" dirty="0"/>
              <a:t>Italy</a:t>
            </a:r>
          </a:p>
        </p:txBody>
      </p:sp>
      <p:sp>
        <p:nvSpPr>
          <p:cNvPr id="9" name="Rectangle 8">
            <a:extLst>
              <a:ext uri="{FF2B5EF4-FFF2-40B4-BE49-F238E27FC236}">
                <a16:creationId xmlns:a16="http://schemas.microsoft.com/office/drawing/2014/main" id="{E1A38FA0-69B7-457D-9CDF-FF5AB07D1388}"/>
              </a:ext>
            </a:extLst>
          </p:cNvPr>
          <p:cNvSpPr/>
          <p:nvPr/>
        </p:nvSpPr>
        <p:spPr>
          <a:xfrm>
            <a:off x="1733760" y="286141"/>
            <a:ext cx="3390480" cy="369332"/>
          </a:xfrm>
          <a:prstGeom prst="rect">
            <a:avLst/>
          </a:prstGeom>
        </p:spPr>
        <p:txBody>
          <a:bodyPr wrap="none">
            <a:spAutoFit/>
          </a:bodyPr>
          <a:lstStyle/>
          <a:p>
            <a:r>
              <a:rPr lang="en-GB" u="sng" dirty="0"/>
              <a:t>LO: to promote tourism to an area</a:t>
            </a:r>
          </a:p>
        </p:txBody>
      </p:sp>
    </p:spTree>
    <p:extLst>
      <p:ext uri="{BB962C8B-B14F-4D97-AF65-F5344CB8AC3E}">
        <p14:creationId xmlns:p14="http://schemas.microsoft.com/office/powerpoint/2010/main" val="475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C7B47F7-D64C-4338-9DF4-F0D331DC1903}"/>
              </a:ext>
            </a:extLst>
          </p:cNvPr>
          <p:cNvPicPr>
            <a:picLocks noChangeAspect="1"/>
          </p:cNvPicPr>
          <p:nvPr/>
        </p:nvPicPr>
        <p:blipFill rotWithShape="1">
          <a:blip r:embed="rId2"/>
          <a:srcRect l="16716" t="39076" r="18408" b="9680"/>
          <a:stretch/>
        </p:blipFill>
        <p:spPr>
          <a:xfrm>
            <a:off x="0" y="136478"/>
            <a:ext cx="3866027" cy="2442950"/>
          </a:xfrm>
          <a:prstGeom prst="rect">
            <a:avLst/>
          </a:prstGeom>
        </p:spPr>
      </p:pic>
      <p:pic>
        <p:nvPicPr>
          <p:cNvPr id="5" name="Picture 4">
            <a:extLst>
              <a:ext uri="{FF2B5EF4-FFF2-40B4-BE49-F238E27FC236}">
                <a16:creationId xmlns:a16="http://schemas.microsoft.com/office/drawing/2014/main" id="{C310723B-6CCD-4D82-84DF-1963378B4968}"/>
              </a:ext>
            </a:extLst>
          </p:cNvPr>
          <p:cNvPicPr>
            <a:picLocks noChangeAspect="1"/>
          </p:cNvPicPr>
          <p:nvPr/>
        </p:nvPicPr>
        <p:blipFill rotWithShape="1">
          <a:blip r:embed="rId3"/>
          <a:srcRect l="16916" t="38080" r="18209" b="10676"/>
          <a:stretch/>
        </p:blipFill>
        <p:spPr>
          <a:xfrm>
            <a:off x="-1" y="2604449"/>
            <a:ext cx="3866027" cy="2442950"/>
          </a:xfrm>
          <a:prstGeom prst="rect">
            <a:avLst/>
          </a:prstGeom>
        </p:spPr>
      </p:pic>
      <p:pic>
        <p:nvPicPr>
          <p:cNvPr id="6" name="Picture 5">
            <a:extLst>
              <a:ext uri="{FF2B5EF4-FFF2-40B4-BE49-F238E27FC236}">
                <a16:creationId xmlns:a16="http://schemas.microsoft.com/office/drawing/2014/main" id="{5219C9A4-7FDA-4131-9431-A4259043B114}"/>
              </a:ext>
            </a:extLst>
          </p:cNvPr>
          <p:cNvPicPr>
            <a:picLocks noChangeAspect="1"/>
          </p:cNvPicPr>
          <p:nvPr/>
        </p:nvPicPr>
        <p:blipFill rotWithShape="1">
          <a:blip r:embed="rId4"/>
          <a:srcRect l="17115" t="38827" r="18010" b="9930"/>
          <a:stretch/>
        </p:blipFill>
        <p:spPr>
          <a:xfrm>
            <a:off x="-1" y="5072420"/>
            <a:ext cx="3866027" cy="2442949"/>
          </a:xfrm>
          <a:prstGeom prst="rect">
            <a:avLst/>
          </a:prstGeom>
        </p:spPr>
      </p:pic>
      <p:pic>
        <p:nvPicPr>
          <p:cNvPr id="7" name="Picture 6">
            <a:extLst>
              <a:ext uri="{FF2B5EF4-FFF2-40B4-BE49-F238E27FC236}">
                <a16:creationId xmlns:a16="http://schemas.microsoft.com/office/drawing/2014/main" id="{27EE33EF-6301-4566-BA5A-22AD6C8D253F}"/>
              </a:ext>
            </a:extLst>
          </p:cNvPr>
          <p:cNvPicPr>
            <a:picLocks noChangeAspect="1"/>
          </p:cNvPicPr>
          <p:nvPr/>
        </p:nvPicPr>
        <p:blipFill rotWithShape="1">
          <a:blip r:embed="rId5"/>
          <a:srcRect l="16916" t="38329" r="16020" b="12169"/>
          <a:stretch/>
        </p:blipFill>
        <p:spPr>
          <a:xfrm>
            <a:off x="-1" y="7540391"/>
            <a:ext cx="3985147" cy="2353248"/>
          </a:xfrm>
          <a:prstGeom prst="rect">
            <a:avLst/>
          </a:prstGeom>
        </p:spPr>
      </p:pic>
      <p:sp>
        <p:nvSpPr>
          <p:cNvPr id="8" name="Rectangle 7">
            <a:extLst>
              <a:ext uri="{FF2B5EF4-FFF2-40B4-BE49-F238E27FC236}">
                <a16:creationId xmlns:a16="http://schemas.microsoft.com/office/drawing/2014/main" id="{F4E145EA-B75B-491E-A326-89B962F9A41A}"/>
              </a:ext>
            </a:extLst>
          </p:cNvPr>
          <p:cNvSpPr/>
          <p:nvPr/>
        </p:nvSpPr>
        <p:spPr>
          <a:xfrm>
            <a:off x="4135272" y="3341428"/>
            <a:ext cx="2616661" cy="2585323"/>
          </a:xfrm>
          <a:prstGeom prst="rect">
            <a:avLst/>
          </a:prstGeom>
        </p:spPr>
        <p:txBody>
          <a:bodyPr wrap="square">
            <a:spAutoFit/>
          </a:bodyPr>
          <a:lstStyle/>
          <a:p>
            <a:pPr algn="ctr"/>
            <a:r>
              <a:rPr lang="en-GB" dirty="0"/>
              <a:t>If you can go to:</a:t>
            </a:r>
          </a:p>
          <a:p>
            <a:pPr algn="ctr"/>
            <a:endParaRPr lang="en-GB" dirty="0"/>
          </a:p>
          <a:p>
            <a:pPr algn="ctr"/>
            <a:r>
              <a:rPr lang="en-GB" dirty="0">
                <a:hlinkClick r:id="rId6"/>
              </a:rPr>
              <a:t>https://www.bbc.co.uk/bitesize/topics/z3fycdm/articles/zb3ywty</a:t>
            </a:r>
            <a:endParaRPr lang="en-GB" dirty="0"/>
          </a:p>
          <a:p>
            <a:pPr algn="ctr"/>
            <a:endParaRPr lang="en-GB" dirty="0"/>
          </a:p>
          <a:p>
            <a:pPr algn="ctr"/>
            <a:r>
              <a:rPr lang="en-GB" dirty="0"/>
              <a:t>There are 2 great videos on this page all about the Alps – watch them both.</a:t>
            </a:r>
          </a:p>
        </p:txBody>
      </p:sp>
      <p:pic>
        <p:nvPicPr>
          <p:cNvPr id="9" name="Picture 8">
            <a:extLst>
              <a:ext uri="{FF2B5EF4-FFF2-40B4-BE49-F238E27FC236}">
                <a16:creationId xmlns:a16="http://schemas.microsoft.com/office/drawing/2014/main" id="{41921A80-2AAF-4F2C-8229-0809D36C6F28}"/>
              </a:ext>
            </a:extLst>
          </p:cNvPr>
          <p:cNvPicPr>
            <a:picLocks noChangeAspect="1"/>
          </p:cNvPicPr>
          <p:nvPr/>
        </p:nvPicPr>
        <p:blipFill rotWithShape="1">
          <a:blip r:embed="rId7"/>
          <a:srcRect l="16518" t="32359" r="18010" b="36795"/>
          <a:stretch/>
        </p:blipFill>
        <p:spPr>
          <a:xfrm>
            <a:off x="3859203" y="8529851"/>
            <a:ext cx="2818394" cy="1062252"/>
          </a:xfrm>
          <a:prstGeom prst="rect">
            <a:avLst/>
          </a:prstGeom>
        </p:spPr>
      </p:pic>
      <p:sp>
        <p:nvSpPr>
          <p:cNvPr id="10" name="TextBox 9">
            <a:extLst>
              <a:ext uri="{FF2B5EF4-FFF2-40B4-BE49-F238E27FC236}">
                <a16:creationId xmlns:a16="http://schemas.microsoft.com/office/drawing/2014/main" id="{DDA38205-5EF4-49B7-972C-C9BBF99830AE}"/>
              </a:ext>
            </a:extLst>
          </p:cNvPr>
          <p:cNvSpPr txBox="1"/>
          <p:nvPr/>
        </p:nvSpPr>
        <p:spPr>
          <a:xfrm>
            <a:off x="4570145" y="7791187"/>
            <a:ext cx="1746913" cy="738664"/>
          </a:xfrm>
          <a:prstGeom prst="rect">
            <a:avLst/>
          </a:prstGeom>
          <a:noFill/>
        </p:spPr>
        <p:txBody>
          <a:bodyPr wrap="square" rtlCol="0">
            <a:spAutoFit/>
          </a:bodyPr>
          <a:lstStyle/>
          <a:p>
            <a:pPr algn="ctr"/>
            <a:r>
              <a:rPr lang="en-GB" sz="1400" dirty="0"/>
              <a:t>Scroll all the way to the bottom and play the quiz…</a:t>
            </a:r>
          </a:p>
        </p:txBody>
      </p:sp>
    </p:spTree>
    <p:extLst>
      <p:ext uri="{BB962C8B-B14F-4D97-AF65-F5344CB8AC3E}">
        <p14:creationId xmlns:p14="http://schemas.microsoft.com/office/powerpoint/2010/main" val="1607431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37DE8C-4F95-4B20-BAEF-DA8815D9F0AD}"/>
              </a:ext>
            </a:extLst>
          </p:cNvPr>
          <p:cNvSpPr txBox="1"/>
          <p:nvPr/>
        </p:nvSpPr>
        <p:spPr>
          <a:xfrm>
            <a:off x="201304" y="1569493"/>
            <a:ext cx="6455391" cy="4906408"/>
          </a:xfrm>
          <a:prstGeom prst="rect">
            <a:avLst/>
          </a:prstGeom>
          <a:noFill/>
        </p:spPr>
        <p:txBody>
          <a:bodyPr wrap="square" rtlCol="0">
            <a:spAutoFit/>
          </a:bodyPr>
          <a:lstStyle/>
          <a:p>
            <a:pPr>
              <a:lnSpc>
                <a:spcPct val="150000"/>
              </a:lnSpc>
            </a:pPr>
            <a:r>
              <a:rPr lang="en-GB" sz="1400" dirty="0"/>
              <a:t>You have been appointed to work for the Alps tourism board.</a:t>
            </a:r>
          </a:p>
          <a:p>
            <a:pPr>
              <a:lnSpc>
                <a:spcPct val="150000"/>
              </a:lnSpc>
            </a:pPr>
            <a:endParaRPr lang="en-GB" sz="1400" dirty="0"/>
          </a:p>
          <a:p>
            <a:pPr>
              <a:lnSpc>
                <a:spcPct val="150000"/>
              </a:lnSpc>
            </a:pPr>
            <a:r>
              <a:rPr lang="en-GB" sz="1400" b="1" dirty="0"/>
              <a:t>Your aim is to increase the number of guests visiting the Alps over the coming 6 (mild) or 12 months (spicy &amp; hot).</a:t>
            </a:r>
          </a:p>
          <a:p>
            <a:pPr>
              <a:lnSpc>
                <a:spcPct val="150000"/>
              </a:lnSpc>
            </a:pPr>
            <a:endParaRPr lang="en-GB" sz="1400" dirty="0"/>
          </a:p>
          <a:p>
            <a:pPr marL="342900" indent="-342900">
              <a:lnSpc>
                <a:spcPct val="150000"/>
              </a:lnSpc>
              <a:buAutoNum type="arabicParenR"/>
            </a:pPr>
            <a:r>
              <a:rPr lang="en-GB" sz="1400" dirty="0"/>
              <a:t>Write an action plan for each month explaining what you intend to do which will increase tourism to the area. Remember you will need to add variety and think about appealing to different types of people and people of different ages and genders. Consider what makes the Alps unique, the different uses of the area, the types of activities available, the time of year and what other regions might have to offer.</a:t>
            </a:r>
          </a:p>
          <a:p>
            <a:pPr marL="342900" indent="-342900">
              <a:lnSpc>
                <a:spcPct val="150000"/>
              </a:lnSpc>
              <a:buAutoNum type="arabicParenR"/>
            </a:pPr>
            <a:endParaRPr lang="en-GB" sz="1400" dirty="0"/>
          </a:p>
          <a:p>
            <a:pPr marL="342900" indent="-342900">
              <a:lnSpc>
                <a:spcPct val="150000"/>
              </a:lnSpc>
              <a:buAutoNum type="arabicParenR"/>
            </a:pPr>
            <a:r>
              <a:rPr lang="en-GB" sz="1400" dirty="0"/>
              <a:t>Now choose one of your plans from the 12 you have written and complete it. E.g. design a poster, make an informative leaflet, complete a TV advert, design an advert for a magazine, write a newspaper article.</a:t>
            </a:r>
          </a:p>
        </p:txBody>
      </p:sp>
      <p:sp>
        <p:nvSpPr>
          <p:cNvPr id="5" name="TextBox 4">
            <a:extLst>
              <a:ext uri="{FF2B5EF4-FFF2-40B4-BE49-F238E27FC236}">
                <a16:creationId xmlns:a16="http://schemas.microsoft.com/office/drawing/2014/main" id="{8DA53BF0-BBD2-4CC4-BB23-57E3F8DDC783}"/>
              </a:ext>
            </a:extLst>
          </p:cNvPr>
          <p:cNvSpPr txBox="1"/>
          <p:nvPr/>
        </p:nvSpPr>
        <p:spPr>
          <a:xfrm>
            <a:off x="5095979" y="0"/>
            <a:ext cx="1762021" cy="338554"/>
          </a:xfrm>
          <a:prstGeom prst="rect">
            <a:avLst/>
          </a:prstGeom>
          <a:noFill/>
        </p:spPr>
        <p:txBody>
          <a:bodyPr wrap="none" rtlCol="0">
            <a:spAutoFit/>
          </a:bodyPr>
          <a:lstStyle/>
          <a:p>
            <a:r>
              <a:rPr lang="en-GB" sz="1600" u="sng" dirty="0"/>
              <a:t>Wednesday 1</a:t>
            </a:r>
            <a:r>
              <a:rPr lang="en-GB" sz="1600" u="sng" baseline="30000" dirty="0"/>
              <a:t>st</a:t>
            </a:r>
            <a:r>
              <a:rPr lang="en-GB" sz="1600" u="sng" dirty="0"/>
              <a:t> July</a:t>
            </a:r>
          </a:p>
        </p:txBody>
      </p:sp>
      <p:sp>
        <p:nvSpPr>
          <p:cNvPr id="6" name="Rectangle 5">
            <a:extLst>
              <a:ext uri="{FF2B5EF4-FFF2-40B4-BE49-F238E27FC236}">
                <a16:creationId xmlns:a16="http://schemas.microsoft.com/office/drawing/2014/main" id="{5C012DB0-717B-42D7-8195-131707A42A8D}"/>
              </a:ext>
            </a:extLst>
          </p:cNvPr>
          <p:cNvSpPr/>
          <p:nvPr/>
        </p:nvSpPr>
        <p:spPr>
          <a:xfrm>
            <a:off x="1474453" y="475931"/>
            <a:ext cx="3390480" cy="369332"/>
          </a:xfrm>
          <a:prstGeom prst="rect">
            <a:avLst/>
          </a:prstGeom>
        </p:spPr>
        <p:txBody>
          <a:bodyPr wrap="none">
            <a:spAutoFit/>
          </a:bodyPr>
          <a:lstStyle/>
          <a:p>
            <a:r>
              <a:rPr lang="en-GB" u="sng" dirty="0"/>
              <a:t>LO: to promote tourism to an area</a:t>
            </a:r>
          </a:p>
        </p:txBody>
      </p:sp>
      <p:sp>
        <p:nvSpPr>
          <p:cNvPr id="7" name="TextBox 6">
            <a:extLst>
              <a:ext uri="{FF2B5EF4-FFF2-40B4-BE49-F238E27FC236}">
                <a16:creationId xmlns:a16="http://schemas.microsoft.com/office/drawing/2014/main" id="{3AAA0696-17AA-4AD3-9598-ED15487B952B}"/>
              </a:ext>
            </a:extLst>
          </p:cNvPr>
          <p:cNvSpPr txBox="1"/>
          <p:nvPr/>
        </p:nvSpPr>
        <p:spPr>
          <a:xfrm>
            <a:off x="201304" y="1172865"/>
            <a:ext cx="1144096" cy="369332"/>
          </a:xfrm>
          <a:prstGeom prst="rect">
            <a:avLst/>
          </a:prstGeom>
          <a:noFill/>
        </p:spPr>
        <p:txBody>
          <a:bodyPr wrap="none" rtlCol="0">
            <a:spAutoFit/>
          </a:bodyPr>
          <a:lstStyle/>
          <a:p>
            <a:r>
              <a:rPr lang="en-GB" b="1" dirty="0"/>
              <a:t>Your Task:</a:t>
            </a:r>
          </a:p>
        </p:txBody>
      </p:sp>
    </p:spTree>
    <p:extLst>
      <p:ext uri="{BB962C8B-B14F-4D97-AF65-F5344CB8AC3E}">
        <p14:creationId xmlns:p14="http://schemas.microsoft.com/office/powerpoint/2010/main" val="29228980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661E892-4DD8-4EFC-B156-2EEADAC3F8AD}"/>
              </a:ext>
            </a:extLst>
          </p:cNvPr>
          <p:cNvSpPr txBox="1"/>
          <p:nvPr/>
        </p:nvSpPr>
        <p:spPr>
          <a:xfrm>
            <a:off x="79510" y="286141"/>
            <a:ext cx="1190134" cy="369332"/>
          </a:xfrm>
          <a:prstGeom prst="rect">
            <a:avLst/>
          </a:prstGeom>
          <a:noFill/>
        </p:spPr>
        <p:txBody>
          <a:bodyPr wrap="none" rtlCol="0">
            <a:spAutoFit/>
          </a:bodyPr>
          <a:lstStyle/>
          <a:p>
            <a:r>
              <a:rPr lang="en-GB" u="sng" dirty="0"/>
              <a:t>Help sheet</a:t>
            </a:r>
          </a:p>
        </p:txBody>
      </p:sp>
      <p:sp>
        <p:nvSpPr>
          <p:cNvPr id="5" name="TextBox 4">
            <a:extLst>
              <a:ext uri="{FF2B5EF4-FFF2-40B4-BE49-F238E27FC236}">
                <a16:creationId xmlns:a16="http://schemas.microsoft.com/office/drawing/2014/main" id="{ED098EFF-8ADC-4FFB-A753-869D6512A2D1}"/>
              </a:ext>
            </a:extLst>
          </p:cNvPr>
          <p:cNvSpPr txBox="1"/>
          <p:nvPr/>
        </p:nvSpPr>
        <p:spPr>
          <a:xfrm>
            <a:off x="2595182" y="4631968"/>
            <a:ext cx="1667636" cy="369332"/>
          </a:xfrm>
          <a:prstGeom prst="rect">
            <a:avLst/>
          </a:prstGeom>
          <a:noFill/>
          <a:ln>
            <a:solidFill>
              <a:schemeClr val="tx1"/>
            </a:solidFill>
          </a:ln>
        </p:spPr>
        <p:txBody>
          <a:bodyPr wrap="none" rtlCol="0">
            <a:spAutoFit/>
          </a:bodyPr>
          <a:lstStyle/>
          <a:p>
            <a:r>
              <a:rPr lang="en-GB" dirty="0"/>
              <a:t>Possible actions</a:t>
            </a:r>
          </a:p>
        </p:txBody>
      </p:sp>
      <p:sp>
        <p:nvSpPr>
          <p:cNvPr id="6" name="TextBox 5">
            <a:extLst>
              <a:ext uri="{FF2B5EF4-FFF2-40B4-BE49-F238E27FC236}">
                <a16:creationId xmlns:a16="http://schemas.microsoft.com/office/drawing/2014/main" id="{62734BFE-4AC5-4210-AB9E-450E767323DC}"/>
              </a:ext>
            </a:extLst>
          </p:cNvPr>
          <p:cNvSpPr txBox="1"/>
          <p:nvPr/>
        </p:nvSpPr>
        <p:spPr>
          <a:xfrm>
            <a:off x="4178826" y="1347758"/>
            <a:ext cx="1976314" cy="1169551"/>
          </a:xfrm>
          <a:prstGeom prst="rect">
            <a:avLst/>
          </a:prstGeom>
          <a:noFill/>
        </p:spPr>
        <p:txBody>
          <a:bodyPr wrap="square" rtlCol="0">
            <a:spAutoFit/>
          </a:bodyPr>
          <a:lstStyle/>
          <a:p>
            <a:pPr algn="ctr"/>
            <a:r>
              <a:rPr lang="en-GB" sz="1400" dirty="0"/>
              <a:t>Design a </a:t>
            </a:r>
            <a:r>
              <a:rPr lang="en-GB" sz="1400" b="1" dirty="0"/>
              <a:t>poster</a:t>
            </a:r>
            <a:r>
              <a:rPr lang="en-GB" sz="1400" dirty="0"/>
              <a:t> to encourage teenagers/young adults to come snow boarding in the Alps</a:t>
            </a:r>
          </a:p>
        </p:txBody>
      </p:sp>
      <p:sp>
        <p:nvSpPr>
          <p:cNvPr id="7" name="TextBox 6">
            <a:extLst>
              <a:ext uri="{FF2B5EF4-FFF2-40B4-BE49-F238E27FC236}">
                <a16:creationId xmlns:a16="http://schemas.microsoft.com/office/drawing/2014/main" id="{2723211A-2ACC-4EC5-802E-5C8ED46DC445}"/>
              </a:ext>
            </a:extLst>
          </p:cNvPr>
          <p:cNvSpPr txBox="1"/>
          <p:nvPr/>
        </p:nvSpPr>
        <p:spPr>
          <a:xfrm>
            <a:off x="490108" y="2234319"/>
            <a:ext cx="2487304" cy="1169551"/>
          </a:xfrm>
          <a:prstGeom prst="rect">
            <a:avLst/>
          </a:prstGeom>
          <a:noFill/>
        </p:spPr>
        <p:txBody>
          <a:bodyPr wrap="square" rtlCol="0">
            <a:spAutoFit/>
          </a:bodyPr>
          <a:lstStyle/>
          <a:p>
            <a:r>
              <a:rPr lang="en-GB" sz="1400" dirty="0"/>
              <a:t>Create an </a:t>
            </a:r>
            <a:r>
              <a:rPr lang="en-GB" sz="1400" b="1" dirty="0"/>
              <a:t>informative leaflet </a:t>
            </a:r>
            <a:r>
              <a:rPr lang="en-GB" sz="1400" dirty="0"/>
              <a:t>for keen bikers and  runners explaining the unique experience of biking/running through the Alps</a:t>
            </a:r>
          </a:p>
        </p:txBody>
      </p:sp>
      <p:sp>
        <p:nvSpPr>
          <p:cNvPr id="8" name="TextBox 7">
            <a:extLst>
              <a:ext uri="{FF2B5EF4-FFF2-40B4-BE49-F238E27FC236}">
                <a16:creationId xmlns:a16="http://schemas.microsoft.com/office/drawing/2014/main" id="{80E0CAF3-93C0-4FB7-BF29-EA6B14C84C44}"/>
              </a:ext>
            </a:extLst>
          </p:cNvPr>
          <p:cNvSpPr txBox="1"/>
          <p:nvPr/>
        </p:nvSpPr>
        <p:spPr>
          <a:xfrm>
            <a:off x="4421875" y="5390021"/>
            <a:ext cx="2278122" cy="1169551"/>
          </a:xfrm>
          <a:prstGeom prst="rect">
            <a:avLst/>
          </a:prstGeom>
          <a:noFill/>
        </p:spPr>
        <p:txBody>
          <a:bodyPr wrap="square" rtlCol="0">
            <a:spAutoFit/>
          </a:bodyPr>
          <a:lstStyle/>
          <a:p>
            <a:r>
              <a:rPr lang="en-GB" sz="1400" dirty="0"/>
              <a:t>Produce a </a:t>
            </a:r>
            <a:r>
              <a:rPr lang="en-GB" sz="1400" b="1" dirty="0"/>
              <a:t>TV advertisement </a:t>
            </a:r>
            <a:r>
              <a:rPr lang="en-GB" sz="1400" dirty="0"/>
              <a:t>appealing to families, show a range of activities to keep children busy and relaxation options for adults</a:t>
            </a:r>
          </a:p>
        </p:txBody>
      </p:sp>
      <p:sp>
        <p:nvSpPr>
          <p:cNvPr id="9" name="TextBox 8">
            <a:extLst>
              <a:ext uri="{FF2B5EF4-FFF2-40B4-BE49-F238E27FC236}">
                <a16:creationId xmlns:a16="http://schemas.microsoft.com/office/drawing/2014/main" id="{E1F88962-4499-4078-8D23-9BA06772E3F9}"/>
              </a:ext>
            </a:extLst>
          </p:cNvPr>
          <p:cNvSpPr txBox="1"/>
          <p:nvPr/>
        </p:nvSpPr>
        <p:spPr>
          <a:xfrm>
            <a:off x="191873" y="6864824"/>
            <a:ext cx="2155542" cy="1815882"/>
          </a:xfrm>
          <a:prstGeom prst="rect">
            <a:avLst/>
          </a:prstGeom>
          <a:noFill/>
        </p:spPr>
        <p:txBody>
          <a:bodyPr wrap="square" rtlCol="0">
            <a:spAutoFit/>
          </a:bodyPr>
          <a:lstStyle/>
          <a:p>
            <a:r>
              <a:rPr lang="en-GB" sz="1400" dirty="0"/>
              <a:t>Write a </a:t>
            </a:r>
            <a:r>
              <a:rPr lang="en-GB" sz="1400" b="1" dirty="0"/>
              <a:t>short article </a:t>
            </a:r>
            <a:r>
              <a:rPr lang="en-GB" sz="1400" dirty="0"/>
              <a:t>for circulation to all travel magazines aimed at showing off the beauty of the Alps to older people who may want to walk, sight see or just enjoy the views</a:t>
            </a:r>
          </a:p>
        </p:txBody>
      </p:sp>
      <p:sp>
        <p:nvSpPr>
          <p:cNvPr id="11" name="Rectangle 10">
            <a:extLst>
              <a:ext uri="{FF2B5EF4-FFF2-40B4-BE49-F238E27FC236}">
                <a16:creationId xmlns:a16="http://schemas.microsoft.com/office/drawing/2014/main" id="{5F17C8F1-C3EF-42B1-8F28-0423C8D0A5A0}"/>
              </a:ext>
            </a:extLst>
          </p:cNvPr>
          <p:cNvSpPr/>
          <p:nvPr/>
        </p:nvSpPr>
        <p:spPr>
          <a:xfrm>
            <a:off x="1733760" y="286141"/>
            <a:ext cx="3390480" cy="369332"/>
          </a:xfrm>
          <a:prstGeom prst="rect">
            <a:avLst/>
          </a:prstGeom>
        </p:spPr>
        <p:txBody>
          <a:bodyPr wrap="none">
            <a:spAutoFit/>
          </a:bodyPr>
          <a:lstStyle/>
          <a:p>
            <a:r>
              <a:rPr lang="en-GB" u="sng" dirty="0"/>
              <a:t>LO: to promote tourism to an area</a:t>
            </a:r>
          </a:p>
        </p:txBody>
      </p:sp>
      <p:sp>
        <p:nvSpPr>
          <p:cNvPr id="12" name="TextBox 11">
            <a:extLst>
              <a:ext uri="{FF2B5EF4-FFF2-40B4-BE49-F238E27FC236}">
                <a16:creationId xmlns:a16="http://schemas.microsoft.com/office/drawing/2014/main" id="{D1A87E19-3C06-4D89-9E81-0AC820933B06}"/>
              </a:ext>
            </a:extLst>
          </p:cNvPr>
          <p:cNvSpPr txBox="1"/>
          <p:nvPr/>
        </p:nvSpPr>
        <p:spPr>
          <a:xfrm>
            <a:off x="887104" y="5304920"/>
            <a:ext cx="2155543" cy="738664"/>
          </a:xfrm>
          <a:prstGeom prst="rect">
            <a:avLst/>
          </a:prstGeom>
          <a:noFill/>
        </p:spPr>
        <p:txBody>
          <a:bodyPr wrap="square" rtlCol="0">
            <a:spAutoFit/>
          </a:bodyPr>
          <a:lstStyle/>
          <a:p>
            <a:r>
              <a:rPr lang="en-GB" sz="1400" dirty="0"/>
              <a:t>Design a </a:t>
            </a:r>
            <a:r>
              <a:rPr lang="en-GB" sz="1400" b="1" dirty="0"/>
              <a:t>comic strip </a:t>
            </a:r>
            <a:r>
              <a:rPr lang="en-GB" sz="1400" dirty="0"/>
              <a:t>to be put into a newspaper for adrenaline enthusiasts</a:t>
            </a:r>
          </a:p>
        </p:txBody>
      </p:sp>
      <p:sp>
        <p:nvSpPr>
          <p:cNvPr id="13" name="TextBox 12">
            <a:extLst>
              <a:ext uri="{FF2B5EF4-FFF2-40B4-BE49-F238E27FC236}">
                <a16:creationId xmlns:a16="http://schemas.microsoft.com/office/drawing/2014/main" id="{2699C717-C872-41BB-8CB7-D91F7402A73A}"/>
              </a:ext>
            </a:extLst>
          </p:cNvPr>
          <p:cNvSpPr txBox="1"/>
          <p:nvPr/>
        </p:nvSpPr>
        <p:spPr>
          <a:xfrm>
            <a:off x="3519288" y="3651239"/>
            <a:ext cx="1805174" cy="307777"/>
          </a:xfrm>
          <a:prstGeom prst="rect">
            <a:avLst/>
          </a:prstGeom>
          <a:noFill/>
        </p:spPr>
        <p:txBody>
          <a:bodyPr wrap="none" rtlCol="0">
            <a:spAutoFit/>
          </a:bodyPr>
          <a:lstStyle/>
          <a:p>
            <a:r>
              <a:rPr lang="en-GB" sz="1400" dirty="0"/>
              <a:t>Invent a </a:t>
            </a:r>
            <a:r>
              <a:rPr lang="en-GB" sz="1400" b="1" dirty="0"/>
              <a:t>catchy slogan</a:t>
            </a:r>
          </a:p>
        </p:txBody>
      </p:sp>
      <p:sp>
        <p:nvSpPr>
          <p:cNvPr id="14" name="TextBox 13">
            <a:extLst>
              <a:ext uri="{FF2B5EF4-FFF2-40B4-BE49-F238E27FC236}">
                <a16:creationId xmlns:a16="http://schemas.microsoft.com/office/drawing/2014/main" id="{5611E42E-F47A-4A16-A04F-D0C4CC8707B6}"/>
              </a:ext>
            </a:extLst>
          </p:cNvPr>
          <p:cNvSpPr txBox="1"/>
          <p:nvPr/>
        </p:nvSpPr>
        <p:spPr>
          <a:xfrm>
            <a:off x="2846117" y="7271682"/>
            <a:ext cx="2278123" cy="954107"/>
          </a:xfrm>
          <a:prstGeom prst="rect">
            <a:avLst/>
          </a:prstGeom>
          <a:noFill/>
        </p:spPr>
        <p:txBody>
          <a:bodyPr wrap="square" rtlCol="0">
            <a:spAutoFit/>
          </a:bodyPr>
          <a:lstStyle/>
          <a:p>
            <a:r>
              <a:rPr lang="en-GB" sz="1400" dirty="0"/>
              <a:t>Complete an </a:t>
            </a:r>
            <a:r>
              <a:rPr lang="en-GB" sz="1400" b="1" dirty="0"/>
              <a:t>interview</a:t>
            </a:r>
            <a:r>
              <a:rPr lang="en-GB" sz="1400" dirty="0"/>
              <a:t> with people who have stayed on the Alps and use their quotes on future advertising</a:t>
            </a:r>
          </a:p>
        </p:txBody>
      </p:sp>
    </p:spTree>
    <p:extLst>
      <p:ext uri="{BB962C8B-B14F-4D97-AF65-F5344CB8AC3E}">
        <p14:creationId xmlns:p14="http://schemas.microsoft.com/office/powerpoint/2010/main" val="4176816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671AC602-B0D1-4FED-B3EB-429626E9D5E9}"/>
              </a:ext>
            </a:extLst>
          </p:cNvPr>
          <p:cNvGraphicFramePr>
            <a:graphicFrameLocks noGrp="1"/>
          </p:cNvGraphicFramePr>
          <p:nvPr>
            <p:extLst>
              <p:ext uri="{D42A27DB-BD31-4B8C-83A1-F6EECF244321}">
                <p14:modId xmlns:p14="http://schemas.microsoft.com/office/powerpoint/2010/main" val="3423529175"/>
              </p:ext>
            </p:extLst>
          </p:nvPr>
        </p:nvGraphicFramePr>
        <p:xfrm>
          <a:off x="487905" y="699447"/>
          <a:ext cx="6076667" cy="7898646"/>
        </p:xfrm>
        <a:graphic>
          <a:graphicData uri="http://schemas.openxmlformats.org/drawingml/2006/table">
            <a:tbl>
              <a:tblPr firstRow="1" bandRow="1">
                <a:tableStyleId>{5C22544A-7EE6-4342-B048-85BDC9FD1C3A}</a:tableStyleId>
              </a:tblPr>
              <a:tblGrid>
                <a:gridCol w="997036">
                  <a:extLst>
                    <a:ext uri="{9D8B030D-6E8A-4147-A177-3AD203B41FA5}">
                      <a16:colId xmlns:a16="http://schemas.microsoft.com/office/drawing/2014/main" val="1463070404"/>
                    </a:ext>
                  </a:extLst>
                </a:gridCol>
                <a:gridCol w="3610316">
                  <a:extLst>
                    <a:ext uri="{9D8B030D-6E8A-4147-A177-3AD203B41FA5}">
                      <a16:colId xmlns:a16="http://schemas.microsoft.com/office/drawing/2014/main" val="2925232302"/>
                    </a:ext>
                  </a:extLst>
                </a:gridCol>
                <a:gridCol w="1469315">
                  <a:extLst>
                    <a:ext uri="{9D8B030D-6E8A-4147-A177-3AD203B41FA5}">
                      <a16:colId xmlns:a16="http://schemas.microsoft.com/office/drawing/2014/main" val="2121923856"/>
                    </a:ext>
                  </a:extLst>
                </a:gridCol>
              </a:tblGrid>
              <a:tr h="1128378">
                <a:tc>
                  <a:txBody>
                    <a:bodyPr/>
                    <a:lstStyle/>
                    <a:p>
                      <a:pPr algn="ctr"/>
                      <a:r>
                        <a:rPr lang="en-GB" b="1" dirty="0">
                          <a:solidFill>
                            <a:schemeClr val="tx1"/>
                          </a:solidFill>
                        </a:rPr>
                        <a:t>MONTH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b="1" dirty="0">
                          <a:solidFill>
                            <a:schemeClr val="tx1"/>
                          </a:solidFill>
                        </a:rPr>
                        <a:t>ACTION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b="1" dirty="0">
                          <a:solidFill>
                            <a:schemeClr val="tx1"/>
                          </a:solidFill>
                        </a:rPr>
                        <a:t>TARGET AUDIENCE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74482186"/>
                  </a:ext>
                </a:extLst>
              </a:tr>
              <a:tr h="1128378">
                <a:tc>
                  <a:txBody>
                    <a:bodyPr/>
                    <a:lstStyle/>
                    <a:p>
                      <a:pPr algn="ctr"/>
                      <a:r>
                        <a:rPr lang="en-GB" b="1" dirty="0">
                          <a:solidFill>
                            <a:schemeClr val="tx1"/>
                          </a:solidFill>
                        </a:rPr>
                        <a:t>July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14292618"/>
                  </a:ext>
                </a:extLst>
              </a:tr>
              <a:tr h="1128378">
                <a:tc>
                  <a:txBody>
                    <a:bodyPr/>
                    <a:lstStyle/>
                    <a:p>
                      <a:pPr algn="ctr"/>
                      <a:r>
                        <a:rPr lang="en-GB" b="1" dirty="0">
                          <a:solidFill>
                            <a:schemeClr val="tx1"/>
                          </a:solidFill>
                        </a:rPr>
                        <a:t>August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97568670"/>
                  </a:ext>
                </a:extLst>
              </a:tr>
              <a:tr h="1128378">
                <a:tc>
                  <a:txBody>
                    <a:bodyPr/>
                    <a:lstStyle/>
                    <a:p>
                      <a:pPr algn="ctr"/>
                      <a:r>
                        <a:rPr lang="en-GB" b="1" dirty="0">
                          <a:solidFill>
                            <a:schemeClr val="tx1"/>
                          </a:solidFill>
                        </a:rPr>
                        <a:t>September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4401824"/>
                  </a:ext>
                </a:extLst>
              </a:tr>
              <a:tr h="1128378">
                <a:tc>
                  <a:txBody>
                    <a:bodyPr/>
                    <a:lstStyle/>
                    <a:p>
                      <a:pPr algn="ctr"/>
                      <a:r>
                        <a:rPr lang="en-GB" b="1" dirty="0">
                          <a:solidFill>
                            <a:schemeClr val="tx1"/>
                          </a:solidFill>
                        </a:rPr>
                        <a:t>October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6193409"/>
                  </a:ext>
                </a:extLst>
              </a:tr>
              <a:tr h="1128378">
                <a:tc>
                  <a:txBody>
                    <a:bodyPr/>
                    <a:lstStyle/>
                    <a:p>
                      <a:pPr algn="ctr"/>
                      <a:r>
                        <a:rPr lang="en-GB" b="1" dirty="0">
                          <a:solidFill>
                            <a:schemeClr val="tx1"/>
                          </a:solidFill>
                        </a:rPr>
                        <a:t>November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02004436"/>
                  </a:ext>
                </a:extLst>
              </a:tr>
              <a:tr h="1128378">
                <a:tc>
                  <a:txBody>
                    <a:bodyPr/>
                    <a:lstStyle/>
                    <a:p>
                      <a:pPr algn="ctr"/>
                      <a:r>
                        <a:rPr lang="en-GB" b="1" dirty="0">
                          <a:solidFill>
                            <a:schemeClr val="tx1"/>
                          </a:solidFill>
                        </a:rPr>
                        <a:t>December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62207053"/>
                  </a:ext>
                </a:extLst>
              </a:tr>
            </a:tbl>
          </a:graphicData>
        </a:graphic>
      </p:graphicFrame>
      <p:sp>
        <p:nvSpPr>
          <p:cNvPr id="3" name="Rectangle 2">
            <a:extLst>
              <a:ext uri="{FF2B5EF4-FFF2-40B4-BE49-F238E27FC236}">
                <a16:creationId xmlns:a16="http://schemas.microsoft.com/office/drawing/2014/main" id="{C8CC2094-9520-46F9-9F60-EB3B01744FC3}"/>
              </a:ext>
            </a:extLst>
          </p:cNvPr>
          <p:cNvSpPr/>
          <p:nvPr/>
        </p:nvSpPr>
        <p:spPr>
          <a:xfrm>
            <a:off x="1733760" y="286141"/>
            <a:ext cx="3390480" cy="369332"/>
          </a:xfrm>
          <a:prstGeom prst="rect">
            <a:avLst/>
          </a:prstGeom>
        </p:spPr>
        <p:txBody>
          <a:bodyPr wrap="none">
            <a:spAutoFit/>
          </a:bodyPr>
          <a:lstStyle/>
          <a:p>
            <a:r>
              <a:rPr lang="en-GB" u="sng" dirty="0"/>
              <a:t>LO: to promote tourism to an area</a:t>
            </a:r>
          </a:p>
        </p:txBody>
      </p:sp>
      <p:sp>
        <p:nvSpPr>
          <p:cNvPr id="2" name="TextBox 1">
            <a:extLst>
              <a:ext uri="{FF2B5EF4-FFF2-40B4-BE49-F238E27FC236}">
                <a16:creationId xmlns:a16="http://schemas.microsoft.com/office/drawing/2014/main" id="{63AEE506-363A-4D4C-A0D4-0238605CEA30}"/>
              </a:ext>
            </a:extLst>
          </p:cNvPr>
          <p:cNvSpPr txBox="1"/>
          <p:nvPr/>
        </p:nvSpPr>
        <p:spPr>
          <a:xfrm>
            <a:off x="198403" y="163030"/>
            <a:ext cx="579005" cy="307777"/>
          </a:xfrm>
          <a:prstGeom prst="rect">
            <a:avLst/>
          </a:prstGeom>
          <a:noFill/>
        </p:spPr>
        <p:txBody>
          <a:bodyPr wrap="none" rtlCol="0">
            <a:spAutoFit/>
          </a:bodyPr>
          <a:lstStyle/>
          <a:p>
            <a:r>
              <a:rPr lang="en-GB" sz="1400" b="1" dirty="0"/>
              <a:t>MILD</a:t>
            </a:r>
          </a:p>
        </p:txBody>
      </p:sp>
    </p:spTree>
    <p:extLst>
      <p:ext uri="{BB962C8B-B14F-4D97-AF65-F5344CB8AC3E}">
        <p14:creationId xmlns:p14="http://schemas.microsoft.com/office/powerpoint/2010/main" val="3456813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671AC602-B0D1-4FED-B3EB-429626E9D5E9}"/>
              </a:ext>
            </a:extLst>
          </p:cNvPr>
          <p:cNvGraphicFramePr>
            <a:graphicFrameLocks noGrp="1"/>
          </p:cNvGraphicFramePr>
          <p:nvPr>
            <p:extLst>
              <p:ext uri="{D42A27DB-BD31-4B8C-83A1-F6EECF244321}">
                <p14:modId xmlns:p14="http://schemas.microsoft.com/office/powerpoint/2010/main" val="1843606796"/>
              </p:ext>
            </p:extLst>
          </p:nvPr>
        </p:nvGraphicFramePr>
        <p:xfrm>
          <a:off x="487906" y="699447"/>
          <a:ext cx="5926542" cy="8817501"/>
        </p:xfrm>
        <a:graphic>
          <a:graphicData uri="http://schemas.openxmlformats.org/drawingml/2006/table">
            <a:tbl>
              <a:tblPr firstRow="1" bandRow="1">
                <a:tableStyleId>{5C22544A-7EE6-4342-B048-85BDC9FD1C3A}</a:tableStyleId>
              </a:tblPr>
              <a:tblGrid>
                <a:gridCol w="972404">
                  <a:extLst>
                    <a:ext uri="{9D8B030D-6E8A-4147-A177-3AD203B41FA5}">
                      <a16:colId xmlns:a16="http://schemas.microsoft.com/office/drawing/2014/main" val="1463070404"/>
                    </a:ext>
                  </a:extLst>
                </a:gridCol>
                <a:gridCol w="3521123">
                  <a:extLst>
                    <a:ext uri="{9D8B030D-6E8A-4147-A177-3AD203B41FA5}">
                      <a16:colId xmlns:a16="http://schemas.microsoft.com/office/drawing/2014/main" val="2925232302"/>
                    </a:ext>
                  </a:extLst>
                </a:gridCol>
                <a:gridCol w="1433015">
                  <a:extLst>
                    <a:ext uri="{9D8B030D-6E8A-4147-A177-3AD203B41FA5}">
                      <a16:colId xmlns:a16="http://schemas.microsoft.com/office/drawing/2014/main" val="2121923856"/>
                    </a:ext>
                  </a:extLst>
                </a:gridCol>
              </a:tblGrid>
              <a:tr h="671627">
                <a:tc>
                  <a:txBody>
                    <a:bodyPr/>
                    <a:lstStyle/>
                    <a:p>
                      <a:pPr algn="ctr"/>
                      <a:r>
                        <a:rPr lang="en-GB" b="1" dirty="0">
                          <a:solidFill>
                            <a:schemeClr val="tx1"/>
                          </a:solidFill>
                        </a:rPr>
                        <a:t>MONTH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b="1" dirty="0">
                          <a:solidFill>
                            <a:schemeClr val="tx1"/>
                          </a:solidFill>
                        </a:rPr>
                        <a:t>ACTION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b="1" dirty="0">
                          <a:solidFill>
                            <a:schemeClr val="tx1"/>
                          </a:solidFill>
                        </a:rPr>
                        <a:t>TARGET AUDIENCE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74482186"/>
                  </a:ext>
                </a:extLst>
              </a:tr>
              <a:tr h="757977">
                <a:tc>
                  <a:txBody>
                    <a:bodyPr/>
                    <a:lstStyle/>
                    <a:p>
                      <a:pPr algn="ctr"/>
                      <a:r>
                        <a:rPr lang="en-GB" b="1" dirty="0">
                          <a:solidFill>
                            <a:schemeClr val="tx1"/>
                          </a:solidFill>
                        </a:rPr>
                        <a:t>January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48973704"/>
                  </a:ext>
                </a:extLst>
              </a:tr>
              <a:tr h="671627">
                <a:tc>
                  <a:txBody>
                    <a:bodyPr/>
                    <a:lstStyle/>
                    <a:p>
                      <a:pPr algn="ctr"/>
                      <a:r>
                        <a:rPr lang="en-GB" b="1" dirty="0">
                          <a:solidFill>
                            <a:schemeClr val="tx1"/>
                          </a:solidFill>
                        </a:rPr>
                        <a:t>February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58176569"/>
                  </a:ext>
                </a:extLst>
              </a:tr>
              <a:tr h="671627">
                <a:tc>
                  <a:txBody>
                    <a:bodyPr/>
                    <a:lstStyle/>
                    <a:p>
                      <a:pPr algn="ctr"/>
                      <a:r>
                        <a:rPr lang="en-GB" b="1" dirty="0">
                          <a:solidFill>
                            <a:schemeClr val="tx1"/>
                          </a:solidFill>
                        </a:rPr>
                        <a:t>March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89085866"/>
                  </a:ext>
                </a:extLst>
              </a:tr>
              <a:tr h="671627">
                <a:tc>
                  <a:txBody>
                    <a:bodyPr/>
                    <a:lstStyle/>
                    <a:p>
                      <a:pPr algn="ctr"/>
                      <a:r>
                        <a:rPr lang="en-GB" b="1" dirty="0">
                          <a:solidFill>
                            <a:schemeClr val="tx1"/>
                          </a:solidFill>
                        </a:rPr>
                        <a:t>April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04034495"/>
                  </a:ext>
                </a:extLst>
              </a:tr>
              <a:tr h="671627">
                <a:tc>
                  <a:txBody>
                    <a:bodyPr/>
                    <a:lstStyle/>
                    <a:p>
                      <a:pPr algn="ctr"/>
                      <a:r>
                        <a:rPr lang="en-GB" b="1" dirty="0">
                          <a:solidFill>
                            <a:schemeClr val="tx1"/>
                          </a:solidFill>
                        </a:rPr>
                        <a:t>May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76154648"/>
                  </a:ext>
                </a:extLst>
              </a:tr>
              <a:tr h="671627">
                <a:tc>
                  <a:txBody>
                    <a:bodyPr/>
                    <a:lstStyle/>
                    <a:p>
                      <a:pPr algn="ctr"/>
                      <a:r>
                        <a:rPr lang="en-GB" b="1" dirty="0">
                          <a:solidFill>
                            <a:schemeClr val="tx1"/>
                          </a:solidFill>
                        </a:rPr>
                        <a:t>June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5327628"/>
                  </a:ext>
                </a:extLst>
              </a:tr>
              <a:tr h="671627">
                <a:tc>
                  <a:txBody>
                    <a:bodyPr/>
                    <a:lstStyle/>
                    <a:p>
                      <a:pPr algn="ctr"/>
                      <a:r>
                        <a:rPr lang="en-GB" b="1" dirty="0">
                          <a:solidFill>
                            <a:schemeClr val="tx1"/>
                          </a:solidFill>
                        </a:rPr>
                        <a:t>July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14292618"/>
                  </a:ext>
                </a:extLst>
              </a:tr>
              <a:tr h="671627">
                <a:tc>
                  <a:txBody>
                    <a:bodyPr/>
                    <a:lstStyle/>
                    <a:p>
                      <a:pPr algn="ctr"/>
                      <a:r>
                        <a:rPr lang="en-GB" b="1" dirty="0">
                          <a:solidFill>
                            <a:schemeClr val="tx1"/>
                          </a:solidFill>
                        </a:rPr>
                        <a:t>August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97568670"/>
                  </a:ext>
                </a:extLst>
              </a:tr>
              <a:tr h="671627">
                <a:tc>
                  <a:txBody>
                    <a:bodyPr/>
                    <a:lstStyle/>
                    <a:p>
                      <a:pPr algn="ctr"/>
                      <a:r>
                        <a:rPr lang="en-GB" b="1" dirty="0">
                          <a:solidFill>
                            <a:schemeClr val="tx1"/>
                          </a:solidFill>
                        </a:rPr>
                        <a:t>September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4401824"/>
                  </a:ext>
                </a:extLst>
              </a:tr>
              <a:tr h="671627">
                <a:tc>
                  <a:txBody>
                    <a:bodyPr/>
                    <a:lstStyle/>
                    <a:p>
                      <a:pPr algn="ctr"/>
                      <a:r>
                        <a:rPr lang="en-GB" b="1" dirty="0">
                          <a:solidFill>
                            <a:schemeClr val="tx1"/>
                          </a:solidFill>
                        </a:rPr>
                        <a:t>October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6193409"/>
                  </a:ext>
                </a:extLst>
              </a:tr>
              <a:tr h="671627">
                <a:tc>
                  <a:txBody>
                    <a:bodyPr/>
                    <a:lstStyle/>
                    <a:p>
                      <a:pPr algn="ctr"/>
                      <a:r>
                        <a:rPr lang="en-GB" b="1" dirty="0">
                          <a:solidFill>
                            <a:schemeClr val="tx1"/>
                          </a:solidFill>
                        </a:rPr>
                        <a:t>November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02004436"/>
                  </a:ext>
                </a:extLst>
              </a:tr>
              <a:tr h="671627">
                <a:tc>
                  <a:txBody>
                    <a:bodyPr/>
                    <a:lstStyle/>
                    <a:p>
                      <a:pPr algn="ctr"/>
                      <a:r>
                        <a:rPr lang="en-GB" b="1" dirty="0">
                          <a:solidFill>
                            <a:schemeClr val="tx1"/>
                          </a:solidFill>
                        </a:rPr>
                        <a:t>December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62207053"/>
                  </a:ext>
                </a:extLst>
              </a:tr>
            </a:tbl>
          </a:graphicData>
        </a:graphic>
      </p:graphicFrame>
      <p:sp>
        <p:nvSpPr>
          <p:cNvPr id="6" name="Rectangle 5">
            <a:extLst>
              <a:ext uri="{FF2B5EF4-FFF2-40B4-BE49-F238E27FC236}">
                <a16:creationId xmlns:a16="http://schemas.microsoft.com/office/drawing/2014/main" id="{0D8DF174-1C82-417E-A3CD-CA425A00D5F4}"/>
              </a:ext>
            </a:extLst>
          </p:cNvPr>
          <p:cNvSpPr/>
          <p:nvPr/>
        </p:nvSpPr>
        <p:spPr>
          <a:xfrm>
            <a:off x="1733760" y="286141"/>
            <a:ext cx="3390480" cy="369332"/>
          </a:xfrm>
          <a:prstGeom prst="rect">
            <a:avLst/>
          </a:prstGeom>
        </p:spPr>
        <p:txBody>
          <a:bodyPr wrap="none">
            <a:spAutoFit/>
          </a:bodyPr>
          <a:lstStyle/>
          <a:p>
            <a:r>
              <a:rPr lang="en-GB" u="sng" dirty="0"/>
              <a:t>LO: to promote tourism to an area</a:t>
            </a:r>
          </a:p>
        </p:txBody>
      </p:sp>
      <p:sp>
        <p:nvSpPr>
          <p:cNvPr id="7" name="TextBox 6">
            <a:extLst>
              <a:ext uri="{FF2B5EF4-FFF2-40B4-BE49-F238E27FC236}">
                <a16:creationId xmlns:a16="http://schemas.microsoft.com/office/drawing/2014/main" id="{AE287253-67CC-4444-8AD7-52DFEFE8436F}"/>
              </a:ext>
            </a:extLst>
          </p:cNvPr>
          <p:cNvSpPr txBox="1"/>
          <p:nvPr/>
        </p:nvSpPr>
        <p:spPr>
          <a:xfrm>
            <a:off x="198403" y="163030"/>
            <a:ext cx="986360" cy="307777"/>
          </a:xfrm>
          <a:prstGeom prst="rect">
            <a:avLst/>
          </a:prstGeom>
          <a:noFill/>
        </p:spPr>
        <p:txBody>
          <a:bodyPr wrap="none" rtlCol="0">
            <a:spAutoFit/>
          </a:bodyPr>
          <a:lstStyle/>
          <a:p>
            <a:r>
              <a:rPr lang="en-GB" sz="1400" b="1" dirty="0"/>
              <a:t>SPICY/HOT</a:t>
            </a:r>
          </a:p>
        </p:txBody>
      </p:sp>
    </p:spTree>
    <p:extLst>
      <p:ext uri="{BB962C8B-B14F-4D97-AF65-F5344CB8AC3E}">
        <p14:creationId xmlns:p14="http://schemas.microsoft.com/office/powerpoint/2010/main" val="42821691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TotalTime>
  <Words>677</Words>
  <Application>Microsoft Office PowerPoint</Application>
  <PresentationFormat>A4 Paper (210x297 mm)</PresentationFormat>
  <Paragraphs>89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SmithC</dc:creator>
  <cp:lastModifiedBy>DownieS</cp:lastModifiedBy>
  <cp:revision>5</cp:revision>
  <cp:lastPrinted>2020-06-26T08:38:47Z</cp:lastPrinted>
  <dcterms:created xsi:type="dcterms:W3CDTF">2020-06-24T10:47:29Z</dcterms:created>
  <dcterms:modified xsi:type="dcterms:W3CDTF">2020-06-26T08:38:50Z</dcterms:modified>
</cp:coreProperties>
</file>