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89" r:id="rId3"/>
    <p:sldId id="264" r:id="rId4"/>
    <p:sldId id="266" r:id="rId5"/>
    <p:sldId id="268" r:id="rId6"/>
    <p:sldId id="269" r:id="rId7"/>
    <p:sldId id="270" r:id="rId8"/>
    <p:sldId id="271" r:id="rId9"/>
    <p:sldId id="284" r:id="rId10"/>
    <p:sldId id="286" r:id="rId11"/>
    <p:sldId id="273" r:id="rId12"/>
    <p:sldId id="274" r:id="rId13"/>
    <p:sldId id="272" r:id="rId14"/>
    <p:sldId id="275" r:id="rId15"/>
    <p:sldId id="283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90" r:id="rId24"/>
  </p:sldIdLst>
  <p:sldSz cx="9144000" cy="6858000" type="screen4x3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70D227E-B13A-4562-8BA6-AB92968D6AC8}" type="datetimeFigureOut">
              <a:rPr lang="en-GB" smtClean="0"/>
              <a:pPr/>
              <a:t>22/09/2020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33AEBE1-8606-47BC-B6B2-345C7E64DA5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v.uk/government/publications/2019-scaled-scores-at-key-stage-2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bbc.co.uk/education/levels/zbr9wmn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teachers.co.uk/children/children_sats.htm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s.woodlands.kent.sch.uk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mathszone.co.uk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cgpbooks.co.uk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collins.co.uk/index.html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schoolrun.com/primary-grammar-glossary-for-parents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ChangeArrowheads="1"/>
          </p:cNvSpPr>
          <p:nvPr/>
        </p:nvSpPr>
        <p:spPr bwMode="auto">
          <a:xfrm>
            <a:off x="1619250" y="5805488"/>
            <a:ext cx="5905500" cy="981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Calibri" pitchFamily="34" charset="0"/>
              </a:rPr>
              <a:t>Parents’ Information Evening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alibri" pitchFamily="34" charset="0"/>
              </a:rPr>
              <a:t>September 2020</a:t>
            </a:r>
            <a:endParaRPr lang="en-GB" altLang="en-US" sz="1600" dirty="0">
              <a:latin typeface="Calibri" pitchFamily="34" charset="0"/>
            </a:endParaRPr>
          </a:p>
        </p:txBody>
      </p:sp>
      <p:pic>
        <p:nvPicPr>
          <p:cNvPr id="3075" name="Picture 13" descr="http://3.bp.blogspot.com/-Udtpy_hEfsg/TzvceSPuv6I/AAAAAAAAAwk/ISzqrKsuelc/s1600/children+exam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060575"/>
            <a:ext cx="3559175" cy="383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91603" y="-171400"/>
            <a:ext cx="5336525" cy="264687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SATs</a:t>
            </a:r>
          </a:p>
        </p:txBody>
      </p:sp>
      <p:pic>
        <p:nvPicPr>
          <p:cNvPr id="5" name="Picture 4" descr="Image result for roebuck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286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5400" b="1">
                <a:solidFill>
                  <a:srgbClr val="333399"/>
                </a:solidFill>
                <a:latin typeface="Calibri" pitchFamily="34" charset="0"/>
              </a:rPr>
              <a:t>Aims of the Session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2"/>
                </a:solidFill>
                <a:latin typeface="Calibri" pitchFamily="34" charset="0"/>
              </a:rPr>
              <a:t>To understand the format of the KS2 SATs for May 2021;</a:t>
            </a:r>
          </a:p>
          <a:p>
            <a:pPr eaLnBrk="1" hangingPunct="1"/>
            <a:r>
              <a:rPr lang="en-GB" altLang="en-US" dirty="0">
                <a:solidFill>
                  <a:schemeClr val="tx2"/>
                </a:solidFill>
                <a:latin typeface="Calibri" pitchFamily="34" charset="0"/>
              </a:rPr>
              <a:t>Have a clear picture about how SATs are organised;</a:t>
            </a:r>
          </a:p>
          <a:p>
            <a:pPr eaLnBrk="1" hangingPunct="1"/>
            <a:r>
              <a:rPr lang="en-GB" altLang="en-US" dirty="0">
                <a:solidFill>
                  <a:schemeClr val="tx2"/>
                </a:solidFill>
                <a:latin typeface="Calibri" pitchFamily="34" charset="0"/>
              </a:rPr>
              <a:t>Know how to support your child with their SATs preparation;</a:t>
            </a:r>
          </a:p>
          <a:p>
            <a:pPr eaLnBrk="1" hangingPunct="1"/>
            <a:endParaRPr lang="en-GB" altLang="en-US" dirty="0">
              <a:solidFill>
                <a:srgbClr val="292929"/>
              </a:solidFill>
              <a:latin typeface="Calibri" pitchFamily="34" charset="0"/>
            </a:endParaRPr>
          </a:p>
        </p:txBody>
      </p:sp>
      <p:sp>
        <p:nvSpPr>
          <p:cNvPr id="2" name="AutoShape 2" descr="Image result for roebuck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265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KS2 SATS timetable</a:t>
            </a:r>
          </a:p>
        </p:txBody>
      </p:sp>
      <p:sp>
        <p:nvSpPr>
          <p:cNvPr id="4" name="Rectangle 3"/>
          <p:cNvSpPr/>
          <p:nvPr/>
        </p:nvSpPr>
        <p:spPr>
          <a:xfrm>
            <a:off x="1187624" y="1268760"/>
            <a:ext cx="705678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The key stage 2 tests are timetabled from </a:t>
            </a:r>
            <a:r>
              <a:rPr lang="en-GB" sz="3200" b="1" dirty="0"/>
              <a:t>Monday 10 May to Thursday 13 May 2021</a:t>
            </a:r>
            <a:r>
              <a:rPr lang="en-GB" sz="3200" dirty="0"/>
              <a:t>.</a:t>
            </a:r>
          </a:p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Grammar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Spelling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Maths: Arithmetic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Maths: Reasoning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Maths: Reasoning 3</a:t>
            </a:r>
          </a:p>
        </p:txBody>
      </p:sp>
      <p:pic>
        <p:nvPicPr>
          <p:cNvPr id="5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7D8FD99-5CC1-4B41-B8DB-9F9C1893AB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80" t="32234" r="38240" b="46850"/>
          <a:stretch/>
        </p:blipFill>
        <p:spPr>
          <a:xfrm>
            <a:off x="3851920" y="2711774"/>
            <a:ext cx="4464496" cy="143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0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41" t="18453" r="32289" b="6251"/>
          <a:stretch/>
        </p:blipFill>
        <p:spPr bwMode="auto">
          <a:xfrm>
            <a:off x="4318607" y="1124744"/>
            <a:ext cx="4830892" cy="547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54" t="21032" r="29722" b="6250"/>
          <a:stretch/>
        </p:blipFill>
        <p:spPr bwMode="auto">
          <a:xfrm>
            <a:off x="251520" y="1614286"/>
            <a:ext cx="441891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187624" y="177651"/>
            <a:ext cx="432048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English Grammar Paper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84368" y="6156176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(/50)</a:t>
            </a:r>
          </a:p>
        </p:txBody>
      </p:sp>
      <p:pic>
        <p:nvPicPr>
          <p:cNvPr id="7" name="Picture 4" descr="Image result for roebuck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8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233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84" t="18453" r="24925" b="6250"/>
          <a:stretch/>
        </p:blipFill>
        <p:spPr bwMode="auto">
          <a:xfrm>
            <a:off x="1547664" y="764704"/>
            <a:ext cx="7024914" cy="5508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36296" y="5229200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(/20)</a:t>
            </a:r>
          </a:p>
        </p:txBody>
      </p:sp>
      <p:pic>
        <p:nvPicPr>
          <p:cNvPr id="4" name="Picture 4" descr="Image result for roebuck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8420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3" t="27778" r="40208" b="9524"/>
          <a:stretch/>
        </p:blipFill>
        <p:spPr bwMode="auto">
          <a:xfrm>
            <a:off x="1431843" y="1052736"/>
            <a:ext cx="6342743" cy="4586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80312" y="5877272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(/50)</a:t>
            </a:r>
          </a:p>
        </p:txBody>
      </p:sp>
      <p:pic>
        <p:nvPicPr>
          <p:cNvPr id="4" name="Picture 4" descr="Image result for roebuck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187624" y="177651"/>
            <a:ext cx="432048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1105180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0" t="20387" r="27244" b="6598"/>
          <a:stretch/>
        </p:blipFill>
        <p:spPr bwMode="auto">
          <a:xfrm>
            <a:off x="1259632" y="908720"/>
            <a:ext cx="6604000" cy="5341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161019"/>
            <a:ext cx="29290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Arithmetic</a:t>
            </a:r>
            <a:r>
              <a:rPr lang="en-GB" dirty="0"/>
              <a:t> (/40)</a:t>
            </a:r>
          </a:p>
        </p:txBody>
      </p:sp>
      <p:pic>
        <p:nvPicPr>
          <p:cNvPr id="4" name="Picture 4" descr="Image result for roebuck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385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3" t="19445" r="26151" b="6250"/>
          <a:stretch/>
        </p:blipFill>
        <p:spPr bwMode="auto">
          <a:xfrm>
            <a:off x="1475656" y="886010"/>
            <a:ext cx="6778171" cy="543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173234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Reasoning </a:t>
            </a:r>
            <a:r>
              <a:rPr lang="en-GB" dirty="0"/>
              <a:t>(/35) each</a:t>
            </a:r>
          </a:p>
        </p:txBody>
      </p:sp>
      <p:pic>
        <p:nvPicPr>
          <p:cNvPr id="4" name="Picture 4" descr="Image result for roebuck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303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1640" y="908720"/>
            <a:ext cx="6606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3600" dirty="0">
                <a:latin typeface="Calibri" pitchFamily="34" charset="0"/>
                <a:cs typeface="Calibri" pitchFamily="34" charset="0"/>
              </a:rPr>
              <a:t>Writing is assessed internally against a writing framework. Teacher assessment is used- this is statutory.</a:t>
            </a:r>
            <a:endParaRPr lang="en-GB" altLang="en-US" sz="32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510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85864" y="1124744"/>
            <a:ext cx="3378024" cy="3888431"/>
          </a:xfrm>
          <a:prstGeom prst="roundRect">
            <a:avLst/>
          </a:prstGeom>
          <a:solidFill>
            <a:srgbClr val="33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+mj-lt"/>
              </a:rPr>
              <a:t>Year 6 Elder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8996" y="5230567"/>
            <a:ext cx="3738064" cy="1389172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Y6 Group Room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92080" y="5230567"/>
            <a:ext cx="3531128" cy="1377296"/>
          </a:xfrm>
          <a:prstGeom prst="roundRect">
            <a:avLst/>
          </a:prstGeom>
          <a:solidFill>
            <a:srgbClr val="CC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Y5 Group Room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63888" y="188640"/>
            <a:ext cx="5575212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SATS Pupil Location Arrangements 2021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39137" y="1916832"/>
            <a:ext cx="2523015" cy="3096344"/>
          </a:xfrm>
          <a:prstGeom prst="round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PPA Room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05168" y="1916832"/>
            <a:ext cx="2517944" cy="309634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+mj-lt"/>
              </a:rPr>
              <a:t>Spare Year 6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+mj-lt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+mj-lt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+mj-lt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+mj-lt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2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405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9222" y="260648"/>
            <a:ext cx="789325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So, what do the scaled scores mean?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Each child’s raw score in the test (32/50 in the reading test, for example) is turned into a scaled score, based on making comparisons with the other children across the country who took the same test.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scaled scores are centred around 100. That means that: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A score of 100 means the child is working ‘at the expected standard’ for a Year 6 child. 80 is the lowest possible score and 120 is the highest.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 scaled score of 99 or less means they haven’t reached the government’s ‘expected standard’.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 2019, pupils needed 28 marks out of 50 to reach the expected standard in reading, 58 out of 110 in maths, and 36 out of 70 for spelling, punctuation and grammar.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Standards and Testing Agency have published a </a:t>
            </a:r>
            <a:r>
              <a:rPr lang="en-GB" sz="2400" dirty="0">
                <a:hlinkClick r:id="rId2"/>
              </a:rPr>
              <a:t>scaled score conversion table</a:t>
            </a:r>
            <a:r>
              <a:rPr lang="en-GB" sz="2400" dirty="0"/>
              <a:t>, showing the raw score required to reach the expected standard in reading, maths and </a:t>
            </a:r>
            <a:r>
              <a:rPr lang="en-GB" sz="2400" dirty="0" err="1"/>
              <a:t>SPaG</a:t>
            </a:r>
            <a:r>
              <a:rPr lang="en-GB" sz="2400" dirty="0"/>
              <a:t>.</a:t>
            </a:r>
          </a:p>
        </p:txBody>
      </p:sp>
      <p:pic>
        <p:nvPicPr>
          <p:cNvPr id="3" name="Picture 4" descr="Image result for roebuck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284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will we help your child?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9222" y="1600200"/>
            <a:ext cx="7749242" cy="4637111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dirty="0">
                <a:latin typeface="Calibri" pitchFamily="34" charset="0"/>
              </a:rPr>
              <a:t>Quality first teaching – differentiated learning in the classroom to cater for all different levels of ability and offer support.</a:t>
            </a:r>
          </a:p>
          <a:p>
            <a:r>
              <a:rPr lang="en-GB" altLang="en-US" dirty="0">
                <a:latin typeface="Calibri" pitchFamily="34" charset="0"/>
              </a:rPr>
              <a:t>Ensure that we offer guidance and advice through effective feedback orally, and through marking.</a:t>
            </a:r>
          </a:p>
          <a:p>
            <a:r>
              <a:rPr lang="en-GB" altLang="en-US" dirty="0">
                <a:latin typeface="Calibri" pitchFamily="34" charset="0"/>
              </a:rPr>
              <a:t>Show children how to revise and identify their own strengths and weaknesses and help them build on these areas to gain confidence.</a:t>
            </a:r>
          </a:p>
          <a:p>
            <a:r>
              <a:rPr lang="en-GB" altLang="en-US" dirty="0">
                <a:latin typeface="Calibri" pitchFamily="34" charset="0"/>
              </a:rPr>
              <a:t>Extra booster groups throughout the year</a:t>
            </a:r>
          </a:p>
        </p:txBody>
      </p:sp>
      <p:pic>
        <p:nvPicPr>
          <p:cNvPr id="4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162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you can help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556792"/>
            <a:ext cx="5122912" cy="2260848"/>
          </a:xfrm>
        </p:spPr>
        <p:txBody>
          <a:bodyPr/>
          <a:lstStyle/>
          <a:p>
            <a:r>
              <a:rPr lang="en-GB" dirty="0"/>
              <a:t>Support with spelling</a:t>
            </a:r>
          </a:p>
          <a:p>
            <a:r>
              <a:rPr lang="en-GB" dirty="0"/>
              <a:t>Reading 5 x a week</a:t>
            </a:r>
          </a:p>
          <a:p>
            <a:r>
              <a:rPr lang="en-GB" dirty="0"/>
              <a:t>Support with times tables</a:t>
            </a:r>
          </a:p>
        </p:txBody>
      </p:sp>
      <p:pic>
        <p:nvPicPr>
          <p:cNvPr id="2050" name="Picture 2" descr="Image result for cgp sats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06304"/>
            <a:ext cx="398615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roebuck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443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you can help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9222" y="1268760"/>
            <a:ext cx="7893258" cy="5256584"/>
          </a:xfrm>
        </p:spPr>
        <p:txBody>
          <a:bodyPr>
            <a:normAutofit fontScale="77500" lnSpcReduction="20000"/>
          </a:bodyPr>
          <a:lstStyle/>
          <a:p>
            <a:pPr marL="273050" indent="-273050">
              <a:buFont typeface="Wingdings 2" pitchFamily="18" charset="2"/>
              <a:buChar char=""/>
            </a:pPr>
            <a:r>
              <a:rPr lang="en-US" altLang="en-US" dirty="0">
                <a:latin typeface="Calibri" pitchFamily="34" charset="0"/>
              </a:rPr>
              <a:t>Reassure children that as long as they do their best that is all that matters!</a:t>
            </a:r>
          </a:p>
          <a:p>
            <a:pPr marL="273050" indent="-273050">
              <a:buFont typeface="Wingdings 2" pitchFamily="18" charset="2"/>
              <a:buChar char=""/>
            </a:pPr>
            <a:r>
              <a:rPr lang="en-US" altLang="en-US" dirty="0">
                <a:latin typeface="Calibri" pitchFamily="34" charset="0"/>
              </a:rPr>
              <a:t>Avoid promoting messages that the outcomes of these will affect their secondary schooling – teacher assessment is the key.</a:t>
            </a:r>
          </a:p>
          <a:p>
            <a:pPr marL="273050" indent="-273050">
              <a:buFont typeface="Wingdings 2" pitchFamily="18" charset="2"/>
              <a:buChar char=""/>
            </a:pPr>
            <a:r>
              <a:rPr lang="en-US" altLang="en-US" dirty="0" err="1">
                <a:latin typeface="Calibri" pitchFamily="34" charset="0"/>
              </a:rPr>
              <a:t>Emphasise</a:t>
            </a:r>
            <a:r>
              <a:rPr lang="en-US" altLang="en-US" dirty="0">
                <a:latin typeface="Calibri" pitchFamily="34" charset="0"/>
              </a:rPr>
              <a:t> that SATs are simply one way to show what they know.</a:t>
            </a:r>
          </a:p>
          <a:p>
            <a:pPr marL="273050" indent="-273050">
              <a:buFont typeface="Wingdings 2" pitchFamily="18" charset="2"/>
              <a:buChar char=""/>
            </a:pPr>
            <a:r>
              <a:rPr lang="en-US" altLang="en-US" dirty="0">
                <a:latin typeface="Calibri" pitchFamily="34" charset="0"/>
              </a:rPr>
              <a:t>Make sure they have a quiet, </a:t>
            </a:r>
            <a:r>
              <a:rPr lang="en-US" altLang="en-US" dirty="0" err="1">
                <a:latin typeface="Calibri" pitchFamily="34" charset="0"/>
              </a:rPr>
              <a:t>organised</a:t>
            </a:r>
            <a:r>
              <a:rPr lang="en-US" altLang="en-US" dirty="0">
                <a:latin typeface="Calibri" pitchFamily="34" charset="0"/>
              </a:rPr>
              <a:t> place to revise and study.</a:t>
            </a:r>
          </a:p>
          <a:p>
            <a:pPr marL="273050" indent="-273050">
              <a:buFont typeface="Wingdings 2" pitchFamily="18" charset="2"/>
              <a:buChar char=""/>
            </a:pPr>
            <a:r>
              <a:rPr lang="en-US" altLang="en-US" dirty="0">
                <a:latin typeface="Calibri" pitchFamily="34" charset="0"/>
              </a:rPr>
              <a:t>Ensure that they always have a good breakfast.</a:t>
            </a:r>
          </a:p>
          <a:p>
            <a:pPr marL="273050" indent="-273050">
              <a:buFont typeface="Wingdings 2" pitchFamily="18" charset="2"/>
              <a:buChar char=""/>
            </a:pPr>
            <a:r>
              <a:rPr lang="en-US" altLang="en-US" dirty="0">
                <a:latin typeface="Calibri" pitchFamily="34" charset="0"/>
              </a:rPr>
              <a:t>Plenty of sleep!</a:t>
            </a:r>
          </a:p>
          <a:p>
            <a:pPr marL="273050" indent="-273050">
              <a:buFont typeface="Wingdings 2" pitchFamily="18" charset="2"/>
              <a:buChar char=""/>
            </a:pPr>
            <a:r>
              <a:rPr lang="en-US" altLang="en-US" dirty="0">
                <a:latin typeface="Calibri" pitchFamily="34" charset="0"/>
              </a:rPr>
              <a:t>Encourage them to ask a teacher or tell an adult if they are unsure of anything.</a:t>
            </a:r>
          </a:p>
          <a:p>
            <a:pPr marL="273050" indent="-273050">
              <a:buFont typeface="Wingdings 2" pitchFamily="18" charset="2"/>
              <a:buChar char=""/>
            </a:pPr>
            <a:r>
              <a:rPr lang="en-US" altLang="en-US" u="sng" dirty="0">
                <a:latin typeface="Calibri" pitchFamily="34" charset="0"/>
              </a:rPr>
              <a:t>No pressure – learning may be hard work, but we always try to make it fun!</a:t>
            </a:r>
          </a:p>
        </p:txBody>
      </p:sp>
      <p:pic>
        <p:nvPicPr>
          <p:cNvPr id="4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258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websites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3553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" name="Rectangle 3"/>
          <p:cNvSpPr/>
          <p:nvPr/>
        </p:nvSpPr>
        <p:spPr>
          <a:xfrm>
            <a:off x="-23813" y="5905500"/>
            <a:ext cx="9144001" cy="1052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2"/>
                </a:solidFill>
                <a:hlinkClick r:id="rId2"/>
              </a:rPr>
              <a:t>http://www.bbc.co.uk/education/levels/zbr9wmn</a:t>
            </a:r>
            <a:endParaRPr lang="en-GB" sz="3200" dirty="0">
              <a:solidFill>
                <a:schemeClr val="tx2"/>
              </a:solidFill>
            </a:endParaRPr>
          </a:p>
          <a:p>
            <a:pPr algn="ctr">
              <a:defRPr/>
            </a:pPr>
            <a:endParaRPr lang="en-GB" sz="300" dirty="0">
              <a:solidFill>
                <a:schemeClr val="tx2"/>
              </a:solidFill>
            </a:endParaRPr>
          </a:p>
        </p:txBody>
      </p:sp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11111" r="17561" b="6250"/>
          <a:stretch>
            <a:fillRect/>
          </a:stretch>
        </p:blipFill>
        <p:spPr bwMode="auto">
          <a:xfrm>
            <a:off x="-36513" y="0"/>
            <a:ext cx="9180513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684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" t="11401" r="12695" b="5907"/>
          <a:stretch>
            <a:fillRect/>
          </a:stretch>
        </p:blipFill>
        <p:spPr bwMode="auto">
          <a:xfrm>
            <a:off x="0" y="0"/>
            <a:ext cx="9139238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-4763" y="5805488"/>
            <a:ext cx="9144001" cy="1052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2"/>
                </a:solidFill>
                <a:hlinkClick r:id="rId3"/>
              </a:rPr>
              <a:t>www.icteachers.co.uk/children/children_sats.htm</a:t>
            </a:r>
            <a:endParaRPr lang="en-GB" sz="3200" dirty="0">
              <a:solidFill>
                <a:schemeClr val="tx2"/>
              </a:solidFill>
            </a:endParaRPr>
          </a:p>
          <a:p>
            <a:pPr algn="ctr">
              <a:defRPr/>
            </a:pPr>
            <a:endParaRPr lang="en-GB" sz="5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935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8" t="11539" r="7813" b="10989"/>
          <a:stretch>
            <a:fillRect/>
          </a:stretch>
        </p:blipFill>
        <p:spPr bwMode="auto">
          <a:xfrm>
            <a:off x="-9525" y="-26988"/>
            <a:ext cx="9153525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-4763" y="5805488"/>
            <a:ext cx="9144001" cy="1052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2"/>
                </a:solidFill>
                <a:hlinkClick r:id="rId3"/>
              </a:rPr>
              <a:t>http://resources.woodlands.kent.sch.uk/</a:t>
            </a:r>
            <a:endParaRPr lang="en-GB" sz="3200" dirty="0">
              <a:solidFill>
                <a:schemeClr val="tx2"/>
              </a:solidFill>
            </a:endParaRPr>
          </a:p>
          <a:p>
            <a:pPr algn="ctr">
              <a:defRPr/>
            </a:pPr>
            <a:endParaRPr lang="en-GB" sz="5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986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6" name="Rectangle 5"/>
          <p:cNvSpPr/>
          <p:nvPr/>
        </p:nvSpPr>
        <p:spPr>
          <a:xfrm>
            <a:off x="-4763" y="5805488"/>
            <a:ext cx="9144001" cy="1052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2"/>
                </a:solidFill>
                <a:hlinkClick r:id="rId2"/>
              </a:rPr>
              <a:t>http://mathszone.co.uk/</a:t>
            </a:r>
            <a:endParaRPr lang="en-GB" sz="3200" dirty="0">
              <a:solidFill>
                <a:schemeClr val="tx2"/>
              </a:solidFill>
            </a:endParaRPr>
          </a:p>
          <a:p>
            <a:pPr algn="ctr">
              <a:defRPr/>
            </a:pPr>
            <a:endParaRPr lang="en-GB" sz="300" dirty="0">
              <a:solidFill>
                <a:schemeClr val="tx2"/>
              </a:solidFill>
            </a:endParaRPr>
          </a:p>
        </p:txBody>
      </p:sp>
      <p:pic>
        <p:nvPicPr>
          <p:cNvPr id="2662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9" t="11707" r="14104" b="6250"/>
          <a:stretch>
            <a:fillRect/>
          </a:stretch>
        </p:blipFill>
        <p:spPr bwMode="auto">
          <a:xfrm>
            <a:off x="-22225" y="-33338"/>
            <a:ext cx="9166225" cy="600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629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5" name="Rectangle 4"/>
          <p:cNvSpPr/>
          <p:nvPr/>
        </p:nvSpPr>
        <p:spPr>
          <a:xfrm>
            <a:off x="-4763" y="5805488"/>
            <a:ext cx="9144001" cy="1052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2"/>
                </a:solidFill>
                <a:hlinkClick r:id="rId2"/>
              </a:rPr>
              <a:t>https://www.cgpbooks.co.uk/</a:t>
            </a:r>
            <a:endParaRPr lang="en-GB" sz="3200" dirty="0">
              <a:solidFill>
                <a:schemeClr val="tx2"/>
              </a:solidFill>
            </a:endParaRPr>
          </a:p>
          <a:p>
            <a:pPr algn="ctr">
              <a:defRPr/>
            </a:pPr>
            <a:endParaRPr lang="en-GB" sz="300" dirty="0">
              <a:solidFill>
                <a:schemeClr val="tx2"/>
              </a:solidFill>
            </a:endParaRPr>
          </a:p>
        </p:txBody>
      </p:sp>
      <p:pic>
        <p:nvPicPr>
          <p:cNvPr id="2765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8" t="11508" r="19348" b="13445"/>
          <a:stretch>
            <a:fillRect/>
          </a:stretch>
        </p:blipFill>
        <p:spPr bwMode="auto">
          <a:xfrm>
            <a:off x="4763" y="12700"/>
            <a:ext cx="9139237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07967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5" name="Rectangle 4"/>
          <p:cNvSpPr/>
          <p:nvPr/>
        </p:nvSpPr>
        <p:spPr>
          <a:xfrm>
            <a:off x="-4763" y="5805488"/>
            <a:ext cx="9144001" cy="1052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2"/>
                </a:solidFill>
                <a:hlinkClick r:id="rId2"/>
              </a:rPr>
              <a:t>https://www.collins.co.uk/index.html</a:t>
            </a:r>
            <a:endParaRPr lang="en-GB" sz="3200" dirty="0">
              <a:solidFill>
                <a:schemeClr val="tx2"/>
              </a:solidFill>
            </a:endParaRPr>
          </a:p>
          <a:p>
            <a:pPr algn="ctr">
              <a:defRPr/>
            </a:pPr>
            <a:endParaRPr lang="en-GB" sz="300" dirty="0">
              <a:solidFill>
                <a:schemeClr val="tx2"/>
              </a:solidFill>
            </a:endParaRPr>
          </a:p>
        </p:txBody>
      </p:sp>
      <p:pic>
        <p:nvPicPr>
          <p:cNvPr id="2867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9" t="10892" r="17203" b="6345"/>
          <a:stretch>
            <a:fillRect/>
          </a:stretch>
        </p:blipFill>
        <p:spPr bwMode="auto">
          <a:xfrm>
            <a:off x="-4763" y="-33338"/>
            <a:ext cx="9148763" cy="605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0313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969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29" r="1164" b="4225"/>
          <a:stretch>
            <a:fillRect/>
          </a:stretch>
        </p:blipFill>
        <p:spPr bwMode="auto">
          <a:xfrm>
            <a:off x="0" y="0"/>
            <a:ext cx="9253538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-4763" y="5805488"/>
            <a:ext cx="9144001" cy="1052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solidFill>
                  <a:schemeClr val="tx2"/>
                </a:solidFill>
                <a:hlinkClick r:id="rId3"/>
              </a:rPr>
              <a:t>https://www.theschoolrun.com/primary-grammar-glossary-for-parents</a:t>
            </a:r>
            <a:endParaRPr lang="en-GB" sz="2800" dirty="0">
              <a:solidFill>
                <a:schemeClr val="tx2"/>
              </a:solidFill>
            </a:endParaRPr>
          </a:p>
          <a:p>
            <a:pPr algn="ctr">
              <a:defRPr/>
            </a:pPr>
            <a:endParaRPr lang="en-GB" sz="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6312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Image result for roebuc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1019"/>
            <a:ext cx="963726" cy="9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0134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300</TotalTime>
  <Words>608</Words>
  <Application>Microsoft Office PowerPoint</Application>
  <PresentationFormat>On-screen Show (4:3)</PresentationFormat>
  <Paragraphs>69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Gill Sans MT</vt:lpstr>
      <vt:lpstr>Verdana</vt:lpstr>
      <vt:lpstr>Wingdings 2</vt:lpstr>
      <vt:lpstr>Solstice</vt:lpstr>
      <vt:lpstr>PowerPoint Presentation</vt:lpstr>
      <vt:lpstr>Aims of the Session</vt:lpstr>
      <vt:lpstr>KS2 SATS timetable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will we help your child?</vt:lpstr>
      <vt:lpstr>How you can help</vt:lpstr>
      <vt:lpstr>How you can help</vt:lpstr>
      <vt:lpstr>Useful websites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AldenD</cp:lastModifiedBy>
  <cp:revision>33</cp:revision>
  <cp:lastPrinted>2017-03-08T19:42:46Z</cp:lastPrinted>
  <dcterms:created xsi:type="dcterms:W3CDTF">2015-03-23T21:14:55Z</dcterms:created>
  <dcterms:modified xsi:type="dcterms:W3CDTF">2020-09-22T14:44:18Z</dcterms:modified>
</cp:coreProperties>
</file>