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6" r:id="rId8"/>
    <p:sldId id="277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Sassoon Infant Rg" panose="02000503030000020003" charset="0"/>
      <p:regular r:id="rId17"/>
      <p:bold r:id="rId18"/>
    </p:embeddedFont>
    <p:embeddedFont>
      <p:font typeface="Twinkl" panose="020B0604020202020204" charset="0"/>
      <p:regular r:id="rId19"/>
      <p:bold r:id="rId20"/>
    </p:embeddedFont>
    <p:embeddedFont>
      <p:font typeface="Twinkl SemiBold" charset="0"/>
      <p:bold r:id="rId2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C1EB"/>
    <a:srgbClr val="9ECE5E"/>
    <a:srgbClr val="F37078"/>
    <a:srgbClr val="F6822A"/>
    <a:srgbClr val="E9B3D1"/>
    <a:srgbClr val="FFEB8C"/>
    <a:srgbClr val="DE1E5A"/>
    <a:srgbClr val="18A0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02" y="10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180BC3A4-46E6-4FC3-A27E-8A0C41137FB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D11772-E943-4384-BA4B-8A35DECDE6E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1336673-068A-4B9B-8C66-573D1EBE0FBA}" type="datetimeFigureOut">
              <a:rPr lang="en-GB"/>
              <a:pPr>
                <a:defRPr/>
              </a:pPr>
              <a:t>14/07/2020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723778-C261-4421-9456-964F7C4B8F3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BEC71A6-5B0E-44EF-920A-5282A725AEF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8A9E840C-DA95-4593-9744-F08283BE418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DD444E2-B349-4959-825B-B8A4C593A15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C6E9D90-2258-45B2-AB02-FF7840B4A53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3FA3798-5D30-409C-98DD-23B918654D82}" type="datetimeFigureOut">
              <a:rPr lang="en-GB"/>
              <a:pPr>
                <a:defRPr/>
              </a:pPr>
              <a:t>14/07/2020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B09640E-9F17-4E18-94D5-9FE2D2DBA2A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CCB71F0-76E6-4E20-AFFB-F9B16AD891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59CD0A-FF78-4DD4-A55D-0067496BEF43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1A7B27-0FE7-44FA-AA9D-39E4A5EACB6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D4233D87-F370-495D-A7EF-63A9A51EA566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0F59BC8-5C94-493E-A6D7-FB928264AD7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9993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821E14F1-C2AE-4B05-8225-7A2B3429591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5F363B68-41F1-426D-800A-45FA441774C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6947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CF501A53-1D26-4766-B694-A9D70E2B564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35598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8CFEB65D-09F6-48C0-96B5-99CA4E0F81FD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180D8393-ABE1-4727-802F-8FB243FC1EA7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37EFDD72-90BF-461F-9BC2-C0A52E3C4916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C781EEF-BBFF-41BB-BFC1-F16C1E2147ED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5791A16D-9BEB-45C9-A110-69FA159AB29A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8268780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08C6561C-FFE2-4338-89A8-41C08980D10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46476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953C40A9-0EF9-45C8-A111-E2214098A2A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731522FA-7254-4B35-B179-CC756E6155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7" Type="http://schemas.openxmlformats.org/officeDocument/2006/relationships/slide" Target="slide7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slide" Target="slide6.xml"/><Relationship Id="rId5" Type="http://schemas.openxmlformats.org/officeDocument/2006/relationships/slide" Target="slide3.xml"/><Relationship Id="rId4" Type="http://schemas.openxmlformats.org/officeDocument/2006/relationships/slide" Target="slide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9.png"/><Relationship Id="rId7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slide" Target="slide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2.png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.png"/><Relationship Id="rId5" Type="http://schemas.openxmlformats.org/officeDocument/2006/relationships/image" Target="../media/image7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8.png"/><Relationship Id="rId7" Type="http://schemas.openxmlformats.org/officeDocument/2006/relationships/image" Target="../media/image7.png"/><Relationship Id="rId2" Type="http://schemas.openxmlformats.org/officeDocument/2006/relationships/slide" Target="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>
            <a:extLst>
              <a:ext uri="{FF2B5EF4-FFF2-40B4-BE49-F238E27FC236}">
                <a16:creationId xmlns:a16="http://schemas.microsoft.com/office/drawing/2014/main" id="{E6BB718D-584C-4D4D-96A9-D308A6452E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AU" altLang="en-US" sz="3600"/>
              <a:t>Parts and Functions of a Plant</a:t>
            </a:r>
            <a:endParaRPr lang="en-GB" altLang="en-US" sz="3600"/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DC52534A-ACFC-405E-8C95-1B5F2BC43B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1262063"/>
            <a:ext cx="7632700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Click on the labels to read about each part of the plant.</a:t>
            </a:r>
          </a:p>
        </p:txBody>
      </p:sp>
      <p:pic>
        <p:nvPicPr>
          <p:cNvPr id="9220" name="Picture 9">
            <a:extLst>
              <a:ext uri="{FF2B5EF4-FFF2-40B4-BE49-F238E27FC236}">
                <a16:creationId xmlns:a16="http://schemas.microsoft.com/office/drawing/2014/main" id="{9D09C8C2-E428-4DBC-AEA3-628A597FEA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213" y="1890713"/>
            <a:ext cx="2774950" cy="439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: Rounded Corners 33">
            <a:hlinkClick r:id="rId3" action="ppaction://hlinksldjump"/>
            <a:extLst>
              <a:ext uri="{FF2B5EF4-FFF2-40B4-BE49-F238E27FC236}">
                <a16:creationId xmlns:a16="http://schemas.microsoft.com/office/drawing/2014/main" id="{A5F3C103-6ADA-4F92-953E-C9DE09B46D56}"/>
              </a:ext>
            </a:extLst>
          </p:cNvPr>
          <p:cNvSpPr/>
          <p:nvPr/>
        </p:nvSpPr>
        <p:spPr>
          <a:xfrm>
            <a:off x="2535238" y="2149475"/>
            <a:ext cx="917575" cy="422275"/>
          </a:xfrm>
          <a:prstGeom prst="roundRect">
            <a:avLst/>
          </a:prstGeom>
          <a:solidFill>
            <a:srgbClr val="F370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37" name="Rectangle: Rounded Corners 36">
            <a:hlinkClick r:id="rId4" action="ppaction://hlinksldjump"/>
            <a:extLst>
              <a:ext uri="{FF2B5EF4-FFF2-40B4-BE49-F238E27FC236}">
                <a16:creationId xmlns:a16="http://schemas.microsoft.com/office/drawing/2014/main" id="{051D6164-39F2-4C33-B1E7-7D4E0E850E3B}"/>
              </a:ext>
            </a:extLst>
          </p:cNvPr>
          <p:cNvSpPr/>
          <p:nvPr/>
        </p:nvSpPr>
        <p:spPr>
          <a:xfrm>
            <a:off x="5040313" y="4913313"/>
            <a:ext cx="917575" cy="422275"/>
          </a:xfrm>
          <a:prstGeom prst="roundRect">
            <a:avLst/>
          </a:prstGeom>
          <a:solidFill>
            <a:srgbClr val="9ECE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grpSp>
        <p:nvGrpSpPr>
          <p:cNvPr id="9223" name="Group 38">
            <a:extLst>
              <a:ext uri="{FF2B5EF4-FFF2-40B4-BE49-F238E27FC236}">
                <a16:creationId xmlns:a16="http://schemas.microsoft.com/office/drawing/2014/main" id="{2945D299-70B2-452D-8941-8467817B2870}"/>
              </a:ext>
            </a:extLst>
          </p:cNvPr>
          <p:cNvGrpSpPr>
            <a:grpSpLocks/>
          </p:cNvGrpSpPr>
          <p:nvPr/>
        </p:nvGrpSpPr>
        <p:grpSpPr bwMode="auto">
          <a:xfrm>
            <a:off x="2846388" y="4046538"/>
            <a:ext cx="900112" cy="431800"/>
            <a:chOff x="5245629" y="4389725"/>
            <a:chExt cx="900348" cy="431510"/>
          </a:xfrm>
        </p:grpSpPr>
        <p:sp>
          <p:nvSpPr>
            <p:cNvPr id="39" name="Rectangle: Rounded Corners 38">
              <a:hlinkClick r:id="rId5" action="ppaction://hlinksldjump"/>
              <a:extLst>
                <a:ext uri="{FF2B5EF4-FFF2-40B4-BE49-F238E27FC236}">
                  <a16:creationId xmlns:a16="http://schemas.microsoft.com/office/drawing/2014/main" id="{D56298A2-D5B0-4B70-AAE3-4E7F50D244AE}"/>
                </a:ext>
              </a:extLst>
            </p:cNvPr>
            <p:cNvSpPr/>
            <p:nvPr/>
          </p:nvSpPr>
          <p:spPr>
            <a:xfrm>
              <a:off x="5245629" y="4399244"/>
              <a:ext cx="900348" cy="421991"/>
            </a:xfrm>
            <a:prstGeom prst="roundRect">
              <a:avLst/>
            </a:prstGeom>
            <a:solidFill>
              <a:srgbClr val="F370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9238" name="Rectangle 11">
              <a:hlinkClick r:id="rId5" action="ppaction://hlinksldjump"/>
              <a:extLst>
                <a:ext uri="{FF2B5EF4-FFF2-40B4-BE49-F238E27FC236}">
                  <a16:creationId xmlns:a16="http://schemas.microsoft.com/office/drawing/2014/main" id="{E72FA20E-480E-4873-A81B-05302B4FA9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356935" y="4389725"/>
              <a:ext cx="654818" cy="422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leaf</a:t>
              </a:r>
            </a:p>
          </p:txBody>
        </p:sp>
      </p:grpSp>
      <p:sp>
        <p:nvSpPr>
          <p:cNvPr id="9224" name="Rectangle 12">
            <a:hlinkClick r:id="rId4" action="ppaction://hlinksldjump"/>
            <a:extLst>
              <a:ext uri="{FF2B5EF4-FFF2-40B4-BE49-F238E27FC236}">
                <a16:creationId xmlns:a16="http://schemas.microsoft.com/office/drawing/2014/main" id="{B2297981-B815-4447-BEB7-A88273C9FA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40313" y="4913313"/>
            <a:ext cx="9175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roots</a:t>
            </a:r>
          </a:p>
        </p:txBody>
      </p:sp>
      <p:sp>
        <p:nvSpPr>
          <p:cNvPr id="9225" name="Rectangle 13">
            <a:hlinkClick r:id="rId3" action="ppaction://hlinksldjump"/>
            <a:extLst>
              <a:ext uri="{FF2B5EF4-FFF2-40B4-BE49-F238E27FC236}">
                <a16:creationId xmlns:a16="http://schemas.microsoft.com/office/drawing/2014/main" id="{7C5CAFD8-63E6-4C26-97F8-CEFDF87F35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35238" y="2149475"/>
            <a:ext cx="9175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petal</a:t>
            </a:r>
          </a:p>
        </p:txBody>
      </p:sp>
      <p:grpSp>
        <p:nvGrpSpPr>
          <p:cNvPr id="9226" name="Group 37">
            <a:extLst>
              <a:ext uri="{FF2B5EF4-FFF2-40B4-BE49-F238E27FC236}">
                <a16:creationId xmlns:a16="http://schemas.microsoft.com/office/drawing/2014/main" id="{6E4A0A79-D6DA-4C2F-8AC7-2115AA04A48C}"/>
              </a:ext>
            </a:extLst>
          </p:cNvPr>
          <p:cNvGrpSpPr>
            <a:grpSpLocks/>
          </p:cNvGrpSpPr>
          <p:nvPr/>
        </p:nvGrpSpPr>
        <p:grpSpPr bwMode="auto">
          <a:xfrm>
            <a:off x="5159375" y="3184525"/>
            <a:ext cx="917575" cy="428625"/>
            <a:chOff x="7020287" y="3211250"/>
            <a:chExt cx="917126" cy="428952"/>
          </a:xfrm>
        </p:grpSpPr>
        <p:sp>
          <p:nvSpPr>
            <p:cNvPr id="44" name="Rectangle: Rounded Corners 43">
              <a:hlinkClick r:id="rId6" action="ppaction://hlinksldjump"/>
              <a:extLst>
                <a:ext uri="{FF2B5EF4-FFF2-40B4-BE49-F238E27FC236}">
                  <a16:creationId xmlns:a16="http://schemas.microsoft.com/office/drawing/2014/main" id="{DAE7817C-CAF1-49F2-BD92-76DA0368F615}"/>
                </a:ext>
              </a:extLst>
            </p:cNvPr>
            <p:cNvSpPr/>
            <p:nvPr/>
          </p:nvSpPr>
          <p:spPr>
            <a:xfrm>
              <a:off x="7020287" y="3217605"/>
              <a:ext cx="917126" cy="422597"/>
            </a:xfrm>
            <a:prstGeom prst="roundRect">
              <a:avLst/>
            </a:prstGeom>
            <a:solidFill>
              <a:srgbClr val="9ECE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9236" name="Rectangle 14">
              <a:hlinkClick r:id="rId6" action="ppaction://hlinksldjump"/>
              <a:extLst>
                <a:ext uri="{FF2B5EF4-FFF2-40B4-BE49-F238E27FC236}">
                  <a16:creationId xmlns:a16="http://schemas.microsoft.com/office/drawing/2014/main" id="{B84F88B0-8532-475C-9D84-DD07AAA4D0F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58639" y="3211250"/>
              <a:ext cx="823739" cy="422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stem</a:t>
              </a:r>
            </a:p>
          </p:txBody>
        </p:sp>
      </p:grp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87D1ED4A-1F55-4517-A0EC-5AE2E599DA13}"/>
              </a:ext>
            </a:extLst>
          </p:cNvPr>
          <p:cNvCxnSpPr>
            <a:cxnSpLocks/>
          </p:cNvCxnSpPr>
          <p:nvPr/>
        </p:nvCxnSpPr>
        <p:spPr>
          <a:xfrm flipV="1">
            <a:off x="4567238" y="5287963"/>
            <a:ext cx="681037" cy="357187"/>
          </a:xfrm>
          <a:prstGeom prst="line">
            <a:avLst/>
          </a:prstGeom>
          <a:ln w="28575">
            <a:solidFill>
              <a:srgbClr val="9ECE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DDB583CA-C200-4E63-8D97-B0C0C7B1568B}"/>
              </a:ext>
            </a:extLst>
          </p:cNvPr>
          <p:cNvCxnSpPr>
            <a:cxnSpLocks/>
            <a:endCxn id="9236" idx="1"/>
          </p:cNvCxnSpPr>
          <p:nvPr/>
        </p:nvCxnSpPr>
        <p:spPr>
          <a:xfrm>
            <a:off x="4451350" y="3328988"/>
            <a:ext cx="746125" cy="66675"/>
          </a:xfrm>
          <a:prstGeom prst="line">
            <a:avLst/>
          </a:prstGeom>
          <a:ln w="28575">
            <a:solidFill>
              <a:srgbClr val="9ECE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57E2A8D8-8512-4F99-B551-3955A206109A}"/>
              </a:ext>
            </a:extLst>
          </p:cNvPr>
          <p:cNvCxnSpPr>
            <a:cxnSpLocks/>
          </p:cNvCxnSpPr>
          <p:nvPr/>
        </p:nvCxnSpPr>
        <p:spPr>
          <a:xfrm>
            <a:off x="3265488" y="2414588"/>
            <a:ext cx="531812" cy="12700"/>
          </a:xfrm>
          <a:prstGeom prst="line">
            <a:avLst/>
          </a:prstGeom>
          <a:ln w="28575">
            <a:solidFill>
              <a:srgbClr val="F370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69198EB9-2EE4-43F7-8C88-C35699783E7D}"/>
              </a:ext>
            </a:extLst>
          </p:cNvPr>
          <p:cNvCxnSpPr>
            <a:cxnSpLocks/>
          </p:cNvCxnSpPr>
          <p:nvPr/>
        </p:nvCxnSpPr>
        <p:spPr>
          <a:xfrm>
            <a:off x="3746500" y="4344988"/>
            <a:ext cx="565150" cy="268287"/>
          </a:xfrm>
          <a:prstGeom prst="line">
            <a:avLst/>
          </a:prstGeom>
          <a:ln w="28575">
            <a:solidFill>
              <a:srgbClr val="F3707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231" name="Group 37">
            <a:extLst>
              <a:ext uri="{FF2B5EF4-FFF2-40B4-BE49-F238E27FC236}">
                <a16:creationId xmlns:a16="http://schemas.microsoft.com/office/drawing/2014/main" id="{D27F5BFC-F333-426D-AB7E-2BF368CDDDD8}"/>
              </a:ext>
            </a:extLst>
          </p:cNvPr>
          <p:cNvGrpSpPr>
            <a:grpSpLocks/>
          </p:cNvGrpSpPr>
          <p:nvPr/>
        </p:nvGrpSpPr>
        <p:grpSpPr bwMode="auto">
          <a:xfrm>
            <a:off x="5618163" y="2155825"/>
            <a:ext cx="917575" cy="428625"/>
            <a:chOff x="7020287" y="3211250"/>
            <a:chExt cx="917126" cy="428952"/>
          </a:xfrm>
        </p:grpSpPr>
        <p:sp>
          <p:nvSpPr>
            <p:cNvPr id="20" name="Rectangle: Rounded Corners 43">
              <a:hlinkClick r:id="rId6" action="ppaction://hlinksldjump"/>
              <a:extLst>
                <a:ext uri="{FF2B5EF4-FFF2-40B4-BE49-F238E27FC236}">
                  <a16:creationId xmlns:a16="http://schemas.microsoft.com/office/drawing/2014/main" id="{76ED3C29-8E8E-4D81-B595-266EDDB3AD8F}"/>
                </a:ext>
              </a:extLst>
            </p:cNvPr>
            <p:cNvSpPr/>
            <p:nvPr/>
          </p:nvSpPr>
          <p:spPr>
            <a:xfrm>
              <a:off x="7020287" y="3217605"/>
              <a:ext cx="917126" cy="422597"/>
            </a:xfrm>
            <a:prstGeom prst="roundRect">
              <a:avLst/>
            </a:prstGeom>
            <a:solidFill>
              <a:srgbClr val="9ECE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sp>
          <p:nvSpPr>
            <p:cNvPr id="9234" name="Rectangle 14">
              <a:hlinkClick r:id="rId7" action="ppaction://hlinksldjump"/>
              <a:extLst>
                <a:ext uri="{FF2B5EF4-FFF2-40B4-BE49-F238E27FC236}">
                  <a16:creationId xmlns:a16="http://schemas.microsoft.com/office/drawing/2014/main" id="{1C90F632-56F7-4A4A-A57A-188F213D28C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58639" y="3211250"/>
              <a:ext cx="823739" cy="42240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anther</a:t>
              </a:r>
            </a:p>
          </p:txBody>
        </p:sp>
      </p:grp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C61DF1B9-B771-4D66-AA2B-CA03CB13C565}"/>
              </a:ext>
            </a:extLst>
          </p:cNvPr>
          <p:cNvCxnSpPr>
            <a:cxnSpLocks/>
          </p:cNvCxnSpPr>
          <p:nvPr/>
        </p:nvCxnSpPr>
        <p:spPr>
          <a:xfrm flipV="1">
            <a:off x="5014913" y="2373313"/>
            <a:ext cx="577850" cy="68262"/>
          </a:xfrm>
          <a:prstGeom prst="line">
            <a:avLst/>
          </a:prstGeom>
          <a:ln w="28575">
            <a:solidFill>
              <a:srgbClr val="9ECE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9">
            <a:extLst>
              <a:ext uri="{FF2B5EF4-FFF2-40B4-BE49-F238E27FC236}">
                <a16:creationId xmlns:a16="http://schemas.microsoft.com/office/drawing/2014/main" id="{7F85B99F-FC7A-4F67-BB57-DAAD5D920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5200" y="1093788"/>
            <a:ext cx="3140075" cy="497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itle 20">
            <a:extLst>
              <a:ext uri="{FF2B5EF4-FFF2-40B4-BE49-F238E27FC236}">
                <a16:creationId xmlns:a16="http://schemas.microsoft.com/office/drawing/2014/main" id="{8CBFB035-B356-44FF-AD66-06A58DB829C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709738" y="479425"/>
            <a:ext cx="3443287" cy="950913"/>
          </a:xfrm>
        </p:spPr>
        <p:txBody>
          <a:bodyPr/>
          <a:lstStyle/>
          <a:p>
            <a:pPr eaLnBrk="1" hangingPunct="1"/>
            <a:r>
              <a:rPr lang="en-AU" altLang="en-US" sz="3600"/>
              <a:t>Leaf</a:t>
            </a:r>
            <a:endParaRPr lang="en-GB" altLang="en-US" sz="3600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670B0A94-E550-4B62-88EB-EEF3579CB089}"/>
              </a:ext>
            </a:extLst>
          </p:cNvPr>
          <p:cNvSpPr/>
          <p:nvPr/>
        </p:nvSpPr>
        <p:spPr bwMode="auto">
          <a:xfrm>
            <a:off x="1855788" y="1430338"/>
            <a:ext cx="3149600" cy="1252537"/>
          </a:xfrm>
          <a:prstGeom prst="roundRect">
            <a:avLst/>
          </a:prstGeom>
          <a:solidFill>
            <a:srgbClr val="9ECE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Leaves make food for the plant from carbon dioxide in the air and sunlight.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0EC7E4FB-09CA-4B29-8828-354A7C67A1EF}"/>
              </a:ext>
            </a:extLst>
          </p:cNvPr>
          <p:cNvCxnSpPr>
            <a:cxnSpLocks/>
          </p:cNvCxnSpPr>
          <p:nvPr/>
        </p:nvCxnSpPr>
        <p:spPr>
          <a:xfrm>
            <a:off x="5362575" y="3900488"/>
            <a:ext cx="600075" cy="206375"/>
          </a:xfrm>
          <a:prstGeom prst="straightConnector1">
            <a:avLst/>
          </a:prstGeom>
          <a:ln w="38100">
            <a:solidFill>
              <a:srgbClr val="9EC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F4BE334-D42E-4D27-A03A-12ABFFE7493A}"/>
              </a:ext>
            </a:extLst>
          </p:cNvPr>
          <p:cNvCxnSpPr>
            <a:cxnSpLocks/>
          </p:cNvCxnSpPr>
          <p:nvPr/>
        </p:nvCxnSpPr>
        <p:spPr>
          <a:xfrm flipH="1" flipV="1">
            <a:off x="6826250" y="4471988"/>
            <a:ext cx="723900" cy="141287"/>
          </a:xfrm>
          <a:prstGeom prst="straightConnector1">
            <a:avLst/>
          </a:prstGeom>
          <a:ln w="38100">
            <a:solidFill>
              <a:srgbClr val="9EC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" name="Picture 38">
            <a:extLst>
              <a:ext uri="{FF2B5EF4-FFF2-40B4-BE49-F238E27FC236}">
                <a16:creationId xmlns:a16="http://schemas.microsoft.com/office/drawing/2014/main" id="{385720C3-D76B-447C-9AA4-496829A52E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8575" y="3290888"/>
            <a:ext cx="2006600" cy="195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44">
            <a:hlinkClick r:id="rId4" action="ppaction://hlinksldjump"/>
            <a:extLst>
              <a:ext uri="{FF2B5EF4-FFF2-40B4-BE49-F238E27FC236}">
                <a16:creationId xmlns:a16="http://schemas.microsoft.com/office/drawing/2014/main" id="{ADA19314-8F79-42FA-A832-448890400E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75" y="5453063"/>
            <a:ext cx="1744663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2">
            <a:hlinkClick r:id="rId4" action="ppaction://hlinksldjump"/>
            <a:extLst>
              <a:ext uri="{FF2B5EF4-FFF2-40B4-BE49-F238E27FC236}">
                <a16:creationId xmlns:a16="http://schemas.microsoft.com/office/drawing/2014/main" id="{B2572434-100F-4C60-8D9F-0263CB935D5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881063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9">
            <a:extLst>
              <a:ext uri="{FF2B5EF4-FFF2-40B4-BE49-F238E27FC236}">
                <a16:creationId xmlns:a16="http://schemas.microsoft.com/office/drawing/2014/main" id="{A350E536-EB0E-41BC-8330-CD3629E07C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7813" y="1093788"/>
            <a:ext cx="3140075" cy="497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itle 20">
            <a:extLst>
              <a:ext uri="{FF2B5EF4-FFF2-40B4-BE49-F238E27FC236}">
                <a16:creationId xmlns:a16="http://schemas.microsoft.com/office/drawing/2014/main" id="{F810880E-BDCF-44B9-8A87-25D8454DDD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95338" y="479425"/>
            <a:ext cx="3444875" cy="950913"/>
          </a:xfrm>
        </p:spPr>
        <p:txBody>
          <a:bodyPr/>
          <a:lstStyle/>
          <a:p>
            <a:pPr eaLnBrk="1" hangingPunct="1"/>
            <a:r>
              <a:rPr lang="en-AU" altLang="en-US" sz="3600"/>
              <a:t>Petal</a:t>
            </a:r>
            <a:endParaRPr lang="en-GB" altLang="en-US" sz="3600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670B0A94-E550-4B62-88EB-EEF3579CB089}"/>
              </a:ext>
            </a:extLst>
          </p:cNvPr>
          <p:cNvSpPr/>
          <p:nvPr/>
        </p:nvSpPr>
        <p:spPr bwMode="auto">
          <a:xfrm>
            <a:off x="947738" y="1430338"/>
            <a:ext cx="3140075" cy="3192462"/>
          </a:xfrm>
          <a:prstGeom prst="roundRect">
            <a:avLst>
              <a:gd name="adj" fmla="val 6248"/>
            </a:avLst>
          </a:prstGeom>
          <a:solidFill>
            <a:srgbClr val="F370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AU" altLang="en-US" dirty="0">
                <a:solidFill>
                  <a:schemeClr val="tx1"/>
                </a:solidFill>
              </a:rPr>
              <a:t>P</a:t>
            </a:r>
            <a:r>
              <a:rPr lang="en-GB" altLang="en-US" dirty="0" err="1">
                <a:solidFill>
                  <a:schemeClr val="tx1"/>
                </a:solidFill>
              </a:rPr>
              <a:t>etals</a:t>
            </a:r>
            <a:r>
              <a:rPr lang="en-GB" altLang="en-US" dirty="0">
                <a:solidFill>
                  <a:schemeClr val="tx1"/>
                </a:solidFill>
              </a:rPr>
              <a:t> attract insects to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 the plant.</a:t>
            </a:r>
          </a:p>
          <a:p>
            <a:pPr algn="ctr" eaLnBrk="1" hangingPunct="1">
              <a:defRPr/>
            </a:pPr>
            <a:endParaRPr lang="en-GB" altLang="en-US" dirty="0">
              <a:solidFill>
                <a:schemeClr val="tx1"/>
              </a:solidFill>
            </a:endParaRPr>
          </a:p>
          <a:p>
            <a:pPr algn="ctr" eaLnBrk="1" hangingPunct="1">
              <a:defRPr/>
            </a:pPr>
            <a:r>
              <a:rPr lang="en-GB" altLang="en-US" dirty="0">
                <a:solidFill>
                  <a:schemeClr val="tx1"/>
                </a:solidFill>
              </a:rPr>
              <a:t>Plants need insects to bring pollen they have collected from other flowers so they can make seeds.</a:t>
            </a:r>
          </a:p>
          <a:p>
            <a:pPr algn="ctr" eaLnBrk="1" hangingPunct="1">
              <a:defRPr/>
            </a:pPr>
            <a:endParaRPr lang="en-GB" altLang="en-US" dirty="0">
              <a:solidFill>
                <a:schemeClr val="tx1"/>
              </a:solidFill>
            </a:endParaRPr>
          </a:p>
          <a:p>
            <a:pPr algn="ctr" eaLnBrk="1" hangingPunct="1">
              <a:defRPr/>
            </a:pPr>
            <a:r>
              <a:rPr lang="en-GB" altLang="en-US" dirty="0">
                <a:solidFill>
                  <a:schemeClr val="tx1"/>
                </a:solidFill>
              </a:rPr>
              <a:t>Petals are bright colours to attract the insects.</a:t>
            </a:r>
          </a:p>
        </p:txBody>
      </p: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0EC7E4FB-09CA-4B29-8828-354A7C67A1EF}"/>
              </a:ext>
            </a:extLst>
          </p:cNvPr>
          <p:cNvCxnSpPr>
            <a:cxnSpLocks/>
          </p:cNvCxnSpPr>
          <p:nvPr/>
        </p:nvCxnSpPr>
        <p:spPr>
          <a:xfrm flipV="1">
            <a:off x="4470400" y="2144713"/>
            <a:ext cx="398463" cy="338137"/>
          </a:xfrm>
          <a:prstGeom prst="straightConnector1">
            <a:avLst/>
          </a:prstGeom>
          <a:ln w="38100">
            <a:solidFill>
              <a:srgbClr val="F3707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F4BE334-D42E-4D27-A03A-12ABFFE7493A}"/>
              </a:ext>
            </a:extLst>
          </p:cNvPr>
          <p:cNvCxnSpPr>
            <a:cxnSpLocks/>
          </p:cNvCxnSpPr>
          <p:nvPr/>
        </p:nvCxnSpPr>
        <p:spPr>
          <a:xfrm flipH="1" flipV="1">
            <a:off x="6630988" y="2144713"/>
            <a:ext cx="522287" cy="325437"/>
          </a:xfrm>
          <a:prstGeom prst="straightConnector1">
            <a:avLst/>
          </a:prstGeom>
          <a:ln w="38100">
            <a:solidFill>
              <a:srgbClr val="F3707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E15C560B-7B63-4DFF-8743-3CE076D8B8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163" y="615950"/>
            <a:ext cx="1544637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5462567-65A5-4A5B-81EA-4D1B8132A0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3406775"/>
            <a:ext cx="938213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17">
            <a:hlinkClick r:id="rId5" action="ppaction://hlinksldjump"/>
            <a:extLst>
              <a:ext uri="{FF2B5EF4-FFF2-40B4-BE49-F238E27FC236}">
                <a16:creationId xmlns:a16="http://schemas.microsoft.com/office/drawing/2014/main" id="{A1F78418-4AFB-477A-9F44-9210478D4F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75" y="5453063"/>
            <a:ext cx="1744663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">
            <a:extLst>
              <a:ext uri="{FF2B5EF4-FFF2-40B4-BE49-F238E27FC236}">
                <a16:creationId xmlns:a16="http://schemas.microsoft.com/office/drawing/2014/main" id="{7BFF2439-BC51-4368-901B-39FD16A9417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9388" y="622300"/>
            <a:ext cx="1030287" cy="808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16">
            <a:hlinkClick r:id="rId5" action="ppaction://hlinksldjump"/>
            <a:extLst>
              <a:ext uri="{FF2B5EF4-FFF2-40B4-BE49-F238E27FC236}">
                <a16:creationId xmlns:a16="http://schemas.microsoft.com/office/drawing/2014/main" id="{1592D704-1955-4887-ABCC-B53E61CF3BD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881063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9">
            <a:extLst>
              <a:ext uri="{FF2B5EF4-FFF2-40B4-BE49-F238E27FC236}">
                <a16:creationId xmlns:a16="http://schemas.microsoft.com/office/drawing/2014/main" id="{423DEFAA-127F-4C78-8409-0B81CDD7A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90600"/>
            <a:ext cx="3140075" cy="497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itle 20">
            <a:extLst>
              <a:ext uri="{FF2B5EF4-FFF2-40B4-BE49-F238E27FC236}">
                <a16:creationId xmlns:a16="http://schemas.microsoft.com/office/drawing/2014/main" id="{CE5BE66B-EA77-437B-B5A3-904653BBC6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81088" y="558800"/>
            <a:ext cx="3443287" cy="950913"/>
          </a:xfrm>
        </p:spPr>
        <p:txBody>
          <a:bodyPr/>
          <a:lstStyle/>
          <a:p>
            <a:pPr eaLnBrk="1" hangingPunct="1"/>
            <a:r>
              <a:rPr lang="en-AU" altLang="en-US" sz="3600"/>
              <a:t>Roots</a:t>
            </a:r>
            <a:endParaRPr lang="en-GB" altLang="en-US" sz="3600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670B0A94-E550-4B62-88EB-EEF3579CB089}"/>
              </a:ext>
            </a:extLst>
          </p:cNvPr>
          <p:cNvSpPr/>
          <p:nvPr/>
        </p:nvSpPr>
        <p:spPr bwMode="auto">
          <a:xfrm>
            <a:off x="1400175" y="1509713"/>
            <a:ext cx="2820988" cy="1582737"/>
          </a:xfrm>
          <a:prstGeom prst="roundRect">
            <a:avLst/>
          </a:prstGeom>
          <a:solidFill>
            <a:srgbClr val="9ECE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AU" altLang="en-US" dirty="0">
                <a:solidFill>
                  <a:schemeClr val="tx1"/>
                </a:solidFill>
              </a:rPr>
              <a:t>Roots absorb minerals and water from the soil.</a:t>
            </a:r>
          </a:p>
          <a:p>
            <a:pPr algn="ctr" eaLnBrk="1" hangingPunct="1">
              <a:defRPr/>
            </a:pPr>
            <a:r>
              <a:rPr lang="en-AU" altLang="en-US" dirty="0">
                <a:solidFill>
                  <a:schemeClr val="tx1"/>
                </a:solidFill>
              </a:rPr>
              <a:t>The roots also help the plant anchor in the soil and stay upright.</a:t>
            </a:r>
            <a:endParaRPr lang="en-GB" altLang="en-US" dirty="0">
              <a:solidFill>
                <a:schemeClr val="tx1"/>
              </a:solidFill>
            </a:endParaRP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F4BE334-D42E-4D27-A03A-12ABFFE7493A}"/>
              </a:ext>
            </a:extLst>
          </p:cNvPr>
          <p:cNvCxnSpPr>
            <a:cxnSpLocks/>
          </p:cNvCxnSpPr>
          <p:nvPr/>
        </p:nvCxnSpPr>
        <p:spPr>
          <a:xfrm flipH="1" flipV="1">
            <a:off x="6753225" y="5335588"/>
            <a:ext cx="522288" cy="323850"/>
          </a:xfrm>
          <a:prstGeom prst="straightConnector1">
            <a:avLst/>
          </a:prstGeom>
          <a:ln w="38100">
            <a:solidFill>
              <a:srgbClr val="9EC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CA380F85-9C90-4ECF-A721-880DFB9EC2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64078">
            <a:off x="1287463" y="3230563"/>
            <a:ext cx="2932112" cy="226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16">
            <a:hlinkClick r:id="rId4" action="ppaction://hlinksldjump"/>
            <a:extLst>
              <a:ext uri="{FF2B5EF4-FFF2-40B4-BE49-F238E27FC236}">
                <a16:creationId xmlns:a16="http://schemas.microsoft.com/office/drawing/2014/main" id="{68766B56-18C8-4559-9E88-47019A9256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75" y="5453063"/>
            <a:ext cx="1744663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253FF0D6-8AE3-4E3D-9A98-D1844616404B}"/>
              </a:ext>
            </a:extLst>
          </p:cNvPr>
          <p:cNvCxnSpPr>
            <a:cxnSpLocks/>
          </p:cNvCxnSpPr>
          <p:nvPr/>
        </p:nvCxnSpPr>
        <p:spPr>
          <a:xfrm>
            <a:off x="5254625" y="4779963"/>
            <a:ext cx="390525" cy="330200"/>
          </a:xfrm>
          <a:prstGeom prst="straightConnector1">
            <a:avLst/>
          </a:prstGeom>
          <a:ln w="38100">
            <a:solidFill>
              <a:srgbClr val="9ECE5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0A12AE35-6DD9-4505-801B-F5777B091C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107" b="-9560"/>
          <a:stretch>
            <a:fillRect/>
          </a:stretch>
        </p:blipFill>
        <p:spPr bwMode="auto">
          <a:xfrm>
            <a:off x="4473575" y="3730625"/>
            <a:ext cx="357188" cy="481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A7A46C0-2435-459F-8C55-5112CC397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829" r="15189"/>
          <a:stretch>
            <a:fillRect/>
          </a:stretch>
        </p:blipFill>
        <p:spPr bwMode="auto">
          <a:xfrm>
            <a:off x="4911725" y="4100513"/>
            <a:ext cx="346075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86A3CB-BA7E-4FC1-9A80-DA61D28F8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05" r="45313" b="-9560"/>
          <a:stretch>
            <a:fillRect/>
          </a:stretch>
        </p:blipFill>
        <p:spPr bwMode="auto">
          <a:xfrm>
            <a:off x="4703763" y="4090988"/>
            <a:ext cx="344487" cy="481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7BBB214-6440-4A4B-8946-7EA0D708CB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401" b="38699"/>
          <a:stretch>
            <a:fillRect/>
          </a:stretch>
        </p:blipFill>
        <p:spPr bwMode="auto">
          <a:xfrm>
            <a:off x="5297488" y="4652963"/>
            <a:ext cx="404812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4E159BA-8B16-4FAD-82A2-BB4F9EB610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155"/>
          <a:stretch>
            <a:fillRect/>
          </a:stretch>
        </p:blipFill>
        <p:spPr bwMode="auto">
          <a:xfrm>
            <a:off x="5076825" y="4319588"/>
            <a:ext cx="330200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16">
            <a:hlinkClick r:id="rId4" action="ppaction://hlinksldjump"/>
            <a:extLst>
              <a:ext uri="{FF2B5EF4-FFF2-40B4-BE49-F238E27FC236}">
                <a16:creationId xmlns:a16="http://schemas.microsoft.com/office/drawing/2014/main" id="{F144ABFE-2640-4383-BBF7-1C7FA7DDC28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881063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32" presetClass="emph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Rot by="120000">
                                      <p:cBhvr>
                                        <p:cTn id="12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9">
            <a:extLst>
              <a:ext uri="{FF2B5EF4-FFF2-40B4-BE49-F238E27FC236}">
                <a16:creationId xmlns:a16="http://schemas.microsoft.com/office/drawing/2014/main" id="{160ABED4-EB33-4818-935E-645D4C3210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990600"/>
            <a:ext cx="3140075" cy="497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itle 20">
            <a:extLst>
              <a:ext uri="{FF2B5EF4-FFF2-40B4-BE49-F238E27FC236}">
                <a16:creationId xmlns:a16="http://schemas.microsoft.com/office/drawing/2014/main" id="{E5E6EA69-918D-4417-AEBD-FCF36B7FB39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96963" y="512763"/>
            <a:ext cx="3443287" cy="950912"/>
          </a:xfrm>
        </p:spPr>
        <p:txBody>
          <a:bodyPr/>
          <a:lstStyle/>
          <a:p>
            <a:pPr eaLnBrk="1" hangingPunct="1"/>
            <a:r>
              <a:rPr lang="en-AU" altLang="en-US" sz="3600"/>
              <a:t>Stem</a:t>
            </a:r>
            <a:endParaRPr lang="en-GB" altLang="en-US" sz="3600"/>
          </a:p>
        </p:txBody>
      </p:sp>
      <p:sp>
        <p:nvSpPr>
          <p:cNvPr id="37" name="Rectangle: Rounded Corners 36">
            <a:extLst>
              <a:ext uri="{FF2B5EF4-FFF2-40B4-BE49-F238E27FC236}">
                <a16:creationId xmlns:a16="http://schemas.microsoft.com/office/drawing/2014/main" id="{670B0A94-E550-4B62-88EB-EEF3579CB089}"/>
              </a:ext>
            </a:extLst>
          </p:cNvPr>
          <p:cNvSpPr/>
          <p:nvPr/>
        </p:nvSpPr>
        <p:spPr bwMode="auto">
          <a:xfrm>
            <a:off x="1343025" y="1479550"/>
            <a:ext cx="2811463" cy="1892300"/>
          </a:xfrm>
          <a:prstGeom prst="roundRect">
            <a:avLst/>
          </a:prstGeom>
          <a:solidFill>
            <a:srgbClr val="F3707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AU" altLang="en-US" dirty="0">
                <a:solidFill>
                  <a:schemeClr val="tx1"/>
                </a:solidFill>
              </a:rPr>
              <a:t>The stem transports water around the plant.</a:t>
            </a:r>
          </a:p>
          <a:p>
            <a:pPr algn="ctr" eaLnBrk="1" hangingPunct="1">
              <a:defRPr/>
            </a:pPr>
            <a:r>
              <a:rPr lang="en-AU" altLang="en-US" dirty="0">
                <a:solidFill>
                  <a:schemeClr val="tx1"/>
                </a:solidFill>
              </a:rPr>
              <a:t>It also holds the plant upright so it can get more sunlight. </a:t>
            </a:r>
            <a:endParaRPr lang="en-GB" altLang="en-US" dirty="0">
              <a:solidFill>
                <a:schemeClr val="tx1"/>
              </a:solidFill>
            </a:endParaRPr>
          </a:p>
        </p:txBody>
      </p:sp>
      <p:cxnSp>
        <p:nvCxnSpPr>
          <p:cNvPr id="34" name="Straight Arrow Connector 33">
            <a:extLst>
              <a:ext uri="{FF2B5EF4-FFF2-40B4-BE49-F238E27FC236}">
                <a16:creationId xmlns:a16="http://schemas.microsoft.com/office/drawing/2014/main" id="{CF4BE334-D42E-4D27-A03A-12ABFFE7493A}"/>
              </a:ext>
            </a:extLst>
          </p:cNvPr>
          <p:cNvCxnSpPr>
            <a:cxnSpLocks/>
          </p:cNvCxnSpPr>
          <p:nvPr/>
        </p:nvCxnSpPr>
        <p:spPr>
          <a:xfrm>
            <a:off x="3933825" y="2671763"/>
            <a:ext cx="2081213" cy="0"/>
          </a:xfrm>
          <a:prstGeom prst="straightConnector1">
            <a:avLst/>
          </a:prstGeom>
          <a:ln w="38100">
            <a:solidFill>
              <a:srgbClr val="F3707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8" name="Picture 8">
            <a:extLst>
              <a:ext uri="{FF2B5EF4-FFF2-40B4-BE49-F238E27FC236}">
                <a16:creationId xmlns:a16="http://schemas.microsoft.com/office/drawing/2014/main" id="{2B9B7D5C-327C-4FAC-A4D2-4C75EF8A75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3429000"/>
            <a:ext cx="2930525" cy="226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1" name="Connector: Curved 10">
            <a:extLst>
              <a:ext uri="{FF2B5EF4-FFF2-40B4-BE49-F238E27FC236}">
                <a16:creationId xmlns:a16="http://schemas.microsoft.com/office/drawing/2014/main" id="{717E4932-E116-4F3D-8902-4818506C8AB0}"/>
              </a:ext>
            </a:extLst>
          </p:cNvPr>
          <p:cNvCxnSpPr/>
          <p:nvPr/>
        </p:nvCxnSpPr>
        <p:spPr>
          <a:xfrm rot="10800000" flipV="1">
            <a:off x="6786563" y="4926013"/>
            <a:ext cx="554037" cy="434975"/>
          </a:xfrm>
          <a:prstGeom prst="curvedConnector3">
            <a:avLst>
              <a:gd name="adj1" fmla="val 43939"/>
            </a:avLst>
          </a:prstGeom>
          <a:ln w="28575">
            <a:solidFill>
              <a:srgbClr val="80C1E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nector: Curved 15">
            <a:extLst>
              <a:ext uri="{FF2B5EF4-FFF2-40B4-BE49-F238E27FC236}">
                <a16:creationId xmlns:a16="http://schemas.microsoft.com/office/drawing/2014/main" id="{04419E90-81F5-468F-8EEA-57EA1D8B9943}"/>
              </a:ext>
            </a:extLst>
          </p:cNvPr>
          <p:cNvCxnSpPr>
            <a:cxnSpLocks/>
          </p:cNvCxnSpPr>
          <p:nvPr/>
        </p:nvCxnSpPr>
        <p:spPr>
          <a:xfrm rot="10800000" flipH="1" flipV="1">
            <a:off x="4848225" y="4926013"/>
            <a:ext cx="554038" cy="434975"/>
          </a:xfrm>
          <a:prstGeom prst="curvedConnector3">
            <a:avLst>
              <a:gd name="adj1" fmla="val 43939"/>
            </a:avLst>
          </a:prstGeom>
          <a:ln w="28575">
            <a:solidFill>
              <a:srgbClr val="80C1E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21" name="Picture 27">
            <a:hlinkClick r:id="rId4" action="ppaction://hlinksldjump"/>
            <a:extLst>
              <a:ext uri="{FF2B5EF4-FFF2-40B4-BE49-F238E27FC236}">
                <a16:creationId xmlns:a16="http://schemas.microsoft.com/office/drawing/2014/main" id="{632FA7CD-07D3-44BD-BC73-B96DD5E7A3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75" y="5453063"/>
            <a:ext cx="1744663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144793F4-1D7D-43A5-B875-CCBC63A6AED8}"/>
              </a:ext>
            </a:extLst>
          </p:cNvPr>
          <p:cNvCxnSpPr/>
          <p:nvPr/>
        </p:nvCxnSpPr>
        <p:spPr>
          <a:xfrm flipV="1">
            <a:off x="5981700" y="2968625"/>
            <a:ext cx="0" cy="1357313"/>
          </a:xfrm>
          <a:prstGeom prst="straightConnector1">
            <a:avLst/>
          </a:prstGeom>
          <a:ln w="28575">
            <a:solidFill>
              <a:srgbClr val="80C1E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7149E51D-9880-444A-9438-5D63C8243B80}"/>
              </a:ext>
            </a:extLst>
          </p:cNvPr>
          <p:cNvCxnSpPr/>
          <p:nvPr/>
        </p:nvCxnSpPr>
        <p:spPr>
          <a:xfrm flipV="1">
            <a:off x="6243638" y="2500313"/>
            <a:ext cx="0" cy="1357312"/>
          </a:xfrm>
          <a:prstGeom prst="straightConnector1">
            <a:avLst/>
          </a:prstGeom>
          <a:ln w="28575">
            <a:solidFill>
              <a:srgbClr val="80C1EB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24" name="Picture 14">
            <a:hlinkClick r:id="rId4" action="ppaction://hlinksldjump"/>
            <a:extLst>
              <a:ext uri="{FF2B5EF4-FFF2-40B4-BE49-F238E27FC236}">
                <a16:creationId xmlns:a16="http://schemas.microsoft.com/office/drawing/2014/main" id="{F2DB046A-9020-4451-A6E6-C2B5975D9A5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881063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>
            <a:extLst>
              <a:ext uri="{FF2B5EF4-FFF2-40B4-BE49-F238E27FC236}">
                <a16:creationId xmlns:a16="http://schemas.microsoft.com/office/drawing/2014/main" id="{B13B6E49-F4A6-4866-97FA-F7E2130F1F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081088" y="558800"/>
            <a:ext cx="3443287" cy="950913"/>
          </a:xfrm>
        </p:spPr>
        <p:txBody>
          <a:bodyPr/>
          <a:lstStyle/>
          <a:p>
            <a:pPr eaLnBrk="1" hangingPunct="1"/>
            <a:r>
              <a:rPr lang="en-AU" altLang="en-US" sz="3600"/>
              <a:t>Anther</a:t>
            </a:r>
            <a:endParaRPr lang="en-GB" altLang="en-US" sz="3600"/>
          </a:p>
        </p:txBody>
      </p:sp>
      <p:pic>
        <p:nvPicPr>
          <p:cNvPr id="14339" name="Picture 16">
            <a:hlinkClick r:id="rId2" action="ppaction://hlinksldjump"/>
            <a:extLst>
              <a:ext uri="{FF2B5EF4-FFF2-40B4-BE49-F238E27FC236}">
                <a16:creationId xmlns:a16="http://schemas.microsoft.com/office/drawing/2014/main" id="{8AE956FE-E320-41A4-9CEA-F2C8C605E6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65175"/>
            <a:ext cx="881063" cy="41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9">
            <a:extLst>
              <a:ext uri="{FF2B5EF4-FFF2-40B4-BE49-F238E27FC236}">
                <a16:creationId xmlns:a16="http://schemas.microsoft.com/office/drawing/2014/main" id="{7133660F-C1B0-472E-A528-94D9A3E596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0213" y="1246188"/>
            <a:ext cx="3140075" cy="4976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0EC7E4FB-09CA-4B29-8828-354A7C67A1EF}"/>
              </a:ext>
            </a:extLst>
          </p:cNvPr>
          <p:cNvCxnSpPr>
            <a:cxnSpLocks/>
          </p:cNvCxnSpPr>
          <p:nvPr/>
        </p:nvCxnSpPr>
        <p:spPr>
          <a:xfrm flipV="1">
            <a:off x="4822825" y="1919288"/>
            <a:ext cx="398463" cy="338137"/>
          </a:xfrm>
          <a:prstGeom prst="straightConnector1">
            <a:avLst/>
          </a:prstGeom>
          <a:ln w="38100">
            <a:solidFill>
              <a:srgbClr val="F3707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CF4BE334-D42E-4D27-A03A-12ABFFE7493A}"/>
              </a:ext>
            </a:extLst>
          </p:cNvPr>
          <p:cNvCxnSpPr>
            <a:cxnSpLocks/>
          </p:cNvCxnSpPr>
          <p:nvPr/>
        </p:nvCxnSpPr>
        <p:spPr>
          <a:xfrm flipH="1" flipV="1">
            <a:off x="6329363" y="1901825"/>
            <a:ext cx="522287" cy="325438"/>
          </a:xfrm>
          <a:prstGeom prst="straightConnector1">
            <a:avLst/>
          </a:prstGeom>
          <a:ln w="38100">
            <a:solidFill>
              <a:srgbClr val="F37078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>
            <a:extLst>
              <a:ext uri="{FF2B5EF4-FFF2-40B4-BE49-F238E27FC236}">
                <a16:creationId xmlns:a16="http://schemas.microsoft.com/office/drawing/2014/main" id="{BAFB94CF-15D7-41A5-9BF8-0743131E4A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650" y="763588"/>
            <a:ext cx="1544638" cy="13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5840691B-FF8D-4303-89A2-BB2EBD8FF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6550" y="2709863"/>
            <a:ext cx="938213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17">
            <a:hlinkClick r:id="rId2" action="ppaction://hlinksldjump"/>
            <a:extLst>
              <a:ext uri="{FF2B5EF4-FFF2-40B4-BE49-F238E27FC236}">
                <a16:creationId xmlns:a16="http://schemas.microsoft.com/office/drawing/2014/main" id="{3B3BA656-DF5A-4B4E-8D33-A313488C31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1275" y="5605463"/>
            <a:ext cx="1744663" cy="1233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">
            <a:extLst>
              <a:ext uri="{FF2B5EF4-FFF2-40B4-BE49-F238E27FC236}">
                <a16:creationId xmlns:a16="http://schemas.microsoft.com/office/drawing/2014/main" id="{5C8692E8-E333-4F80-A971-406E43DED29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7725" y="973138"/>
            <a:ext cx="1030288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" name="Rectangle: Rounded Corners 36">
            <a:extLst>
              <a:ext uri="{FF2B5EF4-FFF2-40B4-BE49-F238E27FC236}">
                <a16:creationId xmlns:a16="http://schemas.microsoft.com/office/drawing/2014/main" id="{670B0A94-E550-4B62-88EB-EEF3579CB089}"/>
              </a:ext>
            </a:extLst>
          </p:cNvPr>
          <p:cNvSpPr/>
          <p:nvPr/>
        </p:nvSpPr>
        <p:spPr bwMode="auto">
          <a:xfrm>
            <a:off x="1081088" y="1546225"/>
            <a:ext cx="2820987" cy="2881313"/>
          </a:xfrm>
          <a:prstGeom prst="roundRect">
            <a:avLst/>
          </a:prstGeom>
          <a:solidFill>
            <a:srgbClr val="9ECE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dirty="0">
                <a:solidFill>
                  <a:srgbClr val="000000"/>
                </a:solidFill>
              </a:rPr>
              <a:t>The anther contains pollen which brushes onto insects when they land on the flower.</a:t>
            </a:r>
          </a:p>
          <a:p>
            <a:pPr>
              <a:lnSpc>
                <a:spcPct val="114999"/>
              </a:lnSpc>
              <a:defRPr/>
            </a:pPr>
            <a:endParaRPr lang="en-GB" dirty="0">
              <a:solidFill>
                <a:srgbClr val="000000"/>
              </a:solidFill>
            </a:endParaRPr>
          </a:p>
          <a:p>
            <a:pPr>
              <a:lnSpc>
                <a:spcPct val="114999"/>
              </a:lnSpc>
              <a:defRPr/>
            </a:pPr>
            <a:r>
              <a:rPr lang="en-GB" dirty="0">
                <a:solidFill>
                  <a:srgbClr val="000000"/>
                </a:solidFill>
              </a:rPr>
              <a:t>The pollen is moved by insects to other flowers.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7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34D53D-22F4-42E4-8242-F4E397465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Key Words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02B8493-CE06-4CAC-960D-306DC354174F}"/>
              </a:ext>
            </a:extLst>
          </p:cNvPr>
          <p:cNvSpPr/>
          <p:nvPr/>
        </p:nvSpPr>
        <p:spPr>
          <a:xfrm>
            <a:off x="1286750" y="1607558"/>
            <a:ext cx="739052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000" b="1" dirty="0"/>
              <a:t>Anther				Stem</a:t>
            </a:r>
          </a:p>
          <a:p>
            <a:endParaRPr lang="en-GB" sz="4000" b="1" dirty="0"/>
          </a:p>
          <a:p>
            <a:r>
              <a:rPr lang="en-GB" sz="4000" b="1" dirty="0"/>
              <a:t>Petal				Root</a:t>
            </a:r>
          </a:p>
          <a:p>
            <a:endParaRPr lang="en-GB" sz="4000" b="1" dirty="0"/>
          </a:p>
          <a:p>
            <a:r>
              <a:rPr lang="en-GB" sz="4000" b="1" dirty="0"/>
              <a:t>Leaf				Ovum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41179968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521</TotalTime>
  <Words>170</Words>
  <Application>Microsoft Office PowerPoint</Application>
  <PresentationFormat>On-screen Show (4:3)</PresentationFormat>
  <Paragraphs>31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Twinkl SemiBold</vt:lpstr>
      <vt:lpstr>Calibri</vt:lpstr>
      <vt:lpstr>Arial</vt:lpstr>
      <vt:lpstr>Twinkl</vt:lpstr>
      <vt:lpstr>Sassoon Infant Rg</vt:lpstr>
      <vt:lpstr>Office Theme</vt:lpstr>
      <vt:lpstr>PowerPoint Presentation</vt:lpstr>
      <vt:lpstr>Parts and Functions of a Plant</vt:lpstr>
      <vt:lpstr>Leaf</vt:lpstr>
      <vt:lpstr>Petal</vt:lpstr>
      <vt:lpstr>Roots</vt:lpstr>
      <vt:lpstr>Stem</vt:lpstr>
      <vt:lpstr>Anther</vt:lpstr>
      <vt:lpstr>Key Words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Monet Povey-Robertson</dc:creator>
  <cp:lastModifiedBy>Shaun Downie</cp:lastModifiedBy>
  <cp:revision>29</cp:revision>
  <dcterms:created xsi:type="dcterms:W3CDTF">2018-02-11T23:42:13Z</dcterms:created>
  <dcterms:modified xsi:type="dcterms:W3CDTF">2020-07-14T13:05:32Z</dcterms:modified>
</cp:coreProperties>
</file>