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80" r:id="rId1"/>
  </p:sldMasterIdLst>
  <p:notesMasterIdLst>
    <p:notesMasterId r:id="rId36"/>
  </p:notesMasterIdLst>
  <p:handoutMasterIdLst>
    <p:handoutMasterId r:id="rId37"/>
  </p:handoutMasterIdLst>
  <p:sldIdLst>
    <p:sldId id="257" r:id="rId2"/>
    <p:sldId id="258" r:id="rId3"/>
    <p:sldId id="259" r:id="rId4"/>
    <p:sldId id="260" r:id="rId5"/>
    <p:sldId id="261" r:id="rId6"/>
    <p:sldId id="263" r:id="rId7"/>
    <p:sldId id="264" r:id="rId8"/>
    <p:sldId id="266" r:id="rId9"/>
    <p:sldId id="269" r:id="rId10"/>
    <p:sldId id="271" r:id="rId11"/>
    <p:sldId id="273" r:id="rId12"/>
    <p:sldId id="274" r:id="rId13"/>
    <p:sldId id="275" r:id="rId14"/>
    <p:sldId id="277" r:id="rId15"/>
    <p:sldId id="278" r:id="rId16"/>
    <p:sldId id="279" r:id="rId17"/>
    <p:sldId id="281" r:id="rId18"/>
    <p:sldId id="282" r:id="rId19"/>
    <p:sldId id="283" r:id="rId20"/>
    <p:sldId id="284" r:id="rId21"/>
    <p:sldId id="285" r:id="rId22"/>
    <p:sldId id="290" r:id="rId23"/>
    <p:sldId id="292" r:id="rId24"/>
    <p:sldId id="294" r:id="rId25"/>
    <p:sldId id="296" r:id="rId26"/>
    <p:sldId id="297" r:id="rId27"/>
    <p:sldId id="300" r:id="rId28"/>
    <p:sldId id="301" r:id="rId29"/>
    <p:sldId id="302" r:id="rId30"/>
    <p:sldId id="304" r:id="rId31"/>
    <p:sldId id="307" r:id="rId32"/>
    <p:sldId id="309" r:id="rId33"/>
    <p:sldId id="303" r:id="rId34"/>
    <p:sldId id="313" r:id="rId35"/>
  </p:sldIdLst>
  <p:sldSz cx="9144000" cy="6858000" type="screen4x3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1554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handoutMaster" Target="handoutMasters/handout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A6B253A-1F53-414A-BAF2-9CAA77F49113}" type="datetimeFigureOut">
              <a:rPr lang="en-GB" smtClean="0"/>
              <a:t>02/10/2020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3D5C0D-B488-4CC8-91B1-1D12ACCB2A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65283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887FE3-1276-4053-937D-8856479D5DA8}" type="datetimeFigureOut">
              <a:rPr lang="en-GB" smtClean="0"/>
              <a:t>02/10/2020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A791E37-60D7-4DE8-BF09-884C3D842C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0827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43459A-4167-4AD7-B277-764FC7BE0391}" type="slidenum">
              <a:rPr lang="en-GB" smtClean="0"/>
              <a:pPr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80604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The Government</a:t>
            </a:r>
            <a:r>
              <a:rPr lang="en-GB" baseline="0" dirty="0"/>
              <a:t> base this guide on children who attend full time nursery from 30-50 months</a:t>
            </a:r>
            <a:r>
              <a:rPr lang="en-GB" dirty="0"/>
              <a:t>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43459A-4167-4AD7-B277-764FC7BE0391}" type="slidenum">
              <a:rPr lang="en-GB" smtClean="0"/>
              <a:pPr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846843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Build up</a:t>
            </a:r>
            <a:r>
              <a:rPr lang="en-GB" baseline="0" dirty="0"/>
              <a:t> vocabulary slowly. Always a good idea to ask your teacher at Parents evening, or parent meeting at the beginning of each term what vocabulary your child will be working with </a:t>
            </a:r>
            <a:r>
              <a:rPr lang="en-GB" baseline="0"/>
              <a:t>this term.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43459A-4167-4AD7-B277-764FC7BE0391}" type="slidenum">
              <a:rPr lang="en-GB" smtClean="0"/>
              <a:pPr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96228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A</a:t>
            </a:r>
            <a:r>
              <a:rPr lang="en-GB" baseline="0" dirty="0"/>
              <a:t> great test for hearing. Can they hear what you hear? Can they have an accurate guess? Can they move to the beat? </a:t>
            </a:r>
          </a:p>
          <a:p>
            <a:r>
              <a:rPr lang="en-GB" baseline="0" dirty="0"/>
              <a:t>Sound effects to stories, role play, conversations- mimic. </a:t>
            </a:r>
          </a:p>
          <a:p>
            <a:r>
              <a:rPr lang="en-GB" baseline="0" dirty="0"/>
              <a:t>Do they respond appropriately to what you say? Can they follow a conversation?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43459A-4167-4AD7-B277-764FC7BE0391}" type="slidenum">
              <a:rPr lang="en-GB" smtClean="0"/>
              <a:pPr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677160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Sat, pat, tap</a:t>
            </a:r>
            <a:r>
              <a:rPr lang="en-GB" baseline="0" dirty="0"/>
              <a:t>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43459A-4167-4AD7-B277-764FC7BE0391}" type="slidenum">
              <a:rPr lang="en-GB" smtClean="0"/>
              <a:pPr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221951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A791E37-60D7-4DE8-BF09-884C3D842C1D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13429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48091" y="3085765"/>
            <a:ext cx="8240108" cy="33048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1192" y="990600"/>
            <a:ext cx="7989752" cy="1504844"/>
          </a:xfr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81192" y="2495444"/>
            <a:ext cx="7989752" cy="590321"/>
          </a:xfr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chemeClr val="accent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CB8C3545-1CB5-42DD-A6FD-FF475F1F0D6A}" type="datetimeFigureOut">
              <a:rPr lang="en-GB" smtClean="0"/>
              <a:t>02/10/2020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3C8B483F-35B8-454A-A8D3-974D40DB8D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7631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8092" y="599725"/>
            <a:ext cx="8238707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2228003"/>
            <a:ext cx="7989752" cy="363079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8C3545-1CB5-42DD-A6FD-FF475F1F0D6A}" type="datetimeFigureOut">
              <a:rPr lang="en-GB" smtClean="0"/>
              <a:t>02/10/2020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B483F-35B8-454A-A8D3-974D40DB8D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56485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52646" y="5141973"/>
            <a:ext cx="8238707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3036573"/>
            <a:ext cx="7989751" cy="1504844"/>
          </a:xfrm>
        </p:spPr>
        <p:txBody>
          <a:bodyPr anchor="b">
            <a:normAutofit/>
          </a:bodyPr>
          <a:lstStyle>
            <a:lvl1pPr algn="l">
              <a:defRPr sz="3600" b="0" cap="all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3" y="4541417"/>
            <a:ext cx="7989751" cy="600556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cap="all">
                <a:solidFill>
                  <a:schemeClr val="accent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CB8C3545-1CB5-42DD-A6FD-FF475F1F0D6A}" type="datetimeFigureOut">
              <a:rPr lang="en-GB" smtClean="0"/>
              <a:t>02/10/2020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3C8B483F-35B8-454A-A8D3-974D40DB8D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28403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8092" y="599725"/>
            <a:ext cx="8238707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81192" y="2228002"/>
            <a:ext cx="3899527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2" y="2228003"/>
            <a:ext cx="3907662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8C3545-1CB5-42DD-A6FD-FF475F1F0D6A}" type="datetimeFigureOut">
              <a:rPr lang="en-GB" smtClean="0"/>
              <a:t>02/10/2020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B483F-35B8-454A-A8D3-974D40DB8D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60329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>
            <a:spLocks noChangeAspect="1"/>
          </p:cNvSpPr>
          <p:nvPr/>
        </p:nvSpPr>
        <p:spPr>
          <a:xfrm>
            <a:off x="448092" y="599725"/>
            <a:ext cx="8238707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7219" y="2228003"/>
            <a:ext cx="3593500" cy="576262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1192" y="2926051"/>
            <a:ext cx="3899527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69308" y="2228003"/>
            <a:ext cx="3601635" cy="576262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2" y="2926051"/>
            <a:ext cx="3907662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8C3545-1CB5-42DD-A6FD-FF475F1F0D6A}" type="datetimeFigureOut">
              <a:rPr lang="en-GB" smtClean="0"/>
              <a:t>02/10/2020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B483F-35B8-454A-A8D3-974D40DB8D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18705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>
            <a:spLocks noChangeAspect="1"/>
          </p:cNvSpPr>
          <p:nvPr/>
        </p:nvSpPr>
        <p:spPr>
          <a:xfrm>
            <a:off x="448092" y="599725"/>
            <a:ext cx="8238707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8C3545-1CB5-42DD-A6FD-FF475F1F0D6A}" type="datetimeFigureOut">
              <a:rPr lang="en-GB" smtClean="0"/>
              <a:t>02/10/2020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B483F-35B8-454A-A8D3-974D40DB8D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36243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8C3545-1CB5-42DD-A6FD-FF475F1F0D6A}" type="datetimeFigureOut">
              <a:rPr lang="en-GB" smtClean="0"/>
              <a:t>02/10/2020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B483F-35B8-454A-A8D3-974D40DB8D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12278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>
            <a:spLocks noChangeAspect="1"/>
          </p:cNvSpPr>
          <p:nvPr/>
        </p:nvSpPr>
        <p:spPr>
          <a:xfrm>
            <a:off x="452646" y="5141973"/>
            <a:ext cx="8238707" cy="1274702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352" y="5262296"/>
            <a:ext cx="3536625" cy="689514"/>
          </a:xfrm>
        </p:spPr>
        <p:txBody>
          <a:bodyPr anchor="ctr"/>
          <a:lstStyle>
            <a:lvl1pPr algn="l">
              <a:defRPr sz="2000" b="0"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6399" y="601200"/>
            <a:ext cx="8240400" cy="4204800"/>
          </a:xfrm>
        </p:spPr>
        <p:txBody>
          <a:bodyPr anchor="ctr">
            <a:normAutofit/>
          </a:bodyPr>
          <a:lstStyle>
            <a:lvl1pPr>
              <a:defRPr sz="2000">
                <a:solidFill>
                  <a:schemeClr val="tx2"/>
                </a:solidFill>
              </a:defRPr>
            </a:lvl1pPr>
            <a:lvl2pPr>
              <a:defRPr sz="18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 sz="1400">
                <a:solidFill>
                  <a:schemeClr val="tx2"/>
                </a:solidFill>
              </a:defRPr>
            </a:lvl4pPr>
            <a:lvl5pPr>
              <a:defRPr sz="1400">
                <a:solidFill>
                  <a:schemeClr val="tx2"/>
                </a:solidFill>
              </a:defRPr>
            </a:lvl5pPr>
            <a:lvl6pPr>
              <a:defRPr sz="1400">
                <a:solidFill>
                  <a:schemeClr val="tx2"/>
                </a:solidFill>
              </a:defRPr>
            </a:lvl6pPr>
            <a:lvl7pPr>
              <a:defRPr sz="1400">
                <a:solidFill>
                  <a:schemeClr val="tx2"/>
                </a:solidFill>
              </a:defRPr>
            </a:lvl7pPr>
            <a:lvl8pPr>
              <a:defRPr sz="1400">
                <a:solidFill>
                  <a:schemeClr val="tx2"/>
                </a:solidFill>
              </a:defRPr>
            </a:lvl8pPr>
            <a:lvl9pPr>
              <a:defRPr sz="1400">
                <a:solidFill>
                  <a:schemeClr val="tx2"/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305617" y="5262295"/>
            <a:ext cx="4265327" cy="689515"/>
          </a:xfrm>
        </p:spPr>
        <p:txBody>
          <a:bodyPr anchor="ctr">
            <a:normAutofit/>
          </a:bodyPr>
          <a:lstStyle>
            <a:lvl1pPr marL="0" indent="0" algn="r">
              <a:buNone/>
              <a:defRPr sz="1100">
                <a:solidFill>
                  <a:schemeClr val="bg1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CB8C3545-1CB5-42DD-A6FD-FF475F1F0D6A}" type="datetimeFigureOut">
              <a:rPr lang="en-GB" smtClean="0"/>
              <a:t>02/10/2020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3C8B483F-35B8-454A-A8D3-974D40DB8D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42385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4693389"/>
            <a:ext cx="7989752" cy="566738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48093" y="599725"/>
            <a:ext cx="8238706" cy="3557252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1192" y="5260126"/>
            <a:ext cx="7989752" cy="598671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8C3545-1CB5-42DD-A6FD-FF475F1F0D6A}" type="datetimeFigureOut">
              <a:rPr lang="en-GB" smtClean="0"/>
              <a:t>02/10/2020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B483F-35B8-454A-A8D3-974D40DB8D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96175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8092" y="599725"/>
            <a:ext cx="8238707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8C3545-1CB5-42DD-A6FD-FF475F1F0D6A}" type="datetimeFigureOut">
              <a:rPr lang="en-GB" smtClean="0"/>
              <a:t>02/10/2020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B483F-35B8-454A-A8D3-974D40DB8D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72500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6629400" y="599725"/>
            <a:ext cx="2057399" cy="581695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75725"/>
            <a:ext cx="1503123" cy="5183073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81192" y="675725"/>
            <a:ext cx="5922209" cy="5183073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45255" y="5956136"/>
            <a:ext cx="947672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CB8C3545-1CB5-42DD-A6FD-FF475F1F0D6A}" type="datetimeFigureOut">
              <a:rPr lang="en-GB" smtClean="0"/>
              <a:t>02/10/2020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81192" y="5951810"/>
            <a:ext cx="5922209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3C8B483F-35B8-454A-A8D3-974D40DB8D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02682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81192" y="687474"/>
            <a:ext cx="7989752" cy="108332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2228003"/>
            <a:ext cx="7989752" cy="36307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559327" y="595613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CB8C3545-1CB5-42DD-A6FD-FF475F1F0D6A}" type="datetimeFigureOut">
              <a:rPr lang="en-GB" smtClean="0"/>
              <a:t>02/10/2020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81192" y="5951810"/>
            <a:ext cx="487058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>
                <a:solidFill>
                  <a:schemeClr val="accent2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00476" y="5956136"/>
            <a:ext cx="77046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3C8B483F-35B8-454A-A8D3-974D40DB8D93}" type="slidenum">
              <a:rPr lang="en-GB" smtClean="0"/>
              <a:t>‹#›</a:t>
            </a:fld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448091" y="441325"/>
            <a:ext cx="2719909" cy="108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5976001" y="441325"/>
            <a:ext cx="2710800" cy="108000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3216601" y="441325"/>
            <a:ext cx="2710800" cy="10800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0940133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1" r:id="rId1"/>
    <p:sldLayoutId id="2147483882" r:id="rId2"/>
    <p:sldLayoutId id="2147483883" r:id="rId3"/>
    <p:sldLayoutId id="2147483884" r:id="rId4"/>
    <p:sldLayoutId id="2147483885" r:id="rId5"/>
    <p:sldLayoutId id="2147483886" r:id="rId6"/>
    <p:sldLayoutId id="2147483887" r:id="rId7"/>
    <p:sldLayoutId id="2147483888" r:id="rId8"/>
    <p:sldLayoutId id="2147483889" r:id="rId9"/>
    <p:sldLayoutId id="2147483890" r:id="rId10"/>
    <p:sldLayoutId id="2147483891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2800" b="0" kern="1200" cap="all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06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800" kern="1200">
          <a:solidFill>
            <a:schemeClr val="tx2"/>
          </a:solidFill>
          <a:latin typeface="+mn-lt"/>
          <a:ea typeface="+mn-ea"/>
          <a:cs typeface="+mn-cs"/>
        </a:defRPr>
      </a:lvl1pPr>
      <a:lvl2pPr marL="630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90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400" kern="1200">
          <a:solidFill>
            <a:schemeClr val="tx2"/>
          </a:solidFill>
          <a:latin typeface="+mn-lt"/>
          <a:ea typeface="+mn-ea"/>
          <a:cs typeface="+mn-cs"/>
        </a:defRPr>
      </a:lvl3pPr>
      <a:lvl4pPr marL="124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4pPr>
      <a:lvl5pPr marL="160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5pPr>
      <a:lvl6pPr marL="19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2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5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1.png"/><Relationship Id="rId5" Type="http://schemas.openxmlformats.org/officeDocument/2006/relationships/image" Target="../media/image2.png"/><Relationship Id="rId4" Type="http://schemas.openxmlformats.org/officeDocument/2006/relationships/hyperlink" Target="https://youtu.be/5u0N7LJIW0Q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1.png"/><Relationship Id="rId4" Type="http://schemas.openxmlformats.org/officeDocument/2006/relationships/hyperlink" Target="https://www.youtube.com/watch?v=BqhXUW_v-1s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1.png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1.png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4" Type="http://schemas.openxmlformats.org/officeDocument/2006/relationships/image" Target="../media/image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4" Type="http://schemas.openxmlformats.org/officeDocument/2006/relationships/image" Target="../media/image1.png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media" Target="../media/media14.m4a"/><Relationship Id="rId7" Type="http://schemas.openxmlformats.org/officeDocument/2006/relationships/image" Target="../media/image1.png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6" Type="http://schemas.openxmlformats.org/officeDocument/2006/relationships/image" Target="../media/image5.png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14.m4a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4" Type="http://schemas.openxmlformats.org/officeDocument/2006/relationships/image" Target="../media/image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6.m4a"/><Relationship Id="rId1" Type="http://schemas.microsoft.com/office/2007/relationships/media" Target="../media/media16.m4a"/><Relationship Id="rId4" Type="http://schemas.openxmlformats.org/officeDocument/2006/relationships/image" Target="../media/image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7.m4a"/><Relationship Id="rId1" Type="http://schemas.microsoft.com/office/2007/relationships/media" Target="../media/media17.m4a"/><Relationship Id="rId4" Type="http://schemas.openxmlformats.org/officeDocument/2006/relationships/image" Target="../media/image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8.m4a"/><Relationship Id="rId1" Type="http://schemas.microsoft.com/office/2007/relationships/media" Target="../media/media18.m4a"/><Relationship Id="rId4" Type="http://schemas.openxmlformats.org/officeDocument/2006/relationships/image" Target="../media/image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9.m4a"/><Relationship Id="rId1" Type="http://schemas.microsoft.com/office/2007/relationships/media" Target="../media/media19.m4a"/><Relationship Id="rId4" Type="http://schemas.openxmlformats.org/officeDocument/2006/relationships/image" Target="../media/image1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schooljotter.com/files/cherrygardens/Letters_and_Sounds/Phase_5/Phase_5_Word_Cards_-_e-e_these.pdf" TargetMode="External"/><Relationship Id="rId13" Type="http://schemas.openxmlformats.org/officeDocument/2006/relationships/hyperlink" Target="http://www.schooljotter.com/files/cherrygardens/Letters_and_Sounds/Phase_5/Phase_5_Word_Cards_-_i-e_like.pdf" TargetMode="External"/><Relationship Id="rId18" Type="http://schemas.openxmlformats.org/officeDocument/2006/relationships/hyperlink" Target="http://www.schooljotter.com/files/cherrygardens/Letters_and_Sounds/Phase_5/Phase_5_Word_Cards_-_ou_out.pdf" TargetMode="External"/><Relationship Id="rId3" Type="http://schemas.openxmlformats.org/officeDocument/2006/relationships/slideLayout" Target="../slideLayouts/slideLayout2.xml"/><Relationship Id="rId21" Type="http://schemas.openxmlformats.org/officeDocument/2006/relationships/hyperlink" Target="http://www.schooljotter.com/files/cherrygardens/Letters_and_Sounds/Phase_5/Phase_5_Word_Cards_-_u-e_June__huge.pdf" TargetMode="External"/><Relationship Id="rId7" Type="http://schemas.openxmlformats.org/officeDocument/2006/relationships/hyperlink" Target="http://www.schooljotter.com/files/cherrygardens/Letters_and_Sounds/Phase_5/Phase_5_Word_Cards_-_ay_day.pdf" TargetMode="External"/><Relationship Id="rId12" Type="http://schemas.openxmlformats.org/officeDocument/2006/relationships/hyperlink" Target="http://www.schooljotter.com/files/cherrygardens/Letters_and_Sounds/Phase_5/Phase_5_Word_Cards_-_ey_money.pdf" TargetMode="External"/><Relationship Id="rId17" Type="http://schemas.openxmlformats.org/officeDocument/2006/relationships/hyperlink" Target="http://www.schooljotter.com/files/cherrygardens/Letters_and_Sounds/Phase_5/Phase_5_Word_Cards_-_oe_toe.pdf" TargetMode="External"/><Relationship Id="rId25" Type="http://schemas.openxmlformats.org/officeDocument/2006/relationships/image" Target="../media/image1.png"/><Relationship Id="rId2" Type="http://schemas.openxmlformats.org/officeDocument/2006/relationships/audio" Target="../media/media20.m4a"/><Relationship Id="rId16" Type="http://schemas.openxmlformats.org/officeDocument/2006/relationships/hyperlink" Target="http://www.schooljotter.com/files/cherrygardens/Letters_and_Sounds/Phase_5/Phase_5_Word_Cards_-_o-e_bone.pdf" TargetMode="External"/><Relationship Id="rId20" Type="http://schemas.openxmlformats.org/officeDocument/2006/relationships/hyperlink" Target="http://www.schooljotter.com/files/cherrygardens/Letters_and_Sounds/Phase_5/Phase_5_Word_Cards_-_ph_phonics.pdf" TargetMode="External"/><Relationship Id="rId1" Type="http://schemas.microsoft.com/office/2007/relationships/media" Target="../media/media20.m4a"/><Relationship Id="rId6" Type="http://schemas.openxmlformats.org/officeDocument/2006/relationships/hyperlink" Target="http://www.schooljotter.com/files/cherrygardens/Letters_and_Sounds/Phase_5/Phase_5_Word_Cards_-_aw_saw.pdf" TargetMode="External"/><Relationship Id="rId11" Type="http://schemas.openxmlformats.org/officeDocument/2006/relationships/hyperlink" Target="http://www.schooljotter.com/files/cherrygardens/Letters_and_Sounds/Phase_5/Phase_5_Word_Cards_-_ew_ew_in_stew.pdf" TargetMode="External"/><Relationship Id="rId24" Type="http://schemas.openxmlformats.org/officeDocument/2006/relationships/hyperlink" Target="http://www.schooljotter.com/files/cherrygardens/Letters_and_Sounds/Phase_5/Phase_5_Word_Cards_-_wh_when.pdf" TargetMode="External"/><Relationship Id="rId5" Type="http://schemas.openxmlformats.org/officeDocument/2006/relationships/hyperlink" Target="http://www.schooljotter.com/files/cherrygardens/Letters_and_Sounds/Phase_5/Phase_5_Word_Cards_-_au_Paul.pdf" TargetMode="External"/><Relationship Id="rId15" Type="http://schemas.openxmlformats.org/officeDocument/2006/relationships/hyperlink" Target="http://www.schooljotter.com/files/cherrygardens/Letters_and_Sounds/Phase_5/Phase_5_Word_Cards_-_ir_girl.pdf" TargetMode="External"/><Relationship Id="rId23" Type="http://schemas.openxmlformats.org/officeDocument/2006/relationships/hyperlink" Target="http://www.schooljotter.com/files/cherrygardens/Letters_and_Sounds/Phase_5/Phase_5_Word_Cards_-_ue_as_in_due.pdf" TargetMode="External"/><Relationship Id="rId10" Type="http://schemas.openxmlformats.org/officeDocument/2006/relationships/hyperlink" Target="http://www.schooljotter.com/files/cherrygardens/Letters_and_Sounds/Phase_5/Phase_5_Word_Cards_-_ew_as_in_chew.pdf" TargetMode="External"/><Relationship Id="rId19" Type="http://schemas.openxmlformats.org/officeDocument/2006/relationships/hyperlink" Target="http://www.schooljotter.com/files/cherrygardens/Letters_and_Sounds/Phase_5/Phase_5_Word_Cards_-_oy_boy.pdf" TargetMode="External"/><Relationship Id="rId4" Type="http://schemas.openxmlformats.org/officeDocument/2006/relationships/hyperlink" Target="http://www.schooljotter.com/files/cherrygardens/Letters_and_Sounds/Phase_5/Phase_5_Word_Cards_-_a-e_came.pdf" TargetMode="External"/><Relationship Id="rId9" Type="http://schemas.openxmlformats.org/officeDocument/2006/relationships/hyperlink" Target="http://www.schooljotter.com/files/cherrygardens/Letters_and_Sounds/Phase_5/Phase_5_Word_Cards_-_ea_sea.pdf" TargetMode="External"/><Relationship Id="rId14" Type="http://schemas.openxmlformats.org/officeDocument/2006/relationships/hyperlink" Target="http://www.schooljotter.com/files/cherrygardens/Letters_and_Sounds/Phase_5/Phase_5_Word_Cards_-_ie_pie.pdf" TargetMode="External"/><Relationship Id="rId22" Type="http://schemas.openxmlformats.org/officeDocument/2006/relationships/hyperlink" Target="http://www.schooljotter.com/files/cherrygardens/Letters_and_Sounds/Phase_5/Phase_5_Word_Cards_-_ue_as_in_clue.pdf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1.m4a"/><Relationship Id="rId1" Type="http://schemas.microsoft.com/office/2007/relationships/media" Target="../media/media21.m4a"/><Relationship Id="rId4" Type="http://schemas.openxmlformats.org/officeDocument/2006/relationships/image" Target="../media/image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2.m4a"/><Relationship Id="rId1" Type="http://schemas.microsoft.com/office/2007/relationships/media" Target="../media/media22.m4a"/><Relationship Id="rId4" Type="http://schemas.openxmlformats.org/officeDocument/2006/relationships/image" Target="../media/image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3.m4a"/><Relationship Id="rId1" Type="http://schemas.microsoft.com/office/2007/relationships/media" Target="../media/media23.m4a"/><Relationship Id="rId4" Type="http://schemas.openxmlformats.org/officeDocument/2006/relationships/image" Target="../media/image1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4.m4a"/><Relationship Id="rId1" Type="http://schemas.microsoft.com/office/2007/relationships/media" Target="../media/media24.m4a"/><Relationship Id="rId4" Type="http://schemas.openxmlformats.org/officeDocument/2006/relationships/image" Target="../media/image1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8.jpeg"/><Relationship Id="rId2" Type="http://schemas.openxmlformats.org/officeDocument/2006/relationships/audio" Target="../media/media25.m4a"/><Relationship Id="rId1" Type="http://schemas.microsoft.com/office/2007/relationships/media" Target="../media/media25.m4a"/><Relationship Id="rId6" Type="http://schemas.openxmlformats.org/officeDocument/2006/relationships/hyperlink" Target="http://www.google.co.uk/imgres?q=phonics+clipart&amp;hl=en&amp;sa=X&amp;qscrl=1&amp;nord=1&amp;rlz=1T4SNYK_en-GBGB313GB313&amp;biw=1280&amp;bih=685&amp;tbm=isch&amp;prmd=imvns&amp;tbnid=LGsPWBh5eYJDyM:&amp;imgrefurl=http://lyricsdog.eu/s/phonics%20clip%20art&amp;docid=E5ikorDbumG8gM&amp;imgurl=http://www.abcteach.com/free/p/pairphonicsrgblabeled.jpg&amp;w=1200&amp;h=1200&amp;ei=U-Z9T47OHOTS0QWPpdyVDg&amp;zoom=1&amp;iact=hc&amp;vpx=386&amp;vpy=346&amp;dur=128&amp;hovh=225&amp;hovw=225&amp;tx=133&amp;ty=143&amp;sig=117638893342511017181&amp;page=4&amp;tbnh=146&amp;tbnw=146&amp;start=65&amp;ndsp=24&amp;ved=1t:429,r:13,s:65,i:260" TargetMode="External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6.m4a"/><Relationship Id="rId1" Type="http://schemas.microsoft.com/office/2007/relationships/media" Target="../media/media26.m4a"/><Relationship Id="rId6" Type="http://schemas.openxmlformats.org/officeDocument/2006/relationships/image" Target="../media/image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7.m4a"/><Relationship Id="rId1" Type="http://schemas.microsoft.com/office/2007/relationships/media" Target="../media/media27.m4a"/><Relationship Id="rId6" Type="http://schemas.openxmlformats.org/officeDocument/2006/relationships/image" Target="../media/image1.png"/><Relationship Id="rId5" Type="http://schemas.openxmlformats.org/officeDocument/2006/relationships/image" Target="../media/image11.png"/><Relationship Id="rId4" Type="http://schemas.openxmlformats.org/officeDocument/2006/relationships/hyperlink" Target="https://www.youtube.com/watch?v=IPJ_ZEBh1Bk" TargetMode="Externa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8.m4a"/><Relationship Id="rId1" Type="http://schemas.microsoft.com/office/2007/relationships/media" Target="../media/media28.m4a"/><Relationship Id="rId4" Type="http://schemas.openxmlformats.org/officeDocument/2006/relationships/image" Target="../media/image1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9.m4a"/><Relationship Id="rId1" Type="http://schemas.microsoft.com/office/2007/relationships/media" Target="../media/media29.m4a"/><Relationship Id="rId4" Type="http://schemas.openxmlformats.org/officeDocument/2006/relationships/image" Target="../media/image1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0.m4a"/><Relationship Id="rId1" Type="http://schemas.microsoft.com/office/2007/relationships/media" Target="../media/media30.m4a"/><Relationship Id="rId5" Type="http://schemas.openxmlformats.org/officeDocument/2006/relationships/hyperlink" Target="https://www.phonicsplay.co.uk/resources/phase/2/buried-treasure" TargetMode="External"/><Relationship Id="rId4" Type="http://schemas.openxmlformats.org/officeDocument/2006/relationships/image" Target="../media/image1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.png"/><Relationship Id="rId2" Type="http://schemas.openxmlformats.org/officeDocument/2006/relationships/audio" Target="../media/media31.m4a"/><Relationship Id="rId1" Type="http://schemas.microsoft.com/office/2007/relationships/media" Target="../media/media31.m4a"/><Relationship Id="rId6" Type="http://schemas.openxmlformats.org/officeDocument/2006/relationships/hyperlink" Target="https://youtu.be/X1hNt2UBBxQ" TargetMode="External"/><Relationship Id="rId5" Type="http://schemas.openxmlformats.org/officeDocument/2006/relationships/hyperlink" Target="https://youtu.be/LnXdH1dA5vI" TargetMode="External"/><Relationship Id="rId4" Type="http://schemas.openxmlformats.org/officeDocument/2006/relationships/hyperlink" Target="https://youtu.be/5u0N7LJIW0Q" TargetMode="Externa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2.m4a"/><Relationship Id="rId1" Type="http://schemas.microsoft.com/office/2007/relationships/media" Target="../media/media32.m4a"/><Relationship Id="rId4" Type="http://schemas.openxmlformats.org/officeDocument/2006/relationships/image" Target="../media/image1.pn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3.m4a"/><Relationship Id="rId1" Type="http://schemas.microsoft.com/office/2007/relationships/media" Target="../media/media33.m4a"/><Relationship Id="rId4" Type="http://schemas.openxmlformats.org/officeDocument/2006/relationships/image" Target="../media/image1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4.m4a"/><Relationship Id="rId1" Type="http://schemas.microsoft.com/office/2007/relationships/media" Target="../media/media34.m4a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pPr algn="ctr"/>
            <a:r>
              <a:rPr lang="en-GB" sz="4800" dirty="0">
                <a:solidFill>
                  <a:schemeClr val="accent3">
                    <a:lumMod val="60000"/>
                    <a:lumOff val="40000"/>
                  </a:schemeClr>
                </a:solidFill>
                <a:latin typeface="Comic Sans MS" panose="030F0702030302020204" pitchFamily="66" charset="0"/>
              </a:rPr>
              <a:t>Phonics and Reading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October 2020</a:t>
            </a:r>
          </a:p>
          <a:p>
            <a:pPr algn="ctr"/>
            <a:endParaRPr lang="en-GB" sz="2400" dirty="0">
              <a:latin typeface="Comic Sans MS" panose="030F0702030302020204" pitchFamily="66" charset="0"/>
            </a:endParaRPr>
          </a:p>
          <a:p>
            <a:pPr algn="ctr"/>
            <a:r>
              <a:rPr lang="en-GB" sz="2400" dirty="0">
                <a:latin typeface="Comic Sans MS" panose="030F0702030302020204" pitchFamily="66" charset="0"/>
              </a:rPr>
              <a:t>Year 1</a:t>
            </a:r>
          </a:p>
          <a:p>
            <a:pPr algn="ctr"/>
            <a:endParaRPr lang="en-GB" sz="2400" dirty="0">
              <a:latin typeface="Comic Sans MS" panose="030F0702030302020204" pitchFamily="66" charset="0"/>
            </a:endParaRPr>
          </a:p>
          <a:p>
            <a:pPr algn="ctr"/>
            <a:r>
              <a:rPr lang="en-GB" sz="2400" dirty="0">
                <a:latin typeface="Comic Sans MS" panose="030F0702030302020204" pitchFamily="66" charset="0"/>
              </a:rPr>
              <a:t>Mrs Townley and Miss </a:t>
            </a:r>
            <a:r>
              <a:rPr lang="en-GB" sz="2400" dirty="0" err="1">
                <a:latin typeface="Comic Sans MS" panose="030F0702030302020204" pitchFamily="66" charset="0"/>
              </a:rPr>
              <a:t>Jakeman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pic>
        <p:nvPicPr>
          <p:cNvPr id="4" name="Hello! ">
            <a:hlinkClick r:id="" action="ppaction://media"/>
            <a:extLst>
              <a:ext uri="{FF2B5EF4-FFF2-40B4-BE49-F238E27FC236}">
                <a16:creationId xmlns:a16="http://schemas.microsoft.com/office/drawing/2014/main" id="{F4B32ECD-3E17-47C9-9F33-A749185F1CC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355976" y="6858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57059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89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What is Phonics?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Phonics is taught in Early Years, KS1 and can continue into KS2</a:t>
            </a:r>
          </a:p>
          <a:p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Phonics is taught twice a day in Year 1 at Roebuck </a:t>
            </a:r>
          </a:p>
          <a:p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It helps your child to learn to read and write by learning the letters and sounds that make up the English language</a:t>
            </a:r>
          </a:p>
          <a:p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It is taught through group teaching, one to one, independent and group activities, songs, rhymes and games. </a:t>
            </a:r>
          </a:p>
          <a:p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Children are taught to spot spelling rules within words</a:t>
            </a:r>
          </a:p>
        </p:txBody>
      </p:sp>
      <p:pic>
        <p:nvPicPr>
          <p:cNvPr id="4" name="2">
            <a:hlinkClick r:id="" action="ppaction://media"/>
            <a:extLst>
              <a:ext uri="{FF2B5EF4-FFF2-40B4-BE49-F238E27FC236}">
                <a16:creationId xmlns:a16="http://schemas.microsoft.com/office/drawing/2014/main" id="{9CD662D9-B822-43A2-8865-8E0A293D2C9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236296" y="192320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4925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69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59091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Monster Phonics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2228003"/>
            <a:ext cx="7989752" cy="3577261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At Roebuck, we follow a scheme of work called Monster Phonics. It is a prescribed curriculum which gives daily targets and outcomes. </a:t>
            </a:r>
          </a:p>
          <a:p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In Year 1, Monster phonics covers all of the sounds up to and including Phase 5. </a:t>
            </a:r>
          </a:p>
          <a:p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The children meet lots of different ‘monsters’ which each represent a different sound.</a:t>
            </a:r>
          </a:p>
          <a:p>
            <a:endParaRPr lang="en-GB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This video shows an introduction to Monster Phonics – click below</a:t>
            </a:r>
          </a:p>
          <a:p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  <a:hlinkClick r:id="rId4"/>
              </a:rPr>
              <a:t>https://youtu.be/5u0N7LJIW0Q </a:t>
            </a:r>
            <a:endParaRPr lang="en-GB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7860D5C-65A7-477E-B10D-065F3C637B20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51680" t="34250" r="3447" b="34250"/>
          <a:stretch/>
        </p:blipFill>
        <p:spPr>
          <a:xfrm>
            <a:off x="5436096" y="5157192"/>
            <a:ext cx="2664296" cy="1496187"/>
          </a:xfrm>
          <a:prstGeom prst="rect">
            <a:avLst/>
          </a:prstGeom>
        </p:spPr>
      </p:pic>
      <p:pic>
        <p:nvPicPr>
          <p:cNvPr id="5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B9DD6BF9-938E-4157-B8E2-C0B0FB338FC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092280" y="105273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61318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96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Phonic Phase Timeline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Phase 1- This is the Nursery phase</a:t>
            </a:r>
          </a:p>
          <a:p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Phase 2- Started towards end of Nursery year and completed in reception</a:t>
            </a:r>
          </a:p>
          <a:p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Phase 3- Reception</a:t>
            </a:r>
          </a:p>
          <a:p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Phase 4- started towards end of reception completed in Year 1</a:t>
            </a:r>
          </a:p>
          <a:p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Phase 5- Year 1</a:t>
            </a:r>
          </a:p>
          <a:p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Phase 6- Year 2</a:t>
            </a:r>
          </a:p>
        </p:txBody>
      </p:sp>
      <p:pic>
        <p:nvPicPr>
          <p:cNvPr id="5" name="4">
            <a:hlinkClick r:id="" action="ppaction://media"/>
            <a:extLst>
              <a:ext uri="{FF2B5EF4-FFF2-40B4-BE49-F238E27FC236}">
                <a16:creationId xmlns:a16="http://schemas.microsoft.com/office/drawing/2014/main" id="{23CEB6BB-24C0-416A-B1D5-7BA154EDE41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876256" y="83671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36115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10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Phonic Vocabulary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These are words your child will learn through phonics.</a:t>
            </a:r>
          </a:p>
          <a:p>
            <a:pPr>
              <a:lnSpc>
                <a:spcPct val="80000"/>
              </a:lnSpc>
            </a:pPr>
            <a:r>
              <a:rPr lang="en-GB" altLang="en-US" dirty="0">
                <a:solidFill>
                  <a:schemeClr val="tx1"/>
                </a:solidFill>
                <a:latin typeface="Comic Sans MS" panose="030F0702030302020204" pitchFamily="66" charset="0"/>
              </a:rPr>
              <a:t>Phoneme – a sound or letter</a:t>
            </a:r>
          </a:p>
          <a:p>
            <a:pPr>
              <a:lnSpc>
                <a:spcPct val="80000"/>
              </a:lnSpc>
            </a:pPr>
            <a:r>
              <a:rPr lang="en-GB" altLang="en-US" dirty="0">
                <a:solidFill>
                  <a:schemeClr val="tx1"/>
                </a:solidFill>
                <a:latin typeface="Comic Sans MS" panose="030F0702030302020204" pitchFamily="66" charset="0"/>
              </a:rPr>
              <a:t>Grapheme – the spelling of the sound (</a:t>
            </a:r>
            <a:r>
              <a:rPr lang="en-GB" altLang="en-US" dirty="0" err="1">
                <a:solidFill>
                  <a:schemeClr val="tx1"/>
                </a:solidFill>
                <a:latin typeface="Comic Sans MS" panose="030F0702030302020204" pitchFamily="66" charset="0"/>
              </a:rPr>
              <a:t>th</a:t>
            </a:r>
            <a:r>
              <a:rPr lang="en-GB" altLang="en-US" dirty="0">
                <a:solidFill>
                  <a:schemeClr val="tx1"/>
                </a:solidFill>
                <a:latin typeface="Comic Sans MS" panose="030F0702030302020204" pitchFamily="66" charset="0"/>
              </a:rPr>
              <a:t>, </a:t>
            </a:r>
            <a:r>
              <a:rPr lang="en-GB" altLang="en-US" dirty="0" err="1">
                <a:solidFill>
                  <a:schemeClr val="tx1"/>
                </a:solidFill>
                <a:latin typeface="Comic Sans MS" panose="030F0702030302020204" pitchFamily="66" charset="0"/>
              </a:rPr>
              <a:t>sh</a:t>
            </a:r>
            <a:r>
              <a:rPr lang="en-GB" altLang="en-US" dirty="0">
                <a:solidFill>
                  <a:schemeClr val="tx1"/>
                </a:solidFill>
                <a:latin typeface="Comic Sans MS" panose="030F0702030302020204" pitchFamily="66" charset="0"/>
              </a:rPr>
              <a:t>, </a:t>
            </a:r>
            <a:r>
              <a:rPr lang="en-GB" altLang="en-US" dirty="0" err="1">
                <a:solidFill>
                  <a:schemeClr val="tx1"/>
                </a:solidFill>
                <a:latin typeface="Comic Sans MS" panose="030F0702030302020204" pitchFamily="66" charset="0"/>
              </a:rPr>
              <a:t>ch</a:t>
            </a:r>
            <a:r>
              <a:rPr lang="en-GB" altLang="en-US" dirty="0">
                <a:solidFill>
                  <a:schemeClr val="tx1"/>
                </a:solidFill>
                <a:latin typeface="Comic Sans MS" panose="030F0702030302020204" pitchFamily="66" charset="0"/>
              </a:rPr>
              <a:t>)</a:t>
            </a:r>
          </a:p>
          <a:p>
            <a:pPr>
              <a:lnSpc>
                <a:spcPct val="80000"/>
              </a:lnSpc>
            </a:pPr>
            <a:r>
              <a:rPr lang="en-GB" altLang="en-US" dirty="0">
                <a:solidFill>
                  <a:schemeClr val="tx1"/>
                </a:solidFill>
                <a:latin typeface="Comic Sans MS" panose="030F0702030302020204" pitchFamily="66" charset="0"/>
              </a:rPr>
              <a:t>Blending – blending the sounds together</a:t>
            </a:r>
          </a:p>
          <a:p>
            <a:pPr>
              <a:lnSpc>
                <a:spcPct val="80000"/>
              </a:lnSpc>
            </a:pPr>
            <a:r>
              <a:rPr lang="en-GB" altLang="en-US" dirty="0">
                <a:solidFill>
                  <a:schemeClr val="tx1"/>
                </a:solidFill>
                <a:latin typeface="Comic Sans MS" panose="030F0702030302020204" pitchFamily="66" charset="0"/>
              </a:rPr>
              <a:t>Segmenting – splitting the word up into sounds</a:t>
            </a:r>
          </a:p>
          <a:p>
            <a:pPr>
              <a:lnSpc>
                <a:spcPct val="80000"/>
              </a:lnSpc>
            </a:pPr>
            <a:r>
              <a:rPr lang="en-GB" altLang="en-US" dirty="0">
                <a:solidFill>
                  <a:schemeClr val="tx1"/>
                </a:solidFill>
                <a:latin typeface="Comic Sans MS" panose="030F0702030302020204" pitchFamily="66" charset="0"/>
              </a:rPr>
              <a:t>Digraph – two letters to make one sound</a:t>
            </a:r>
          </a:p>
          <a:p>
            <a:pPr>
              <a:lnSpc>
                <a:spcPct val="80000"/>
              </a:lnSpc>
            </a:pPr>
            <a:r>
              <a:rPr lang="en-GB" altLang="en-US" dirty="0">
                <a:solidFill>
                  <a:schemeClr val="tx1"/>
                </a:solidFill>
                <a:latin typeface="Comic Sans MS" panose="030F0702030302020204" pitchFamily="66" charset="0"/>
              </a:rPr>
              <a:t>Trigraph – three letters to make one sound</a:t>
            </a:r>
          </a:p>
          <a:p>
            <a:pPr>
              <a:lnSpc>
                <a:spcPct val="80000"/>
              </a:lnSpc>
            </a:pPr>
            <a:r>
              <a:rPr lang="en-GB" altLang="en-US" dirty="0">
                <a:solidFill>
                  <a:schemeClr val="tx1"/>
                </a:solidFill>
                <a:latin typeface="Comic Sans MS" panose="030F0702030302020204" pitchFamily="66" charset="0"/>
              </a:rPr>
              <a:t>Phoneme frame – a box to show each sound within a word (</a:t>
            </a:r>
            <a:r>
              <a:rPr lang="en-GB" altLang="en-US" dirty="0" err="1">
                <a:solidFill>
                  <a:schemeClr val="tx1"/>
                </a:solidFill>
                <a:latin typeface="Comic Sans MS" panose="030F0702030302020204" pitchFamily="66" charset="0"/>
              </a:rPr>
              <a:t>eg</a:t>
            </a:r>
            <a:r>
              <a:rPr lang="en-GB" altLang="en-US" dirty="0">
                <a:solidFill>
                  <a:schemeClr val="tx1"/>
                </a:solidFill>
                <a:latin typeface="Comic Sans MS" panose="030F0702030302020204" pitchFamily="66" charset="0"/>
              </a:rPr>
              <a:t>: three boxes for the word cat)</a:t>
            </a:r>
          </a:p>
          <a:p>
            <a:pPr>
              <a:lnSpc>
                <a:spcPct val="80000"/>
              </a:lnSpc>
            </a:pPr>
            <a:r>
              <a:rPr lang="en-GB" altLang="en-US" dirty="0">
                <a:solidFill>
                  <a:schemeClr val="tx1"/>
                </a:solidFill>
                <a:latin typeface="Comic Sans MS" panose="030F0702030302020204" pitchFamily="66" charset="0"/>
              </a:rPr>
              <a:t>Sound button – a dot under each sound</a:t>
            </a:r>
          </a:p>
          <a:p>
            <a:pPr>
              <a:lnSpc>
                <a:spcPct val="80000"/>
              </a:lnSpc>
            </a:pPr>
            <a:r>
              <a:rPr lang="en-GB" altLang="en-US" dirty="0">
                <a:solidFill>
                  <a:schemeClr val="tx1"/>
                </a:solidFill>
                <a:latin typeface="Comic Sans MS" panose="030F0702030302020204" pitchFamily="66" charset="0"/>
              </a:rPr>
              <a:t>Tricky words – words that are not easy to sound out </a:t>
            </a:r>
          </a:p>
          <a:p>
            <a:pPr>
              <a:lnSpc>
                <a:spcPct val="80000"/>
              </a:lnSpc>
            </a:pPr>
            <a:r>
              <a:rPr lang="en-GB" altLang="en-US" dirty="0">
                <a:solidFill>
                  <a:schemeClr val="tx1"/>
                </a:solidFill>
                <a:latin typeface="Comic Sans MS" panose="030F0702030302020204" pitchFamily="66" charset="0"/>
              </a:rPr>
              <a:t>CVC (consonant, vowel, consonant words)</a:t>
            </a:r>
          </a:p>
          <a:p>
            <a:pPr marL="0" indent="0">
              <a:buNone/>
            </a:pPr>
            <a:endParaRPr lang="en-GB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graphicFrame>
        <p:nvGraphicFramePr>
          <p:cNvPr id="4" name="Group 3">
            <a:extLst>
              <a:ext uri="{FF2B5EF4-FFF2-40B4-BE49-F238E27FC236}">
                <a16:creationId xmlns:a16="http://schemas.microsoft.com/office/drawing/2014/main" id="{60A111F2-4E69-42FF-BC66-EB1EF54E9A85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76850847"/>
              </p:ext>
            </p:extLst>
          </p:nvPr>
        </p:nvGraphicFramePr>
        <p:xfrm>
          <a:off x="6372200" y="4896061"/>
          <a:ext cx="2520280" cy="1097280"/>
        </p:xfrm>
        <a:graphic>
          <a:graphicData uri="http://schemas.openxmlformats.org/drawingml/2006/table">
            <a:tbl>
              <a:tblPr/>
              <a:tblGrid>
                <a:gridCol w="866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1378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4046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7606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6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l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6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6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g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F67424D2-52B5-481B-8EEB-4A34425C1B85}"/>
              </a:ext>
            </a:extLst>
          </p:cNvPr>
          <p:cNvCxnSpPr/>
          <p:nvPr/>
        </p:nvCxnSpPr>
        <p:spPr>
          <a:xfrm>
            <a:off x="2051720" y="4437112"/>
            <a:ext cx="4536504" cy="43204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7" name="Group 23">
            <a:extLst>
              <a:ext uri="{FF2B5EF4-FFF2-40B4-BE49-F238E27FC236}">
                <a16:creationId xmlns:a16="http://schemas.microsoft.com/office/drawing/2014/main" id="{63EEF0B7-B10D-471F-99BB-A4E0BF16F97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60366810"/>
              </p:ext>
            </p:extLst>
          </p:nvPr>
        </p:nvGraphicFramePr>
        <p:xfrm>
          <a:off x="6084168" y="2944554"/>
          <a:ext cx="2880321" cy="1005840"/>
        </p:xfrm>
        <a:graphic>
          <a:graphicData uri="http://schemas.openxmlformats.org/drawingml/2006/table">
            <a:tbl>
              <a:tblPr/>
              <a:tblGrid>
                <a:gridCol w="98920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310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6010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920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6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f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60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i</a:t>
                      </a:r>
                      <a:endParaRPr kumimoji="0" lang="en-GB" sz="6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6000" b="0" i="0" u="sng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ll</a:t>
                      </a:r>
                      <a:endParaRPr kumimoji="0" lang="en-GB" sz="6000" b="0" i="0" u="sng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91AC4F86-0773-4F25-8C55-4F115B4AB82E}"/>
              </a:ext>
            </a:extLst>
          </p:cNvPr>
          <p:cNvCxnSpPr/>
          <p:nvPr/>
        </p:nvCxnSpPr>
        <p:spPr>
          <a:xfrm>
            <a:off x="4644008" y="3861048"/>
            <a:ext cx="3456384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5">
            <a:hlinkClick r:id="" action="ppaction://media"/>
            <a:extLst>
              <a:ext uri="{FF2B5EF4-FFF2-40B4-BE49-F238E27FC236}">
                <a16:creationId xmlns:a16="http://schemas.microsoft.com/office/drawing/2014/main" id="{22972D27-3B7D-4764-86A8-4D785461F8F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588224" y="72139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20481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510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Common Mistakes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Often children learn the letter names first and then find it difficult to segment words (for example children write </a:t>
            </a:r>
            <a:r>
              <a:rPr lang="en-GB" dirty="0" err="1">
                <a:solidFill>
                  <a:schemeClr val="tx1"/>
                </a:solidFill>
                <a:latin typeface="Comic Sans MS" panose="030F0702030302020204" pitchFamily="66" charset="0"/>
              </a:rPr>
              <a:t>Bcos</a:t>
            </a:r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 as they have learnt the letter name for B)</a:t>
            </a:r>
          </a:p>
          <a:p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Adding a uh sound </a:t>
            </a:r>
          </a:p>
          <a:p>
            <a:pPr marL="0" indent="0">
              <a:buNone/>
            </a:pPr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 - Sounds must be pronounced properly. </a:t>
            </a:r>
            <a:r>
              <a:rPr lang="en-GB" altLang="en-US" dirty="0">
                <a:solidFill>
                  <a:schemeClr val="tx1"/>
                </a:solidFill>
                <a:latin typeface="Comic Sans MS" panose="030F0702030302020204" pitchFamily="66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https://www.youtube.com/watch?v=BqhXUW_v-1s</a:t>
            </a:r>
            <a:endParaRPr lang="en-GB" altLang="en-US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Moving children on too quickly</a:t>
            </a:r>
          </a:p>
          <a:p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American computer/iPad games</a:t>
            </a:r>
          </a:p>
        </p:txBody>
      </p:sp>
      <p:pic>
        <p:nvPicPr>
          <p:cNvPr id="5" name="6">
            <a:hlinkClick r:id="" action="ppaction://media"/>
            <a:extLst>
              <a:ext uri="{FF2B5EF4-FFF2-40B4-BE49-F238E27FC236}">
                <a16:creationId xmlns:a16="http://schemas.microsoft.com/office/drawing/2014/main" id="{8E199D4E-53EA-4EBE-B186-C7AE2B5FAA2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236296" y="71719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98502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1525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Phase 1</a:t>
            </a:r>
            <a:br>
              <a:rPr lang="en-GB" dirty="0">
                <a:latin typeface="Comic Sans MS" panose="030F0702030302020204" pitchFamily="66" charset="0"/>
              </a:rPr>
            </a:br>
            <a:r>
              <a:rPr lang="en-GB" dirty="0">
                <a:latin typeface="Comic Sans MS" panose="030F0702030302020204" pitchFamily="66" charset="0"/>
              </a:rPr>
              <a:t>Getting Ready for Phonics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4718" y="2060848"/>
            <a:ext cx="7989752" cy="2246769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en-GB" altLang="en-US" b="1" dirty="0">
                <a:solidFill>
                  <a:schemeClr val="tx1"/>
                </a:solidFill>
                <a:latin typeface="Comic Sans MS" panose="030F0702030302020204" pitchFamily="66" charset="0"/>
              </a:rPr>
              <a:t>1</a:t>
            </a:r>
            <a:r>
              <a:rPr lang="en-GB" altLang="en-US" dirty="0">
                <a:solidFill>
                  <a:schemeClr val="tx1"/>
                </a:solidFill>
                <a:latin typeface="Comic Sans MS" panose="030F0702030302020204" pitchFamily="66" charset="0"/>
              </a:rPr>
              <a:t>. </a:t>
            </a:r>
            <a:r>
              <a:rPr lang="en-GB" altLang="en-US" b="1" dirty="0">
                <a:solidFill>
                  <a:schemeClr val="tx1"/>
                </a:solidFill>
                <a:latin typeface="Comic Sans MS" panose="030F0702030302020204" pitchFamily="66" charset="0"/>
              </a:rPr>
              <a:t>Tuning into sounds</a:t>
            </a:r>
          </a:p>
          <a:p>
            <a:pPr>
              <a:buNone/>
            </a:pPr>
            <a:r>
              <a:rPr lang="en-GB" altLang="en-US" b="1" dirty="0">
                <a:solidFill>
                  <a:schemeClr val="tx1"/>
                </a:solidFill>
                <a:latin typeface="Comic Sans MS" panose="030F0702030302020204" pitchFamily="66" charset="0"/>
              </a:rPr>
              <a:t>2. Listening and remembering sounds</a:t>
            </a:r>
          </a:p>
          <a:p>
            <a:pPr>
              <a:buNone/>
            </a:pPr>
            <a:r>
              <a:rPr lang="en-GB" altLang="en-US" b="1" dirty="0">
                <a:solidFill>
                  <a:schemeClr val="tx1"/>
                </a:solidFill>
                <a:latin typeface="Comic Sans MS" panose="030F0702030302020204" pitchFamily="66" charset="0"/>
              </a:rPr>
              <a:t>3. Talking about sounds</a:t>
            </a:r>
          </a:p>
          <a:p>
            <a:pPr>
              <a:buNone/>
            </a:pPr>
            <a:r>
              <a:rPr lang="en-GB" altLang="en-US" dirty="0">
                <a:solidFill>
                  <a:schemeClr val="tx1"/>
                </a:solidFill>
                <a:latin typeface="Comic Sans MS" panose="030F0702030302020204" pitchFamily="66" charset="0"/>
              </a:rPr>
              <a:t>      Music and movement</a:t>
            </a:r>
          </a:p>
          <a:p>
            <a:pPr>
              <a:buNone/>
            </a:pPr>
            <a:r>
              <a:rPr lang="en-GB" altLang="en-US" dirty="0">
                <a:solidFill>
                  <a:schemeClr val="tx1"/>
                </a:solidFill>
                <a:latin typeface="Comic Sans MS" panose="030F0702030302020204" pitchFamily="66" charset="0"/>
              </a:rPr>
              <a:t>      Rhythm and rhyme/ alliteration</a:t>
            </a:r>
          </a:p>
          <a:p>
            <a:pPr>
              <a:buNone/>
            </a:pPr>
            <a:r>
              <a:rPr lang="en-GB" altLang="en-US" dirty="0">
                <a:solidFill>
                  <a:schemeClr val="tx1"/>
                </a:solidFill>
                <a:latin typeface="Comic Sans MS" panose="030F0702030302020204" pitchFamily="66" charset="0"/>
              </a:rPr>
              <a:t>      Sound effects</a:t>
            </a:r>
          </a:p>
          <a:p>
            <a:pPr>
              <a:buNone/>
            </a:pPr>
            <a:r>
              <a:rPr lang="en-GB" altLang="en-US" dirty="0">
                <a:solidFill>
                  <a:schemeClr val="tx1"/>
                </a:solidFill>
                <a:latin typeface="Comic Sans MS" panose="030F0702030302020204" pitchFamily="66" charset="0"/>
              </a:rPr>
              <a:t>      Speaking and listening skills</a:t>
            </a:r>
          </a:p>
          <a:p>
            <a:endParaRPr lang="en-GB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C25F45F-2B8B-48EA-9F75-D6079AB12B67}"/>
              </a:ext>
            </a:extLst>
          </p:cNvPr>
          <p:cNvSpPr/>
          <p:nvPr/>
        </p:nvSpPr>
        <p:spPr>
          <a:xfrm>
            <a:off x="581192" y="4307617"/>
            <a:ext cx="741682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ct val="50000"/>
              </a:spcAft>
            </a:pPr>
            <a:r>
              <a:rPr lang="en-GB" altLang="en-US" sz="1400" u="sng" dirty="0">
                <a:latin typeface="Comic Sans MS" panose="030F0702030302020204" pitchFamily="66" charset="0"/>
              </a:rPr>
              <a:t>Example of activities </a:t>
            </a:r>
          </a:p>
          <a:p>
            <a:pPr>
              <a:spcAft>
                <a:spcPct val="50000"/>
              </a:spcAft>
              <a:buFontTx/>
              <a:buChar char="•"/>
            </a:pPr>
            <a:r>
              <a:rPr lang="en-GB" altLang="en-US" sz="1400" dirty="0">
                <a:latin typeface="Comic Sans MS" panose="030F0702030302020204" pitchFamily="66" charset="0"/>
              </a:rPr>
              <a:t>Nursery rhymes, songs, action rhymes.</a:t>
            </a:r>
          </a:p>
          <a:p>
            <a:pPr>
              <a:spcAft>
                <a:spcPct val="50000"/>
              </a:spcAft>
              <a:buFontTx/>
              <a:buChar char="•"/>
            </a:pPr>
            <a:r>
              <a:rPr lang="en-GB" altLang="en-US" sz="1400" dirty="0">
                <a:latin typeface="Comic Sans MS" panose="030F0702030302020204" pitchFamily="66" charset="0"/>
              </a:rPr>
              <a:t>Add sound effects to stories.</a:t>
            </a:r>
          </a:p>
          <a:p>
            <a:pPr>
              <a:spcAft>
                <a:spcPct val="50000"/>
              </a:spcAft>
              <a:buFontTx/>
              <a:buChar char="•"/>
            </a:pPr>
            <a:r>
              <a:rPr lang="en-GB" altLang="en-US" sz="1400" dirty="0">
                <a:latin typeface="Comic Sans MS" panose="030F0702030302020204" pitchFamily="66" charset="0"/>
              </a:rPr>
              <a:t>Music and movement: rhythm, guess the instrument.</a:t>
            </a:r>
          </a:p>
          <a:p>
            <a:pPr>
              <a:spcAft>
                <a:spcPct val="50000"/>
              </a:spcAft>
              <a:buFontTx/>
              <a:buChar char="•"/>
            </a:pPr>
            <a:r>
              <a:rPr lang="en-GB" altLang="en-US" sz="1400" dirty="0">
                <a:latin typeface="Comic Sans MS" panose="030F0702030302020204" pitchFamily="66" charset="0"/>
              </a:rPr>
              <a:t>Tap talk.</a:t>
            </a:r>
          </a:p>
          <a:p>
            <a:pPr>
              <a:spcAft>
                <a:spcPct val="50000"/>
              </a:spcAft>
              <a:buFontTx/>
              <a:buChar char="•"/>
            </a:pPr>
            <a:r>
              <a:rPr lang="en-GB" altLang="en-US" sz="1400" dirty="0">
                <a:latin typeface="Comic Sans MS" panose="030F0702030302020204" pitchFamily="66" charset="0"/>
              </a:rPr>
              <a:t>Talking about sounds: listening walks, loud/soft, high/low, silly noises.</a:t>
            </a:r>
          </a:p>
          <a:p>
            <a:pPr>
              <a:spcAft>
                <a:spcPct val="50000"/>
              </a:spcAft>
              <a:buFontTx/>
              <a:buChar char="•"/>
            </a:pPr>
            <a:r>
              <a:rPr lang="en-GB" altLang="en-US" sz="1400" dirty="0">
                <a:latin typeface="Comic Sans MS" panose="030F0702030302020204" pitchFamily="66" charset="0"/>
              </a:rPr>
              <a:t>Speaking &amp; listening: silly sentences “Happy Harry hops”, mimics, animal sounds</a:t>
            </a:r>
            <a:endParaRPr lang="en-GB" sz="1400" dirty="0">
              <a:latin typeface="Comic Sans MS" panose="030F0702030302020204" pitchFamily="66" charset="0"/>
            </a:endParaRPr>
          </a:p>
        </p:txBody>
      </p:sp>
      <p:pic>
        <p:nvPicPr>
          <p:cNvPr id="5" name="7">
            <a:hlinkClick r:id="" action="ppaction://media"/>
            <a:extLst>
              <a:ext uri="{FF2B5EF4-FFF2-40B4-BE49-F238E27FC236}">
                <a16:creationId xmlns:a16="http://schemas.microsoft.com/office/drawing/2014/main" id="{B95B8063-6294-497C-9D37-5328F240FF5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092280" y="83671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50257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54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003047"/>
            <a:ext cx="8103400" cy="576064"/>
          </a:xfrm>
        </p:spPr>
        <p:txBody>
          <a:bodyPr>
            <a:no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 </a:t>
            </a:r>
            <a:br>
              <a:rPr lang="en-GB" sz="2800" dirty="0">
                <a:latin typeface="Comic Sans MS" panose="030F0702030302020204" pitchFamily="66" charset="0"/>
              </a:rPr>
            </a:br>
            <a:r>
              <a:rPr lang="en-GB" altLang="en-US" sz="2400" kern="0" dirty="0">
                <a:latin typeface="Comic Sans MS" panose="030F0702030302020204" pitchFamily="66" charset="0"/>
              </a:rPr>
              <a:t>Phase 2: Learning phonemes to read and write simple words</a:t>
            </a:r>
            <a:r>
              <a:rPr lang="en-GB" altLang="en-US" sz="2800" kern="0" dirty="0">
                <a:latin typeface="Comic Sans MS" panose="030F0702030302020204" pitchFamily="66" charset="0"/>
              </a:rPr>
              <a:t> 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2228003"/>
            <a:ext cx="7989752" cy="4225333"/>
          </a:xfrm>
        </p:spPr>
        <p:txBody>
          <a:bodyPr>
            <a:normAutofit lnSpcReduction="10000"/>
          </a:bodyPr>
          <a:lstStyle/>
          <a:p>
            <a:r>
              <a:rPr lang="en-GB" altLang="en-US" b="1" dirty="0">
                <a:latin typeface="Comic Sans MS" panose="030F0702030302020204" pitchFamily="66" charset="0"/>
              </a:rPr>
              <a:t>Children will learn their first 19 phonemes</a:t>
            </a:r>
            <a:r>
              <a:rPr lang="en-GB" altLang="en-US" dirty="0">
                <a:latin typeface="Comic Sans MS" panose="030F0702030302020204" pitchFamily="66" charset="0"/>
              </a:rPr>
              <a:t>:  </a:t>
            </a:r>
          </a:p>
          <a:p>
            <a:pPr>
              <a:buNone/>
            </a:pPr>
            <a:r>
              <a:rPr lang="en-GB" altLang="en-US" b="1" dirty="0">
                <a:solidFill>
                  <a:schemeClr val="accent2"/>
                </a:solidFill>
                <a:latin typeface="Comic Sans MS" panose="030F0702030302020204" pitchFamily="66" charset="0"/>
              </a:rPr>
              <a:t>Set 1</a:t>
            </a:r>
            <a:r>
              <a:rPr lang="en-GB" altLang="en-US" dirty="0">
                <a:solidFill>
                  <a:schemeClr val="accent2"/>
                </a:solidFill>
                <a:latin typeface="Comic Sans MS" panose="030F0702030302020204" pitchFamily="66" charset="0"/>
              </a:rPr>
              <a:t>:  s  a  t  p    </a:t>
            </a:r>
            <a:r>
              <a:rPr lang="en-GB" altLang="en-US" b="1" dirty="0">
                <a:solidFill>
                  <a:schemeClr val="accent2"/>
                </a:solidFill>
                <a:latin typeface="Comic Sans MS" panose="030F0702030302020204" pitchFamily="66" charset="0"/>
              </a:rPr>
              <a:t>Set 2</a:t>
            </a:r>
            <a:r>
              <a:rPr lang="en-GB" altLang="en-US" dirty="0">
                <a:solidFill>
                  <a:schemeClr val="accent2"/>
                </a:solidFill>
                <a:latin typeface="Comic Sans MS" panose="030F0702030302020204" pitchFamily="66" charset="0"/>
              </a:rPr>
              <a:t>:  </a:t>
            </a:r>
            <a:r>
              <a:rPr lang="en-GB" altLang="en-US" dirty="0" err="1">
                <a:solidFill>
                  <a:schemeClr val="accent2"/>
                </a:solidFill>
                <a:latin typeface="Comic Sans MS" panose="030F0702030302020204" pitchFamily="66" charset="0"/>
              </a:rPr>
              <a:t>i</a:t>
            </a:r>
            <a:r>
              <a:rPr lang="en-GB" altLang="en-US" dirty="0">
                <a:solidFill>
                  <a:schemeClr val="accent2"/>
                </a:solidFill>
                <a:latin typeface="Comic Sans MS" panose="030F0702030302020204" pitchFamily="66" charset="0"/>
              </a:rPr>
              <a:t>   n   m  d</a:t>
            </a:r>
          </a:p>
          <a:p>
            <a:pPr>
              <a:buNone/>
            </a:pPr>
            <a:r>
              <a:rPr lang="en-GB" altLang="en-US" b="1" dirty="0">
                <a:solidFill>
                  <a:schemeClr val="accent2"/>
                </a:solidFill>
                <a:latin typeface="Comic Sans MS" panose="030F0702030302020204" pitchFamily="66" charset="0"/>
              </a:rPr>
              <a:t>Set 3</a:t>
            </a:r>
            <a:r>
              <a:rPr lang="en-GB" altLang="en-US" dirty="0">
                <a:solidFill>
                  <a:schemeClr val="accent2"/>
                </a:solidFill>
                <a:latin typeface="Comic Sans MS" panose="030F0702030302020204" pitchFamily="66" charset="0"/>
              </a:rPr>
              <a:t>:  g  o  c  k    </a:t>
            </a:r>
            <a:r>
              <a:rPr lang="en-GB" altLang="en-US" b="1" dirty="0">
                <a:solidFill>
                  <a:schemeClr val="accent2"/>
                </a:solidFill>
                <a:latin typeface="Comic Sans MS" panose="030F0702030302020204" pitchFamily="66" charset="0"/>
              </a:rPr>
              <a:t>Set 4:</a:t>
            </a:r>
            <a:r>
              <a:rPr lang="en-GB" altLang="en-US" dirty="0">
                <a:solidFill>
                  <a:schemeClr val="accent2"/>
                </a:solidFill>
                <a:latin typeface="Comic Sans MS" panose="030F0702030302020204" pitchFamily="66" charset="0"/>
              </a:rPr>
              <a:t>  </a:t>
            </a:r>
            <a:r>
              <a:rPr lang="en-GB" altLang="en-US" dirty="0" err="1">
                <a:solidFill>
                  <a:schemeClr val="accent2"/>
                </a:solidFill>
                <a:latin typeface="Comic Sans MS" panose="030F0702030302020204" pitchFamily="66" charset="0"/>
              </a:rPr>
              <a:t>ck</a:t>
            </a:r>
            <a:r>
              <a:rPr lang="en-GB" altLang="en-US" dirty="0">
                <a:solidFill>
                  <a:schemeClr val="accent2"/>
                </a:solidFill>
                <a:latin typeface="Comic Sans MS" panose="030F0702030302020204" pitchFamily="66" charset="0"/>
              </a:rPr>
              <a:t> (as in duck)  e  u  r</a:t>
            </a:r>
          </a:p>
          <a:p>
            <a:pPr>
              <a:buNone/>
            </a:pPr>
            <a:r>
              <a:rPr lang="en-GB" altLang="en-US" b="1" dirty="0">
                <a:solidFill>
                  <a:schemeClr val="accent2"/>
                </a:solidFill>
                <a:latin typeface="Comic Sans MS" panose="030F0702030302020204" pitchFamily="66" charset="0"/>
              </a:rPr>
              <a:t>Set 5</a:t>
            </a:r>
            <a:r>
              <a:rPr lang="en-GB" altLang="en-US" dirty="0">
                <a:solidFill>
                  <a:schemeClr val="accent2"/>
                </a:solidFill>
                <a:latin typeface="Comic Sans MS" panose="030F0702030302020204" pitchFamily="66" charset="0"/>
              </a:rPr>
              <a:t>:  h   b  l   f  ff (as in puff)   </a:t>
            </a:r>
            <a:r>
              <a:rPr lang="en-GB" altLang="en-US" dirty="0" err="1">
                <a:solidFill>
                  <a:schemeClr val="accent2"/>
                </a:solidFill>
                <a:latin typeface="Comic Sans MS" panose="030F0702030302020204" pitchFamily="66" charset="0"/>
              </a:rPr>
              <a:t>ll</a:t>
            </a:r>
            <a:r>
              <a:rPr lang="en-GB" altLang="en-US" dirty="0">
                <a:solidFill>
                  <a:schemeClr val="accent2"/>
                </a:solidFill>
                <a:latin typeface="Comic Sans MS" panose="030F0702030302020204" pitchFamily="66" charset="0"/>
              </a:rPr>
              <a:t> (as in hill) </a:t>
            </a:r>
            <a:r>
              <a:rPr lang="en-GB" altLang="en-US" dirty="0" err="1">
                <a:solidFill>
                  <a:schemeClr val="accent2"/>
                </a:solidFill>
                <a:latin typeface="Comic Sans MS" panose="030F0702030302020204" pitchFamily="66" charset="0"/>
              </a:rPr>
              <a:t>ss</a:t>
            </a:r>
            <a:r>
              <a:rPr lang="en-GB" altLang="en-US" dirty="0">
                <a:solidFill>
                  <a:schemeClr val="accent2"/>
                </a:solidFill>
                <a:latin typeface="Comic Sans MS" panose="030F0702030302020204" pitchFamily="66" charset="0"/>
              </a:rPr>
              <a:t> (as in hiss)</a:t>
            </a:r>
          </a:p>
          <a:p>
            <a:r>
              <a:rPr lang="en-GB" altLang="en-US" b="1" dirty="0">
                <a:latin typeface="Comic Sans MS" panose="030F0702030302020204" pitchFamily="66" charset="0"/>
              </a:rPr>
              <a:t>They will use these phonemes to read and spell simple “consonant-vowel-consonant” (CVC) words:  </a:t>
            </a:r>
          </a:p>
          <a:p>
            <a:pPr>
              <a:buNone/>
            </a:pPr>
            <a:r>
              <a:rPr lang="en-GB" altLang="en-US" dirty="0">
                <a:solidFill>
                  <a:srgbClr val="FF0000"/>
                </a:solidFill>
                <a:latin typeface="Comic Sans MS" panose="030F0702030302020204" pitchFamily="66" charset="0"/>
              </a:rPr>
              <a:t>     </a:t>
            </a:r>
            <a:r>
              <a:rPr lang="en-GB" altLang="en-US" dirty="0">
                <a:solidFill>
                  <a:schemeClr val="accent2"/>
                </a:solidFill>
                <a:latin typeface="Comic Sans MS" panose="030F0702030302020204" pitchFamily="66" charset="0"/>
              </a:rPr>
              <a:t>sat, tap, dig, duck, rug, puff, hill, hiss</a:t>
            </a:r>
          </a:p>
          <a:p>
            <a:pPr>
              <a:buNone/>
            </a:pPr>
            <a:r>
              <a:rPr lang="en-GB" altLang="en-US" b="1" dirty="0">
                <a:latin typeface="Comic Sans MS" panose="030F0702030302020204" pitchFamily="66" charset="0"/>
              </a:rPr>
              <a:t>    All these words contain 3 phonemes.</a:t>
            </a:r>
          </a:p>
          <a:p>
            <a:pPr>
              <a:buNone/>
            </a:pPr>
            <a:endParaRPr lang="en-GB" altLang="en-US" b="1" dirty="0">
              <a:latin typeface="Comic Sans MS" panose="030F0702030302020204" pitchFamily="66" charset="0"/>
            </a:endParaRPr>
          </a:p>
          <a:p>
            <a:pPr>
              <a:buNone/>
            </a:pPr>
            <a:r>
              <a:rPr lang="en-GB" altLang="en-US" b="1" dirty="0">
                <a:latin typeface="Comic Sans MS" panose="030F0702030302020204" pitchFamily="66" charset="0"/>
              </a:rPr>
              <a:t>We teach each sound with a corresponding action to allow for visual learners. For example a snake arm motion for S. </a:t>
            </a: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4" name="8">
            <a:hlinkClick r:id="" action="ppaction://media"/>
            <a:extLst>
              <a:ext uri="{FF2B5EF4-FFF2-40B4-BE49-F238E27FC236}">
                <a16:creationId xmlns:a16="http://schemas.microsoft.com/office/drawing/2014/main" id="{B8F60324-73EE-4629-B6CA-9B35F4E11D8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948264" y="112474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66175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88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1560" y="2420888"/>
            <a:ext cx="8229600" cy="3888432"/>
          </a:xfrm>
        </p:spPr>
        <p:txBody>
          <a:bodyPr>
            <a:noAutofit/>
          </a:bodyPr>
          <a:lstStyle/>
          <a:p>
            <a:pPr>
              <a:lnSpc>
                <a:spcPct val="90000"/>
              </a:lnSpc>
              <a:buNone/>
            </a:pPr>
            <a:r>
              <a:rPr lang="en-GB" altLang="en-US" sz="1400" b="1" u="sng" dirty="0">
                <a:solidFill>
                  <a:srgbClr val="660066"/>
                </a:solidFill>
                <a:latin typeface="Comic Sans MS" panose="030F0702030302020204" pitchFamily="66" charset="0"/>
              </a:rPr>
              <a:t>Segmenting </a:t>
            </a:r>
          </a:p>
          <a:p>
            <a:pPr>
              <a:lnSpc>
                <a:spcPct val="90000"/>
              </a:lnSpc>
              <a:buNone/>
            </a:pPr>
            <a:r>
              <a:rPr lang="en-GB" altLang="en-US" sz="1400" b="1" dirty="0">
                <a:latin typeface="Comic Sans MS" panose="030F0702030302020204" pitchFamily="66" charset="0"/>
              </a:rPr>
              <a:t>	Children need to be able to</a:t>
            </a:r>
            <a:r>
              <a:rPr lang="en-GB" altLang="en-US" sz="1400" b="1" dirty="0">
                <a:solidFill>
                  <a:srgbClr val="660066"/>
                </a:solidFill>
                <a:latin typeface="Comic Sans MS" panose="030F0702030302020204" pitchFamily="66" charset="0"/>
              </a:rPr>
              <a:t> hear </a:t>
            </a:r>
            <a:r>
              <a:rPr lang="en-GB" altLang="en-US" sz="1400" b="1" dirty="0">
                <a:latin typeface="Comic Sans MS" panose="030F0702030302020204" pitchFamily="66" charset="0"/>
              </a:rPr>
              <a:t>a whole word and </a:t>
            </a:r>
            <a:r>
              <a:rPr lang="en-GB" altLang="en-US" sz="1400" b="1" dirty="0">
                <a:solidFill>
                  <a:srgbClr val="660066"/>
                </a:solidFill>
                <a:latin typeface="Comic Sans MS" panose="030F0702030302020204" pitchFamily="66" charset="0"/>
              </a:rPr>
              <a:t>say</a:t>
            </a:r>
            <a:r>
              <a:rPr lang="en-GB" altLang="en-US" sz="1400" b="1" dirty="0">
                <a:latin typeface="Comic Sans MS" panose="030F0702030302020204" pitchFamily="66" charset="0"/>
              </a:rPr>
              <a:t> every sound that they </a:t>
            </a:r>
            <a:r>
              <a:rPr lang="en-GB" altLang="en-US" sz="1400" b="1" dirty="0">
                <a:solidFill>
                  <a:srgbClr val="660066"/>
                </a:solidFill>
                <a:latin typeface="Comic Sans MS" panose="030F0702030302020204" pitchFamily="66" charset="0"/>
              </a:rPr>
              <a:t>hear</a:t>
            </a:r>
            <a:r>
              <a:rPr lang="en-GB" altLang="en-US" sz="1400" b="1" dirty="0">
                <a:latin typeface="Comic Sans MS" panose="030F0702030302020204" pitchFamily="66" charset="0"/>
              </a:rPr>
              <a:t> </a:t>
            </a:r>
            <a:endParaRPr lang="en-GB" altLang="en-US" sz="1400" b="1" dirty="0">
              <a:solidFill>
                <a:srgbClr val="660066"/>
              </a:solidFill>
              <a:latin typeface="Comic Sans MS" panose="030F0702030302020204" pitchFamily="66" charset="0"/>
            </a:endParaRPr>
          </a:p>
          <a:p>
            <a:pPr>
              <a:lnSpc>
                <a:spcPct val="90000"/>
              </a:lnSpc>
              <a:buNone/>
            </a:pPr>
            <a:endParaRPr lang="en-GB" altLang="en-US" sz="1400" b="1" dirty="0">
              <a:solidFill>
                <a:srgbClr val="660066"/>
              </a:solidFill>
              <a:latin typeface="Comic Sans MS" panose="030F0702030302020204" pitchFamily="66" charset="0"/>
            </a:endParaRPr>
          </a:p>
          <a:p>
            <a:pPr>
              <a:lnSpc>
                <a:spcPct val="90000"/>
              </a:lnSpc>
              <a:buNone/>
            </a:pPr>
            <a:r>
              <a:rPr lang="en-GB" altLang="en-US" sz="1400" b="1" u="sng" dirty="0">
                <a:solidFill>
                  <a:srgbClr val="660066"/>
                </a:solidFill>
                <a:latin typeface="Comic Sans MS" panose="030F0702030302020204" pitchFamily="66" charset="0"/>
              </a:rPr>
              <a:t>Blending</a:t>
            </a:r>
            <a:r>
              <a:rPr lang="en-GB" altLang="en-US" sz="1400" b="1" i="1" u="sng" dirty="0">
                <a:latin typeface="Comic Sans MS" panose="030F0702030302020204" pitchFamily="66" charset="0"/>
              </a:rPr>
              <a:t> </a:t>
            </a:r>
          </a:p>
          <a:p>
            <a:pPr>
              <a:lnSpc>
                <a:spcPct val="90000"/>
              </a:lnSpc>
              <a:buNone/>
            </a:pPr>
            <a:r>
              <a:rPr lang="en-GB" altLang="en-US" sz="1400" b="1" dirty="0">
                <a:latin typeface="Comic Sans MS" panose="030F0702030302020204" pitchFamily="66" charset="0"/>
              </a:rPr>
              <a:t>	Children need to be able to</a:t>
            </a:r>
            <a:r>
              <a:rPr lang="en-GB" altLang="en-US" sz="1400" b="1" dirty="0">
                <a:solidFill>
                  <a:srgbClr val="660066"/>
                </a:solidFill>
                <a:latin typeface="Comic Sans MS" panose="030F0702030302020204" pitchFamily="66" charset="0"/>
              </a:rPr>
              <a:t> hear</a:t>
            </a:r>
            <a:r>
              <a:rPr lang="en-GB" altLang="en-US" sz="1400" b="1" dirty="0">
                <a:latin typeface="Comic Sans MS" panose="030F0702030302020204" pitchFamily="66" charset="0"/>
              </a:rPr>
              <a:t> the separate sounds in a word and then blend them together to </a:t>
            </a:r>
            <a:r>
              <a:rPr lang="en-GB" altLang="en-US" sz="1400" b="1" dirty="0">
                <a:solidFill>
                  <a:srgbClr val="660066"/>
                </a:solidFill>
                <a:latin typeface="Comic Sans MS" panose="030F0702030302020204" pitchFamily="66" charset="0"/>
              </a:rPr>
              <a:t>say</a:t>
            </a:r>
            <a:r>
              <a:rPr lang="en-GB" altLang="en-US" sz="1400" b="1" dirty="0">
                <a:latin typeface="Comic Sans MS" panose="030F0702030302020204" pitchFamily="66" charset="0"/>
              </a:rPr>
              <a:t> the whole word.</a:t>
            </a:r>
            <a:endParaRPr lang="en-GB" altLang="en-US" sz="1400" dirty="0">
              <a:latin typeface="Comic Sans MS" panose="030F0702030302020204" pitchFamily="66" charset="0"/>
            </a:endParaRPr>
          </a:p>
          <a:p>
            <a:pPr algn="ctr">
              <a:lnSpc>
                <a:spcPct val="90000"/>
              </a:lnSpc>
              <a:buNone/>
            </a:pPr>
            <a:r>
              <a:rPr lang="en-GB" altLang="en-US" sz="1400" dirty="0">
                <a:latin typeface="Comic Sans MS" panose="030F0702030302020204" pitchFamily="66" charset="0"/>
              </a:rPr>
              <a:t>/t/  /</a:t>
            </a:r>
            <a:r>
              <a:rPr lang="en-GB" altLang="en-US" sz="1400" dirty="0" err="1">
                <a:latin typeface="Comic Sans MS" panose="030F0702030302020204" pitchFamily="66" charset="0"/>
              </a:rPr>
              <a:t>i</a:t>
            </a:r>
            <a:r>
              <a:rPr lang="en-GB" altLang="en-US" sz="1400" dirty="0">
                <a:latin typeface="Comic Sans MS" panose="030F0702030302020204" pitchFamily="66" charset="0"/>
              </a:rPr>
              <a:t>/  /n/  = tin</a:t>
            </a:r>
          </a:p>
          <a:p>
            <a:pPr algn="ctr">
              <a:lnSpc>
                <a:spcPct val="90000"/>
              </a:lnSpc>
              <a:buNone/>
            </a:pPr>
            <a:endParaRPr lang="en-GB" altLang="en-US" sz="1400" dirty="0">
              <a:latin typeface="Comic Sans MS" panose="030F0702030302020204" pitchFamily="66" charset="0"/>
            </a:endParaRPr>
          </a:p>
          <a:p>
            <a:pPr algn="ctr">
              <a:lnSpc>
                <a:spcPct val="90000"/>
              </a:lnSpc>
              <a:buNone/>
            </a:pPr>
            <a:r>
              <a:rPr lang="en-GB" altLang="en-US" sz="1400" dirty="0">
                <a:latin typeface="Comic Sans MS" panose="030F0702030302020204" pitchFamily="66" charset="0"/>
              </a:rPr>
              <a:t>/m/  /u/  /g/ = mug</a:t>
            </a:r>
          </a:p>
          <a:p>
            <a:pPr algn="ctr">
              <a:lnSpc>
                <a:spcPct val="90000"/>
              </a:lnSpc>
              <a:buNone/>
            </a:pPr>
            <a:endParaRPr lang="en-GB" altLang="en-US" sz="1400" dirty="0">
              <a:latin typeface="Comic Sans MS" panose="030F0702030302020204" pitchFamily="66" charset="0"/>
            </a:endParaRPr>
          </a:p>
          <a:p>
            <a:pPr algn="ctr">
              <a:lnSpc>
                <a:spcPct val="90000"/>
              </a:lnSpc>
              <a:buNone/>
            </a:pPr>
            <a:r>
              <a:rPr lang="en-GB" altLang="en-US" sz="1400" dirty="0">
                <a:latin typeface="Comic Sans MS" panose="030F0702030302020204" pitchFamily="66" charset="0"/>
              </a:rPr>
              <a:t>/d/ /u/ /ck/ = duck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GB" altLang="en-US" sz="1400" b="1" dirty="0">
                <a:latin typeface="Comic Sans MS" panose="030F0702030302020204" pitchFamily="66" charset="0"/>
              </a:rPr>
              <a:t>This can be practised using the robot game.</a:t>
            </a:r>
          </a:p>
          <a:p>
            <a:pPr>
              <a:lnSpc>
                <a:spcPct val="90000"/>
              </a:lnSpc>
              <a:buNone/>
            </a:pPr>
            <a:endParaRPr lang="en-GB" altLang="en-US" sz="1400" dirty="0">
              <a:latin typeface="Comic Sans MS" panose="030F0702030302020204" pitchFamily="66" charset="0"/>
            </a:endParaRPr>
          </a:p>
          <a:p>
            <a:pPr>
              <a:lnSpc>
                <a:spcPct val="90000"/>
              </a:lnSpc>
              <a:buNone/>
            </a:pPr>
            <a:endParaRPr lang="en-GB" altLang="en-US" sz="1400" dirty="0">
              <a:latin typeface="Comic Sans MS" panose="030F0702030302020204" pitchFamily="66" charset="0"/>
            </a:endParaRPr>
          </a:p>
          <a:p>
            <a:pPr marL="0" indent="0">
              <a:lnSpc>
                <a:spcPct val="90000"/>
              </a:lnSpc>
              <a:buNone/>
            </a:pPr>
            <a:endParaRPr lang="en-GB" altLang="en-US" sz="1400" b="1" dirty="0">
              <a:latin typeface="Comic Sans MS" panose="030F0702030302020204" pitchFamily="66" charset="0"/>
            </a:endParaRPr>
          </a:p>
          <a:p>
            <a:endParaRPr lang="en-GB" sz="1400" dirty="0">
              <a:latin typeface="Comic Sans MS" panose="030F0702030302020204" pitchFamily="66" charset="0"/>
            </a:endParaRPr>
          </a:p>
        </p:txBody>
      </p:sp>
      <p:pic>
        <p:nvPicPr>
          <p:cNvPr id="1026" name="Picture 2" descr="Free Robot Cliparts, Download Free Clip Art, Free Clip Art on Clipart  Library">
            <a:extLst>
              <a:ext uri="{FF2B5EF4-FFF2-40B4-BE49-F238E27FC236}">
                <a16:creationId xmlns:a16="http://schemas.microsoft.com/office/drawing/2014/main" id="{A843E975-2481-4BEE-83CC-F6BEC8FE09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7627" y="5301208"/>
            <a:ext cx="881063" cy="1295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9">
            <a:hlinkClick r:id="" action="ppaction://media"/>
            <a:extLst>
              <a:ext uri="{FF2B5EF4-FFF2-40B4-BE49-F238E27FC236}">
                <a16:creationId xmlns:a16="http://schemas.microsoft.com/office/drawing/2014/main" id="{D4308660-3098-4FB7-B6F5-00D15FCC543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380312" y="76470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15225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69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>
                <a:latin typeface="Comic Sans MS" panose="030F0702030302020204" pitchFamily="66" charset="0"/>
              </a:rPr>
              <a:t>Tricky Words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187A12F-F110-4829-9ED6-8A7BDF9E02D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8000" t="18500" r="9681" b="10024"/>
          <a:stretch/>
        </p:blipFill>
        <p:spPr>
          <a:xfrm>
            <a:off x="1331640" y="2132856"/>
            <a:ext cx="6048672" cy="4201514"/>
          </a:xfrm>
          <a:prstGeom prst="rect">
            <a:avLst/>
          </a:prstGeom>
        </p:spPr>
      </p:pic>
      <p:pic>
        <p:nvPicPr>
          <p:cNvPr id="5" name="10">
            <a:hlinkClick r:id="" action="ppaction://media"/>
            <a:extLst>
              <a:ext uri="{FF2B5EF4-FFF2-40B4-BE49-F238E27FC236}">
                <a16:creationId xmlns:a16="http://schemas.microsoft.com/office/drawing/2014/main" id="{EE375A91-1235-47D2-932E-8491DC5A256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075512" y="92433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64642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593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5632" y="737339"/>
            <a:ext cx="7024744" cy="576064"/>
          </a:xfrm>
        </p:spPr>
        <p:txBody>
          <a:bodyPr>
            <a:normAutofit/>
          </a:bodyPr>
          <a:lstStyle/>
          <a:p>
            <a:pPr algn="ctr"/>
            <a:r>
              <a:rPr lang="en-GB" dirty="0">
                <a:latin typeface="Comic Sans MS" pitchFamily="66" charset="0"/>
              </a:rPr>
              <a:t>Phase 3</a:t>
            </a:r>
            <a:endParaRPr lang="en-GB" dirty="0"/>
          </a:p>
        </p:txBody>
      </p:sp>
      <p:sp>
        <p:nvSpPr>
          <p:cNvPr id="4" name="Subtitle 2"/>
          <p:cNvSpPr>
            <a:spLocks noGrp="1"/>
          </p:cNvSpPr>
          <p:nvPr>
            <p:ph idx="1"/>
          </p:nvPr>
        </p:nvSpPr>
        <p:spPr>
          <a:xfrm>
            <a:off x="611560" y="2348880"/>
            <a:ext cx="7992888" cy="3483749"/>
          </a:xfrm>
        </p:spPr>
        <p:txBody>
          <a:bodyPr>
            <a:noAutofit/>
          </a:bodyPr>
          <a:lstStyle/>
          <a:p>
            <a:r>
              <a:rPr lang="en-GB" sz="1800" dirty="0">
                <a:solidFill>
                  <a:schemeClr val="tx1"/>
                </a:solidFill>
                <a:latin typeface="Comic Sans MS" pitchFamily="66" charset="0"/>
              </a:rPr>
              <a:t>The main individual letter phonemes have now been learnt, and children are reading CVC words independently. Children will enter phase 3 once they know the first 19 phonemes and can blend and segment to read and spell CVC words.</a:t>
            </a:r>
          </a:p>
          <a:p>
            <a:pPr marL="68580" indent="0">
              <a:buNone/>
            </a:pPr>
            <a:endParaRPr lang="en-GB" sz="1800" dirty="0">
              <a:solidFill>
                <a:schemeClr val="tx1"/>
              </a:solidFill>
              <a:latin typeface="Comic Sans MS" pitchFamily="66" charset="0"/>
            </a:endParaRPr>
          </a:p>
          <a:p>
            <a:r>
              <a:rPr lang="en-GB" sz="1800" dirty="0">
                <a:solidFill>
                  <a:schemeClr val="tx1"/>
                </a:solidFill>
                <a:latin typeface="Comic Sans MS" pitchFamily="66" charset="0"/>
              </a:rPr>
              <a:t>Phase 3 teaches children </a:t>
            </a:r>
          </a:p>
          <a:p>
            <a:pPr>
              <a:buFont typeface="Arial" pitchFamily="34" charset="0"/>
              <a:buChar char="•"/>
            </a:pPr>
            <a:r>
              <a:rPr lang="en-GB" sz="1800" dirty="0">
                <a:solidFill>
                  <a:schemeClr val="tx1"/>
                </a:solidFill>
                <a:latin typeface="Comic Sans MS" pitchFamily="66" charset="0"/>
              </a:rPr>
              <a:t>To learn the graphemes (monster sounds), made up of more than one letter, </a:t>
            </a:r>
            <a:r>
              <a:rPr lang="en-GB" sz="1800" dirty="0" err="1">
                <a:solidFill>
                  <a:schemeClr val="tx1"/>
                </a:solidFill>
                <a:latin typeface="Comic Sans MS" pitchFamily="66" charset="0"/>
              </a:rPr>
              <a:t>eg</a:t>
            </a:r>
            <a:r>
              <a:rPr lang="en-GB" sz="1800" dirty="0">
                <a:solidFill>
                  <a:schemeClr val="tx1"/>
                </a:solidFill>
                <a:latin typeface="Comic Sans MS" pitchFamily="66" charset="0"/>
              </a:rPr>
              <a:t>: </a:t>
            </a:r>
            <a:r>
              <a:rPr lang="en-GB" sz="1800" b="1" dirty="0">
                <a:solidFill>
                  <a:schemeClr val="tx1"/>
                </a:solidFill>
                <a:latin typeface="Comic Sans MS" pitchFamily="66" charset="0"/>
              </a:rPr>
              <a:t>‘</a:t>
            </a:r>
            <a:r>
              <a:rPr lang="en-GB" sz="1800" b="1" dirty="0" err="1">
                <a:solidFill>
                  <a:schemeClr val="tx1"/>
                </a:solidFill>
                <a:latin typeface="Comic Sans MS" pitchFamily="66" charset="0"/>
              </a:rPr>
              <a:t>oa</a:t>
            </a:r>
            <a:r>
              <a:rPr lang="en-GB" sz="1800" b="1" dirty="0">
                <a:solidFill>
                  <a:schemeClr val="tx1"/>
                </a:solidFill>
                <a:latin typeface="Comic Sans MS" pitchFamily="66" charset="0"/>
              </a:rPr>
              <a:t>’ as in boat</a:t>
            </a:r>
          </a:p>
          <a:p>
            <a:pPr>
              <a:buFont typeface="Arial" pitchFamily="34" charset="0"/>
              <a:buChar char="•"/>
            </a:pPr>
            <a:r>
              <a:rPr lang="en-GB" sz="1800" dirty="0">
                <a:solidFill>
                  <a:schemeClr val="tx1"/>
                </a:solidFill>
                <a:latin typeface="Comic Sans MS" pitchFamily="66" charset="0"/>
              </a:rPr>
              <a:t>Read and write words in phrases and sentences</a:t>
            </a:r>
          </a:p>
          <a:p>
            <a:endParaRPr lang="en-GB" sz="1100" dirty="0">
              <a:solidFill>
                <a:schemeClr val="tx1"/>
              </a:solidFill>
            </a:endParaRPr>
          </a:p>
        </p:txBody>
      </p:sp>
      <p:pic>
        <p:nvPicPr>
          <p:cNvPr id="3" name="11">
            <a:hlinkClick r:id="" action="ppaction://media"/>
            <a:extLst>
              <a:ext uri="{FF2B5EF4-FFF2-40B4-BE49-F238E27FC236}">
                <a16:creationId xmlns:a16="http://schemas.microsoft.com/office/drawing/2014/main" id="{44887B75-8ADE-4CB6-A23C-9C7F51DFDAF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6804248" y="91674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94314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03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19572" y="1988840"/>
            <a:ext cx="7704856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GB" dirty="0">
                <a:latin typeface="Comic Sans MS" pitchFamily="66" charset="0"/>
              </a:rPr>
              <a:t>They will learn another 26 phonemes:</a:t>
            </a:r>
          </a:p>
          <a:p>
            <a:r>
              <a:rPr lang="en-GB" b="1" dirty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j, v, w, x, y, z, </a:t>
            </a:r>
            <a:r>
              <a:rPr lang="en-GB" b="1" dirty="0" err="1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zz</a:t>
            </a:r>
            <a:r>
              <a:rPr lang="en-GB" b="1" dirty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, </a:t>
            </a:r>
            <a:r>
              <a:rPr lang="en-GB" b="1" dirty="0" err="1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qu</a:t>
            </a:r>
            <a:endParaRPr lang="en-GB" b="1" dirty="0">
              <a:solidFill>
                <a:schemeClr val="accent1">
                  <a:lumMod val="75000"/>
                </a:schemeClr>
              </a:solidFill>
              <a:latin typeface="Comic Sans MS" pitchFamily="66" charset="0"/>
            </a:endParaRPr>
          </a:p>
          <a:p>
            <a:r>
              <a:rPr lang="en-GB" b="1" dirty="0" err="1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ch</a:t>
            </a:r>
            <a:r>
              <a:rPr lang="en-GB" b="1" dirty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, </a:t>
            </a:r>
            <a:r>
              <a:rPr lang="en-GB" b="1" dirty="0" err="1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sh</a:t>
            </a:r>
            <a:r>
              <a:rPr lang="en-GB" b="1" dirty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, </a:t>
            </a:r>
            <a:r>
              <a:rPr lang="en-GB" b="1" dirty="0" err="1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th</a:t>
            </a:r>
            <a:r>
              <a:rPr lang="en-GB" b="1" dirty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, ng, </a:t>
            </a:r>
            <a:r>
              <a:rPr lang="en-GB" b="1" dirty="0" err="1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ai</a:t>
            </a:r>
            <a:r>
              <a:rPr lang="en-GB" b="1" dirty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, </a:t>
            </a:r>
            <a:r>
              <a:rPr lang="en-GB" b="1" dirty="0" err="1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ee</a:t>
            </a:r>
            <a:r>
              <a:rPr lang="en-GB" b="1" dirty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, </a:t>
            </a:r>
            <a:r>
              <a:rPr lang="en-GB" b="1" dirty="0" err="1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igh</a:t>
            </a:r>
            <a:r>
              <a:rPr lang="en-GB" b="1" dirty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, </a:t>
            </a:r>
            <a:r>
              <a:rPr lang="en-GB" b="1" dirty="0" err="1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oa</a:t>
            </a:r>
            <a:r>
              <a:rPr lang="en-GB" b="1" dirty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, </a:t>
            </a:r>
            <a:r>
              <a:rPr lang="en-GB" b="1" dirty="0" err="1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oo</a:t>
            </a:r>
            <a:r>
              <a:rPr lang="en-GB" b="1" dirty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, </a:t>
            </a:r>
            <a:r>
              <a:rPr lang="en-GB" b="1" dirty="0" err="1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ar</a:t>
            </a:r>
            <a:r>
              <a:rPr lang="en-GB" b="1" dirty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, or, </a:t>
            </a:r>
            <a:r>
              <a:rPr lang="en-GB" b="1" dirty="0" err="1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ur</a:t>
            </a:r>
            <a:r>
              <a:rPr lang="en-GB" b="1" dirty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, ow, oi, ear, air, </a:t>
            </a:r>
            <a:r>
              <a:rPr lang="en-GB" b="1" dirty="0" err="1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ure</a:t>
            </a:r>
            <a:r>
              <a:rPr lang="en-GB" b="1" dirty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, </a:t>
            </a:r>
            <a:r>
              <a:rPr lang="en-GB" b="1" dirty="0" err="1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er</a:t>
            </a:r>
            <a:endParaRPr lang="en-GB" b="1" dirty="0">
              <a:solidFill>
                <a:schemeClr val="accent1">
                  <a:lumMod val="75000"/>
                </a:schemeClr>
              </a:solidFill>
              <a:latin typeface="Comic Sans MS" pitchFamily="66" charset="0"/>
            </a:endParaRPr>
          </a:p>
          <a:p>
            <a:pPr>
              <a:buFont typeface="Arial" pitchFamily="34" charset="0"/>
              <a:buChar char="•"/>
            </a:pPr>
            <a:r>
              <a:rPr lang="en-GB" dirty="0">
                <a:latin typeface="Comic Sans MS" pitchFamily="66" charset="0"/>
              </a:rPr>
              <a:t>They will use these phonemes (and the ones from Phase 2) to read and spell words: chip, shop, thin, ring, pain, feet, night,     </a:t>
            </a:r>
          </a:p>
          <a:p>
            <a:r>
              <a:rPr lang="en-GB" dirty="0">
                <a:latin typeface="Comic Sans MS" pitchFamily="66" charset="0"/>
              </a:rPr>
              <a:t>                       boat, boot, look, farm, fork, burn, </a:t>
            </a:r>
          </a:p>
          <a:p>
            <a:r>
              <a:rPr lang="en-GB" dirty="0">
                <a:latin typeface="Comic Sans MS" pitchFamily="66" charset="0"/>
              </a:rPr>
              <a:t>                       town, coin, dear, fair, sure</a:t>
            </a:r>
          </a:p>
          <a:p>
            <a:pPr>
              <a:buFont typeface="Arial" pitchFamily="34" charset="0"/>
              <a:buChar char="•"/>
            </a:pPr>
            <a:endParaRPr lang="en-GB" dirty="0">
              <a:latin typeface="Comic Sans MS" pitchFamily="66" charset="0"/>
            </a:endParaRPr>
          </a:p>
          <a:p>
            <a:pPr>
              <a:buFont typeface="Arial" pitchFamily="34" charset="0"/>
              <a:buChar char="•"/>
            </a:pPr>
            <a:r>
              <a:rPr lang="en-GB" b="1" u="sng" dirty="0">
                <a:latin typeface="Comic Sans MS" pitchFamily="66" charset="0"/>
              </a:rPr>
              <a:t>Tricky words</a:t>
            </a:r>
            <a:br>
              <a:rPr lang="en-GB" b="1" dirty="0">
                <a:latin typeface="Comic Sans MS" pitchFamily="66" charset="0"/>
              </a:rPr>
            </a:br>
            <a:r>
              <a:rPr lang="en-GB" dirty="0">
                <a:latin typeface="Comic Sans MS" pitchFamily="66" charset="0"/>
              </a:rPr>
              <a:t>The number of tricky words is growing. These are so important for reading and spelling: </a:t>
            </a:r>
            <a:r>
              <a:rPr lang="en-GB" b="1" dirty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he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,</a:t>
            </a:r>
            <a:r>
              <a:rPr lang="en-GB" b="1" dirty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she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,</a:t>
            </a:r>
            <a:r>
              <a:rPr lang="en-GB" b="1" dirty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we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,</a:t>
            </a:r>
            <a:r>
              <a:rPr lang="en-GB" b="1" dirty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me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,</a:t>
            </a:r>
            <a:r>
              <a:rPr lang="en-GB" b="1" dirty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be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,</a:t>
            </a:r>
            <a:r>
              <a:rPr lang="en-GB" b="1" dirty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was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,</a:t>
            </a:r>
            <a:r>
              <a:rPr lang="en-GB" b="1" dirty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my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,</a:t>
            </a:r>
            <a:r>
              <a:rPr lang="en-GB" b="1" dirty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you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,</a:t>
            </a:r>
            <a:r>
              <a:rPr lang="en-GB" b="1" dirty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her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,</a:t>
            </a:r>
            <a:r>
              <a:rPr lang="en-GB" b="1" dirty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they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, </a:t>
            </a:r>
            <a:r>
              <a:rPr lang="en-GB" b="1" dirty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all</a:t>
            </a:r>
            <a:r>
              <a:rPr lang="en-GB" dirty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.</a:t>
            </a:r>
          </a:p>
          <a:p>
            <a:endParaRPr lang="en-GB" dirty="0">
              <a:latin typeface="Comic Sans MS" pitchFamily="66" charset="0"/>
            </a:endParaRP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180D8992-D3E2-40B3-8ECE-FDE07C9EC5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5632" y="737339"/>
            <a:ext cx="7024744" cy="576064"/>
          </a:xfrm>
        </p:spPr>
        <p:txBody>
          <a:bodyPr>
            <a:normAutofit/>
          </a:bodyPr>
          <a:lstStyle/>
          <a:p>
            <a:pPr algn="ctr"/>
            <a:r>
              <a:rPr lang="en-GB" dirty="0">
                <a:latin typeface="Comic Sans MS" pitchFamily="66" charset="0"/>
              </a:rPr>
              <a:t>Phase 3</a:t>
            </a:r>
            <a:endParaRPr lang="en-GB" dirty="0"/>
          </a:p>
        </p:txBody>
      </p:sp>
      <p:pic>
        <p:nvPicPr>
          <p:cNvPr id="5" name="12">
            <a:hlinkClick r:id="" action="ppaction://media"/>
            <a:extLst>
              <a:ext uri="{FF2B5EF4-FFF2-40B4-BE49-F238E27FC236}">
                <a16:creationId xmlns:a16="http://schemas.microsoft.com/office/drawing/2014/main" id="{D50DDAD5-33B0-4BE7-8ABF-8B1E385489A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6660232" y="89579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91919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07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0A2752F8-462A-4AD9-B8F4-709811BBD5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5632" y="737339"/>
            <a:ext cx="7024744" cy="576064"/>
          </a:xfrm>
        </p:spPr>
        <p:txBody>
          <a:bodyPr>
            <a:normAutofit/>
          </a:bodyPr>
          <a:lstStyle/>
          <a:p>
            <a:pPr algn="ctr"/>
            <a:r>
              <a:rPr lang="en-GB" dirty="0">
                <a:latin typeface="Comic Sans MS" pitchFamily="66" charset="0"/>
              </a:rPr>
              <a:t>Monster phonics </a:t>
            </a:r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1B48367-674C-40C1-9381-0A3A36489FAF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2201" t="17451" r="11361" b="15350"/>
          <a:stretch/>
        </p:blipFill>
        <p:spPr>
          <a:xfrm>
            <a:off x="1331640" y="1916832"/>
            <a:ext cx="6552728" cy="4608512"/>
          </a:xfrm>
          <a:prstGeom prst="rect">
            <a:avLst/>
          </a:prstGeom>
        </p:spPr>
      </p:pic>
      <p:pic>
        <p:nvPicPr>
          <p:cNvPr id="7" name="13">
            <a:hlinkClick r:id="" action="ppaction://media"/>
            <a:extLst>
              <a:ext uri="{FF2B5EF4-FFF2-40B4-BE49-F238E27FC236}">
                <a16:creationId xmlns:a16="http://schemas.microsoft.com/office/drawing/2014/main" id="{3AC01086-0BC3-4BF3-A47F-CD86D703AD1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7020272" y="836712"/>
            <a:ext cx="609600" cy="609600"/>
          </a:xfrm>
          <a:prstGeom prst="rect">
            <a:avLst/>
          </a:prstGeom>
        </p:spPr>
      </p:pic>
      <p:pic>
        <p:nvPicPr>
          <p:cNvPr id="8" name="13">
            <a:hlinkClick r:id="" action="ppaction://media"/>
            <a:extLst>
              <a:ext uri="{FF2B5EF4-FFF2-40B4-BE49-F238E27FC236}">
                <a16:creationId xmlns:a16="http://schemas.microsoft.com/office/drawing/2014/main" id="{4FBC70C1-AE54-47CE-84D9-1F73BD035A5D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7884368" y="840904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5094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4604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36712"/>
            <a:ext cx="8229600" cy="720080"/>
          </a:xfrm>
        </p:spPr>
        <p:txBody>
          <a:bodyPr>
            <a:noAutofit/>
          </a:bodyPr>
          <a:lstStyle/>
          <a:p>
            <a:r>
              <a:rPr lang="en-GB" sz="2800" b="1" dirty="0">
                <a:latin typeface="Comic Sans MS" pitchFamily="66" charset="0"/>
              </a:rPr>
              <a:t>Phoneme frames…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780928"/>
            <a:ext cx="8229600" cy="3345235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en-GB" sz="6600" dirty="0">
                <a:latin typeface="Comic Sans MS" pitchFamily="66" charset="0"/>
              </a:rPr>
              <a:t>ring    </a:t>
            </a:r>
          </a:p>
          <a:p>
            <a:pPr>
              <a:buNone/>
            </a:pPr>
            <a:r>
              <a:rPr lang="en-GB" sz="6600" dirty="0">
                <a:latin typeface="Comic Sans MS" pitchFamily="66" charset="0"/>
              </a:rPr>
              <a:t>chick       </a:t>
            </a:r>
          </a:p>
          <a:p>
            <a:pPr>
              <a:buNone/>
            </a:pPr>
            <a:r>
              <a:rPr lang="en-GB" sz="6600" dirty="0">
                <a:latin typeface="Comic Sans MS" pitchFamily="66" charset="0"/>
              </a:rPr>
              <a:t>night</a:t>
            </a:r>
          </a:p>
          <a:p>
            <a:pPr>
              <a:buNone/>
            </a:pPr>
            <a:endParaRPr lang="en-GB" sz="6600" dirty="0">
              <a:latin typeface="Comic Sans MS" pitchFamily="66" charset="0"/>
            </a:endParaRPr>
          </a:p>
          <a:p>
            <a:endParaRPr lang="en-GB" sz="6600" dirty="0">
              <a:latin typeface="Comic Sans MS" pitchFamily="66" charset="0"/>
            </a:endParaRPr>
          </a:p>
        </p:txBody>
      </p:sp>
      <p:pic>
        <p:nvPicPr>
          <p:cNvPr id="4" name="14">
            <a:hlinkClick r:id="" action="ppaction://media"/>
            <a:extLst>
              <a:ext uri="{FF2B5EF4-FFF2-40B4-BE49-F238E27FC236}">
                <a16:creationId xmlns:a16="http://schemas.microsoft.com/office/drawing/2014/main" id="{510CAD9F-CF2D-4618-9984-192E58B5F40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092280" y="736029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90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9592" y="1074247"/>
            <a:ext cx="7024744" cy="529128"/>
          </a:xfrm>
        </p:spPr>
        <p:txBody>
          <a:bodyPr>
            <a:noAutofit/>
          </a:bodyPr>
          <a:lstStyle/>
          <a:p>
            <a:r>
              <a:rPr lang="en-GB" sz="2400" dirty="0">
                <a:latin typeface="Comic Sans MS" pitchFamily="66" charset="0"/>
              </a:rPr>
              <a:t>Here is how we would use the phoneme frame </a:t>
            </a:r>
          </a:p>
        </p:txBody>
      </p:sp>
      <p:graphicFrame>
        <p:nvGraphicFramePr>
          <p:cNvPr id="4" name="Group 3"/>
          <p:cNvGraphicFramePr>
            <a:graphicFrameLocks/>
          </p:cNvGraphicFramePr>
          <p:nvPr/>
        </p:nvGraphicFramePr>
        <p:xfrm>
          <a:off x="685800" y="1828800"/>
          <a:ext cx="3598863" cy="1600200"/>
        </p:xfrm>
        <a:graphic>
          <a:graphicData uri="http://schemas.openxmlformats.org/drawingml/2006/table">
            <a:tbl>
              <a:tblPr/>
              <a:tblGrid>
                <a:gridCol w="123666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62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00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600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6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r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66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i</a:t>
                      </a:r>
                      <a:endParaRPr kumimoji="0" lang="en-GB" sz="6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66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ng</a:t>
                      </a:r>
                      <a:endParaRPr kumimoji="0" lang="en-GB" sz="6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5" name="Group 13"/>
          <p:cNvGraphicFramePr>
            <a:graphicFrameLocks/>
          </p:cNvGraphicFramePr>
          <p:nvPr/>
        </p:nvGraphicFramePr>
        <p:xfrm>
          <a:off x="4610100" y="1828800"/>
          <a:ext cx="3562350" cy="1600200"/>
        </p:xfrm>
        <a:graphic>
          <a:graphicData uri="http://schemas.openxmlformats.org/drawingml/2006/table">
            <a:tbl>
              <a:tblPr/>
              <a:tblGrid>
                <a:gridCol w="122396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5093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874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600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6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ch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6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i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6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ck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6" name="Group 23"/>
          <p:cNvGraphicFramePr>
            <a:graphicFrameLocks/>
          </p:cNvGraphicFramePr>
          <p:nvPr/>
        </p:nvGraphicFramePr>
        <p:xfrm>
          <a:off x="2771775" y="4365625"/>
          <a:ext cx="4464050" cy="1752600"/>
        </p:xfrm>
        <a:graphic>
          <a:graphicData uri="http://schemas.openxmlformats.org/drawingml/2006/table">
            <a:tbl>
              <a:tblPr/>
              <a:tblGrid>
                <a:gridCol w="15335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4303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8748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752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6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n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6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igh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6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</a:rPr>
                        <a:t>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7" name="Text Box 33"/>
          <p:cNvSpPr txBox="1">
            <a:spLocks noChangeArrowheads="1"/>
          </p:cNvSpPr>
          <p:nvPr/>
        </p:nvSpPr>
        <p:spPr bwMode="auto">
          <a:xfrm>
            <a:off x="611188" y="3213100"/>
            <a:ext cx="3887787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4000" dirty="0"/>
              <a:t> .          .       _</a:t>
            </a:r>
          </a:p>
        </p:txBody>
      </p:sp>
      <p:sp>
        <p:nvSpPr>
          <p:cNvPr id="8" name="Text Box 34"/>
          <p:cNvSpPr txBox="1">
            <a:spLocks noChangeArrowheads="1"/>
          </p:cNvSpPr>
          <p:nvPr/>
        </p:nvSpPr>
        <p:spPr bwMode="auto">
          <a:xfrm>
            <a:off x="4284663" y="3213100"/>
            <a:ext cx="3887787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4000" dirty="0"/>
              <a:t>     _       .       _</a:t>
            </a:r>
          </a:p>
        </p:txBody>
      </p:sp>
      <p:sp>
        <p:nvSpPr>
          <p:cNvPr id="9" name="Text Box 35"/>
          <p:cNvSpPr txBox="1">
            <a:spLocks noChangeArrowheads="1"/>
          </p:cNvSpPr>
          <p:nvPr/>
        </p:nvSpPr>
        <p:spPr bwMode="auto">
          <a:xfrm>
            <a:off x="3203575" y="5805488"/>
            <a:ext cx="3887788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4000"/>
              <a:t> .        _         .</a:t>
            </a:r>
          </a:p>
        </p:txBody>
      </p:sp>
      <p:pic>
        <p:nvPicPr>
          <p:cNvPr id="3" name="15">
            <a:hlinkClick r:id="" action="ppaction://media"/>
            <a:extLst>
              <a:ext uri="{FF2B5EF4-FFF2-40B4-BE49-F238E27FC236}">
                <a16:creationId xmlns:a16="http://schemas.microsoft.com/office/drawing/2014/main" id="{0D46E529-E050-4DA1-8533-C847BB85D0C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020272" y="790352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51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7584" y="908720"/>
            <a:ext cx="7024744" cy="864096"/>
          </a:xfrm>
        </p:spPr>
        <p:txBody>
          <a:bodyPr>
            <a:noAutofit/>
          </a:bodyPr>
          <a:lstStyle/>
          <a:p>
            <a:r>
              <a:rPr lang="en-GB" sz="2400" dirty="0">
                <a:latin typeface="Comic Sans MS" pitchFamily="66" charset="0"/>
              </a:rPr>
              <a:t>use the phoneme frame to work out how many sounds there are in these words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027981"/>
            <a:ext cx="8229600" cy="4137323"/>
          </a:xfrm>
        </p:spPr>
        <p:txBody>
          <a:bodyPr/>
          <a:lstStyle/>
          <a:p>
            <a:endParaRPr lang="en-GB" dirty="0"/>
          </a:p>
        </p:txBody>
      </p:sp>
      <p:graphicFrame>
        <p:nvGraphicFramePr>
          <p:cNvPr id="4" name="Content Placeholder 3"/>
          <p:cNvGraphicFramePr>
            <a:graphicFrameLocks/>
          </p:cNvGraphicFramePr>
          <p:nvPr/>
        </p:nvGraphicFramePr>
        <p:xfrm>
          <a:off x="500063" y="2143125"/>
          <a:ext cx="8186736" cy="4145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4668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4668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4668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4668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2800" dirty="0">
                          <a:latin typeface="Comic Sans MS" pitchFamily="66" charset="0"/>
                        </a:rPr>
                        <a:t>pig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itchFamily="66" charset="0"/>
                        </a:rPr>
                        <a:t>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err="1">
                          <a:latin typeface="Comic Sans MS" pitchFamily="66" charset="0"/>
                        </a:rPr>
                        <a:t>i</a:t>
                      </a:r>
                      <a:endParaRPr lang="en-GB" sz="2800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itchFamily="66" charset="0"/>
                        </a:rPr>
                        <a:t>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800" dirty="0">
                          <a:latin typeface="Comic Sans MS" pitchFamily="66" charset="0"/>
                        </a:rPr>
                        <a:t>church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err="1">
                          <a:latin typeface="Comic Sans MS" pitchFamily="66" charset="0"/>
                        </a:rPr>
                        <a:t>ch</a:t>
                      </a:r>
                      <a:endParaRPr lang="en-GB" sz="2800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err="1">
                          <a:latin typeface="Comic Sans MS" pitchFamily="66" charset="0"/>
                        </a:rPr>
                        <a:t>ur</a:t>
                      </a:r>
                      <a:endParaRPr lang="en-GB" sz="2800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err="1">
                          <a:latin typeface="Comic Sans MS" pitchFamily="66" charset="0"/>
                        </a:rPr>
                        <a:t>ch</a:t>
                      </a:r>
                      <a:endParaRPr lang="en-GB" sz="2800" dirty="0">
                        <a:latin typeface="Comic Sans MS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800" dirty="0">
                          <a:latin typeface="Comic Sans MS" pitchFamily="66" charset="0"/>
                        </a:rPr>
                        <a:t>boy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Comic Sans MS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800" dirty="0">
                          <a:latin typeface="Comic Sans MS" pitchFamily="66" charset="0"/>
                        </a:rPr>
                        <a:t>curl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Comic Sans MS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800" dirty="0">
                          <a:latin typeface="Comic Sans MS" pitchFamily="66" charset="0"/>
                        </a:rPr>
                        <a:t>thorn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Comic Sans MS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800" dirty="0">
                          <a:latin typeface="Comic Sans MS" pitchFamily="66" charset="0"/>
                        </a:rPr>
                        <a:t>chick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80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Comic Sans MS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800" dirty="0">
                          <a:latin typeface="Comic Sans MS" pitchFamily="66" charset="0"/>
                        </a:rPr>
                        <a:t>down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80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Comic Sans MS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800" dirty="0">
                          <a:latin typeface="Comic Sans MS" pitchFamily="66" charset="0"/>
                        </a:rPr>
                        <a:t>shirt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80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Comic Sans MS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5" name="16">
            <a:hlinkClick r:id="" action="ppaction://media"/>
            <a:extLst>
              <a:ext uri="{FF2B5EF4-FFF2-40B4-BE49-F238E27FC236}">
                <a16:creationId xmlns:a16="http://schemas.microsoft.com/office/drawing/2014/main" id="{EC84C3B2-052C-45FD-8A8A-96C3E778656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956376" y="1149499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319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2051720" y="188640"/>
            <a:ext cx="5286412" cy="78581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rgbClr val="7030A0"/>
                </a:solidFill>
                <a:latin typeface="Comic Sans MS" pitchFamily="66" charset="0"/>
              </a:rPr>
              <a:t>Phase 4 doesn’t introduce any new phonemes  </a:t>
            </a:r>
          </a:p>
          <a:p>
            <a:pPr algn="ctr"/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2564904"/>
            <a:ext cx="8715436" cy="3888432"/>
          </a:xfrm>
        </p:spPr>
        <p:txBody>
          <a:bodyPr>
            <a:noAutofit/>
          </a:bodyPr>
          <a:lstStyle/>
          <a:p>
            <a:r>
              <a:rPr lang="en-GB" sz="1600" dirty="0">
                <a:latin typeface="Comic Sans MS" pitchFamily="66" charset="0"/>
              </a:rPr>
              <a:t>Children move into phase 4 when they know all the phonemes from phases 2 and 3 and can use them to read and spell simple words</a:t>
            </a:r>
            <a:endParaRPr lang="en-GB" sz="1600" dirty="0">
              <a:solidFill>
                <a:srgbClr val="7030A0"/>
              </a:solidFill>
              <a:latin typeface="Comic Sans MS" pitchFamily="66" charset="0"/>
            </a:endParaRPr>
          </a:p>
          <a:p>
            <a:r>
              <a:rPr lang="en-GB" sz="1600" dirty="0">
                <a:latin typeface="Comic Sans MS" pitchFamily="66" charset="0"/>
              </a:rPr>
              <a:t>It focuses on reading and spelling longer words with the phonemes they already know.</a:t>
            </a:r>
          </a:p>
          <a:p>
            <a:r>
              <a:rPr lang="en-GB" sz="1600" dirty="0">
                <a:latin typeface="Comic Sans MS" pitchFamily="66" charset="0"/>
              </a:rPr>
              <a:t>These words have </a:t>
            </a:r>
            <a:r>
              <a:rPr lang="en-GB" sz="1600" b="1" dirty="0">
                <a:latin typeface="Comic Sans MS" pitchFamily="66" charset="0"/>
              </a:rPr>
              <a:t>consonant clusters</a:t>
            </a:r>
            <a:r>
              <a:rPr lang="en-GB" sz="1600" dirty="0">
                <a:latin typeface="Comic Sans MS" pitchFamily="66" charset="0"/>
              </a:rPr>
              <a:t> at the beginning: </a:t>
            </a:r>
            <a:r>
              <a:rPr lang="en-GB" sz="1600" b="1" dirty="0">
                <a:solidFill>
                  <a:srgbClr val="FF0000"/>
                </a:solidFill>
                <a:latin typeface="Comic Sans MS" pitchFamily="66" charset="0"/>
              </a:rPr>
              <a:t>sp</a:t>
            </a:r>
            <a:r>
              <a:rPr lang="en-GB" sz="1600" b="1" dirty="0">
                <a:latin typeface="Comic Sans MS" pitchFamily="66" charset="0"/>
              </a:rPr>
              <a:t>ot, </a:t>
            </a:r>
            <a:r>
              <a:rPr lang="en-GB" sz="1600" b="1" dirty="0">
                <a:solidFill>
                  <a:srgbClr val="FF0000"/>
                </a:solidFill>
                <a:latin typeface="Comic Sans MS" pitchFamily="66" charset="0"/>
              </a:rPr>
              <a:t>tr</a:t>
            </a:r>
            <a:r>
              <a:rPr lang="en-GB" sz="1600" b="1" dirty="0">
                <a:latin typeface="Comic Sans MS" pitchFamily="66" charset="0"/>
              </a:rPr>
              <a:t>ip, </a:t>
            </a:r>
            <a:r>
              <a:rPr lang="en-GB" sz="1600" b="1" dirty="0">
                <a:solidFill>
                  <a:srgbClr val="FF0000"/>
                </a:solidFill>
                <a:latin typeface="Comic Sans MS" pitchFamily="66" charset="0"/>
              </a:rPr>
              <a:t>cl</a:t>
            </a:r>
            <a:r>
              <a:rPr lang="en-GB" sz="1600" b="1" dirty="0">
                <a:latin typeface="Comic Sans MS" pitchFamily="66" charset="0"/>
              </a:rPr>
              <a:t>ap, </a:t>
            </a:r>
            <a:r>
              <a:rPr lang="en-GB" sz="1600" b="1" dirty="0">
                <a:solidFill>
                  <a:srgbClr val="FF0000"/>
                </a:solidFill>
                <a:latin typeface="Comic Sans MS" pitchFamily="66" charset="0"/>
              </a:rPr>
              <a:t>gr</a:t>
            </a:r>
            <a:r>
              <a:rPr lang="en-GB" sz="1600" b="1" dirty="0">
                <a:latin typeface="Comic Sans MS" pitchFamily="66" charset="0"/>
              </a:rPr>
              <a:t>een, </a:t>
            </a:r>
            <a:r>
              <a:rPr lang="en-GB" sz="1600" b="1" dirty="0">
                <a:solidFill>
                  <a:srgbClr val="FF0000"/>
                </a:solidFill>
                <a:latin typeface="Comic Sans MS" pitchFamily="66" charset="0"/>
              </a:rPr>
              <a:t>cl</a:t>
            </a:r>
            <a:r>
              <a:rPr lang="en-GB" sz="1600" b="1" dirty="0">
                <a:latin typeface="Comic Sans MS" pitchFamily="66" charset="0"/>
              </a:rPr>
              <a:t>own </a:t>
            </a:r>
            <a:r>
              <a:rPr lang="en-GB" sz="1600" dirty="0">
                <a:latin typeface="Comic Sans MS" pitchFamily="66" charset="0"/>
              </a:rPr>
              <a:t>…or at the end: </a:t>
            </a:r>
            <a:r>
              <a:rPr lang="en-GB" sz="1600" b="1" dirty="0">
                <a:latin typeface="Comic Sans MS" pitchFamily="66" charset="0"/>
              </a:rPr>
              <a:t>te</a:t>
            </a:r>
            <a:r>
              <a:rPr lang="en-GB" sz="1600" b="1" dirty="0">
                <a:solidFill>
                  <a:srgbClr val="FF0000"/>
                </a:solidFill>
                <a:latin typeface="Comic Sans MS" pitchFamily="66" charset="0"/>
              </a:rPr>
              <a:t>nt</a:t>
            </a:r>
            <a:r>
              <a:rPr lang="en-GB" sz="1600" b="1" dirty="0">
                <a:latin typeface="Comic Sans MS" pitchFamily="66" charset="0"/>
              </a:rPr>
              <a:t>, me</a:t>
            </a:r>
            <a:r>
              <a:rPr lang="en-GB" sz="1600" b="1" dirty="0">
                <a:solidFill>
                  <a:srgbClr val="FF0000"/>
                </a:solidFill>
                <a:latin typeface="Comic Sans MS" pitchFamily="66" charset="0"/>
              </a:rPr>
              <a:t>nd</a:t>
            </a:r>
            <a:r>
              <a:rPr lang="en-GB" sz="1600" b="1" dirty="0">
                <a:latin typeface="Comic Sans MS" pitchFamily="66" charset="0"/>
              </a:rPr>
              <a:t>, da</a:t>
            </a:r>
            <a:r>
              <a:rPr lang="en-GB" sz="1600" b="1" dirty="0">
                <a:solidFill>
                  <a:srgbClr val="FF0000"/>
                </a:solidFill>
                <a:latin typeface="Comic Sans MS" pitchFamily="66" charset="0"/>
              </a:rPr>
              <a:t>mp</a:t>
            </a:r>
            <a:r>
              <a:rPr lang="en-GB" sz="1600" b="1" dirty="0">
                <a:latin typeface="Comic Sans MS" pitchFamily="66" charset="0"/>
              </a:rPr>
              <a:t>, bur</a:t>
            </a:r>
            <a:r>
              <a:rPr lang="en-GB" sz="1600" b="1" dirty="0">
                <a:solidFill>
                  <a:srgbClr val="FF0000"/>
                </a:solidFill>
                <a:latin typeface="Comic Sans MS" pitchFamily="66" charset="0"/>
              </a:rPr>
              <a:t>nt</a:t>
            </a:r>
          </a:p>
          <a:p>
            <a:pPr>
              <a:buNone/>
            </a:pPr>
            <a:r>
              <a:rPr lang="en-GB" sz="1600" dirty="0">
                <a:latin typeface="Comic Sans MS" pitchFamily="66" charset="0"/>
              </a:rPr>
              <a:t>              …or at the beginning and end!</a:t>
            </a:r>
            <a:r>
              <a:rPr lang="en-GB" sz="1600" b="1" dirty="0">
                <a:latin typeface="Comic Sans MS" pitchFamily="66" charset="0"/>
              </a:rPr>
              <a:t>  </a:t>
            </a:r>
            <a:r>
              <a:rPr lang="en-GB" sz="1600" b="1" dirty="0">
                <a:solidFill>
                  <a:srgbClr val="FF0000"/>
                </a:solidFill>
                <a:latin typeface="Comic Sans MS" pitchFamily="66" charset="0"/>
              </a:rPr>
              <a:t>tr</a:t>
            </a:r>
            <a:r>
              <a:rPr lang="en-GB" sz="1600" b="1" dirty="0">
                <a:latin typeface="Comic Sans MS" pitchFamily="66" charset="0"/>
              </a:rPr>
              <a:t>u</a:t>
            </a:r>
            <a:r>
              <a:rPr lang="en-GB" sz="1600" b="1" dirty="0">
                <a:solidFill>
                  <a:srgbClr val="FF0000"/>
                </a:solidFill>
                <a:latin typeface="Comic Sans MS" pitchFamily="66" charset="0"/>
              </a:rPr>
              <a:t>st</a:t>
            </a:r>
            <a:r>
              <a:rPr lang="en-GB" sz="1600" b="1" dirty="0">
                <a:latin typeface="Comic Sans MS" pitchFamily="66" charset="0"/>
              </a:rPr>
              <a:t>, </a:t>
            </a:r>
            <a:r>
              <a:rPr lang="en-GB" sz="1600" b="1" dirty="0">
                <a:solidFill>
                  <a:srgbClr val="FF0000"/>
                </a:solidFill>
                <a:latin typeface="Comic Sans MS" pitchFamily="66" charset="0"/>
              </a:rPr>
              <a:t>sp</a:t>
            </a:r>
            <a:r>
              <a:rPr lang="en-GB" sz="1600" b="1" dirty="0">
                <a:latin typeface="Comic Sans MS" pitchFamily="66" charset="0"/>
              </a:rPr>
              <a:t>e</a:t>
            </a:r>
            <a:r>
              <a:rPr lang="en-GB" sz="1600" b="1" dirty="0">
                <a:solidFill>
                  <a:srgbClr val="FF0000"/>
                </a:solidFill>
                <a:latin typeface="Comic Sans MS" pitchFamily="66" charset="0"/>
              </a:rPr>
              <a:t>nd</a:t>
            </a:r>
            <a:r>
              <a:rPr lang="en-GB" sz="1600" b="1" dirty="0">
                <a:latin typeface="Comic Sans MS" pitchFamily="66" charset="0"/>
              </a:rPr>
              <a:t>, </a:t>
            </a:r>
            <a:r>
              <a:rPr lang="en-GB" sz="1600" b="1" dirty="0">
                <a:solidFill>
                  <a:srgbClr val="FF0000"/>
                </a:solidFill>
                <a:latin typeface="Comic Sans MS" pitchFamily="66" charset="0"/>
              </a:rPr>
              <a:t>tw</a:t>
            </a:r>
            <a:r>
              <a:rPr lang="en-GB" sz="1600" b="1" dirty="0">
                <a:latin typeface="Comic Sans MS" pitchFamily="66" charset="0"/>
              </a:rPr>
              <a:t>i</a:t>
            </a:r>
            <a:r>
              <a:rPr lang="en-GB" sz="1600" b="1" dirty="0">
                <a:solidFill>
                  <a:srgbClr val="FF0000"/>
                </a:solidFill>
                <a:latin typeface="Comic Sans MS" pitchFamily="66" charset="0"/>
              </a:rPr>
              <a:t>st</a:t>
            </a:r>
          </a:p>
          <a:p>
            <a:pPr>
              <a:defRPr/>
            </a:pPr>
            <a:r>
              <a:rPr lang="en-GB" sz="1600" dirty="0">
                <a:latin typeface="Comic Sans MS" pitchFamily="66" charset="0"/>
              </a:rPr>
              <a:t>Children continue to practise previously learned graphemes and phonemes and learn how to read and write: </a:t>
            </a:r>
            <a:r>
              <a:rPr lang="en-GB" sz="1600" b="1" dirty="0">
                <a:latin typeface="Comic Sans MS" pitchFamily="66" charset="0"/>
              </a:rPr>
              <a:t>CVCC </a:t>
            </a:r>
            <a:r>
              <a:rPr lang="en-GB" sz="1600" dirty="0">
                <a:latin typeface="Comic Sans MS" pitchFamily="66" charset="0"/>
              </a:rPr>
              <a:t>words: </a:t>
            </a:r>
            <a:r>
              <a:rPr lang="en-GB" sz="1600" b="1" dirty="0">
                <a:latin typeface="Comic Sans MS" pitchFamily="66" charset="0"/>
              </a:rPr>
              <a:t>tent, damp, toast, chimp </a:t>
            </a:r>
          </a:p>
          <a:p>
            <a:pPr>
              <a:defRPr/>
            </a:pPr>
            <a:r>
              <a:rPr lang="en-GB" sz="1600" dirty="0">
                <a:latin typeface="Comic Sans MS" pitchFamily="66" charset="0"/>
              </a:rPr>
              <a:t>For example, in the word</a:t>
            </a:r>
            <a:r>
              <a:rPr lang="en-GB" sz="1600" b="1" dirty="0">
                <a:latin typeface="Comic Sans MS" pitchFamily="66" charset="0"/>
              </a:rPr>
              <a:t> ‘toast’, t = consonant,  </a:t>
            </a:r>
            <a:r>
              <a:rPr lang="en-GB" sz="1600" b="1" dirty="0" err="1">
                <a:latin typeface="Comic Sans MS" pitchFamily="66" charset="0"/>
              </a:rPr>
              <a:t>oa</a:t>
            </a:r>
            <a:r>
              <a:rPr lang="en-GB" sz="1600" b="1" dirty="0">
                <a:latin typeface="Comic Sans MS" pitchFamily="66" charset="0"/>
              </a:rPr>
              <a:t> = vowel,  s = consonant,  t = consonant </a:t>
            </a:r>
            <a:r>
              <a:rPr lang="en-GB" sz="1600" dirty="0">
                <a:latin typeface="Comic Sans MS" pitchFamily="66" charset="0"/>
              </a:rPr>
              <a:t>and </a:t>
            </a:r>
            <a:r>
              <a:rPr lang="en-GB" sz="1600" b="1" dirty="0">
                <a:latin typeface="Comic Sans MS" pitchFamily="66" charset="0"/>
              </a:rPr>
              <a:t>CCVC</a:t>
            </a:r>
            <a:r>
              <a:rPr lang="en-GB" sz="1600" dirty="0">
                <a:latin typeface="Comic Sans MS" pitchFamily="66" charset="0"/>
              </a:rPr>
              <a:t> words: </a:t>
            </a:r>
            <a:r>
              <a:rPr lang="en-GB" sz="1600" b="1" dirty="0">
                <a:latin typeface="Comic Sans MS" pitchFamily="66" charset="0"/>
              </a:rPr>
              <a:t>swim, plum, sport, cream, spoon </a:t>
            </a:r>
            <a:r>
              <a:rPr lang="en-GB" sz="1600" dirty="0">
                <a:latin typeface="Comic Sans MS" pitchFamily="66" charset="0"/>
              </a:rPr>
              <a:t>For example, in the word</a:t>
            </a:r>
            <a:r>
              <a:rPr lang="en-GB" sz="1600" b="1" dirty="0">
                <a:latin typeface="Comic Sans MS" pitchFamily="66" charset="0"/>
              </a:rPr>
              <a:t> ‘cream’, c = consonant, r = consonant, ea = vowel, m = consonant.</a:t>
            </a:r>
            <a:endParaRPr lang="en-GB" sz="1600" dirty="0">
              <a:latin typeface="Comic Sans MS" pitchFamily="66" charset="0"/>
            </a:endParaRPr>
          </a:p>
          <a:p>
            <a:pPr>
              <a:buNone/>
            </a:pPr>
            <a:endParaRPr lang="en-GB" sz="1600" b="1" dirty="0">
              <a:solidFill>
                <a:srgbClr val="FF0000"/>
              </a:solidFill>
              <a:latin typeface="Comic Sans MS" pitchFamily="66" charset="0"/>
            </a:endParaRPr>
          </a:p>
          <a:p>
            <a:endParaRPr lang="en-GB" sz="1600" dirty="0">
              <a:latin typeface="Comic Sans MS" pitchFamily="66" charset="0"/>
            </a:endParaRPr>
          </a:p>
        </p:txBody>
      </p:sp>
      <p:pic>
        <p:nvPicPr>
          <p:cNvPr id="2" name="17">
            <a:hlinkClick r:id="" action="ppaction://media"/>
            <a:extLst>
              <a:ext uri="{FF2B5EF4-FFF2-40B4-BE49-F238E27FC236}">
                <a16:creationId xmlns:a16="http://schemas.microsoft.com/office/drawing/2014/main" id="{80693B63-3D4E-4A0B-AB59-578187B142E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452320" y="855281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90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560" y="548680"/>
            <a:ext cx="7024744" cy="889168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Phase 5 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556792"/>
            <a:ext cx="8503920" cy="4572000"/>
          </a:xfrm>
        </p:spPr>
        <p:txBody>
          <a:bodyPr>
            <a:norm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en-GB" dirty="0">
                <a:solidFill>
                  <a:schemeClr val="tx1"/>
                </a:solidFill>
                <a:latin typeface="Comic Sans MS" pitchFamily="66" charset="0"/>
              </a:rPr>
              <a:t>Continue reading and spelling phonetically plausible 2 and 3 syllable words.</a:t>
            </a:r>
          </a:p>
          <a:p>
            <a:pPr marL="285750" indent="-285750">
              <a:buFont typeface="Arial" pitchFamily="34" charset="0"/>
              <a:buChar char="•"/>
            </a:pPr>
            <a:endParaRPr lang="en-GB" dirty="0">
              <a:solidFill>
                <a:schemeClr val="tx1"/>
              </a:solidFill>
              <a:latin typeface="Comic Sans MS" pitchFamily="66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en-GB" dirty="0">
                <a:solidFill>
                  <a:schemeClr val="tx1"/>
                </a:solidFill>
                <a:latin typeface="Comic Sans MS" pitchFamily="66" charset="0"/>
              </a:rPr>
              <a:t>Continue teaching reading and spelling of tricky words.</a:t>
            </a:r>
          </a:p>
          <a:p>
            <a:pPr marL="285750" indent="-285750">
              <a:buFont typeface="Arial" pitchFamily="34" charset="0"/>
              <a:buChar char="•"/>
            </a:pPr>
            <a:endParaRPr lang="en-GB" dirty="0">
              <a:solidFill>
                <a:schemeClr val="tx1"/>
              </a:solidFill>
              <a:latin typeface="Comic Sans MS" pitchFamily="66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en-GB" dirty="0">
                <a:solidFill>
                  <a:schemeClr val="tx1"/>
                </a:solidFill>
                <a:latin typeface="Comic Sans MS" pitchFamily="66" charset="0"/>
              </a:rPr>
              <a:t>New graphemes.</a:t>
            </a:r>
          </a:p>
          <a:p>
            <a:pPr marL="285750" indent="-285750">
              <a:buFont typeface="Arial" pitchFamily="34" charset="0"/>
              <a:buChar char="•"/>
            </a:pPr>
            <a:endParaRPr lang="en-GB" dirty="0">
              <a:solidFill>
                <a:schemeClr val="tx1"/>
              </a:solidFill>
              <a:latin typeface="Comic Sans MS" pitchFamily="66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en-GB" dirty="0">
                <a:solidFill>
                  <a:schemeClr val="tx1"/>
                </a:solidFill>
                <a:latin typeface="Comic Sans MS" pitchFamily="66" charset="0"/>
              </a:rPr>
              <a:t>Alternative graphemes.</a:t>
            </a:r>
          </a:p>
          <a:p>
            <a:pPr marL="285750" indent="-285750">
              <a:buFont typeface="Arial" pitchFamily="34" charset="0"/>
              <a:buChar char="•"/>
            </a:pPr>
            <a:endParaRPr lang="en-GB" dirty="0">
              <a:solidFill>
                <a:schemeClr val="tx1"/>
              </a:solidFill>
              <a:latin typeface="Comic Sans MS" pitchFamily="66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en-GB" dirty="0">
                <a:solidFill>
                  <a:schemeClr val="tx1"/>
                </a:solidFill>
                <a:latin typeface="Comic Sans MS" pitchFamily="66" charset="0"/>
              </a:rPr>
              <a:t>Alternative spellings for phonemes.</a:t>
            </a:r>
          </a:p>
          <a:p>
            <a:pPr marL="68580" indent="0">
              <a:buNone/>
            </a:pPr>
            <a:endParaRPr lang="en-GB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4" name="18">
            <a:hlinkClick r:id="" action="ppaction://media"/>
            <a:extLst>
              <a:ext uri="{FF2B5EF4-FFF2-40B4-BE49-F238E27FC236}">
                <a16:creationId xmlns:a16="http://schemas.microsoft.com/office/drawing/2014/main" id="{4EADA3C6-96E6-4965-9085-F212AEC5E82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452320" y="88772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455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69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5576" y="590718"/>
            <a:ext cx="7024744" cy="720080"/>
          </a:xfrm>
        </p:spPr>
        <p:txBody>
          <a:bodyPr>
            <a:norm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Phase 5 -Graphemes taught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68703720"/>
              </p:ext>
            </p:extLst>
          </p:nvPr>
        </p:nvGraphicFramePr>
        <p:xfrm>
          <a:off x="2256822" y="1916832"/>
          <a:ext cx="4630356" cy="4545245"/>
        </p:xfrm>
        <a:graphic>
          <a:graphicData uri="http://schemas.openxmlformats.org/drawingml/2006/table">
            <a:tbl>
              <a:tblPr/>
              <a:tblGrid>
                <a:gridCol w="154345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4345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4345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65745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effectLst/>
                          <a:latin typeface="Comic Sans MS" panose="030F0702030302020204" pitchFamily="66" charset="0"/>
                          <a:hlinkClick r:id="rId4"/>
                        </a:rPr>
                        <a:t>a-e</a:t>
                      </a:r>
                      <a:r>
                        <a:rPr lang="en-GB" sz="1600" dirty="0">
                          <a:effectLst/>
                          <a:latin typeface="Comic Sans MS" panose="030F0702030302020204" pitchFamily="66" charset="0"/>
                        </a:rPr>
                        <a:t> (as in c</a:t>
                      </a:r>
                      <a:r>
                        <a:rPr lang="en-GB" sz="1600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</a:rPr>
                        <a:t>a</a:t>
                      </a:r>
                      <a:r>
                        <a:rPr lang="en-GB" sz="1600" dirty="0">
                          <a:effectLst/>
                          <a:latin typeface="Comic Sans MS" panose="030F0702030302020204" pitchFamily="66" charset="0"/>
                        </a:rPr>
                        <a:t>m</a:t>
                      </a:r>
                      <a:r>
                        <a:rPr lang="en-GB" sz="1600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</a:rPr>
                        <a:t>e</a:t>
                      </a:r>
                      <a:r>
                        <a:rPr lang="en-GB" sz="1600" dirty="0">
                          <a:effectLst/>
                          <a:latin typeface="Comic Sans MS" panose="030F0702030302020204" pitchFamily="66" charset="0"/>
                        </a:rPr>
                        <a:t>)</a:t>
                      </a:r>
                    </a:p>
                  </a:txBody>
                  <a:tcPr marL="80821" marR="80821" marT="40410" marB="4041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effectLst/>
                          <a:latin typeface="Comic Sans MS" panose="030F0702030302020204" pitchFamily="66" charset="0"/>
                          <a:hlinkClick r:id="rId5"/>
                        </a:rPr>
                        <a:t>au</a:t>
                      </a:r>
                      <a:r>
                        <a:rPr lang="en-GB" sz="1600" dirty="0">
                          <a:effectLst/>
                          <a:latin typeface="Comic Sans MS" panose="030F0702030302020204" pitchFamily="66" charset="0"/>
                        </a:rPr>
                        <a:t> (as in P</a:t>
                      </a:r>
                      <a:r>
                        <a:rPr lang="en-GB" sz="1600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</a:rPr>
                        <a:t>au</a:t>
                      </a:r>
                      <a:r>
                        <a:rPr lang="en-GB" sz="1600" dirty="0">
                          <a:effectLst/>
                          <a:latin typeface="Comic Sans MS" panose="030F0702030302020204" pitchFamily="66" charset="0"/>
                        </a:rPr>
                        <a:t>l)</a:t>
                      </a:r>
                    </a:p>
                  </a:txBody>
                  <a:tcPr marL="80821" marR="80821" marT="40410" marB="4041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>
                          <a:effectLst/>
                          <a:latin typeface="Comic Sans MS" panose="030F0702030302020204" pitchFamily="66" charset="0"/>
                          <a:hlinkClick r:id="rId6"/>
                        </a:rPr>
                        <a:t>aw</a:t>
                      </a:r>
                      <a:r>
                        <a:rPr lang="en-GB" sz="1600">
                          <a:effectLst/>
                          <a:latin typeface="Comic Sans MS" panose="030F0702030302020204" pitchFamily="66" charset="0"/>
                        </a:rPr>
                        <a:t> (as in s</a:t>
                      </a:r>
                      <a:r>
                        <a:rPr lang="en-GB" sz="160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</a:rPr>
                        <a:t>aw</a:t>
                      </a:r>
                      <a:r>
                        <a:rPr lang="en-GB" sz="1600">
                          <a:effectLst/>
                          <a:latin typeface="Comic Sans MS" panose="030F0702030302020204" pitchFamily="66" charset="0"/>
                        </a:rPr>
                        <a:t>)</a:t>
                      </a:r>
                    </a:p>
                  </a:txBody>
                  <a:tcPr marL="80821" marR="80821" marT="40410" marB="4041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65745">
                <a:tc>
                  <a:txBody>
                    <a:bodyPr/>
                    <a:lstStyle/>
                    <a:p>
                      <a:pPr algn="ctr"/>
                      <a:r>
                        <a:rPr lang="en-GB" sz="1600">
                          <a:effectLst/>
                          <a:latin typeface="Comic Sans MS" panose="030F0702030302020204" pitchFamily="66" charset="0"/>
                          <a:hlinkClick r:id="rId7"/>
                        </a:rPr>
                        <a:t>ay</a:t>
                      </a:r>
                      <a:r>
                        <a:rPr lang="en-GB" sz="1600">
                          <a:effectLst/>
                          <a:latin typeface="Comic Sans MS" panose="030F0702030302020204" pitchFamily="66" charset="0"/>
                        </a:rPr>
                        <a:t> (as in d</a:t>
                      </a:r>
                      <a:r>
                        <a:rPr lang="en-GB" sz="160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</a:rPr>
                        <a:t>ay</a:t>
                      </a:r>
                      <a:r>
                        <a:rPr lang="en-GB" sz="1600">
                          <a:effectLst/>
                          <a:latin typeface="Comic Sans MS" panose="030F0702030302020204" pitchFamily="66" charset="0"/>
                        </a:rPr>
                        <a:t>)</a:t>
                      </a:r>
                    </a:p>
                  </a:txBody>
                  <a:tcPr marL="80821" marR="80821" marT="40410" marB="4041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>
                          <a:effectLst/>
                          <a:latin typeface="Comic Sans MS" panose="030F0702030302020204" pitchFamily="66" charset="0"/>
                          <a:hlinkClick r:id="rId8"/>
                        </a:rPr>
                        <a:t>e-e</a:t>
                      </a:r>
                      <a:r>
                        <a:rPr lang="en-GB" sz="1600">
                          <a:effectLst/>
                          <a:latin typeface="Comic Sans MS" panose="030F0702030302020204" pitchFamily="66" charset="0"/>
                        </a:rPr>
                        <a:t> (as in th</a:t>
                      </a:r>
                      <a:r>
                        <a:rPr lang="en-GB" sz="160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</a:rPr>
                        <a:t>e</a:t>
                      </a:r>
                      <a:r>
                        <a:rPr lang="en-GB" sz="1600">
                          <a:effectLst/>
                          <a:latin typeface="Comic Sans MS" panose="030F0702030302020204" pitchFamily="66" charset="0"/>
                        </a:rPr>
                        <a:t>s</a:t>
                      </a:r>
                      <a:r>
                        <a:rPr lang="en-GB" sz="160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</a:rPr>
                        <a:t>e</a:t>
                      </a:r>
                      <a:r>
                        <a:rPr lang="en-GB" sz="1600">
                          <a:effectLst/>
                          <a:latin typeface="Comic Sans MS" panose="030F0702030302020204" pitchFamily="66" charset="0"/>
                        </a:rPr>
                        <a:t>)</a:t>
                      </a:r>
                    </a:p>
                  </a:txBody>
                  <a:tcPr marL="80821" marR="80821" marT="40410" marB="4041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>
                          <a:effectLst/>
                          <a:latin typeface="Comic Sans MS" panose="030F0702030302020204" pitchFamily="66" charset="0"/>
                          <a:hlinkClick r:id="rId9"/>
                        </a:rPr>
                        <a:t>ea</a:t>
                      </a:r>
                      <a:r>
                        <a:rPr lang="en-GB" sz="1600">
                          <a:effectLst/>
                          <a:latin typeface="Comic Sans MS" panose="030F0702030302020204" pitchFamily="66" charset="0"/>
                        </a:rPr>
                        <a:t> (as in s</a:t>
                      </a:r>
                      <a:r>
                        <a:rPr lang="en-GB" sz="160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</a:rPr>
                        <a:t>ea</a:t>
                      </a:r>
                      <a:r>
                        <a:rPr lang="en-GB" sz="1600">
                          <a:effectLst/>
                          <a:latin typeface="Comic Sans MS" panose="030F0702030302020204" pitchFamily="66" charset="0"/>
                        </a:rPr>
                        <a:t>)</a:t>
                      </a:r>
                    </a:p>
                  </a:txBody>
                  <a:tcPr marL="80821" marR="80821" marT="40410" marB="4041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65745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err="1">
                          <a:effectLst/>
                          <a:latin typeface="Comic Sans MS" panose="030F0702030302020204" pitchFamily="66" charset="0"/>
                          <a:hlinkClick r:id="rId10"/>
                        </a:rPr>
                        <a:t>ew</a:t>
                      </a:r>
                      <a:r>
                        <a:rPr lang="en-GB" sz="1600" dirty="0">
                          <a:effectLst/>
                          <a:latin typeface="Comic Sans MS" panose="030F0702030302020204" pitchFamily="66" charset="0"/>
                        </a:rPr>
                        <a:t> (as in ch</a:t>
                      </a:r>
                      <a:r>
                        <a:rPr lang="en-GB" sz="1600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</a:rPr>
                        <a:t>ew</a:t>
                      </a:r>
                      <a:r>
                        <a:rPr lang="en-GB" sz="1600" dirty="0">
                          <a:effectLst/>
                          <a:latin typeface="Comic Sans MS" panose="030F0702030302020204" pitchFamily="66" charset="0"/>
                        </a:rPr>
                        <a:t>)</a:t>
                      </a:r>
                    </a:p>
                  </a:txBody>
                  <a:tcPr marL="80821" marR="80821" marT="40410" marB="4041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>
                          <a:effectLst/>
                          <a:latin typeface="Comic Sans MS" panose="030F0702030302020204" pitchFamily="66" charset="0"/>
                          <a:hlinkClick r:id="rId11"/>
                        </a:rPr>
                        <a:t>ew</a:t>
                      </a:r>
                      <a:r>
                        <a:rPr lang="en-GB" sz="1600">
                          <a:effectLst/>
                          <a:latin typeface="Comic Sans MS" panose="030F0702030302020204" pitchFamily="66" charset="0"/>
                        </a:rPr>
                        <a:t> (as st</a:t>
                      </a:r>
                      <a:r>
                        <a:rPr lang="en-GB" sz="160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</a:rPr>
                        <a:t>ew</a:t>
                      </a:r>
                      <a:r>
                        <a:rPr lang="en-GB" sz="1600">
                          <a:effectLst/>
                          <a:latin typeface="Comic Sans MS" panose="030F0702030302020204" pitchFamily="66" charset="0"/>
                        </a:rPr>
                        <a:t>)</a:t>
                      </a:r>
                    </a:p>
                  </a:txBody>
                  <a:tcPr marL="80821" marR="80821" marT="40410" marB="4041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>
                          <a:effectLst/>
                          <a:latin typeface="Comic Sans MS" panose="030F0702030302020204" pitchFamily="66" charset="0"/>
                          <a:hlinkClick r:id="rId12"/>
                        </a:rPr>
                        <a:t>ey</a:t>
                      </a:r>
                      <a:r>
                        <a:rPr lang="en-GB" sz="1600">
                          <a:effectLst/>
                          <a:latin typeface="Comic Sans MS" panose="030F0702030302020204" pitchFamily="66" charset="0"/>
                        </a:rPr>
                        <a:t> (as in mon</a:t>
                      </a:r>
                      <a:r>
                        <a:rPr lang="en-GB" sz="160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</a:rPr>
                        <a:t>ey</a:t>
                      </a:r>
                      <a:r>
                        <a:rPr lang="en-GB" sz="1600">
                          <a:effectLst/>
                          <a:latin typeface="Comic Sans MS" panose="030F0702030302020204" pitchFamily="66" charset="0"/>
                        </a:rPr>
                        <a:t>)</a:t>
                      </a:r>
                    </a:p>
                  </a:txBody>
                  <a:tcPr marL="80821" marR="80821" marT="40410" marB="4041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5745">
                <a:tc>
                  <a:txBody>
                    <a:bodyPr/>
                    <a:lstStyle/>
                    <a:p>
                      <a:pPr algn="ctr"/>
                      <a:r>
                        <a:rPr lang="en-GB" sz="1600">
                          <a:effectLst/>
                          <a:latin typeface="Comic Sans MS" panose="030F0702030302020204" pitchFamily="66" charset="0"/>
                          <a:hlinkClick r:id="rId13"/>
                        </a:rPr>
                        <a:t>i-e</a:t>
                      </a:r>
                      <a:r>
                        <a:rPr lang="en-GB" sz="1600">
                          <a:effectLst/>
                          <a:latin typeface="Comic Sans MS" panose="030F0702030302020204" pitchFamily="66" charset="0"/>
                        </a:rPr>
                        <a:t> (as in l</a:t>
                      </a:r>
                      <a:r>
                        <a:rPr lang="en-GB" sz="160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</a:rPr>
                        <a:t>i</a:t>
                      </a:r>
                      <a:r>
                        <a:rPr lang="en-GB" sz="1600">
                          <a:effectLst/>
                          <a:latin typeface="Comic Sans MS" panose="030F0702030302020204" pitchFamily="66" charset="0"/>
                        </a:rPr>
                        <a:t>k</a:t>
                      </a:r>
                      <a:r>
                        <a:rPr lang="en-GB" sz="160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</a:rPr>
                        <a:t>e</a:t>
                      </a:r>
                      <a:r>
                        <a:rPr lang="en-GB" sz="1600">
                          <a:effectLst/>
                          <a:latin typeface="Comic Sans MS" panose="030F0702030302020204" pitchFamily="66" charset="0"/>
                        </a:rPr>
                        <a:t>)</a:t>
                      </a:r>
                    </a:p>
                  </a:txBody>
                  <a:tcPr marL="80821" marR="80821" marT="40410" marB="4041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>
                          <a:effectLst/>
                          <a:latin typeface="Comic Sans MS" panose="030F0702030302020204" pitchFamily="66" charset="0"/>
                          <a:hlinkClick r:id="rId14"/>
                        </a:rPr>
                        <a:t>ie</a:t>
                      </a:r>
                      <a:r>
                        <a:rPr lang="en-GB" sz="1600">
                          <a:effectLst/>
                          <a:latin typeface="Comic Sans MS" panose="030F0702030302020204" pitchFamily="66" charset="0"/>
                        </a:rPr>
                        <a:t> (as in p</a:t>
                      </a:r>
                      <a:r>
                        <a:rPr lang="en-GB" sz="160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</a:rPr>
                        <a:t>ie</a:t>
                      </a:r>
                      <a:r>
                        <a:rPr lang="en-GB" sz="1600">
                          <a:effectLst/>
                          <a:latin typeface="Comic Sans MS" panose="030F0702030302020204" pitchFamily="66" charset="0"/>
                        </a:rPr>
                        <a:t>)</a:t>
                      </a:r>
                    </a:p>
                  </a:txBody>
                  <a:tcPr marL="80821" marR="80821" marT="40410" marB="4041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>
                          <a:effectLst/>
                          <a:latin typeface="Comic Sans MS" panose="030F0702030302020204" pitchFamily="66" charset="0"/>
                          <a:hlinkClick r:id="rId15"/>
                        </a:rPr>
                        <a:t>ir</a:t>
                      </a:r>
                      <a:r>
                        <a:rPr lang="en-GB" sz="1600">
                          <a:effectLst/>
                          <a:latin typeface="Comic Sans MS" panose="030F0702030302020204" pitchFamily="66" charset="0"/>
                        </a:rPr>
                        <a:t> (as in g</a:t>
                      </a:r>
                      <a:r>
                        <a:rPr lang="en-GB" sz="160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</a:rPr>
                        <a:t>ir</a:t>
                      </a:r>
                      <a:r>
                        <a:rPr lang="en-GB" sz="1600">
                          <a:effectLst/>
                          <a:latin typeface="Comic Sans MS" panose="030F0702030302020204" pitchFamily="66" charset="0"/>
                        </a:rPr>
                        <a:t>l)</a:t>
                      </a:r>
                    </a:p>
                  </a:txBody>
                  <a:tcPr marL="80821" marR="80821" marT="40410" marB="4041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5745">
                <a:tc>
                  <a:txBody>
                    <a:bodyPr/>
                    <a:lstStyle/>
                    <a:p>
                      <a:pPr algn="ctr"/>
                      <a:r>
                        <a:rPr lang="en-GB" sz="1600">
                          <a:effectLst/>
                          <a:latin typeface="Comic Sans MS" panose="030F0702030302020204" pitchFamily="66" charset="0"/>
                          <a:hlinkClick r:id="rId16"/>
                        </a:rPr>
                        <a:t>o-e</a:t>
                      </a:r>
                      <a:r>
                        <a:rPr lang="en-GB" sz="1600">
                          <a:effectLst/>
                          <a:latin typeface="Comic Sans MS" panose="030F0702030302020204" pitchFamily="66" charset="0"/>
                        </a:rPr>
                        <a:t> (as in b</a:t>
                      </a:r>
                      <a:r>
                        <a:rPr lang="en-GB" sz="160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</a:rPr>
                        <a:t>o</a:t>
                      </a:r>
                      <a:r>
                        <a:rPr lang="en-GB" sz="1600">
                          <a:effectLst/>
                          <a:latin typeface="Comic Sans MS" panose="030F0702030302020204" pitchFamily="66" charset="0"/>
                        </a:rPr>
                        <a:t>n</a:t>
                      </a:r>
                      <a:r>
                        <a:rPr lang="en-GB" sz="160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</a:rPr>
                        <a:t>e</a:t>
                      </a:r>
                      <a:r>
                        <a:rPr lang="en-GB" sz="1600">
                          <a:effectLst/>
                          <a:latin typeface="Comic Sans MS" panose="030F0702030302020204" pitchFamily="66" charset="0"/>
                        </a:rPr>
                        <a:t>)</a:t>
                      </a:r>
                    </a:p>
                  </a:txBody>
                  <a:tcPr marL="80821" marR="80821" marT="40410" marB="4041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>
                          <a:effectLst/>
                          <a:latin typeface="Comic Sans MS" panose="030F0702030302020204" pitchFamily="66" charset="0"/>
                          <a:hlinkClick r:id="rId17"/>
                        </a:rPr>
                        <a:t>oe</a:t>
                      </a:r>
                      <a:r>
                        <a:rPr lang="en-GB" sz="1600">
                          <a:effectLst/>
                          <a:latin typeface="Comic Sans MS" panose="030F0702030302020204" pitchFamily="66" charset="0"/>
                        </a:rPr>
                        <a:t> (as in t</a:t>
                      </a:r>
                      <a:r>
                        <a:rPr lang="en-GB" sz="160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</a:rPr>
                        <a:t>oe</a:t>
                      </a:r>
                      <a:r>
                        <a:rPr lang="en-GB" sz="1600">
                          <a:effectLst/>
                          <a:latin typeface="Comic Sans MS" panose="030F0702030302020204" pitchFamily="66" charset="0"/>
                        </a:rPr>
                        <a:t>)</a:t>
                      </a:r>
                    </a:p>
                  </a:txBody>
                  <a:tcPr marL="80821" marR="80821" marT="40410" marB="4041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>
                          <a:effectLst/>
                          <a:latin typeface="Comic Sans MS" panose="030F0702030302020204" pitchFamily="66" charset="0"/>
                          <a:hlinkClick r:id="rId18"/>
                        </a:rPr>
                        <a:t>ou</a:t>
                      </a:r>
                      <a:r>
                        <a:rPr lang="en-GB" sz="1600">
                          <a:effectLst/>
                          <a:latin typeface="Comic Sans MS" panose="030F0702030302020204" pitchFamily="66" charset="0"/>
                        </a:rPr>
                        <a:t> (as in </a:t>
                      </a:r>
                      <a:r>
                        <a:rPr lang="en-GB" sz="160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</a:rPr>
                        <a:t>ou</a:t>
                      </a:r>
                      <a:r>
                        <a:rPr lang="en-GB" sz="1600">
                          <a:effectLst/>
                          <a:latin typeface="Comic Sans MS" panose="030F0702030302020204" pitchFamily="66" charset="0"/>
                        </a:rPr>
                        <a:t>t)</a:t>
                      </a:r>
                    </a:p>
                  </a:txBody>
                  <a:tcPr marL="80821" marR="80821" marT="40410" marB="4041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65745">
                <a:tc>
                  <a:txBody>
                    <a:bodyPr/>
                    <a:lstStyle/>
                    <a:p>
                      <a:pPr algn="ctr"/>
                      <a:r>
                        <a:rPr lang="en-GB" sz="1600">
                          <a:effectLst/>
                          <a:latin typeface="Comic Sans MS" panose="030F0702030302020204" pitchFamily="66" charset="0"/>
                          <a:hlinkClick r:id="rId19"/>
                        </a:rPr>
                        <a:t>oy</a:t>
                      </a:r>
                      <a:r>
                        <a:rPr lang="en-GB" sz="1600">
                          <a:effectLst/>
                          <a:latin typeface="Comic Sans MS" panose="030F0702030302020204" pitchFamily="66" charset="0"/>
                        </a:rPr>
                        <a:t> (as in b</a:t>
                      </a:r>
                      <a:r>
                        <a:rPr lang="en-GB" sz="160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</a:rPr>
                        <a:t>oy</a:t>
                      </a:r>
                      <a:r>
                        <a:rPr lang="en-GB" sz="1600">
                          <a:effectLst/>
                          <a:latin typeface="Comic Sans MS" panose="030F0702030302020204" pitchFamily="66" charset="0"/>
                        </a:rPr>
                        <a:t>)</a:t>
                      </a:r>
                    </a:p>
                  </a:txBody>
                  <a:tcPr marL="80821" marR="80821" marT="40410" marB="4041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>
                          <a:effectLst/>
                          <a:latin typeface="Comic Sans MS" panose="030F0702030302020204" pitchFamily="66" charset="0"/>
                          <a:hlinkClick r:id="rId20"/>
                        </a:rPr>
                        <a:t>ph</a:t>
                      </a:r>
                      <a:r>
                        <a:rPr lang="en-GB" sz="1600">
                          <a:effectLst/>
                          <a:latin typeface="Comic Sans MS" panose="030F0702030302020204" pitchFamily="66" charset="0"/>
                        </a:rPr>
                        <a:t> (as in </a:t>
                      </a:r>
                      <a:r>
                        <a:rPr lang="en-GB" sz="160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</a:rPr>
                        <a:t>Ph</a:t>
                      </a:r>
                      <a:r>
                        <a:rPr lang="en-GB" sz="1600">
                          <a:effectLst/>
                          <a:latin typeface="Comic Sans MS" panose="030F0702030302020204" pitchFamily="66" charset="0"/>
                        </a:rPr>
                        <a:t>il)</a:t>
                      </a:r>
                    </a:p>
                  </a:txBody>
                  <a:tcPr marL="80821" marR="80821" marT="40410" marB="4041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>
                          <a:effectLst/>
                          <a:latin typeface="Comic Sans MS" panose="030F0702030302020204" pitchFamily="66" charset="0"/>
                          <a:hlinkClick r:id="rId21"/>
                        </a:rPr>
                        <a:t>u-e</a:t>
                      </a:r>
                      <a:r>
                        <a:rPr lang="en-GB" sz="1600">
                          <a:effectLst/>
                          <a:latin typeface="Comic Sans MS" panose="030F0702030302020204" pitchFamily="66" charset="0"/>
                        </a:rPr>
                        <a:t> (as in J</a:t>
                      </a:r>
                      <a:r>
                        <a:rPr lang="en-GB" sz="160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</a:rPr>
                        <a:t>u</a:t>
                      </a:r>
                      <a:r>
                        <a:rPr lang="en-GB" sz="1600">
                          <a:effectLst/>
                          <a:latin typeface="Comic Sans MS" panose="030F0702030302020204" pitchFamily="66" charset="0"/>
                        </a:rPr>
                        <a:t>n</a:t>
                      </a:r>
                      <a:r>
                        <a:rPr lang="en-GB" sz="160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</a:rPr>
                        <a:t>e</a:t>
                      </a:r>
                      <a:r>
                        <a:rPr lang="en-GB" sz="1600">
                          <a:effectLst/>
                          <a:latin typeface="Comic Sans MS" panose="030F0702030302020204" pitchFamily="66" charset="0"/>
                        </a:rPr>
                        <a:t>)</a:t>
                      </a:r>
                    </a:p>
                  </a:txBody>
                  <a:tcPr marL="80821" marR="80821" marT="40410" marB="4041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5745">
                <a:tc>
                  <a:txBody>
                    <a:bodyPr/>
                    <a:lstStyle/>
                    <a:p>
                      <a:pPr algn="ctr"/>
                      <a:r>
                        <a:rPr lang="en-GB" sz="1600">
                          <a:effectLst/>
                          <a:latin typeface="Comic Sans MS" panose="030F0702030302020204" pitchFamily="66" charset="0"/>
                          <a:hlinkClick r:id="rId21"/>
                        </a:rPr>
                        <a:t>u-e</a:t>
                      </a:r>
                      <a:r>
                        <a:rPr lang="en-GB" sz="1600">
                          <a:effectLst/>
                          <a:latin typeface="Comic Sans MS" panose="030F0702030302020204" pitchFamily="66" charset="0"/>
                        </a:rPr>
                        <a:t> (as in h</a:t>
                      </a:r>
                      <a:r>
                        <a:rPr lang="en-GB" sz="160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</a:rPr>
                        <a:t>u</a:t>
                      </a:r>
                      <a:r>
                        <a:rPr lang="en-GB" sz="1600">
                          <a:effectLst/>
                          <a:latin typeface="Comic Sans MS" panose="030F0702030302020204" pitchFamily="66" charset="0"/>
                        </a:rPr>
                        <a:t>g</a:t>
                      </a:r>
                      <a:r>
                        <a:rPr lang="en-GB" sz="160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</a:rPr>
                        <a:t>e</a:t>
                      </a:r>
                      <a:r>
                        <a:rPr lang="en-GB" sz="1600">
                          <a:effectLst/>
                          <a:latin typeface="Comic Sans MS" panose="030F0702030302020204" pitchFamily="66" charset="0"/>
                        </a:rPr>
                        <a:t>)</a:t>
                      </a:r>
                    </a:p>
                  </a:txBody>
                  <a:tcPr marL="80821" marR="80821" marT="40410" marB="4041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>
                          <a:effectLst/>
                          <a:latin typeface="Comic Sans MS" panose="030F0702030302020204" pitchFamily="66" charset="0"/>
                          <a:hlinkClick r:id="rId22"/>
                        </a:rPr>
                        <a:t>ue</a:t>
                      </a:r>
                      <a:r>
                        <a:rPr lang="en-GB" sz="1600">
                          <a:effectLst/>
                          <a:latin typeface="Comic Sans MS" panose="030F0702030302020204" pitchFamily="66" charset="0"/>
                        </a:rPr>
                        <a:t> (as in cl</a:t>
                      </a:r>
                      <a:r>
                        <a:rPr lang="en-GB" sz="160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</a:rPr>
                        <a:t>ue</a:t>
                      </a:r>
                      <a:r>
                        <a:rPr lang="en-GB" sz="1600">
                          <a:effectLst/>
                          <a:latin typeface="Comic Sans MS" panose="030F0702030302020204" pitchFamily="66" charset="0"/>
                        </a:rPr>
                        <a:t>)</a:t>
                      </a:r>
                    </a:p>
                  </a:txBody>
                  <a:tcPr marL="80821" marR="80821" marT="40410" marB="4041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err="1">
                          <a:effectLst/>
                          <a:latin typeface="Comic Sans MS" panose="030F0702030302020204" pitchFamily="66" charset="0"/>
                          <a:hlinkClick r:id="rId23"/>
                        </a:rPr>
                        <a:t>ue</a:t>
                      </a:r>
                      <a:r>
                        <a:rPr lang="en-GB" sz="1600" dirty="0">
                          <a:effectLst/>
                          <a:latin typeface="Comic Sans MS" panose="030F0702030302020204" pitchFamily="66" charset="0"/>
                        </a:rPr>
                        <a:t> (as in d</a:t>
                      </a:r>
                      <a:r>
                        <a:rPr lang="en-GB" sz="1600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</a:rPr>
                        <a:t>ue</a:t>
                      </a:r>
                      <a:r>
                        <a:rPr lang="en-GB" sz="1600" dirty="0">
                          <a:effectLst/>
                          <a:latin typeface="Comic Sans MS" panose="030F0702030302020204" pitchFamily="66" charset="0"/>
                        </a:rPr>
                        <a:t>)</a:t>
                      </a:r>
                    </a:p>
                  </a:txBody>
                  <a:tcPr marL="80821" marR="80821" marT="40410" marB="4041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5745">
                <a:tc>
                  <a:txBody>
                    <a:bodyPr/>
                    <a:lstStyle/>
                    <a:p>
                      <a:pPr algn="ctr"/>
                      <a:endParaRPr lang="en-GB" sz="1600">
                        <a:effectLst/>
                        <a:latin typeface="Comic Sans MS" panose="030F0702030302020204" pitchFamily="66" charset="0"/>
                      </a:endParaRPr>
                    </a:p>
                  </a:txBody>
                  <a:tcPr marL="80821" marR="80821" marT="40410" marB="4041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>
                          <a:effectLst/>
                          <a:latin typeface="Comic Sans MS" panose="030F0702030302020204" pitchFamily="66" charset="0"/>
                          <a:hlinkClick r:id="rId24"/>
                        </a:rPr>
                        <a:t>wh</a:t>
                      </a:r>
                      <a:r>
                        <a:rPr lang="en-GB" sz="1600">
                          <a:effectLst/>
                          <a:latin typeface="Comic Sans MS" panose="030F0702030302020204" pitchFamily="66" charset="0"/>
                        </a:rPr>
                        <a:t> (as in </a:t>
                      </a:r>
                      <a:r>
                        <a:rPr lang="en-GB" sz="160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</a:rPr>
                        <a:t>wh</a:t>
                      </a:r>
                      <a:r>
                        <a:rPr lang="en-GB" sz="1600">
                          <a:effectLst/>
                          <a:latin typeface="Comic Sans MS" panose="030F0702030302020204" pitchFamily="66" charset="0"/>
                        </a:rPr>
                        <a:t>en)</a:t>
                      </a:r>
                    </a:p>
                  </a:txBody>
                  <a:tcPr marL="80821" marR="80821" marT="40410" marB="4041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>
                        <a:effectLst/>
                        <a:latin typeface="Comic Sans MS" panose="030F0702030302020204" pitchFamily="66" charset="0"/>
                      </a:endParaRPr>
                    </a:p>
                  </a:txBody>
                  <a:tcPr marL="80821" marR="80821" marT="40410" marB="4041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5" name="19">
            <a:hlinkClick r:id="" action="ppaction://media"/>
            <a:extLst>
              <a:ext uri="{FF2B5EF4-FFF2-40B4-BE49-F238E27FC236}">
                <a16:creationId xmlns:a16="http://schemas.microsoft.com/office/drawing/2014/main" id="{3F143534-A1E5-44AB-9650-C89935B8812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5"/>
          <a:stretch>
            <a:fillRect/>
          </a:stretch>
        </p:blipFill>
        <p:spPr>
          <a:xfrm>
            <a:off x="7596336" y="7978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55942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357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Phase 5 </a:t>
            </a:r>
            <a:br>
              <a:rPr lang="en-GB" dirty="0">
                <a:latin typeface="Comic Sans MS" panose="030F0702030302020204" pitchFamily="66" charset="0"/>
              </a:rPr>
            </a:br>
            <a:r>
              <a:rPr lang="en-GB" dirty="0">
                <a:latin typeface="Comic Sans MS" panose="030F0702030302020204" pitchFamily="66" charset="0"/>
              </a:rPr>
              <a:t>Alternative Pronunciations 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10879432"/>
              </p:ext>
            </p:extLst>
          </p:nvPr>
        </p:nvGraphicFramePr>
        <p:xfrm>
          <a:off x="1187624" y="2276872"/>
          <a:ext cx="6864424" cy="11679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1610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1610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1610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1610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167904">
                <a:tc>
                  <a:txBody>
                    <a:bodyPr/>
                    <a:lstStyle/>
                    <a:p>
                      <a:pPr algn="ctr"/>
                      <a:r>
                        <a:rPr lang="en-GB" sz="4000" dirty="0">
                          <a:latin typeface="Comic Sans MS" pitchFamily="66" charset="0"/>
                        </a:rPr>
                        <a:t>h</a:t>
                      </a:r>
                      <a:r>
                        <a:rPr lang="en-GB" sz="4000" dirty="0">
                          <a:solidFill>
                            <a:srgbClr val="FF0000"/>
                          </a:solidFill>
                          <a:latin typeface="Comic Sans MS" pitchFamily="66" charset="0"/>
                        </a:rPr>
                        <a:t>a</a:t>
                      </a:r>
                      <a:r>
                        <a:rPr lang="en-GB" sz="4000" dirty="0">
                          <a:latin typeface="Comic Sans MS" pitchFamily="66" charset="0"/>
                        </a:rPr>
                        <a:t>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000" dirty="0">
                          <a:solidFill>
                            <a:srgbClr val="FF0000"/>
                          </a:solidFill>
                          <a:latin typeface="Comic Sans MS" pitchFamily="66" charset="0"/>
                        </a:rPr>
                        <a:t>a</a:t>
                      </a:r>
                      <a:r>
                        <a:rPr lang="en-GB" sz="4000" dirty="0">
                          <a:latin typeface="Comic Sans MS" pitchFamily="66" charset="0"/>
                        </a:rPr>
                        <a:t>corn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000" dirty="0">
                          <a:latin typeface="Comic Sans MS" pitchFamily="66" charset="0"/>
                        </a:rPr>
                        <a:t>f</a:t>
                      </a:r>
                      <a:r>
                        <a:rPr lang="en-GB" sz="4000" dirty="0">
                          <a:solidFill>
                            <a:srgbClr val="FF0000"/>
                          </a:solidFill>
                          <a:latin typeface="Comic Sans MS" pitchFamily="66" charset="0"/>
                        </a:rPr>
                        <a:t>a</a:t>
                      </a:r>
                      <a:r>
                        <a:rPr lang="en-GB" sz="4000" dirty="0">
                          <a:latin typeface="Comic Sans MS" pitchFamily="66" charset="0"/>
                        </a:rPr>
                        <a:t>st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000" dirty="0">
                          <a:latin typeface="Comic Sans MS" pitchFamily="66" charset="0"/>
                        </a:rPr>
                        <a:t>w</a:t>
                      </a:r>
                      <a:r>
                        <a:rPr lang="en-GB" sz="4000" dirty="0">
                          <a:solidFill>
                            <a:srgbClr val="FF0000"/>
                          </a:solidFill>
                          <a:latin typeface="Comic Sans MS" pitchFamily="66" charset="0"/>
                        </a:rPr>
                        <a:t>a</a:t>
                      </a:r>
                      <a:r>
                        <a:rPr lang="en-GB" sz="4000" dirty="0">
                          <a:latin typeface="Comic Sans MS" pitchFamily="66" charset="0"/>
                        </a:rPr>
                        <a:t>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AC5A633F-7574-47AF-BC54-35AF5599C43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442448" y="68747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07597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01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Phase 5 –Alternative Spellings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2204864"/>
            <a:ext cx="8229600" cy="720080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Looking at one sound and the different ways of spelling that sound.</a:t>
            </a:r>
          </a:p>
          <a:p>
            <a:endParaRPr lang="en-GB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671683"/>
              </p:ext>
            </p:extLst>
          </p:nvPr>
        </p:nvGraphicFramePr>
        <p:xfrm>
          <a:off x="395536" y="3356992"/>
          <a:ext cx="8064894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4414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4414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4414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4414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4414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34414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err="1">
                          <a:latin typeface="Comic Sans MS" pitchFamily="66" charset="0"/>
                        </a:rPr>
                        <a:t>a_e</a:t>
                      </a:r>
                      <a:endParaRPr lang="en-GB" sz="3200" dirty="0">
                        <a:latin typeface="Comic Sans MS" pitchFamily="66" charset="0"/>
                      </a:endParaRPr>
                    </a:p>
                    <a:p>
                      <a:pPr algn="ctr"/>
                      <a:endParaRPr lang="en-GB" sz="3200" dirty="0">
                        <a:latin typeface="Comic Sans MS" pitchFamily="66" charset="0"/>
                      </a:endParaRPr>
                    </a:p>
                    <a:p>
                      <a:pPr algn="ctr"/>
                      <a:r>
                        <a:rPr lang="en-GB" sz="3200" dirty="0">
                          <a:latin typeface="Comic Sans MS" pitchFamily="66" charset="0"/>
                        </a:rPr>
                        <a:t>cake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itchFamily="66" charset="0"/>
                        </a:rPr>
                        <a:t>ay</a:t>
                      </a:r>
                    </a:p>
                    <a:p>
                      <a:pPr algn="ctr"/>
                      <a:endParaRPr lang="en-GB" sz="3200" dirty="0">
                        <a:latin typeface="Comic Sans MS" pitchFamily="66" charset="0"/>
                      </a:endParaRPr>
                    </a:p>
                    <a:p>
                      <a:pPr algn="ctr"/>
                      <a:r>
                        <a:rPr lang="en-GB" sz="3200" dirty="0">
                          <a:latin typeface="Comic Sans MS" pitchFamily="66" charset="0"/>
                        </a:rPr>
                        <a:t>stay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err="1">
                          <a:latin typeface="Comic Sans MS" pitchFamily="66" charset="0"/>
                        </a:rPr>
                        <a:t>ai</a:t>
                      </a:r>
                      <a:endParaRPr lang="en-GB" sz="3200" dirty="0">
                        <a:latin typeface="Comic Sans MS" pitchFamily="66" charset="0"/>
                      </a:endParaRPr>
                    </a:p>
                    <a:p>
                      <a:pPr algn="ctr"/>
                      <a:endParaRPr lang="en-GB" sz="3200" dirty="0">
                        <a:latin typeface="Comic Sans MS" pitchFamily="66" charset="0"/>
                      </a:endParaRPr>
                    </a:p>
                    <a:p>
                      <a:pPr algn="ctr"/>
                      <a:r>
                        <a:rPr lang="en-GB" sz="3200" dirty="0">
                          <a:latin typeface="Comic Sans MS" pitchFamily="66" charset="0"/>
                        </a:rPr>
                        <a:t>rain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err="1">
                          <a:latin typeface="Comic Sans MS" pitchFamily="66" charset="0"/>
                        </a:rPr>
                        <a:t>eigh</a:t>
                      </a:r>
                      <a:endParaRPr lang="en-GB" sz="3200" dirty="0">
                        <a:latin typeface="Comic Sans MS" pitchFamily="66" charset="0"/>
                      </a:endParaRPr>
                    </a:p>
                    <a:p>
                      <a:pPr algn="ctr"/>
                      <a:endParaRPr lang="en-GB" sz="3200" dirty="0">
                        <a:latin typeface="Comic Sans MS" pitchFamily="66" charset="0"/>
                      </a:endParaRPr>
                    </a:p>
                    <a:p>
                      <a:pPr algn="ctr"/>
                      <a:r>
                        <a:rPr lang="en-GB" sz="3200" dirty="0">
                          <a:latin typeface="Comic Sans MS" pitchFamily="66" charset="0"/>
                        </a:rPr>
                        <a:t>eight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itchFamily="66" charset="0"/>
                        </a:rPr>
                        <a:t>a</a:t>
                      </a:r>
                    </a:p>
                    <a:p>
                      <a:pPr algn="ctr"/>
                      <a:endParaRPr lang="en-GB" sz="3200" dirty="0">
                        <a:latin typeface="Comic Sans MS" pitchFamily="66" charset="0"/>
                      </a:endParaRPr>
                    </a:p>
                    <a:p>
                      <a:pPr algn="ctr"/>
                      <a:r>
                        <a:rPr lang="en-GB" sz="3200" dirty="0">
                          <a:latin typeface="Comic Sans MS" pitchFamily="66" charset="0"/>
                        </a:rPr>
                        <a:t>bacon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err="1">
                          <a:latin typeface="Comic Sans MS" pitchFamily="66" charset="0"/>
                        </a:rPr>
                        <a:t>ey</a:t>
                      </a:r>
                      <a:endParaRPr lang="en-GB" sz="3200" dirty="0">
                        <a:latin typeface="Comic Sans MS" pitchFamily="66" charset="0"/>
                      </a:endParaRPr>
                    </a:p>
                    <a:p>
                      <a:pPr algn="ctr"/>
                      <a:endParaRPr lang="en-GB" sz="3200" dirty="0">
                        <a:latin typeface="Comic Sans MS" pitchFamily="66" charset="0"/>
                      </a:endParaRPr>
                    </a:p>
                    <a:p>
                      <a:pPr algn="ctr"/>
                      <a:r>
                        <a:rPr lang="en-GB" sz="3200" dirty="0">
                          <a:latin typeface="Comic Sans MS" pitchFamily="66" charset="0"/>
                        </a:rPr>
                        <a:t>prey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5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D9DB8B57-293C-4FE5-A67A-B5F240F996F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524328" y="72024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10431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599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Homophones and near homophones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There/their/they’re</a:t>
            </a:r>
          </a:p>
          <a:p>
            <a:r>
              <a:rPr lang="en-GB" dirty="0">
                <a:latin typeface="Comic Sans MS" panose="030F0702030302020204" pitchFamily="66" charset="0"/>
              </a:rPr>
              <a:t>Here/ hear</a:t>
            </a:r>
          </a:p>
          <a:p>
            <a:r>
              <a:rPr lang="en-GB" dirty="0">
                <a:latin typeface="Comic Sans MS" panose="030F0702030302020204" pitchFamily="66" charset="0"/>
              </a:rPr>
              <a:t>Whose/who’s</a:t>
            </a:r>
          </a:p>
          <a:p>
            <a:r>
              <a:rPr lang="en-GB" dirty="0">
                <a:latin typeface="Comic Sans MS" panose="030F0702030302020204" pitchFamily="66" charset="0"/>
              </a:rPr>
              <a:t>Accept/ except</a:t>
            </a:r>
          </a:p>
          <a:p>
            <a:r>
              <a:rPr lang="en-GB" dirty="0">
                <a:latin typeface="Comic Sans MS" panose="030F0702030302020204" pitchFamily="66" charset="0"/>
              </a:rPr>
              <a:t>Practise/ practice</a:t>
            </a:r>
          </a:p>
          <a:p>
            <a:r>
              <a:rPr lang="en-GB" dirty="0">
                <a:latin typeface="Comic Sans MS" panose="030F0702030302020204" pitchFamily="66" charset="0"/>
              </a:rPr>
              <a:t>Draft/draught</a:t>
            </a:r>
          </a:p>
          <a:p>
            <a:r>
              <a:rPr lang="en-GB" dirty="0">
                <a:latin typeface="Comic Sans MS" panose="030F0702030302020204" pitchFamily="66" charset="0"/>
              </a:rPr>
              <a:t>Lead/led</a:t>
            </a:r>
          </a:p>
        </p:txBody>
      </p:sp>
      <p:pic>
        <p:nvPicPr>
          <p:cNvPr id="4" name="22">
            <a:hlinkClick r:id="" action="ppaction://media"/>
            <a:extLst>
              <a:ext uri="{FF2B5EF4-FFF2-40B4-BE49-F238E27FC236}">
                <a16:creationId xmlns:a16="http://schemas.microsoft.com/office/drawing/2014/main" id="{FF4902B9-A7FD-42EC-9469-33E72364F8D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380312" y="630324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82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31818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u="sng" dirty="0">
                <a:latin typeface="Comic Sans MS" panose="030F0702030302020204" pitchFamily="66" charset="0"/>
              </a:rPr>
              <a:t>Prefixes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2228003"/>
            <a:ext cx="7989752" cy="1345013"/>
          </a:xfrm>
        </p:spPr>
        <p:txBody>
          <a:bodyPr>
            <a:normAutofit lnSpcReduction="10000"/>
          </a:bodyPr>
          <a:lstStyle/>
          <a:p>
            <a:r>
              <a:rPr lang="en-GB" dirty="0" err="1">
                <a:latin typeface="Comic Sans MS" panose="030F0702030302020204" pitchFamily="66" charset="0"/>
              </a:rPr>
              <a:t>Dis</a:t>
            </a:r>
            <a:r>
              <a:rPr lang="en-GB" dirty="0">
                <a:latin typeface="Comic Sans MS" panose="030F0702030302020204" pitchFamily="66" charset="0"/>
              </a:rPr>
              <a:t> / </a:t>
            </a:r>
            <a:r>
              <a:rPr lang="en-GB" dirty="0" err="1">
                <a:latin typeface="Comic Sans MS" panose="030F0702030302020204" pitchFamily="66" charset="0"/>
              </a:rPr>
              <a:t>mis</a:t>
            </a:r>
            <a:r>
              <a:rPr lang="en-GB" dirty="0">
                <a:latin typeface="Comic Sans MS" panose="030F0702030302020204" pitchFamily="66" charset="0"/>
              </a:rPr>
              <a:t> / in /</a:t>
            </a:r>
            <a:r>
              <a:rPr lang="en-GB" dirty="0" err="1">
                <a:latin typeface="Comic Sans MS" panose="030F0702030302020204" pitchFamily="66" charset="0"/>
              </a:rPr>
              <a:t>il</a:t>
            </a:r>
            <a:r>
              <a:rPr lang="en-GB" dirty="0">
                <a:latin typeface="Comic Sans MS" panose="030F0702030302020204" pitchFamily="66" charset="0"/>
              </a:rPr>
              <a:t> / </a:t>
            </a:r>
            <a:r>
              <a:rPr lang="en-GB" dirty="0" err="1">
                <a:latin typeface="Comic Sans MS" panose="030F0702030302020204" pitchFamily="66" charset="0"/>
              </a:rPr>
              <a:t>im</a:t>
            </a:r>
            <a:r>
              <a:rPr lang="en-GB" dirty="0">
                <a:latin typeface="Comic Sans MS" panose="030F0702030302020204" pitchFamily="66" charset="0"/>
              </a:rPr>
              <a:t> / </a:t>
            </a:r>
            <a:r>
              <a:rPr lang="en-GB" dirty="0" err="1">
                <a:latin typeface="Comic Sans MS" panose="030F0702030302020204" pitchFamily="66" charset="0"/>
              </a:rPr>
              <a:t>ir</a:t>
            </a:r>
            <a:r>
              <a:rPr lang="en-GB" dirty="0">
                <a:latin typeface="Comic Sans MS" panose="030F0702030302020204" pitchFamily="66" charset="0"/>
              </a:rPr>
              <a:t> / re/ sub / inter / super / anti / auto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Using the hyphen with prefixes where two vowels would be adjacent </a:t>
            </a:r>
            <a:r>
              <a:rPr lang="en-GB" dirty="0" err="1">
                <a:latin typeface="Comic Sans MS" panose="030F0702030302020204" pitchFamily="66" charset="0"/>
              </a:rPr>
              <a:t>eg</a:t>
            </a:r>
            <a:r>
              <a:rPr lang="en-GB" dirty="0">
                <a:latin typeface="Comic Sans MS" panose="030F0702030302020204" pitchFamily="66" charset="0"/>
              </a:rPr>
              <a:t> co-ordinate, re-establish.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A476344B-C9DD-4EC9-9B8F-902F68E8D3AA}"/>
              </a:ext>
            </a:extLst>
          </p:cNvPr>
          <p:cNvSpPr txBox="1">
            <a:spLocks/>
          </p:cNvSpPr>
          <p:nvPr/>
        </p:nvSpPr>
        <p:spPr>
          <a:xfrm>
            <a:off x="323528" y="4221088"/>
            <a:ext cx="7989752" cy="401315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85000" lnSpcReduction="2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2800" b="0" kern="1200" cap="all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b="1" u="sng" dirty="0">
                <a:solidFill>
                  <a:schemeClr val="tx1">
                    <a:lumMod val="95000"/>
                    <a:lumOff val="5000"/>
                  </a:schemeClr>
                </a:solidFill>
                <a:latin typeface="Comic Sans MS" panose="030F0702030302020204" pitchFamily="66" charset="0"/>
              </a:rPr>
              <a:t>Suffixes 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0FB40B1F-814B-4645-B880-895A36265CCD}"/>
              </a:ext>
            </a:extLst>
          </p:cNvPr>
          <p:cNvSpPr txBox="1">
            <a:spLocks/>
          </p:cNvSpPr>
          <p:nvPr/>
        </p:nvSpPr>
        <p:spPr>
          <a:xfrm>
            <a:off x="551848" y="4980195"/>
            <a:ext cx="7989752" cy="13450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marL="306000" indent="-30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30000" indent="-30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00000" indent="-270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242000" indent="-234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602000" indent="-234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9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2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5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8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 err="1">
                <a:latin typeface="Comic Sans MS" panose="030F0702030302020204" pitchFamily="66" charset="0"/>
              </a:rPr>
              <a:t>ation</a:t>
            </a:r>
            <a:r>
              <a:rPr lang="en-GB" dirty="0">
                <a:latin typeface="Comic Sans MS" panose="030F0702030302020204" pitchFamily="66" charset="0"/>
              </a:rPr>
              <a:t> / </a:t>
            </a:r>
            <a:r>
              <a:rPr lang="en-GB" dirty="0" err="1">
                <a:latin typeface="Comic Sans MS" panose="030F0702030302020204" pitchFamily="66" charset="0"/>
              </a:rPr>
              <a:t>ly</a:t>
            </a:r>
            <a:r>
              <a:rPr lang="en-GB" dirty="0">
                <a:latin typeface="Comic Sans MS" panose="030F0702030302020204" pitchFamily="66" charset="0"/>
              </a:rPr>
              <a:t> / </a:t>
            </a:r>
            <a:r>
              <a:rPr lang="en-GB" dirty="0" err="1">
                <a:latin typeface="Comic Sans MS" panose="030F0702030302020204" pitchFamily="66" charset="0"/>
              </a:rPr>
              <a:t>sion</a:t>
            </a:r>
            <a:r>
              <a:rPr lang="en-GB" dirty="0">
                <a:latin typeface="Comic Sans MS" panose="030F0702030302020204" pitchFamily="66" charset="0"/>
              </a:rPr>
              <a:t> / </a:t>
            </a:r>
            <a:r>
              <a:rPr lang="en-GB" dirty="0" err="1">
                <a:latin typeface="Comic Sans MS" panose="030F0702030302020204" pitchFamily="66" charset="0"/>
              </a:rPr>
              <a:t>ous</a:t>
            </a:r>
            <a:r>
              <a:rPr lang="en-GB" dirty="0">
                <a:latin typeface="Comic Sans MS" panose="030F0702030302020204" pitchFamily="66" charset="0"/>
              </a:rPr>
              <a:t> / </a:t>
            </a:r>
            <a:r>
              <a:rPr lang="en-GB" dirty="0" err="1">
                <a:latin typeface="Comic Sans MS" panose="030F0702030302020204" pitchFamily="66" charset="0"/>
              </a:rPr>
              <a:t>orous</a:t>
            </a:r>
            <a:r>
              <a:rPr lang="en-GB" dirty="0">
                <a:latin typeface="Comic Sans MS" panose="030F0702030302020204" pitchFamily="66" charset="0"/>
              </a:rPr>
              <a:t> / </a:t>
            </a:r>
            <a:r>
              <a:rPr lang="en-GB" dirty="0" err="1">
                <a:latin typeface="Comic Sans MS" panose="030F0702030302020204" pitchFamily="66" charset="0"/>
              </a:rPr>
              <a:t>geous</a:t>
            </a:r>
            <a:r>
              <a:rPr lang="en-GB" dirty="0">
                <a:latin typeface="Comic Sans MS" panose="030F0702030302020204" pitchFamily="66" charset="0"/>
              </a:rPr>
              <a:t> / </a:t>
            </a:r>
            <a:r>
              <a:rPr lang="en-GB" dirty="0" err="1">
                <a:latin typeface="Comic Sans MS" panose="030F0702030302020204" pitchFamily="66" charset="0"/>
              </a:rPr>
              <a:t>ious</a:t>
            </a:r>
            <a:r>
              <a:rPr lang="en-GB" dirty="0">
                <a:latin typeface="Comic Sans MS" panose="030F0702030302020204" pitchFamily="66" charset="0"/>
              </a:rPr>
              <a:t> / </a:t>
            </a:r>
            <a:r>
              <a:rPr lang="en-GB" dirty="0" err="1">
                <a:latin typeface="Comic Sans MS" panose="030F0702030302020204" pitchFamily="66" charset="0"/>
              </a:rPr>
              <a:t>eous</a:t>
            </a:r>
            <a:r>
              <a:rPr lang="en-GB" dirty="0">
                <a:latin typeface="Comic Sans MS" panose="030F0702030302020204" pitchFamily="66" charset="0"/>
              </a:rPr>
              <a:t> / </a:t>
            </a:r>
            <a:r>
              <a:rPr lang="en-GB" dirty="0" err="1">
                <a:latin typeface="Comic Sans MS" panose="030F0702030302020204" pitchFamily="66" charset="0"/>
              </a:rPr>
              <a:t>tion</a:t>
            </a:r>
            <a:r>
              <a:rPr lang="en-GB" dirty="0">
                <a:latin typeface="Comic Sans MS" panose="030F0702030302020204" pitchFamily="66" charset="0"/>
              </a:rPr>
              <a:t> / </a:t>
            </a:r>
            <a:r>
              <a:rPr lang="en-GB" dirty="0" err="1">
                <a:latin typeface="Comic Sans MS" panose="030F0702030302020204" pitchFamily="66" charset="0"/>
              </a:rPr>
              <a:t>sion</a:t>
            </a:r>
            <a:r>
              <a:rPr lang="en-GB" dirty="0">
                <a:latin typeface="Comic Sans MS" panose="030F0702030302020204" pitchFamily="66" charset="0"/>
              </a:rPr>
              <a:t> / </a:t>
            </a:r>
            <a:r>
              <a:rPr lang="en-GB" dirty="0" err="1">
                <a:latin typeface="Comic Sans MS" panose="030F0702030302020204" pitchFamily="66" charset="0"/>
              </a:rPr>
              <a:t>ssion</a:t>
            </a:r>
            <a:r>
              <a:rPr lang="en-GB" dirty="0">
                <a:latin typeface="Comic Sans MS" panose="030F0702030302020204" pitchFamily="66" charset="0"/>
              </a:rPr>
              <a:t> / </a:t>
            </a:r>
            <a:r>
              <a:rPr lang="en-GB" dirty="0" err="1">
                <a:latin typeface="Comic Sans MS" panose="030F0702030302020204" pitchFamily="66" charset="0"/>
              </a:rPr>
              <a:t>cian</a:t>
            </a:r>
            <a:r>
              <a:rPr lang="en-GB" dirty="0">
                <a:latin typeface="Comic Sans MS" panose="030F0702030302020204" pitchFamily="66" charset="0"/>
              </a:rPr>
              <a:t> / </a:t>
            </a:r>
            <a:r>
              <a:rPr lang="en-GB" dirty="0" err="1">
                <a:latin typeface="Comic Sans MS" panose="030F0702030302020204" pitchFamily="66" charset="0"/>
              </a:rPr>
              <a:t>ing</a:t>
            </a:r>
            <a:r>
              <a:rPr lang="en-GB" dirty="0">
                <a:latin typeface="Comic Sans MS" panose="030F0702030302020204" pitchFamily="66" charset="0"/>
              </a:rPr>
              <a:t> / </a:t>
            </a:r>
            <a:r>
              <a:rPr lang="en-GB" dirty="0" err="1">
                <a:latin typeface="Comic Sans MS" panose="030F0702030302020204" pitchFamily="66" charset="0"/>
              </a:rPr>
              <a:t>er</a:t>
            </a:r>
            <a:r>
              <a:rPr lang="en-GB" dirty="0">
                <a:latin typeface="Comic Sans MS" panose="030F0702030302020204" pitchFamily="66" charset="0"/>
              </a:rPr>
              <a:t> / ed / s / es / </a:t>
            </a:r>
            <a:r>
              <a:rPr lang="en-GB" dirty="0" err="1">
                <a:latin typeface="Comic Sans MS" panose="030F0702030302020204" pitchFamily="66" charset="0"/>
              </a:rPr>
              <a:t>er</a:t>
            </a:r>
            <a:r>
              <a:rPr lang="en-GB" dirty="0">
                <a:latin typeface="Comic Sans MS" panose="030F0702030302020204" pitchFamily="66" charset="0"/>
              </a:rPr>
              <a:t> / </a:t>
            </a:r>
            <a:r>
              <a:rPr lang="en-GB" dirty="0" err="1">
                <a:latin typeface="Comic Sans MS" panose="030F0702030302020204" pitchFamily="66" charset="0"/>
              </a:rPr>
              <a:t>est</a:t>
            </a:r>
            <a:r>
              <a:rPr lang="en-GB" dirty="0">
                <a:latin typeface="Comic Sans MS" panose="030F0702030302020204" pitchFamily="66" charset="0"/>
              </a:rPr>
              <a:t> / ness / </a:t>
            </a:r>
            <a:r>
              <a:rPr lang="en-GB" dirty="0" err="1">
                <a:latin typeface="Comic Sans MS" panose="030F0702030302020204" pitchFamily="66" charset="0"/>
              </a:rPr>
              <a:t>ful</a:t>
            </a:r>
            <a:r>
              <a:rPr lang="en-GB" dirty="0">
                <a:latin typeface="Comic Sans MS" panose="030F0702030302020204" pitchFamily="66" charset="0"/>
              </a:rPr>
              <a:t> / less / </a:t>
            </a:r>
            <a:r>
              <a:rPr lang="en-GB" dirty="0" err="1">
                <a:latin typeface="Comic Sans MS" panose="030F0702030302020204" pitchFamily="66" charset="0"/>
              </a:rPr>
              <a:t>ly</a:t>
            </a:r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Using the possessive apostrophe with regular and irregular plural words. </a:t>
            </a:r>
          </a:p>
          <a:p>
            <a:r>
              <a:rPr lang="en-GB" dirty="0">
                <a:latin typeface="Comic Sans MS" panose="030F0702030302020204" pitchFamily="66" charset="0"/>
              </a:rPr>
              <a:t>When to double the consonant etc. </a:t>
            </a:r>
          </a:p>
        </p:txBody>
      </p:sp>
      <p:pic>
        <p:nvPicPr>
          <p:cNvPr id="7" name="23">
            <a:hlinkClick r:id="" action="ppaction://media"/>
            <a:extLst>
              <a:ext uri="{FF2B5EF4-FFF2-40B4-BE49-F238E27FC236}">
                <a16:creationId xmlns:a16="http://schemas.microsoft.com/office/drawing/2014/main" id="{9FD34457-3017-49EC-986E-957DD33CF3E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308304" y="914814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709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378647" y="823265"/>
            <a:ext cx="8229600" cy="504056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      Phonics screening test</a:t>
            </a:r>
            <a:endParaRPr lang="en-US" dirty="0">
              <a:latin typeface="Comic Sans MS" panose="030F0702030302020204" pitchFamily="66" charset="0"/>
            </a:endParaRPr>
          </a:p>
        </p:txBody>
      </p:sp>
      <p:pic>
        <p:nvPicPr>
          <p:cNvPr id="8" name="Picture 22" descr="http://www.k-3teacherresources.com/images/phonics_cards_2.jpg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9708" y="1515571"/>
            <a:ext cx="1369412" cy="9675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30" descr="Ear - Body Part Clip Art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3528" y="188640"/>
            <a:ext cx="642942" cy="10715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30" descr="Ear - Body Part Clip Art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286776" y="214290"/>
            <a:ext cx="642942" cy="10715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7" descr="http://t3.gstatic.com/images?q=tbn:ANd9GcTnk20pQsvwIBtLBtTXkRvRbFuJQiourwN4iKeAOO7IQ5e2toKa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236296" y="1571612"/>
            <a:ext cx="1214446" cy="1048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Box 9"/>
          <p:cNvSpPr txBox="1"/>
          <p:nvPr/>
        </p:nvSpPr>
        <p:spPr>
          <a:xfrm>
            <a:off x="1285852" y="2000240"/>
            <a:ext cx="67151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itchFamily="66" charset="0"/>
              </a:rPr>
              <a:t>Why are the children being tested?</a:t>
            </a:r>
            <a:endParaRPr lang="en-US" sz="2400" dirty="0">
              <a:latin typeface="Comic Sans MS" pitchFamily="66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214414" y="4143380"/>
            <a:ext cx="69294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99592" y="2996952"/>
            <a:ext cx="71438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50000"/>
              </a:spcBef>
              <a:buFontTx/>
              <a:buChar char="•"/>
            </a:pPr>
            <a:r>
              <a:rPr lang="en-GB" dirty="0">
                <a:latin typeface="Comic Sans MS" pitchFamily="66" charset="0"/>
              </a:rPr>
              <a:t>Every Year 1 child in the country will be taking the phonics screening check in the same week in June.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GB" dirty="0">
                <a:latin typeface="Comic Sans MS" pitchFamily="66" charset="0"/>
              </a:rPr>
              <a:t>The aim of the check is to ensure that all children are able to read by the end of year two.  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GB" dirty="0">
                <a:latin typeface="Comic Sans MS" pitchFamily="66" charset="0"/>
              </a:rPr>
              <a:t>This ‘midpoint check’ will ensure that we have a clear understanding of what the children need to learn in year 2.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GB" dirty="0">
                <a:latin typeface="Comic Sans MS" pitchFamily="66" charset="0"/>
              </a:rPr>
              <a:t>The children will complete the check one at a time in a quiet area of the school.  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GB" dirty="0">
                <a:latin typeface="Comic Sans MS" pitchFamily="66" charset="0"/>
              </a:rPr>
              <a:t>We practise this throughout the year so that the test format is familiar when the complete it in June. </a:t>
            </a:r>
          </a:p>
        </p:txBody>
      </p:sp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4C5CB9F9-42AC-4AE2-AAD0-E0116D20361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6084168" y="791592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42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908720"/>
            <a:ext cx="7024744" cy="504056"/>
          </a:xfrm>
        </p:spPr>
        <p:txBody>
          <a:bodyPr>
            <a:normAutofit fontScale="90000"/>
          </a:bodyPr>
          <a:lstStyle/>
          <a:p>
            <a:r>
              <a:rPr lang="en-GB" b="1" dirty="0">
                <a:latin typeface="Comic Sans MS" pitchFamily="66" charset="0"/>
              </a:rPr>
              <a:t>Example</a:t>
            </a:r>
            <a:endParaRPr lang="en-GB" dirty="0"/>
          </a:p>
        </p:txBody>
      </p:sp>
      <p:pic>
        <p:nvPicPr>
          <p:cNvPr id="4" name="Picture 7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15616" y="1844824"/>
            <a:ext cx="2983323" cy="43044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67944" y="1844824"/>
            <a:ext cx="3023708" cy="43204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B0889686-F821-449D-B8C3-0BBBE6BD1BA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786852" y="71554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03052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34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Comic Sans MS" pitchFamily="66" charset="0"/>
              </a:rPr>
              <a:t>Sections of the test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b="1" dirty="0">
                <a:latin typeface="Comic Sans MS" pitchFamily="66" charset="0"/>
              </a:rPr>
              <a:t>Section 1</a:t>
            </a:r>
            <a:endParaRPr lang="en-GB" dirty="0">
              <a:latin typeface="Comic Sans MS" pitchFamily="66" charset="0"/>
            </a:endParaRPr>
          </a:p>
          <a:p>
            <a:r>
              <a:rPr lang="en-GB" dirty="0">
                <a:latin typeface="Comic Sans MS" pitchFamily="66" charset="0"/>
              </a:rPr>
              <a:t>The words in section 1 will have a variety of simple word structures (for example CVC, VCC, CCVC and CVCC) using:</a:t>
            </a:r>
          </a:p>
          <a:p>
            <a:pPr lvl="0"/>
            <a:r>
              <a:rPr lang="en-GB" dirty="0">
                <a:latin typeface="Comic Sans MS" pitchFamily="66" charset="0"/>
              </a:rPr>
              <a:t>single letters (a, b, c, d, e, f, g, h, I, j, k, l, m, n, o, p, q(u), r, s, t, u, v, w, x, y, z) </a:t>
            </a:r>
          </a:p>
          <a:p>
            <a:pPr lvl="0"/>
            <a:r>
              <a:rPr lang="en-GB" dirty="0">
                <a:latin typeface="Comic Sans MS" pitchFamily="66" charset="0"/>
              </a:rPr>
              <a:t>some consonant digraphs (</a:t>
            </a:r>
            <a:r>
              <a:rPr lang="en-GB" dirty="0" err="1">
                <a:latin typeface="Comic Sans MS" pitchFamily="66" charset="0"/>
              </a:rPr>
              <a:t>ch</a:t>
            </a:r>
            <a:r>
              <a:rPr lang="en-GB" dirty="0">
                <a:latin typeface="Comic Sans MS" pitchFamily="66" charset="0"/>
              </a:rPr>
              <a:t>, </a:t>
            </a:r>
            <a:r>
              <a:rPr lang="en-GB" dirty="0" err="1">
                <a:latin typeface="Comic Sans MS" pitchFamily="66" charset="0"/>
              </a:rPr>
              <a:t>ck</a:t>
            </a:r>
            <a:r>
              <a:rPr lang="en-GB" dirty="0">
                <a:latin typeface="Comic Sans MS" pitchFamily="66" charset="0"/>
              </a:rPr>
              <a:t>, </a:t>
            </a:r>
            <a:r>
              <a:rPr lang="en-GB" dirty="0" err="1">
                <a:latin typeface="Comic Sans MS" pitchFamily="66" charset="0"/>
              </a:rPr>
              <a:t>ff</a:t>
            </a:r>
            <a:r>
              <a:rPr lang="en-GB" dirty="0">
                <a:latin typeface="Comic Sans MS" pitchFamily="66" charset="0"/>
              </a:rPr>
              <a:t>, </a:t>
            </a:r>
            <a:r>
              <a:rPr lang="en-GB" dirty="0" err="1">
                <a:latin typeface="Comic Sans MS" pitchFamily="66" charset="0"/>
              </a:rPr>
              <a:t>ll</a:t>
            </a:r>
            <a:r>
              <a:rPr lang="en-GB" dirty="0">
                <a:latin typeface="Comic Sans MS" pitchFamily="66" charset="0"/>
              </a:rPr>
              <a:t>, ng, </a:t>
            </a:r>
            <a:r>
              <a:rPr lang="en-GB" dirty="0" err="1">
                <a:latin typeface="Comic Sans MS" pitchFamily="66" charset="0"/>
              </a:rPr>
              <a:t>sh</a:t>
            </a:r>
            <a:r>
              <a:rPr lang="en-GB" dirty="0">
                <a:latin typeface="Comic Sans MS" pitchFamily="66" charset="0"/>
              </a:rPr>
              <a:t>, </a:t>
            </a:r>
            <a:r>
              <a:rPr lang="en-GB" dirty="0" err="1">
                <a:latin typeface="Comic Sans MS" pitchFamily="66" charset="0"/>
              </a:rPr>
              <a:t>ss</a:t>
            </a:r>
            <a:r>
              <a:rPr lang="en-GB" dirty="0">
                <a:latin typeface="Comic Sans MS" pitchFamily="66" charset="0"/>
              </a:rPr>
              <a:t>, </a:t>
            </a:r>
            <a:r>
              <a:rPr lang="en-GB" dirty="0" err="1">
                <a:latin typeface="Comic Sans MS" pitchFamily="66" charset="0"/>
              </a:rPr>
              <a:t>th</a:t>
            </a:r>
            <a:r>
              <a:rPr lang="en-GB" dirty="0">
                <a:latin typeface="Comic Sans MS" pitchFamily="66" charset="0"/>
              </a:rPr>
              <a:t>, </a:t>
            </a:r>
            <a:r>
              <a:rPr lang="en-GB" dirty="0" err="1">
                <a:latin typeface="Comic Sans MS" pitchFamily="66" charset="0"/>
              </a:rPr>
              <a:t>zz</a:t>
            </a:r>
            <a:r>
              <a:rPr lang="en-GB" dirty="0">
                <a:latin typeface="Comic Sans MS" pitchFamily="66" charset="0"/>
              </a:rPr>
              <a:t>)</a:t>
            </a:r>
          </a:p>
          <a:p>
            <a:pPr lvl="0"/>
            <a:r>
              <a:rPr lang="en-GB" dirty="0">
                <a:latin typeface="Comic Sans MS" pitchFamily="66" charset="0"/>
              </a:rPr>
              <a:t>frequent and consistent vowel digraphs (</a:t>
            </a:r>
            <a:r>
              <a:rPr lang="en-GB" dirty="0" err="1">
                <a:latin typeface="Comic Sans MS" pitchFamily="66" charset="0"/>
              </a:rPr>
              <a:t>ar</a:t>
            </a:r>
            <a:r>
              <a:rPr lang="en-GB" dirty="0">
                <a:latin typeface="Comic Sans MS" pitchFamily="66" charset="0"/>
              </a:rPr>
              <a:t>, </a:t>
            </a:r>
            <a:r>
              <a:rPr lang="en-GB" dirty="0" err="1">
                <a:latin typeface="Comic Sans MS" pitchFamily="66" charset="0"/>
              </a:rPr>
              <a:t>ee</a:t>
            </a:r>
            <a:r>
              <a:rPr lang="en-GB" dirty="0">
                <a:latin typeface="Comic Sans MS" pitchFamily="66" charset="0"/>
              </a:rPr>
              <a:t>, oi, </a:t>
            </a:r>
            <a:r>
              <a:rPr lang="en-GB" dirty="0" err="1">
                <a:latin typeface="Comic Sans MS" pitchFamily="66" charset="0"/>
              </a:rPr>
              <a:t>oo,or</a:t>
            </a:r>
            <a:r>
              <a:rPr lang="en-GB" dirty="0">
                <a:latin typeface="Comic Sans MS" pitchFamily="66" charset="0"/>
              </a:rPr>
              <a:t>)</a:t>
            </a:r>
          </a:p>
          <a:p>
            <a:r>
              <a:rPr lang="en-GB" b="1" dirty="0">
                <a:latin typeface="Comic Sans MS" pitchFamily="66" charset="0"/>
              </a:rPr>
              <a:t>Section 2</a:t>
            </a:r>
            <a:endParaRPr lang="en-GB" dirty="0">
              <a:latin typeface="Comic Sans MS" pitchFamily="66" charset="0"/>
            </a:endParaRPr>
          </a:p>
          <a:p>
            <a:r>
              <a:rPr lang="en-GB" dirty="0">
                <a:latin typeface="Comic Sans MS" pitchFamily="66" charset="0"/>
              </a:rPr>
              <a:t>The words in section 2 will have a variety of more complex word structures (for example CCVCC, CCCVC, CCCVCC and two syllable words) with some: </a:t>
            </a:r>
          </a:p>
          <a:p>
            <a:pPr lvl="0"/>
            <a:r>
              <a:rPr lang="en-GB" dirty="0">
                <a:latin typeface="Comic Sans MS" pitchFamily="66" charset="0"/>
              </a:rPr>
              <a:t>additional consonant digraphs (</a:t>
            </a:r>
            <a:r>
              <a:rPr lang="en-GB" dirty="0" err="1">
                <a:latin typeface="Comic Sans MS" pitchFamily="66" charset="0"/>
              </a:rPr>
              <a:t>ph</a:t>
            </a:r>
            <a:r>
              <a:rPr lang="en-GB" dirty="0">
                <a:latin typeface="Comic Sans MS" pitchFamily="66" charset="0"/>
              </a:rPr>
              <a:t>, </a:t>
            </a:r>
            <a:r>
              <a:rPr lang="en-GB" dirty="0" err="1">
                <a:latin typeface="Comic Sans MS" pitchFamily="66" charset="0"/>
              </a:rPr>
              <a:t>wh</a:t>
            </a:r>
            <a:r>
              <a:rPr lang="en-GB" dirty="0">
                <a:latin typeface="Comic Sans MS" pitchFamily="66" charset="0"/>
              </a:rPr>
              <a:t>) </a:t>
            </a:r>
          </a:p>
          <a:p>
            <a:pPr lvl="0"/>
            <a:r>
              <a:rPr lang="en-GB" dirty="0">
                <a:latin typeface="Comic Sans MS" pitchFamily="66" charset="0"/>
              </a:rPr>
              <a:t>less frequent and consistent vowel digraphs, including split digraphs (a-e, </a:t>
            </a:r>
            <a:r>
              <a:rPr lang="en-GB" dirty="0" err="1">
                <a:latin typeface="Comic Sans MS" pitchFamily="66" charset="0"/>
              </a:rPr>
              <a:t>ai</a:t>
            </a:r>
            <a:r>
              <a:rPr lang="en-GB" dirty="0">
                <a:latin typeface="Comic Sans MS" pitchFamily="66" charset="0"/>
              </a:rPr>
              <a:t>, au, aw, ay, </a:t>
            </a:r>
            <a:r>
              <a:rPr lang="en-GB" dirty="0" err="1">
                <a:latin typeface="Comic Sans MS" pitchFamily="66" charset="0"/>
              </a:rPr>
              <a:t>ea</a:t>
            </a:r>
            <a:r>
              <a:rPr lang="en-GB" dirty="0">
                <a:latin typeface="Comic Sans MS" pitchFamily="66" charset="0"/>
              </a:rPr>
              <a:t>, e-e, </a:t>
            </a:r>
            <a:r>
              <a:rPr lang="en-GB" dirty="0" err="1">
                <a:latin typeface="Comic Sans MS" pitchFamily="66" charset="0"/>
              </a:rPr>
              <a:t>er</a:t>
            </a:r>
            <a:r>
              <a:rPr lang="en-GB" dirty="0">
                <a:latin typeface="Comic Sans MS" pitchFamily="66" charset="0"/>
              </a:rPr>
              <a:t>, </a:t>
            </a:r>
            <a:r>
              <a:rPr lang="en-GB" dirty="0" err="1">
                <a:latin typeface="Comic Sans MS" pitchFamily="66" charset="0"/>
              </a:rPr>
              <a:t>ew</a:t>
            </a:r>
            <a:r>
              <a:rPr lang="en-GB" dirty="0">
                <a:latin typeface="Comic Sans MS" pitchFamily="66" charset="0"/>
              </a:rPr>
              <a:t>, </a:t>
            </a:r>
            <a:r>
              <a:rPr lang="en-GB" dirty="0" err="1">
                <a:latin typeface="Comic Sans MS" pitchFamily="66" charset="0"/>
              </a:rPr>
              <a:t>i</a:t>
            </a:r>
            <a:r>
              <a:rPr lang="en-GB" dirty="0">
                <a:latin typeface="Comic Sans MS" pitchFamily="66" charset="0"/>
              </a:rPr>
              <a:t>-e, </a:t>
            </a:r>
            <a:r>
              <a:rPr lang="en-GB" dirty="0" err="1">
                <a:latin typeface="Comic Sans MS" pitchFamily="66" charset="0"/>
              </a:rPr>
              <a:t>ie</a:t>
            </a:r>
            <a:r>
              <a:rPr lang="en-GB" dirty="0">
                <a:latin typeface="Comic Sans MS" pitchFamily="66" charset="0"/>
              </a:rPr>
              <a:t>, </a:t>
            </a:r>
            <a:r>
              <a:rPr lang="en-GB" dirty="0" err="1">
                <a:latin typeface="Comic Sans MS" pitchFamily="66" charset="0"/>
              </a:rPr>
              <a:t>ir</a:t>
            </a:r>
            <a:r>
              <a:rPr lang="en-GB" dirty="0">
                <a:latin typeface="Comic Sans MS" pitchFamily="66" charset="0"/>
              </a:rPr>
              <a:t>, </a:t>
            </a:r>
            <a:r>
              <a:rPr lang="en-GB" dirty="0" err="1">
                <a:latin typeface="Comic Sans MS" pitchFamily="66" charset="0"/>
              </a:rPr>
              <a:t>oa</a:t>
            </a:r>
            <a:r>
              <a:rPr lang="en-GB" dirty="0">
                <a:latin typeface="Comic Sans MS" pitchFamily="66" charset="0"/>
              </a:rPr>
              <a:t>, o-e, </a:t>
            </a:r>
            <a:r>
              <a:rPr lang="en-GB" dirty="0" err="1">
                <a:latin typeface="Comic Sans MS" pitchFamily="66" charset="0"/>
              </a:rPr>
              <a:t>ou</a:t>
            </a:r>
            <a:r>
              <a:rPr lang="en-GB" dirty="0">
                <a:latin typeface="Comic Sans MS" pitchFamily="66" charset="0"/>
              </a:rPr>
              <a:t>, ow, oy, </a:t>
            </a:r>
            <a:r>
              <a:rPr lang="en-GB" dirty="0" err="1">
                <a:latin typeface="Comic Sans MS" pitchFamily="66" charset="0"/>
              </a:rPr>
              <a:t>ue</a:t>
            </a:r>
            <a:r>
              <a:rPr lang="en-GB" dirty="0">
                <a:latin typeface="Comic Sans MS" pitchFamily="66" charset="0"/>
              </a:rPr>
              <a:t>, u-e, </a:t>
            </a:r>
            <a:r>
              <a:rPr lang="en-GB" dirty="0" err="1">
                <a:latin typeface="Comic Sans MS" pitchFamily="66" charset="0"/>
              </a:rPr>
              <a:t>ur</a:t>
            </a:r>
            <a:r>
              <a:rPr lang="en-GB" dirty="0">
                <a:latin typeface="Comic Sans MS" pitchFamily="66" charset="0"/>
              </a:rPr>
              <a:t>)</a:t>
            </a:r>
          </a:p>
          <a:p>
            <a:pPr lvl="0"/>
            <a:r>
              <a:rPr lang="en-GB" dirty="0" err="1">
                <a:latin typeface="Comic Sans MS" pitchFamily="66" charset="0"/>
              </a:rPr>
              <a:t>trigraphs</a:t>
            </a:r>
            <a:r>
              <a:rPr lang="en-GB" dirty="0">
                <a:latin typeface="Comic Sans MS" pitchFamily="66" charset="0"/>
              </a:rPr>
              <a:t> (air, </a:t>
            </a:r>
            <a:r>
              <a:rPr lang="en-GB" dirty="0" err="1">
                <a:latin typeface="Comic Sans MS" pitchFamily="66" charset="0"/>
              </a:rPr>
              <a:t>igh</a:t>
            </a:r>
            <a:r>
              <a:rPr lang="en-GB" dirty="0">
                <a:latin typeface="Comic Sans MS" pitchFamily="66" charset="0"/>
              </a:rPr>
              <a:t>).</a:t>
            </a:r>
          </a:p>
          <a:p>
            <a:endParaRPr lang="en-GB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37D21C4-8D37-4F56-8FD4-0FA397ECF8F3}"/>
              </a:ext>
            </a:extLst>
          </p:cNvPr>
          <p:cNvSpPr/>
          <p:nvPr/>
        </p:nvSpPr>
        <p:spPr>
          <a:xfrm>
            <a:off x="573056" y="5858798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u="sng" dirty="0">
                <a:latin typeface="Comic Sans MS" panose="030F0702030302020204" pitchFamily="66" charset="0"/>
              </a:rPr>
              <a:t>Watch this video to see an example</a:t>
            </a:r>
            <a:r>
              <a:rPr lang="en-GB" dirty="0">
                <a:latin typeface="Comic Sans MS" panose="030F0702030302020204" pitchFamily="66" charset="0"/>
              </a:rPr>
              <a:t> </a:t>
            </a:r>
            <a:r>
              <a:rPr lang="en-GB" dirty="0">
                <a:latin typeface="Comic Sans MS" panose="030F0702030302020204" pitchFamily="66" charset="0"/>
                <a:hlinkClick r:id="rId4"/>
              </a:rPr>
              <a:t>https://www.youtube.com/watch?v=IPJ_ZEBh1Bk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AB14F82-B637-41F6-8F8E-F97229673193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4640" t="21651" r="39921" b="42650"/>
          <a:stretch/>
        </p:blipFill>
        <p:spPr>
          <a:xfrm>
            <a:off x="5436096" y="5537057"/>
            <a:ext cx="2376264" cy="1224136"/>
          </a:xfrm>
          <a:prstGeom prst="rect">
            <a:avLst/>
          </a:prstGeom>
        </p:spPr>
      </p:pic>
      <p:pic>
        <p:nvPicPr>
          <p:cNvPr id="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74B14884-8634-4DF0-9642-4F02205A02B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189043" y="92433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66532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19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687475"/>
            <a:ext cx="7989752" cy="869318"/>
          </a:xfrm>
        </p:spPr>
        <p:txBody>
          <a:bodyPr/>
          <a:lstStyle/>
          <a:p>
            <a:r>
              <a:rPr lang="en-GB" b="1" dirty="0">
                <a:latin typeface="Comic Sans MS" pitchFamily="66" charset="0"/>
              </a:rPr>
              <a:t>How is it marked?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2132856"/>
            <a:ext cx="8640960" cy="4104456"/>
          </a:xfrm>
        </p:spPr>
        <p:txBody>
          <a:bodyPr>
            <a:noAutofit/>
          </a:bodyPr>
          <a:lstStyle/>
          <a:p>
            <a:r>
              <a:rPr lang="en-GB" sz="1600" dirty="0">
                <a:solidFill>
                  <a:schemeClr val="tx1"/>
                </a:solidFill>
                <a:latin typeface="Comic Sans MS" pitchFamily="66" charset="0"/>
              </a:rPr>
              <a:t>The pass mark is set by the DFE and the children will receive either a pass or fail only.</a:t>
            </a:r>
          </a:p>
          <a:p>
            <a:r>
              <a:rPr lang="en-GB" sz="1600" dirty="0">
                <a:solidFill>
                  <a:schemeClr val="tx1"/>
                </a:solidFill>
                <a:latin typeface="Comic Sans MS" pitchFamily="66" charset="0"/>
              </a:rPr>
              <a:t>Children who fail to meet the threshold in year 1 will retake the test in year 2</a:t>
            </a:r>
          </a:p>
          <a:p>
            <a:r>
              <a:rPr lang="en-GB" sz="1600" dirty="0">
                <a:solidFill>
                  <a:schemeClr val="tx1"/>
                </a:solidFill>
                <a:latin typeface="Comic Sans MS" pitchFamily="66" charset="0"/>
              </a:rPr>
              <a:t>The pass mark for the previous years has been 32/40.</a:t>
            </a:r>
          </a:p>
          <a:p>
            <a:r>
              <a:rPr lang="en-GB" sz="1600" dirty="0">
                <a:solidFill>
                  <a:schemeClr val="tx1"/>
                </a:solidFill>
                <a:latin typeface="Comic Sans MS" pitchFamily="66" charset="0"/>
              </a:rPr>
              <a:t>If the children blend incorrectly or not at all then the answer will be marked as incorrect even if they have segmented correctly. </a:t>
            </a:r>
          </a:p>
          <a:p>
            <a:r>
              <a:rPr lang="en-GB" sz="1600" dirty="0">
                <a:solidFill>
                  <a:schemeClr val="tx1"/>
                </a:solidFill>
                <a:latin typeface="Comic Sans MS" pitchFamily="66" charset="0"/>
              </a:rPr>
              <a:t>Children must not add sounds or plurals to the word</a:t>
            </a:r>
          </a:p>
          <a:p>
            <a:r>
              <a:rPr lang="en-GB" sz="1600" dirty="0">
                <a:solidFill>
                  <a:schemeClr val="tx1"/>
                </a:solidFill>
                <a:latin typeface="Comic Sans MS" pitchFamily="66" charset="0"/>
              </a:rPr>
              <a:t>Children must not pause when blending</a:t>
            </a:r>
          </a:p>
          <a:p>
            <a:r>
              <a:rPr lang="en-GB" sz="1600" dirty="0">
                <a:solidFill>
                  <a:schemeClr val="tx1"/>
                </a:solidFill>
                <a:latin typeface="Comic Sans MS" pitchFamily="66" charset="0"/>
              </a:rPr>
              <a:t>A child’s accent, dialect or speech difficulty will be taken into account. </a:t>
            </a:r>
          </a:p>
          <a:p>
            <a:r>
              <a:rPr lang="en-GB" sz="1600" dirty="0">
                <a:solidFill>
                  <a:schemeClr val="tx1"/>
                </a:solidFill>
                <a:latin typeface="Comic Sans MS" pitchFamily="66" charset="0"/>
              </a:rPr>
              <a:t>Children will not be told if they are correct or incorrect and we cannot ask them to try again</a:t>
            </a:r>
          </a:p>
        </p:txBody>
      </p:sp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86CC980F-B89D-4D1E-BCCD-A492D131BC1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020272" y="81733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06723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82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>
                <a:latin typeface="Comic Sans MS" pitchFamily="66" charset="0"/>
              </a:rPr>
              <a:t>What do we do with the results?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>
                <a:solidFill>
                  <a:schemeClr val="tx1"/>
                </a:solidFill>
                <a:latin typeface="Comic Sans MS" pitchFamily="66" charset="0"/>
              </a:rPr>
              <a:t>Children who do not meet the pass mark will be supported in year two to help them further with their phonics. </a:t>
            </a:r>
          </a:p>
          <a:p>
            <a:r>
              <a:rPr lang="en-GB" dirty="0">
                <a:solidFill>
                  <a:schemeClr val="tx1"/>
                </a:solidFill>
                <a:latin typeface="Comic Sans MS" pitchFamily="66" charset="0"/>
              </a:rPr>
              <a:t>The results often highlight common difficulties or problem graphemes that teachers can spend further time exploring and practising with the children.</a:t>
            </a:r>
          </a:p>
          <a:p>
            <a:r>
              <a:rPr lang="en-GB" dirty="0">
                <a:solidFill>
                  <a:schemeClr val="tx1"/>
                </a:solidFill>
                <a:latin typeface="Comic Sans MS" pitchFamily="66" charset="0"/>
              </a:rPr>
              <a:t>You will receive the results with the end of year reports.</a:t>
            </a:r>
          </a:p>
        </p:txBody>
      </p:sp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4F71952A-C513-4869-8A94-29D17232DA1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236296" y="61953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05621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58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052736"/>
            <a:ext cx="8229600" cy="642918"/>
          </a:xfrm>
        </p:spPr>
        <p:txBody>
          <a:bodyPr>
            <a:noAutofit/>
          </a:bodyPr>
          <a:lstStyle/>
          <a:p>
            <a:r>
              <a:rPr lang="en-GB" sz="2400" b="1" dirty="0">
                <a:latin typeface="Comic Sans MS" pitchFamily="66" charset="0"/>
              </a:rPr>
              <a:t>Is there anything I can do at home?</a:t>
            </a:r>
            <a:br>
              <a:rPr lang="en-GB" sz="2400" b="1" dirty="0">
                <a:latin typeface="Comic Sans MS" pitchFamily="66" charset="0"/>
              </a:rPr>
            </a:br>
            <a:endParaRPr lang="en-GB" sz="2400" b="1" dirty="0">
              <a:latin typeface="Comic Sans MS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3429000"/>
            <a:ext cx="8640960" cy="2278606"/>
          </a:xfrm>
        </p:spPr>
        <p:txBody>
          <a:bodyPr>
            <a:noAutofit/>
          </a:bodyPr>
          <a:lstStyle/>
          <a:p>
            <a:pPr>
              <a:lnSpc>
                <a:spcPct val="80000"/>
              </a:lnSpc>
            </a:pPr>
            <a:r>
              <a:rPr lang="en-GB" sz="1200" dirty="0">
                <a:solidFill>
                  <a:schemeClr val="tx1"/>
                </a:solidFill>
                <a:latin typeface="Comic Sans MS" pitchFamily="66" charset="0"/>
              </a:rPr>
              <a:t>When spelling, encourage your child to think about what “looks right”.</a:t>
            </a:r>
          </a:p>
          <a:p>
            <a:pPr>
              <a:lnSpc>
                <a:spcPct val="80000"/>
              </a:lnSpc>
            </a:pPr>
            <a:r>
              <a:rPr lang="en-GB" sz="1200" dirty="0">
                <a:solidFill>
                  <a:schemeClr val="tx1"/>
                </a:solidFill>
                <a:latin typeface="Comic Sans MS" pitchFamily="66" charset="0"/>
              </a:rPr>
              <a:t>Have fun trying out different options…wipe clean whiteboards are good for trying out spellings.</a:t>
            </a:r>
          </a:p>
          <a:p>
            <a:pPr>
              <a:lnSpc>
                <a:spcPct val="80000"/>
              </a:lnSpc>
            </a:pPr>
            <a:r>
              <a:rPr lang="en-GB" sz="1200" dirty="0">
                <a:solidFill>
                  <a:schemeClr val="tx1"/>
                </a:solidFill>
                <a:latin typeface="Comic Sans MS" pitchFamily="66" charset="0"/>
              </a:rPr>
              <a:t>     tray                   </a:t>
            </a:r>
            <a:r>
              <a:rPr lang="en-GB" sz="1200" dirty="0" err="1">
                <a:solidFill>
                  <a:schemeClr val="tx1"/>
                </a:solidFill>
                <a:latin typeface="Comic Sans MS" pitchFamily="66" charset="0"/>
              </a:rPr>
              <a:t>trai</a:t>
            </a:r>
            <a:r>
              <a:rPr lang="en-GB" sz="1200" dirty="0">
                <a:solidFill>
                  <a:schemeClr val="tx1"/>
                </a:solidFill>
                <a:latin typeface="Comic Sans MS" pitchFamily="66" charset="0"/>
              </a:rPr>
              <a:t>	  rain                    </a:t>
            </a:r>
            <a:r>
              <a:rPr lang="en-GB" sz="1200" dirty="0" err="1">
                <a:solidFill>
                  <a:schemeClr val="tx1"/>
                </a:solidFill>
                <a:latin typeface="Comic Sans MS" pitchFamily="66" charset="0"/>
              </a:rPr>
              <a:t>rayn</a:t>
            </a:r>
            <a:endParaRPr lang="en-GB" sz="1200" dirty="0">
              <a:solidFill>
                <a:schemeClr val="tx1"/>
              </a:solidFill>
              <a:latin typeface="Comic Sans MS" pitchFamily="66" charset="0"/>
            </a:endParaRPr>
          </a:p>
          <a:p>
            <a:pPr>
              <a:lnSpc>
                <a:spcPct val="80000"/>
              </a:lnSpc>
            </a:pPr>
            <a:r>
              <a:rPr lang="en-GB" sz="1200" dirty="0">
                <a:solidFill>
                  <a:schemeClr val="tx1"/>
                </a:solidFill>
                <a:latin typeface="Comic Sans MS" pitchFamily="66" charset="0"/>
              </a:rPr>
              <a:t>     boil                    </a:t>
            </a:r>
            <a:r>
              <a:rPr lang="en-GB" sz="1200" dirty="0" err="1">
                <a:solidFill>
                  <a:schemeClr val="tx1"/>
                </a:solidFill>
                <a:latin typeface="Comic Sans MS" pitchFamily="66" charset="0"/>
              </a:rPr>
              <a:t>boyl</a:t>
            </a:r>
            <a:r>
              <a:rPr lang="en-GB" sz="1200" dirty="0">
                <a:solidFill>
                  <a:schemeClr val="tx1"/>
                </a:solidFill>
                <a:latin typeface="Comic Sans MS" pitchFamily="66" charset="0"/>
              </a:rPr>
              <a:t>	  boy                    </a:t>
            </a:r>
            <a:r>
              <a:rPr lang="en-GB" sz="1200" dirty="0" err="1">
                <a:solidFill>
                  <a:schemeClr val="tx1"/>
                </a:solidFill>
                <a:latin typeface="Comic Sans MS" pitchFamily="66" charset="0"/>
              </a:rPr>
              <a:t>boi</a:t>
            </a:r>
            <a:endParaRPr lang="en-GB" sz="1200" dirty="0">
              <a:solidFill>
                <a:schemeClr val="tx1"/>
              </a:solidFill>
              <a:latin typeface="Comic Sans MS" pitchFamily="66" charset="0"/>
            </a:endParaRPr>
          </a:p>
          <a:p>
            <a:pPr>
              <a:lnSpc>
                <a:spcPct val="80000"/>
              </a:lnSpc>
            </a:pPr>
            <a:r>
              <a:rPr lang="en-GB" sz="1200" dirty="0">
                <a:solidFill>
                  <a:schemeClr val="tx1"/>
                </a:solidFill>
                <a:latin typeface="Comic Sans MS" pitchFamily="66" charset="0"/>
              </a:rPr>
              <a:t>     throat               </a:t>
            </a:r>
            <a:r>
              <a:rPr lang="en-GB" sz="1200" dirty="0" err="1">
                <a:solidFill>
                  <a:schemeClr val="tx1"/>
                </a:solidFill>
                <a:latin typeface="Comic Sans MS" pitchFamily="66" charset="0"/>
              </a:rPr>
              <a:t>throwt</a:t>
            </a:r>
            <a:r>
              <a:rPr lang="en-GB" sz="1200" dirty="0">
                <a:solidFill>
                  <a:schemeClr val="tx1"/>
                </a:solidFill>
                <a:latin typeface="Comic Sans MS" pitchFamily="66" charset="0"/>
              </a:rPr>
              <a:t>	  snow                  </a:t>
            </a:r>
            <a:r>
              <a:rPr lang="en-GB" sz="1200" dirty="0" err="1">
                <a:solidFill>
                  <a:schemeClr val="tx1"/>
                </a:solidFill>
                <a:latin typeface="Comic Sans MS" pitchFamily="66" charset="0"/>
              </a:rPr>
              <a:t>snoa</a:t>
            </a:r>
            <a:endParaRPr lang="en-GB" sz="1200" dirty="0">
              <a:solidFill>
                <a:schemeClr val="tx1"/>
              </a:solidFill>
              <a:latin typeface="Comic Sans MS" pitchFamily="66" charset="0"/>
            </a:endParaRPr>
          </a:p>
          <a:p>
            <a:r>
              <a:rPr lang="en-GB" sz="1200" dirty="0">
                <a:solidFill>
                  <a:schemeClr val="tx1"/>
                </a:solidFill>
                <a:latin typeface="Comic Sans MS" pitchFamily="66" charset="0"/>
              </a:rPr>
              <a:t>Read stories</a:t>
            </a:r>
          </a:p>
          <a:p>
            <a:r>
              <a:rPr lang="en-GB" sz="1200" dirty="0">
                <a:solidFill>
                  <a:schemeClr val="tx1"/>
                </a:solidFill>
                <a:latin typeface="Comic Sans MS" pitchFamily="66" charset="0"/>
              </a:rPr>
              <a:t>Use puppets and toys</a:t>
            </a:r>
          </a:p>
          <a:p>
            <a:r>
              <a:rPr lang="en-GB" sz="1200" dirty="0">
                <a:solidFill>
                  <a:schemeClr val="tx1"/>
                </a:solidFill>
                <a:latin typeface="Comic Sans MS" pitchFamily="66" charset="0"/>
              </a:rPr>
              <a:t>Play ‘I spy’</a:t>
            </a:r>
          </a:p>
          <a:p>
            <a:r>
              <a:rPr lang="en-GB" sz="1200" dirty="0">
                <a:solidFill>
                  <a:schemeClr val="tx1"/>
                </a:solidFill>
                <a:latin typeface="Comic Sans MS" pitchFamily="66" charset="0"/>
              </a:rPr>
              <a:t>Continue to play with magnetic letters, using some two-grapheme (letter) combinations, </a:t>
            </a:r>
            <a:r>
              <a:rPr lang="en-GB" sz="1200" dirty="0" err="1">
                <a:solidFill>
                  <a:schemeClr val="tx1"/>
                </a:solidFill>
                <a:latin typeface="Comic Sans MS" pitchFamily="66" charset="0"/>
              </a:rPr>
              <a:t>eg</a:t>
            </a:r>
            <a:r>
              <a:rPr lang="en-GB" sz="1200" dirty="0">
                <a:solidFill>
                  <a:schemeClr val="tx1"/>
                </a:solidFill>
                <a:latin typeface="Comic Sans MS" pitchFamily="66" charset="0"/>
              </a:rPr>
              <a:t>: </a:t>
            </a:r>
            <a:r>
              <a:rPr lang="en-GB" sz="1200" i="1" dirty="0">
                <a:solidFill>
                  <a:schemeClr val="tx1"/>
                </a:solidFill>
                <a:latin typeface="Comic Sans MS" pitchFamily="66" charset="0"/>
              </a:rPr>
              <a:t>r-</a:t>
            </a:r>
            <a:r>
              <a:rPr lang="en-GB" sz="1200" i="1" dirty="0" err="1">
                <a:solidFill>
                  <a:schemeClr val="tx1"/>
                </a:solidFill>
                <a:latin typeface="Comic Sans MS" pitchFamily="66" charset="0"/>
              </a:rPr>
              <a:t>ai</a:t>
            </a:r>
            <a:r>
              <a:rPr lang="en-GB" sz="1200" i="1" dirty="0">
                <a:solidFill>
                  <a:schemeClr val="tx1"/>
                </a:solidFill>
                <a:latin typeface="Comic Sans MS" pitchFamily="66" charset="0"/>
              </a:rPr>
              <a:t>-n = rain</a:t>
            </a:r>
            <a:r>
              <a:rPr lang="en-GB" sz="1200" dirty="0">
                <a:solidFill>
                  <a:schemeClr val="tx1"/>
                </a:solidFill>
                <a:latin typeface="Comic Sans MS" pitchFamily="66" charset="0"/>
              </a:rPr>
              <a:t> blending for reading  </a:t>
            </a:r>
            <a:r>
              <a:rPr lang="en-GB" sz="1200" i="1" dirty="0">
                <a:solidFill>
                  <a:schemeClr val="tx1"/>
                </a:solidFill>
                <a:latin typeface="Comic Sans MS" pitchFamily="66" charset="0"/>
              </a:rPr>
              <a:t>rain = r-</a:t>
            </a:r>
            <a:r>
              <a:rPr lang="en-GB" sz="1200" i="1" dirty="0" err="1">
                <a:solidFill>
                  <a:schemeClr val="tx1"/>
                </a:solidFill>
                <a:latin typeface="Comic Sans MS" pitchFamily="66" charset="0"/>
              </a:rPr>
              <a:t>ai</a:t>
            </a:r>
            <a:r>
              <a:rPr lang="en-GB" sz="1200" i="1" dirty="0">
                <a:solidFill>
                  <a:schemeClr val="tx1"/>
                </a:solidFill>
                <a:latin typeface="Comic Sans MS" pitchFamily="66" charset="0"/>
              </a:rPr>
              <a:t>-n</a:t>
            </a:r>
            <a:r>
              <a:rPr lang="en-GB" sz="1200" dirty="0">
                <a:solidFill>
                  <a:schemeClr val="tx1"/>
                </a:solidFill>
                <a:latin typeface="Comic Sans MS" pitchFamily="66" charset="0"/>
              </a:rPr>
              <a:t> segmenting for spelling</a:t>
            </a:r>
          </a:p>
          <a:p>
            <a:r>
              <a:rPr lang="en-GB" sz="1200" dirty="0">
                <a:solidFill>
                  <a:schemeClr val="tx1"/>
                </a:solidFill>
                <a:latin typeface="Comic Sans MS" pitchFamily="66" charset="0"/>
              </a:rPr>
              <a:t>Praise your child for trying out words</a:t>
            </a:r>
          </a:p>
          <a:p>
            <a:r>
              <a:rPr lang="en-GB" sz="1200" dirty="0">
                <a:solidFill>
                  <a:schemeClr val="tx1"/>
                </a:solidFill>
                <a:latin typeface="Comic Sans MS" pitchFamily="66" charset="0"/>
              </a:rPr>
              <a:t>Practice tricky words</a:t>
            </a:r>
          </a:p>
          <a:p>
            <a:r>
              <a:rPr lang="en-GB" sz="1200" dirty="0">
                <a:solidFill>
                  <a:schemeClr val="tx1"/>
                </a:solidFill>
                <a:latin typeface="Comic Sans MS" pitchFamily="66" charset="0"/>
              </a:rPr>
              <a:t>Create phonic games with a timer</a:t>
            </a:r>
          </a:p>
          <a:p>
            <a:r>
              <a:rPr lang="en-GB" sz="1200" dirty="0">
                <a:solidFill>
                  <a:schemeClr val="tx1"/>
                </a:solidFill>
                <a:latin typeface="Comic Sans MS" pitchFamily="66" charset="0"/>
              </a:rPr>
              <a:t>Play pairs</a:t>
            </a:r>
          </a:p>
          <a:p>
            <a:pPr>
              <a:lnSpc>
                <a:spcPct val="90000"/>
              </a:lnSpc>
            </a:pPr>
            <a:endParaRPr lang="en-GB" sz="12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5229D140-AAC3-4F40-8C31-B90BD13AAE5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668344" y="1005111"/>
            <a:ext cx="609600" cy="6096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A7A9277-0E92-4119-A00B-8E882AB4868B}"/>
              </a:ext>
            </a:extLst>
          </p:cNvPr>
          <p:cNvSpPr txBox="1"/>
          <p:nvPr/>
        </p:nvSpPr>
        <p:spPr>
          <a:xfrm>
            <a:off x="5750446" y="5391224"/>
            <a:ext cx="29054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>
                <a:latin typeface="Comic Sans MS" panose="030F0702030302020204" pitchFamily="66" charset="0"/>
              </a:rPr>
              <a:t>Phonics Play </a:t>
            </a:r>
          </a:p>
          <a:p>
            <a:r>
              <a:rPr lang="en-GB" dirty="0">
                <a:latin typeface="Comic Sans MS" panose="030F0702030302020204" pitchFamily="66" charset="0"/>
                <a:hlinkClick r:id="rId5"/>
              </a:rPr>
              <a:t>https://www.phonicsplay.co.uk/resources/phase/2/buried-treasure</a:t>
            </a:r>
            <a:endParaRPr lang="en-GB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20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695146"/>
            <a:ext cx="8534400" cy="608112"/>
          </a:xfrm>
        </p:spPr>
        <p:txBody>
          <a:bodyPr>
            <a:norm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Monster Phonics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en-GB" b="1" dirty="0">
                <a:latin typeface="Comic Sans MS" panose="030F0702030302020204" pitchFamily="66" charset="0"/>
              </a:rPr>
              <a:t>Meet the monsters...</a:t>
            </a:r>
          </a:p>
          <a:p>
            <a:pPr>
              <a:buNone/>
            </a:pPr>
            <a:r>
              <a:rPr lang="en-GB" dirty="0">
                <a:latin typeface="Comic Sans MS" panose="030F0702030302020204" pitchFamily="66" charset="0"/>
                <a:hlinkClick r:id="rId4"/>
              </a:rPr>
              <a:t>https://youtu.be/5u0N7LJIW0Q</a:t>
            </a:r>
            <a:endParaRPr lang="en-GB" dirty="0">
              <a:latin typeface="Comic Sans MS" panose="030F0702030302020204" pitchFamily="66" charset="0"/>
            </a:endParaRPr>
          </a:p>
          <a:p>
            <a:pPr algn="ctr">
              <a:buNone/>
            </a:pPr>
            <a:r>
              <a:rPr lang="en-GB" b="1" dirty="0">
                <a:latin typeface="Comic Sans MS" panose="030F0702030302020204" pitchFamily="66" charset="0"/>
              </a:rPr>
              <a:t>Actions...</a:t>
            </a:r>
            <a:endParaRPr lang="en-GB" dirty="0">
              <a:latin typeface="Comic Sans MS" panose="030F0702030302020204" pitchFamily="66" charset="0"/>
            </a:endParaRPr>
          </a:p>
          <a:p>
            <a:pPr>
              <a:buNone/>
            </a:pPr>
            <a:r>
              <a:rPr lang="en-GB" dirty="0">
                <a:latin typeface="Comic Sans MS" panose="030F0702030302020204" pitchFamily="66" charset="0"/>
                <a:hlinkClick r:id="rId5"/>
              </a:rPr>
              <a:t>https://youtu.be/LnXdH1dA5vI</a:t>
            </a:r>
            <a:endParaRPr lang="en-GB" dirty="0">
              <a:latin typeface="Comic Sans MS" panose="030F0702030302020204" pitchFamily="66" charset="0"/>
            </a:endParaRPr>
          </a:p>
          <a:p>
            <a:pPr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Each lesson starts with a video, song or story.</a:t>
            </a:r>
          </a:p>
          <a:p>
            <a:pPr>
              <a:buNone/>
            </a:pPr>
            <a:r>
              <a:rPr lang="en-GB" dirty="0">
                <a:latin typeface="Comic Sans MS" panose="030F0702030302020204" pitchFamily="66" charset="0"/>
                <a:hlinkClick r:id="rId6"/>
              </a:rPr>
              <a:t>https://youtu.be/X1hNt2UBBxQ</a:t>
            </a:r>
            <a:endParaRPr lang="en-GB" dirty="0">
              <a:latin typeface="Comic Sans MS" panose="030F0702030302020204" pitchFamily="66" charset="0"/>
            </a:endParaRPr>
          </a:p>
          <a:p>
            <a:pPr>
              <a:buNone/>
            </a:pPr>
            <a:r>
              <a:rPr lang="en-GB" dirty="0">
                <a:latin typeface="Comic Sans MS" panose="030F0702030302020204" pitchFamily="66" charset="0"/>
              </a:rPr>
              <a:t> </a:t>
            </a:r>
          </a:p>
        </p:txBody>
      </p:sp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D9831B94-BA77-4CDB-8E38-EA5D71BB43B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7164288" y="83218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09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Reading Fluency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Children should be reading their book with over 90% accuracy </a:t>
            </a:r>
          </a:p>
          <a:p>
            <a:r>
              <a:rPr lang="en-GB" dirty="0">
                <a:latin typeface="Comic Sans MS" panose="030F0702030302020204" pitchFamily="66" charset="0"/>
              </a:rPr>
              <a:t>Fluency is achieved not when children read without decoding but when they read by chunking and phrasing. </a:t>
            </a:r>
          </a:p>
        </p:txBody>
      </p:sp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46249DFB-70FB-4CB3-BF43-60C8A37AB07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724128" y="83671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30652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55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Look out for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Is the child struggling to decode words?</a:t>
            </a:r>
          </a:p>
          <a:p>
            <a:r>
              <a:rPr lang="en-GB" dirty="0">
                <a:latin typeface="Comic Sans MS" panose="030F0702030302020204" pitchFamily="66" charset="0"/>
              </a:rPr>
              <a:t>Does the child have enough high frequency words in their vocabulary?</a:t>
            </a:r>
          </a:p>
          <a:p>
            <a:r>
              <a:rPr lang="en-GB" dirty="0">
                <a:latin typeface="Comic Sans MS" panose="030F0702030302020204" pitchFamily="66" charset="0"/>
              </a:rPr>
              <a:t>Is the child reading with intonation and expression?</a:t>
            </a:r>
          </a:p>
          <a:p>
            <a:r>
              <a:rPr lang="en-GB" dirty="0">
                <a:latin typeface="Comic Sans MS" panose="030F0702030302020204" pitchFamily="66" charset="0"/>
              </a:rPr>
              <a:t>Is the child aware of and using punctuation?</a:t>
            </a:r>
          </a:p>
          <a:p>
            <a:r>
              <a:rPr lang="en-GB" dirty="0">
                <a:latin typeface="Comic Sans MS" panose="030F0702030302020204" pitchFamily="66" charset="0"/>
              </a:rPr>
              <a:t>Does the child read in phrases and sentences?</a:t>
            </a:r>
          </a:p>
          <a:p>
            <a:r>
              <a:rPr lang="en-GB" dirty="0">
                <a:latin typeface="Comic Sans MS" panose="030F0702030302020204" pitchFamily="66" charset="0"/>
              </a:rPr>
              <a:t>Does the child self correct?</a:t>
            </a:r>
          </a:p>
          <a:p>
            <a:r>
              <a:rPr lang="en-GB" dirty="0">
                <a:latin typeface="Comic Sans MS" panose="030F0702030302020204" pitchFamily="66" charset="0"/>
              </a:rPr>
              <a:t>How do they track the text? How are their eyes moving? </a:t>
            </a:r>
          </a:p>
        </p:txBody>
      </p:sp>
    </p:spTree>
    <p:extLst>
      <p:ext uri="{BB962C8B-B14F-4D97-AF65-F5344CB8AC3E}">
        <p14:creationId xmlns:p14="http://schemas.microsoft.com/office/powerpoint/2010/main" val="404335058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BB86BB90-8447-4507-8CE4-285028AE79A9}"/>
              </a:ext>
            </a:extLst>
          </p:cNvPr>
          <p:cNvSpPr txBox="1"/>
          <p:nvPr/>
        </p:nvSpPr>
        <p:spPr>
          <a:xfrm>
            <a:off x="467544" y="2204864"/>
            <a:ext cx="8496944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At Roebuck we use DSR (daily supported reading) to promote progression in reading. </a:t>
            </a:r>
          </a:p>
          <a:p>
            <a:r>
              <a:rPr lang="en-GB" dirty="0">
                <a:latin typeface="Comic Sans MS" panose="030F0702030302020204" pitchFamily="66" charset="0"/>
              </a:rPr>
              <a:t>The children are grouped by ability and work closely with an adult (up to groups of 6) to share a text each day. 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The sessions last for 20 minutes and involves a mixture of being read to, reading, questioning and sentence structure activities. 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The adult use assessment sheets to record any successes and targets for each child. These are shared with the class teachers and children are moved through the groups accordingly.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76C4C88-666F-434D-BEE0-1AFFB144A568}"/>
              </a:ext>
            </a:extLst>
          </p:cNvPr>
          <p:cNvSpPr txBox="1"/>
          <p:nvPr/>
        </p:nvSpPr>
        <p:spPr>
          <a:xfrm>
            <a:off x="755576" y="836712"/>
            <a:ext cx="27363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bg1"/>
                </a:solidFill>
                <a:latin typeface="Comic Sans MS" panose="030F0702030302020204" pitchFamily="66" charset="0"/>
              </a:rPr>
              <a:t>DSR</a:t>
            </a:r>
          </a:p>
        </p:txBody>
      </p:sp>
      <p:pic>
        <p:nvPicPr>
          <p:cNvPr id="5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43365921-BEA9-4FBD-BEFA-B6E2A0DEEC6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6732240" y="866428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69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438525-A3C9-4EE3-9604-C14B086265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Reading at home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692CA2-D3ED-4C44-A721-570C9397B69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Bef>
                <a:spcPct val="50000"/>
              </a:spcBef>
              <a:buFontTx/>
              <a:buChar char="•"/>
            </a:pPr>
            <a:r>
              <a:rPr lang="en-GB" dirty="0">
                <a:solidFill>
                  <a:schemeClr val="tx1"/>
                </a:solidFill>
                <a:latin typeface="Comic Sans MS" pitchFamily="66" charset="0"/>
              </a:rPr>
              <a:t>Please continue to read with your child each night and encourage them to: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GB" dirty="0">
                <a:solidFill>
                  <a:schemeClr val="tx1"/>
                </a:solidFill>
                <a:latin typeface="Comic Sans MS" pitchFamily="66" charset="0"/>
              </a:rPr>
              <a:t>Sound out, Re-read to check it makes sense, Use pictures for clues., Ask questions about the book, and most importantly ENJOY READING!</a:t>
            </a:r>
          </a:p>
          <a:p>
            <a:pPr>
              <a:spcBef>
                <a:spcPct val="50000"/>
              </a:spcBef>
              <a:buFontTx/>
              <a:buChar char="•"/>
            </a:pPr>
            <a:endParaRPr lang="en-GB" dirty="0">
              <a:solidFill>
                <a:schemeClr val="tx1"/>
              </a:solidFill>
              <a:latin typeface="Comic Sans MS" pitchFamily="66" charset="0"/>
            </a:endParaRP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GB" dirty="0">
                <a:solidFill>
                  <a:schemeClr val="tx1"/>
                </a:solidFill>
                <a:latin typeface="Comic Sans MS" pitchFamily="66" charset="0"/>
              </a:rPr>
              <a:t>Children are expected to read at least 5 times a week. The number of times they have read is recorded. The class with the highest number of children that have read 5 times or more are celebrated during Friday’s assemblies and given a reading trophy!</a:t>
            </a:r>
          </a:p>
          <a:p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EE599AF2-F963-4965-B71D-E1FDFD2AEB4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148064" y="92433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62785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07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Dividend">
  <a:themeElements>
    <a:clrScheme name="Dividend">
      <a:dk1>
        <a:sysClr val="windowText" lastClr="000000"/>
      </a:dk1>
      <a:lt1>
        <a:sysClr val="window" lastClr="FFFFFF"/>
      </a:lt1>
      <a:dk2>
        <a:srgbClr val="3D3D3D"/>
      </a:dk2>
      <a:lt2>
        <a:srgbClr val="EBEBEB"/>
      </a:lt2>
      <a:accent1>
        <a:srgbClr val="4D1434"/>
      </a:accent1>
      <a:accent2>
        <a:srgbClr val="903163"/>
      </a:accent2>
      <a:accent3>
        <a:srgbClr val="B2324B"/>
      </a:accent3>
      <a:accent4>
        <a:srgbClr val="969FA7"/>
      </a:accent4>
      <a:accent5>
        <a:srgbClr val="66B1CE"/>
      </a:accent5>
      <a:accent6>
        <a:srgbClr val="40619D"/>
      </a:accent6>
      <a:hlink>
        <a:srgbClr val="828282"/>
      </a:hlink>
      <a:folHlink>
        <a:srgbClr val="A5A5A5"/>
      </a:folHlink>
    </a:clrScheme>
    <a:fontScheme name="Dividend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ividend">
      <a:fillStyleLst>
        <a:solidFill>
          <a:schemeClr val="phClr"/>
        </a:solidFill>
        <a:gradFill rotWithShape="1">
          <a:gsLst>
            <a:gs pos="0">
              <a:schemeClr val="phClr">
                <a:tint val="68000"/>
                <a:alpha val="90000"/>
                <a:lumMod val="100000"/>
              </a:schemeClr>
            </a:gs>
            <a:gs pos="100000">
              <a:schemeClr val="phClr">
                <a:tint val="90000"/>
                <a:lumMod val="9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lumMod val="110000"/>
              </a:schemeClr>
            </a:gs>
            <a:gs pos="84000">
              <a:schemeClr val="phClr">
                <a:shade val="90000"/>
                <a:lumMod val="88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>
              <a:lumMod val="90000"/>
            </a:schemeClr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88900" dist="38100" dir="504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88000">
              <a:schemeClr val="phClr">
                <a:shade val="94000"/>
                <a:satMod val="110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ividend" id="{9697A71B-4AB7-4A1A-BD5B-BB2D22835B57}" vid="{C21699FF-00E4-43C8-BBCC-D7E5536C371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TM03457464[[fn=Dividend]]</Template>
  <TotalTime>3042</TotalTime>
  <Words>2708</Words>
  <Application>Microsoft Office PowerPoint</Application>
  <PresentationFormat>On-screen Show (4:3)</PresentationFormat>
  <Paragraphs>314</Paragraphs>
  <Slides>34</Slides>
  <Notes>6</Notes>
  <HiddenSlides>0</HiddenSlides>
  <MMClips>34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40" baseType="lpstr">
      <vt:lpstr>Arial</vt:lpstr>
      <vt:lpstr>Calibri</vt:lpstr>
      <vt:lpstr>Comic Sans MS</vt:lpstr>
      <vt:lpstr>Gill Sans MT</vt:lpstr>
      <vt:lpstr>Wingdings 2</vt:lpstr>
      <vt:lpstr>Dividend</vt:lpstr>
      <vt:lpstr>Phonics and Reading</vt:lpstr>
      <vt:lpstr>What is Phonics? </vt:lpstr>
      <vt:lpstr>Monster Phonics </vt:lpstr>
      <vt:lpstr>Phonic Phase Timeline</vt:lpstr>
      <vt:lpstr>Phonic Vocabulary</vt:lpstr>
      <vt:lpstr>Common Mistakes</vt:lpstr>
      <vt:lpstr>Phase 1 Getting Ready for Phonics </vt:lpstr>
      <vt:lpstr>  Phase 2: Learning phonemes to read and write simple words </vt:lpstr>
      <vt:lpstr>PowerPoint Presentation</vt:lpstr>
      <vt:lpstr>Tricky Words</vt:lpstr>
      <vt:lpstr>Phase 3</vt:lpstr>
      <vt:lpstr>Phase 3</vt:lpstr>
      <vt:lpstr>Monster phonics </vt:lpstr>
      <vt:lpstr>Phoneme frames…</vt:lpstr>
      <vt:lpstr>Here is how we would use the phoneme frame </vt:lpstr>
      <vt:lpstr>use the phoneme frame to work out how many sounds there are in these words</vt:lpstr>
      <vt:lpstr>PowerPoint Presentation</vt:lpstr>
      <vt:lpstr>Phase 5  </vt:lpstr>
      <vt:lpstr>Phase 5 -Graphemes taught</vt:lpstr>
      <vt:lpstr>Phase 5  Alternative Pronunciations </vt:lpstr>
      <vt:lpstr>Phase 5 –Alternative Spellings </vt:lpstr>
      <vt:lpstr>Homophones and near homophones</vt:lpstr>
      <vt:lpstr>Prefixes</vt:lpstr>
      <vt:lpstr>      Phonics screening test</vt:lpstr>
      <vt:lpstr>Example</vt:lpstr>
      <vt:lpstr>Sections of the test</vt:lpstr>
      <vt:lpstr>How is it marked?</vt:lpstr>
      <vt:lpstr>What do we do with the results?</vt:lpstr>
      <vt:lpstr>Is there anything I can do at home? </vt:lpstr>
      <vt:lpstr>Monster Phonics</vt:lpstr>
      <vt:lpstr>Reading Fluency </vt:lpstr>
      <vt:lpstr>Look out for </vt:lpstr>
      <vt:lpstr>PowerPoint Presentation</vt:lpstr>
      <vt:lpstr>Reading at home</vt:lpstr>
    </vt:vector>
  </TitlesOfParts>
  <Company>Grizli777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Phonics Evening</dc:title>
  <dc:creator>User</dc:creator>
  <cp:lastModifiedBy>MariA</cp:lastModifiedBy>
  <cp:revision>33</cp:revision>
  <cp:lastPrinted>2019-09-18T07:34:16Z</cp:lastPrinted>
  <dcterms:created xsi:type="dcterms:W3CDTF">2019-09-15T19:04:48Z</dcterms:created>
  <dcterms:modified xsi:type="dcterms:W3CDTF">2020-10-02T10:32:00Z</dcterms:modified>
</cp:coreProperties>
</file>