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3"/>
  </p:notesMasterIdLst>
  <p:sldIdLst>
    <p:sldId id="317" r:id="rId2"/>
    <p:sldId id="257" r:id="rId3"/>
    <p:sldId id="258" r:id="rId4"/>
    <p:sldId id="260" r:id="rId5"/>
    <p:sldId id="268" r:id="rId6"/>
    <p:sldId id="269" r:id="rId7"/>
    <p:sldId id="270" r:id="rId8"/>
    <p:sldId id="303" r:id="rId9"/>
    <p:sldId id="304" r:id="rId10"/>
    <p:sldId id="305" r:id="rId11"/>
    <p:sldId id="271" r:id="rId12"/>
    <p:sldId id="265" r:id="rId13"/>
    <p:sldId id="272" r:id="rId14"/>
    <p:sldId id="273" r:id="rId15"/>
    <p:sldId id="297" r:id="rId16"/>
    <p:sldId id="274" r:id="rId17"/>
    <p:sldId id="275" r:id="rId18"/>
    <p:sldId id="282" r:id="rId19"/>
    <p:sldId id="309" r:id="rId20"/>
    <p:sldId id="280" r:id="rId21"/>
    <p:sldId id="287" r:id="rId22"/>
    <p:sldId id="284" r:id="rId23"/>
    <p:sldId id="286" r:id="rId24"/>
    <p:sldId id="285" r:id="rId25"/>
    <p:sldId id="310" r:id="rId26"/>
    <p:sldId id="312" r:id="rId27"/>
    <p:sldId id="313" r:id="rId28"/>
    <p:sldId id="314" r:id="rId29"/>
    <p:sldId id="261" r:id="rId30"/>
    <p:sldId id="288" r:id="rId31"/>
    <p:sldId id="308" r:id="rId32"/>
    <p:sldId id="289" r:id="rId33"/>
    <p:sldId id="316" r:id="rId34"/>
    <p:sldId id="283" r:id="rId35"/>
    <p:sldId id="307" r:id="rId36"/>
    <p:sldId id="281" r:id="rId37"/>
    <p:sldId id="279" r:id="rId38"/>
    <p:sldId id="291" r:id="rId39"/>
    <p:sldId id="306" r:id="rId40"/>
    <p:sldId id="290" r:id="rId41"/>
    <p:sldId id="292" r:id="rId42"/>
    <p:sldId id="294" r:id="rId43"/>
    <p:sldId id="295" r:id="rId44"/>
    <p:sldId id="301" r:id="rId45"/>
    <p:sldId id="296" r:id="rId46"/>
    <p:sldId id="298" r:id="rId47"/>
    <p:sldId id="302" r:id="rId48"/>
    <p:sldId id="300" r:id="rId49"/>
    <p:sldId id="299" r:id="rId50"/>
    <p:sldId id="276" r:id="rId51"/>
    <p:sldId id="277" r:id="rId52"/>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28"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70228E-32D5-4384-83A5-F79D3B26DBD4}" type="doc">
      <dgm:prSet loTypeId="urn:microsoft.com/office/officeart/2005/8/layout/hProcess9" loCatId="process" qsTypeId="urn:microsoft.com/office/officeart/2005/8/quickstyle/simple1" qsCatId="simple" csTypeId="urn:microsoft.com/office/officeart/2005/8/colors/colorful1" csCatId="colorful" phldr="1"/>
      <dgm:spPr/>
      <dgm:t>
        <a:bodyPr/>
        <a:lstStyle/>
        <a:p>
          <a:endParaRPr lang="en-GB"/>
        </a:p>
      </dgm:t>
    </dgm:pt>
    <dgm:pt modelId="{F5AFF5E5-9FF8-4708-81B9-F1BE6969A1AF}" type="pres">
      <dgm:prSet presAssocID="{6170228E-32D5-4384-83A5-F79D3B26DBD4}" presName="CompostProcess" presStyleCnt="0">
        <dgm:presLayoutVars>
          <dgm:dir/>
          <dgm:resizeHandles val="exact"/>
        </dgm:presLayoutVars>
      </dgm:prSet>
      <dgm:spPr/>
    </dgm:pt>
    <dgm:pt modelId="{2012CC93-254D-4D94-A123-BFF1204F7EDF}" type="pres">
      <dgm:prSet presAssocID="{6170228E-32D5-4384-83A5-F79D3B26DBD4}" presName="arrow" presStyleLbl="bgShp" presStyleIdx="0" presStyleCnt="1"/>
      <dgm:spPr/>
    </dgm:pt>
    <dgm:pt modelId="{73D150CA-3298-42DA-BA22-12E278691ECA}" type="pres">
      <dgm:prSet presAssocID="{6170228E-32D5-4384-83A5-F79D3B26DBD4}" presName="linearProcess" presStyleCnt="0"/>
      <dgm:spPr/>
    </dgm:pt>
  </dgm:ptLst>
  <dgm:cxnLst>
    <dgm:cxn modelId="{FF057E42-8E95-4D00-A6F9-472229F73216}" type="presOf" srcId="{6170228E-32D5-4384-83A5-F79D3B26DBD4}" destId="{F5AFF5E5-9FF8-4708-81B9-F1BE6969A1AF}" srcOrd="0" destOrd="0" presId="urn:microsoft.com/office/officeart/2005/8/layout/hProcess9"/>
    <dgm:cxn modelId="{F86797D9-A114-43EF-A02A-A30D7A5FD965}" type="presParOf" srcId="{F5AFF5E5-9FF8-4708-81B9-F1BE6969A1AF}" destId="{2012CC93-254D-4D94-A123-BFF1204F7EDF}" srcOrd="0" destOrd="0" presId="urn:microsoft.com/office/officeart/2005/8/layout/hProcess9"/>
    <dgm:cxn modelId="{7746E623-9A2B-4FB8-A6F2-2874FED69036}" type="presParOf" srcId="{F5AFF5E5-9FF8-4708-81B9-F1BE6969A1AF}" destId="{73D150CA-3298-42DA-BA22-12E278691ECA}" srcOrd="1"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170228E-32D5-4384-83A5-F79D3B26DBD4}" type="doc">
      <dgm:prSet loTypeId="urn:microsoft.com/office/officeart/2005/8/layout/hProcess9" loCatId="process" qsTypeId="urn:microsoft.com/office/officeart/2005/8/quickstyle/simple1" qsCatId="simple" csTypeId="urn:microsoft.com/office/officeart/2005/8/colors/colorful1" csCatId="colorful" phldr="1"/>
      <dgm:spPr/>
      <dgm:t>
        <a:bodyPr/>
        <a:lstStyle/>
        <a:p>
          <a:endParaRPr lang="en-GB"/>
        </a:p>
      </dgm:t>
    </dgm:pt>
    <dgm:pt modelId="{F5AFF5E5-9FF8-4708-81B9-F1BE6969A1AF}" type="pres">
      <dgm:prSet presAssocID="{6170228E-32D5-4384-83A5-F79D3B26DBD4}" presName="CompostProcess" presStyleCnt="0">
        <dgm:presLayoutVars>
          <dgm:dir/>
          <dgm:resizeHandles val="exact"/>
        </dgm:presLayoutVars>
      </dgm:prSet>
      <dgm:spPr/>
    </dgm:pt>
    <dgm:pt modelId="{2012CC93-254D-4D94-A123-BFF1204F7EDF}" type="pres">
      <dgm:prSet presAssocID="{6170228E-32D5-4384-83A5-F79D3B26DBD4}" presName="arrow" presStyleLbl="bgShp" presStyleIdx="0" presStyleCnt="1" custLinFactNeighborX="74" custLinFactNeighborY="-394"/>
      <dgm:spPr/>
    </dgm:pt>
    <dgm:pt modelId="{73D150CA-3298-42DA-BA22-12E278691ECA}" type="pres">
      <dgm:prSet presAssocID="{6170228E-32D5-4384-83A5-F79D3B26DBD4}" presName="linearProcess" presStyleCnt="0"/>
      <dgm:spPr/>
    </dgm:pt>
  </dgm:ptLst>
  <dgm:cxnLst>
    <dgm:cxn modelId="{B06DE44B-7DDF-4B49-9B20-F90B0192903A}" type="presOf" srcId="{6170228E-32D5-4384-83A5-F79D3B26DBD4}" destId="{F5AFF5E5-9FF8-4708-81B9-F1BE6969A1AF}" srcOrd="0" destOrd="0" presId="urn:microsoft.com/office/officeart/2005/8/layout/hProcess9"/>
    <dgm:cxn modelId="{3A974BFD-D455-4664-9D58-C974C0B6532A}" type="presParOf" srcId="{F5AFF5E5-9FF8-4708-81B9-F1BE6969A1AF}" destId="{2012CC93-254D-4D94-A123-BFF1204F7EDF}" srcOrd="0" destOrd="0" presId="urn:microsoft.com/office/officeart/2005/8/layout/hProcess9"/>
    <dgm:cxn modelId="{B0CC9AA4-B4FE-4002-A3FB-745C9403F6F6}" type="presParOf" srcId="{F5AFF5E5-9FF8-4708-81B9-F1BE6969A1AF}" destId="{73D150CA-3298-42DA-BA22-12E278691ECA}" srcOrd="1"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12CC93-254D-4D94-A123-BFF1204F7EDF}">
      <dsp:nvSpPr>
        <dsp:cNvPr id="0" name=""/>
        <dsp:cNvSpPr/>
      </dsp:nvSpPr>
      <dsp:spPr>
        <a:xfrm>
          <a:off x="642671" y="0"/>
          <a:ext cx="7283609" cy="5544616"/>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12CC93-254D-4D94-A123-BFF1204F7EDF}">
      <dsp:nvSpPr>
        <dsp:cNvPr id="0" name=""/>
        <dsp:cNvSpPr/>
      </dsp:nvSpPr>
      <dsp:spPr>
        <a:xfrm>
          <a:off x="648061" y="0"/>
          <a:ext cx="7283609" cy="5544616"/>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BF3244A7-3DB8-4921-A7D4-3659D79FA55C}" type="datetimeFigureOut">
              <a:rPr lang="en-GB" smtClean="0"/>
              <a:t>27/06/2022</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6036AA5A-8BF4-41CE-BAD9-1D834CC7DC94}" type="slidenum">
              <a:rPr lang="en-GB" smtClean="0"/>
              <a:t>‹#›</a:t>
            </a:fld>
            <a:endParaRPr lang="en-GB"/>
          </a:p>
        </p:txBody>
      </p:sp>
    </p:spTree>
    <p:extLst>
      <p:ext uri="{BB962C8B-B14F-4D97-AF65-F5344CB8AC3E}">
        <p14:creationId xmlns:p14="http://schemas.microsoft.com/office/powerpoint/2010/main" val="33686968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850438" y="9428580"/>
            <a:ext cx="2945657" cy="498055"/>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6E65A79-3FC9-4751-B0F0-6F7F1E5ED907}" type="slidenum">
              <a:t>10</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see hand outs</a:t>
            </a:r>
          </a:p>
          <a:p>
            <a:r>
              <a:rPr lang="en-GB" dirty="0"/>
              <a:t>Making</a:t>
            </a:r>
            <a:r>
              <a:rPr lang="en-GB" baseline="0" dirty="0"/>
              <a:t> pancakes- using purple mash              see James Mayhew book- jump into a picture </a:t>
            </a:r>
            <a:endParaRPr lang="en-GB" dirty="0"/>
          </a:p>
        </p:txBody>
      </p:sp>
      <p:sp>
        <p:nvSpPr>
          <p:cNvPr id="4" name="Slide Number Placeholder 3"/>
          <p:cNvSpPr>
            <a:spLocks noGrp="1"/>
          </p:cNvSpPr>
          <p:nvPr>
            <p:ph type="sldNum" sz="quarter" idx="10"/>
          </p:nvPr>
        </p:nvSpPr>
        <p:spPr/>
        <p:txBody>
          <a:bodyPr/>
          <a:lstStyle/>
          <a:p>
            <a:fld id="{87C62B2D-4050-4678-9504-CE60C357F68B}" type="slidenum">
              <a:rPr lang="en-GB" smtClean="0"/>
              <a:t>21</a:t>
            </a:fld>
            <a:endParaRPr lang="en-GB"/>
          </a:p>
        </p:txBody>
      </p:sp>
    </p:spTree>
    <p:extLst>
      <p:ext uri="{BB962C8B-B14F-4D97-AF65-F5344CB8AC3E}">
        <p14:creationId xmlns:p14="http://schemas.microsoft.com/office/powerpoint/2010/main" val="3222198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n-US"/>
              <a:t>Click to edit Master title style</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a:t>Click to edit Master subtitle style</a:t>
            </a:r>
            <a:endParaRPr lang="en-US" dirty="0"/>
          </a:p>
        </p:txBody>
      </p:sp>
      <p:sp>
        <p:nvSpPr>
          <p:cNvPr id="4" name="Date Placeholder 3"/>
          <p:cNvSpPr>
            <a:spLocks noGrp="1"/>
          </p:cNvSpPr>
          <p:nvPr>
            <p:ph type="dt" sz="half" idx="10"/>
          </p:nvPr>
        </p:nvSpPr>
        <p:spPr/>
        <p:txBody>
          <a:bodyPr/>
          <a:lstStyle/>
          <a:p>
            <a:fld id="{A74AE453-C244-4BA9-B9DF-418144C62225}" type="datetimeFigureOut">
              <a:rPr lang="en-GB" smtClean="0"/>
              <a:t>27/06/2022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74AE453-C244-4BA9-B9DF-418144C62225}" type="datetimeFigureOut">
              <a:rPr lang="en-GB" smtClean="0"/>
              <a:t>27/06/2022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a:t>Click to edit Master title style</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a:t>Click to edit Master text styles</a:t>
            </a:r>
          </a:p>
        </p:txBody>
      </p:sp>
      <p:sp>
        <p:nvSpPr>
          <p:cNvPr id="4" name="Date Placeholder 3"/>
          <p:cNvSpPr>
            <a:spLocks noGrp="1"/>
          </p:cNvSpPr>
          <p:nvPr>
            <p:ph type="dt" sz="half" idx="10"/>
          </p:nvPr>
        </p:nvSpPr>
        <p:spPr/>
        <p:txBody>
          <a:bodyPr/>
          <a:lstStyle/>
          <a:p>
            <a:fld id="{A74AE453-C244-4BA9-B9DF-418144C62225}" type="datetimeFigureOut">
              <a:rPr lang="en-GB" smtClean="0"/>
              <a:t>27/06/2022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74AE453-C244-4BA9-B9DF-418144C62225}" type="datetimeFigureOut">
              <a:rPr lang="en-GB" smtClean="0"/>
              <a:t>27/06/2022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50D112-54E8-47DF-8662-DE489F32359F}"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a:t>Click to edit Master text styles</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a:t>Click to edit Master text styles</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74AE453-C244-4BA9-B9DF-418144C62225}" type="datetimeFigureOut">
              <a:rPr lang="en-GB" smtClean="0"/>
              <a:t>27/06/2022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74AE453-C244-4BA9-B9DF-418144C62225}" type="datetimeFigureOut">
              <a:rPr lang="en-GB" smtClean="0"/>
              <a:t>27/06/2022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74AE453-C244-4BA9-B9DF-418144C62225}" type="datetimeFigureOut">
              <a:rPr lang="en-GB" smtClean="0"/>
              <a:t>27/06/2022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a:t>Click to edit Master title style</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n-US"/>
              <a:t>Click to edit Master text styles</a:t>
            </a:r>
          </a:p>
        </p:txBody>
      </p:sp>
      <p:sp>
        <p:nvSpPr>
          <p:cNvPr id="5" name="Date Placeholder 4"/>
          <p:cNvSpPr>
            <a:spLocks noGrp="1"/>
          </p:cNvSpPr>
          <p:nvPr>
            <p:ph type="dt" sz="half" idx="10"/>
          </p:nvPr>
        </p:nvSpPr>
        <p:spPr/>
        <p:txBody>
          <a:bodyPr/>
          <a:lstStyle/>
          <a:p>
            <a:fld id="{A74AE453-C244-4BA9-B9DF-418144C62225}" type="datetimeFigureOut">
              <a:rPr lang="en-GB" smtClean="0"/>
              <a:t>27/06/2022</a:t>
            </a:fld>
            <a:endParaRPr lang="en-GB"/>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GB"/>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7850D112-54E8-47DF-8662-DE489F32359F}"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n-US"/>
              <a:t>Click icon to add picture</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74AE453-C244-4BA9-B9DF-418144C62225}" type="datetimeFigureOut">
              <a:rPr lang="en-GB" smtClean="0"/>
              <a:t>27/06/2022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74AE453-C244-4BA9-B9DF-418144C62225}" type="datetimeFigureOut">
              <a:rPr lang="en-GB" smtClean="0"/>
              <a:t>27/06/2022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74AE453-C244-4BA9-B9DF-418144C62225}" type="datetimeFigureOut">
              <a:rPr lang="en-GB" smtClean="0"/>
              <a:t>27/06/2022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A74AE453-C244-4BA9-B9DF-418144C62225}" type="datetimeFigureOut">
              <a:rPr lang="en-GB" smtClean="0"/>
              <a:t>27/06/2022</a:t>
            </a:fld>
            <a:endParaRPr lang="en-GB"/>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en-GB"/>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7850D112-54E8-47DF-8662-DE489F32359F}"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mailto:y5@roebuck.Herts.sch.uk"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mailto:Y5@roebuck.herts.sch.uk"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www.roebuck.herts.sch.uk/page/?title=Accelerated+Reader&amp;pid=99" TargetMode="External"/><Relationship Id="rId2" Type="http://schemas.openxmlformats.org/officeDocument/2006/relationships/image" Target="../media/image18.jpe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19.jpeg"/></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6.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diagramLayout" Target="../diagrams/layout2.xml"/><Relationship Id="rId7" Type="http://schemas.openxmlformats.org/officeDocument/2006/relationships/image" Target="../media/image6.jpe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 Id="rId9" Type="http://schemas.openxmlformats.org/officeDocument/2006/relationships/image" Target="../media/image29.png"/></Relationships>
</file>

<file path=ppt/slides/_rels/slide3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7AF44271-8A8B-40F9-A393-FF21B9D757D8}"/>
              </a:ext>
            </a:extLst>
          </p:cNvPr>
          <p:cNvSpPr>
            <a:spLocks noGrp="1"/>
          </p:cNvSpPr>
          <p:nvPr>
            <p:ph type="subTitle" idx="1"/>
          </p:nvPr>
        </p:nvSpPr>
        <p:spPr>
          <a:xfrm rot="19140000">
            <a:off x="1212277" y="2470925"/>
            <a:ext cx="6511131" cy="329259"/>
          </a:xfrm>
        </p:spPr>
        <p:txBody>
          <a:bodyPr/>
          <a:lstStyle/>
          <a:p>
            <a:r>
              <a:rPr lang="en-GB" dirty="0"/>
              <a:t>Mrs Norman and </a:t>
            </a:r>
            <a:r>
              <a:rPr lang="en-GB" dirty="0" err="1"/>
              <a:t>mr</a:t>
            </a:r>
            <a:r>
              <a:rPr lang="en-GB" dirty="0"/>
              <a:t> </a:t>
            </a:r>
            <a:r>
              <a:rPr lang="en-GB" dirty="0" err="1"/>
              <a:t>downie</a:t>
            </a:r>
            <a:endParaRPr lang="en-GB" dirty="0"/>
          </a:p>
        </p:txBody>
      </p:sp>
      <p:pic>
        <p:nvPicPr>
          <p:cNvPr id="5" name="Picture 2" descr="C:\ProgramData\Shared Desktop\Roebuck\Vision &amp; Ethos\School Logos\New Academy Logo\Academy Logo With Motto.jpg">
            <a:extLst>
              <a:ext uri="{FF2B5EF4-FFF2-40B4-BE49-F238E27FC236}">
                <a16:creationId xmlns:a16="http://schemas.microsoft.com/office/drawing/2014/main" id="{5DF9BDD1-642A-4C1E-B2AC-DCA8E47D3B8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6632"/>
            <a:ext cx="2487034" cy="1758330"/>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1682B67F-7844-445B-8599-BDE1BE53C95C}"/>
              </a:ext>
            </a:extLst>
          </p:cNvPr>
          <p:cNvSpPr txBox="1">
            <a:spLocks/>
          </p:cNvSpPr>
          <p:nvPr/>
        </p:nvSpPr>
        <p:spPr>
          <a:xfrm rot="19140000">
            <a:off x="673871" y="1649432"/>
            <a:ext cx="5648623" cy="1204306"/>
          </a:xfrm>
          <a:prstGeom prst="rect">
            <a:avLst/>
          </a:prstGeom>
        </p:spPr>
        <p:txBody>
          <a:bodyPr vert="horz" lIns="91440" tIns="45720" rIns="91440" bIns="9144" rtlCol="0" anchor="b">
            <a:noAutofit/>
          </a:bodyPr>
          <a:lstStyle>
            <a:lvl1pPr algn="l" defTabSz="914400" rtl="0" eaLnBrk="1" latinLnBrk="0" hangingPunct="1">
              <a:spcBef>
                <a:spcPct val="0"/>
              </a:spcBef>
              <a:buNone/>
              <a:defRPr sz="3200" kern="1200" cap="all" baseline="0">
                <a:solidFill>
                  <a:schemeClr val="tx1"/>
                </a:solidFill>
                <a:latin typeface="+mj-lt"/>
                <a:ea typeface="+mj-ea"/>
                <a:cs typeface="+mj-cs"/>
              </a:defRPr>
            </a:lvl1pPr>
          </a:lstStyle>
          <a:p>
            <a:r>
              <a:rPr lang="en-GB" b="1" u="sng" dirty="0">
                <a:effectLst>
                  <a:outerShdw blurRad="38100" dist="38100" dir="2700000" algn="tl">
                    <a:srgbClr val="000000">
                      <a:alpha val="43137"/>
                    </a:srgbClr>
                  </a:outerShdw>
                </a:effectLst>
                <a:latin typeface="Letter-join No-Lead 37" pitchFamily="50" charset="0"/>
              </a:rPr>
              <a:t>Year 4 to year 5 transition Meeting for parents </a:t>
            </a:r>
          </a:p>
        </p:txBody>
      </p:sp>
    </p:spTree>
    <p:extLst>
      <p:ext uri="{BB962C8B-B14F-4D97-AF65-F5344CB8AC3E}">
        <p14:creationId xmlns:p14="http://schemas.microsoft.com/office/powerpoint/2010/main" val="5126779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effectLst>
                  <a:outerShdw blurRad="38100" dist="38100" dir="2700000" algn="tl">
                    <a:srgbClr val="000000">
                      <a:alpha val="43137"/>
                    </a:srgbClr>
                  </a:outerShdw>
                </a:effectLst>
                <a:latin typeface="Letter-join No-Lead 37" pitchFamily="50" charset="0"/>
              </a:rPr>
              <a:t>Teaching staff</a:t>
            </a:r>
          </a:p>
        </p:txBody>
      </p:sp>
      <p:sp>
        <p:nvSpPr>
          <p:cNvPr id="3" name="Content Placeholder 2"/>
          <p:cNvSpPr>
            <a:spLocks noGrp="1"/>
          </p:cNvSpPr>
          <p:nvPr>
            <p:ph idx="1"/>
          </p:nvPr>
        </p:nvSpPr>
        <p:spPr>
          <a:xfrm>
            <a:off x="1" y="1100628"/>
            <a:ext cx="9029830" cy="3579849"/>
          </a:xfrm>
        </p:spPr>
        <p:txBody>
          <a:bodyPr>
            <a:normAutofit/>
          </a:bodyPr>
          <a:lstStyle/>
          <a:p>
            <a:r>
              <a:rPr lang="en-GB" sz="2800" dirty="0">
                <a:latin typeface="Letter-join No-Lead 37" pitchFamily="50" charset="0"/>
              </a:rPr>
              <a:t>   Mrs Norman - Year 5 Juniper Class Teacher</a:t>
            </a:r>
          </a:p>
          <a:p>
            <a:r>
              <a:rPr lang="en-GB" sz="2800" dirty="0">
                <a:latin typeface="Letter-join No-Lead 37" pitchFamily="50" charset="0"/>
              </a:rPr>
              <a:t>				(current Cedar Class)</a:t>
            </a:r>
          </a:p>
          <a:p>
            <a:endParaRPr lang="en-GB" sz="2800" dirty="0">
              <a:latin typeface="Letter-join No-Lead 37" pitchFamily="50" charset="0"/>
            </a:endParaRPr>
          </a:p>
          <a:p>
            <a:r>
              <a:rPr lang="en-GB" sz="2800" dirty="0">
                <a:latin typeface="Letter-join No-Lead 37" pitchFamily="50" charset="0"/>
              </a:rPr>
              <a:t>   Mr Downie – Year 5 Sycamore Class Teacher</a:t>
            </a:r>
          </a:p>
          <a:p>
            <a:r>
              <a:rPr lang="en-GB" sz="2800" dirty="0">
                <a:latin typeface="Letter-join No-Lead 37" pitchFamily="50" charset="0"/>
              </a:rPr>
              <a:t>				(current Rowan Class)</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14917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2751" y="258972"/>
            <a:ext cx="7948364" cy="548640"/>
          </a:xfrm>
        </p:spPr>
        <p:txBody>
          <a:bodyPr/>
          <a:lstStyle/>
          <a:p>
            <a:r>
              <a:rPr lang="en-GB" b="1" u="sng" dirty="0">
                <a:effectLst>
                  <a:outerShdw blurRad="38100" dist="38100" dir="2700000" algn="tl">
                    <a:srgbClr val="000000">
                      <a:alpha val="43137"/>
                    </a:srgbClr>
                  </a:outerShdw>
                </a:effectLst>
                <a:latin typeface="Letter-join No-Lead 37" pitchFamily="50" charset="0"/>
              </a:rPr>
              <a:t>What will we do to support transition?</a:t>
            </a:r>
          </a:p>
        </p:txBody>
      </p:sp>
      <p:sp>
        <p:nvSpPr>
          <p:cNvPr id="3" name="Content Placeholder 2"/>
          <p:cNvSpPr>
            <a:spLocks noGrp="1"/>
          </p:cNvSpPr>
          <p:nvPr>
            <p:ph idx="1"/>
          </p:nvPr>
        </p:nvSpPr>
        <p:spPr>
          <a:xfrm>
            <a:off x="323528" y="1124744"/>
            <a:ext cx="8820472" cy="5640740"/>
          </a:xfrm>
        </p:spPr>
        <p:txBody>
          <a:bodyPr>
            <a:normAutofit/>
          </a:bodyPr>
          <a:lstStyle/>
          <a:p>
            <a:r>
              <a:rPr lang="en-GB" sz="2000" dirty="0">
                <a:latin typeface="Letter-join No-Lead 37" pitchFamily="50" charset="0"/>
              </a:rPr>
              <a:t>Children will spend a morning with their new class teacher in their new room –</a:t>
            </a:r>
          </a:p>
          <a:p>
            <a:r>
              <a:rPr lang="en-GB" sz="2000" dirty="0">
                <a:latin typeface="Letter-join No-Lead 37" pitchFamily="50" charset="0"/>
              </a:rPr>
              <a:t>this will form part of getting to know their new teacher and</a:t>
            </a:r>
          </a:p>
          <a:p>
            <a:r>
              <a:rPr lang="en-GB" sz="2000" dirty="0">
                <a:latin typeface="Letter-join No-Lead 37" pitchFamily="50" charset="0"/>
              </a:rPr>
              <a:t>familiarising themselves with their new classroom environment.</a:t>
            </a:r>
          </a:p>
          <a:p>
            <a:r>
              <a:rPr lang="en-GB" sz="2000" dirty="0">
                <a:latin typeface="Letter-join No-Lead 37" pitchFamily="50" charset="0"/>
              </a:rPr>
              <a:t> </a:t>
            </a:r>
          </a:p>
          <a:p>
            <a:r>
              <a:rPr lang="en-GB" sz="2000" dirty="0">
                <a:latin typeface="Letter-join No-Lead 37" pitchFamily="50" charset="0"/>
              </a:rPr>
              <a:t>During this time they will produce:</a:t>
            </a:r>
          </a:p>
          <a:p>
            <a:r>
              <a:rPr lang="en-GB" sz="2000" dirty="0">
                <a:latin typeface="Letter-join No-Lead 37" pitchFamily="50" charset="0"/>
              </a:rPr>
              <a:t>A piece of art work based on the book Bloom</a:t>
            </a:r>
          </a:p>
          <a:p>
            <a:r>
              <a:rPr lang="en-GB" sz="2000" dirty="0">
                <a:latin typeface="Letter-join No-Lead 37" pitchFamily="50" charset="0"/>
              </a:rPr>
              <a:t>A piece of writing based on the book Bloom</a:t>
            </a:r>
          </a:p>
          <a:p>
            <a:endParaRPr lang="en-GB" sz="2000" dirty="0">
              <a:latin typeface="Letter-join No-Lead 37" pitchFamily="50" charset="0"/>
            </a:endParaRPr>
          </a:p>
          <a:p>
            <a:endParaRPr lang="en-GB" sz="1000" dirty="0">
              <a:latin typeface="Letter-join No-Lead 37" pitchFamily="50" charset="0"/>
            </a:endParaRPr>
          </a:p>
          <a:p>
            <a:endParaRPr lang="en-GB" sz="2000" dirty="0">
              <a:latin typeface="Letter-join No-Lead 37" pitchFamily="50" charset="0"/>
            </a:endParaRPr>
          </a:p>
          <a:p>
            <a:r>
              <a:rPr lang="en-GB" sz="2000" dirty="0">
                <a:latin typeface="Letter-join No-Lead 37" pitchFamily="50" charset="0"/>
              </a:rPr>
              <a:t>Handover meetings will take place from the current class teacher to the new class teacher</a:t>
            </a:r>
          </a:p>
          <a:p>
            <a:endParaRPr lang="en-GB" sz="1000" dirty="0">
              <a:latin typeface="Letter-join No-Lead 37" pitchFamily="50" charset="0"/>
            </a:endParaRPr>
          </a:p>
          <a:p>
            <a:endParaRPr lang="en-GB" sz="2000" dirty="0">
              <a:latin typeface="Letter-join No-Lead 37" pitchFamily="50" charset="0"/>
            </a:endParaRP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26151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7520940" cy="548640"/>
          </a:xfrm>
        </p:spPr>
        <p:txBody>
          <a:bodyPr/>
          <a:lstStyle/>
          <a:p>
            <a:r>
              <a:rPr lang="en-GB" b="1" u="sng" dirty="0">
                <a:effectLst>
                  <a:outerShdw blurRad="38100" dist="38100" dir="2700000" algn="tl">
                    <a:srgbClr val="000000">
                      <a:alpha val="43137"/>
                    </a:srgbClr>
                  </a:outerShdw>
                </a:effectLst>
                <a:latin typeface="Letter-join No-Lead 37" pitchFamily="50" charset="0"/>
              </a:rPr>
              <a:t>Year 5 national Curriculum</a:t>
            </a: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71600" y="789973"/>
            <a:ext cx="5976664" cy="4021944"/>
          </a:xfrm>
          <a:prstGeom prst="rect">
            <a:avLst/>
          </a:prstGeom>
          <a:noFill/>
          <a:ln>
            <a:noFill/>
          </a:ln>
          <a:effectLst>
            <a:glow rad="127000">
              <a:schemeClr val="bg1"/>
            </a:glow>
            <a:outerShdw blurRad="50800" dist="50800" dir="54000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Hexagon 2"/>
          <p:cNvSpPr/>
          <p:nvPr/>
        </p:nvSpPr>
        <p:spPr>
          <a:xfrm>
            <a:off x="4788024" y="3611267"/>
            <a:ext cx="1177111" cy="952918"/>
          </a:xfrm>
          <a:prstGeom prst="hexagon">
            <a:avLst/>
          </a:prstGeom>
          <a:solidFill>
            <a:srgbClr val="82BC3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4913329" y="3858897"/>
            <a:ext cx="936104" cy="369332"/>
          </a:xfrm>
          <a:prstGeom prst="rect">
            <a:avLst/>
          </a:prstGeom>
          <a:noFill/>
        </p:spPr>
        <p:txBody>
          <a:bodyPr wrap="square" rtlCol="0">
            <a:spAutoFit/>
          </a:bodyPr>
          <a:lstStyle/>
          <a:p>
            <a:r>
              <a:rPr lang="en-GB" b="1" dirty="0">
                <a:solidFill>
                  <a:schemeClr val="bg1"/>
                </a:solidFill>
              </a:rPr>
              <a:t>French</a:t>
            </a:r>
          </a:p>
        </p:txBody>
      </p:sp>
      <p:pic>
        <p:nvPicPr>
          <p:cNvPr id="6"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
        <p:nvSpPr>
          <p:cNvPr id="7" name="Hexagon 6"/>
          <p:cNvSpPr/>
          <p:nvPr/>
        </p:nvSpPr>
        <p:spPr>
          <a:xfrm>
            <a:off x="5735945" y="3082115"/>
            <a:ext cx="1177111" cy="952918"/>
          </a:xfrm>
          <a:prstGeom prst="hexagon">
            <a:avLst/>
          </a:prstGeom>
          <a:solidFill>
            <a:srgbClr val="82BC3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5856448" y="3387690"/>
            <a:ext cx="936104" cy="276999"/>
          </a:xfrm>
          <a:prstGeom prst="rect">
            <a:avLst/>
          </a:prstGeom>
          <a:noFill/>
        </p:spPr>
        <p:txBody>
          <a:bodyPr wrap="square" rtlCol="0">
            <a:spAutoFit/>
          </a:bodyPr>
          <a:lstStyle/>
          <a:p>
            <a:r>
              <a:rPr lang="en-GB" sz="1200" b="1" dirty="0">
                <a:solidFill>
                  <a:schemeClr val="bg1"/>
                </a:solidFill>
              </a:rPr>
              <a:t>Computing</a:t>
            </a:r>
          </a:p>
        </p:txBody>
      </p:sp>
    </p:spTree>
    <p:extLst>
      <p:ext uri="{BB962C8B-B14F-4D97-AF65-F5344CB8AC3E}">
        <p14:creationId xmlns:p14="http://schemas.microsoft.com/office/powerpoint/2010/main" val="16961161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7520940" cy="548640"/>
          </a:xfrm>
        </p:spPr>
        <p:txBody>
          <a:bodyPr/>
          <a:lstStyle/>
          <a:p>
            <a:r>
              <a:rPr lang="en-GB" b="1" u="sng" dirty="0">
                <a:effectLst>
                  <a:outerShdw blurRad="38100" dist="38100" dir="2700000" algn="tl">
                    <a:srgbClr val="000000">
                      <a:alpha val="43137"/>
                    </a:srgbClr>
                  </a:outerShdw>
                </a:effectLst>
                <a:latin typeface="Letter-join No-Lead 37" pitchFamily="50" charset="0"/>
              </a:rPr>
              <a:t>Year 5 Topics</a:t>
            </a:r>
          </a:p>
        </p:txBody>
      </p:sp>
      <p:sp>
        <p:nvSpPr>
          <p:cNvPr id="3" name="Hexagon 2"/>
          <p:cNvSpPr/>
          <p:nvPr/>
        </p:nvSpPr>
        <p:spPr>
          <a:xfrm>
            <a:off x="395536" y="1162926"/>
            <a:ext cx="1944216" cy="1656184"/>
          </a:xfrm>
          <a:prstGeom prst="hexagon">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Anglo-Saxons and Scots</a:t>
            </a:r>
          </a:p>
        </p:txBody>
      </p:sp>
      <p:sp>
        <p:nvSpPr>
          <p:cNvPr id="4" name="TextBox 3"/>
          <p:cNvSpPr txBox="1"/>
          <p:nvPr/>
        </p:nvSpPr>
        <p:spPr>
          <a:xfrm>
            <a:off x="4957885" y="3963379"/>
            <a:ext cx="936104" cy="369332"/>
          </a:xfrm>
          <a:prstGeom prst="rect">
            <a:avLst/>
          </a:prstGeom>
          <a:noFill/>
        </p:spPr>
        <p:txBody>
          <a:bodyPr wrap="square" rtlCol="0">
            <a:spAutoFit/>
          </a:bodyPr>
          <a:lstStyle/>
          <a:p>
            <a:r>
              <a:rPr lang="en-GB" b="1" dirty="0">
                <a:solidFill>
                  <a:schemeClr val="bg1"/>
                </a:solidFill>
              </a:rPr>
              <a:t>French</a:t>
            </a:r>
          </a:p>
        </p:txBody>
      </p:sp>
      <p:pic>
        <p:nvPicPr>
          <p:cNvPr id="6"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5989205" y="3516091"/>
            <a:ext cx="936104" cy="276999"/>
          </a:xfrm>
          <a:prstGeom prst="rect">
            <a:avLst/>
          </a:prstGeom>
          <a:noFill/>
        </p:spPr>
        <p:txBody>
          <a:bodyPr wrap="square" rtlCol="0">
            <a:spAutoFit/>
          </a:bodyPr>
          <a:lstStyle/>
          <a:p>
            <a:r>
              <a:rPr lang="en-GB" sz="1200" b="1" dirty="0">
                <a:solidFill>
                  <a:schemeClr val="bg1"/>
                </a:solidFill>
              </a:rPr>
              <a:t>Computing</a:t>
            </a:r>
          </a:p>
        </p:txBody>
      </p:sp>
      <p:sp>
        <p:nvSpPr>
          <p:cNvPr id="12" name="Hexagon 11"/>
          <p:cNvSpPr/>
          <p:nvPr/>
        </p:nvSpPr>
        <p:spPr>
          <a:xfrm>
            <a:off x="1907704" y="2007538"/>
            <a:ext cx="1944216" cy="1579820"/>
          </a:xfrm>
          <a:prstGeom prst="hexagon">
            <a:avLst/>
          </a:prstGeom>
          <a:solidFill>
            <a:schemeClr val="accent3">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Water World</a:t>
            </a:r>
          </a:p>
        </p:txBody>
      </p:sp>
      <p:sp>
        <p:nvSpPr>
          <p:cNvPr id="17" name="TextBox 16"/>
          <p:cNvSpPr txBox="1"/>
          <p:nvPr/>
        </p:nvSpPr>
        <p:spPr>
          <a:xfrm>
            <a:off x="2339752" y="3640668"/>
            <a:ext cx="1656184" cy="584775"/>
          </a:xfrm>
          <a:prstGeom prst="rect">
            <a:avLst/>
          </a:prstGeom>
          <a:noFill/>
        </p:spPr>
        <p:txBody>
          <a:bodyPr wrap="square" rtlCol="0">
            <a:spAutoFit/>
          </a:bodyPr>
          <a:lstStyle/>
          <a:p>
            <a:pPr algn="ctr"/>
            <a:r>
              <a:rPr lang="en-GB" sz="3200" dirty="0">
                <a:latin typeface="Letter-join No-Lead 37" pitchFamily="50" charset="0"/>
              </a:rPr>
              <a:t> </a:t>
            </a:r>
          </a:p>
        </p:txBody>
      </p:sp>
      <p:sp>
        <p:nvSpPr>
          <p:cNvPr id="18" name="Hexagon 17">
            <a:extLst>
              <a:ext uri="{FF2B5EF4-FFF2-40B4-BE49-F238E27FC236}">
                <a16:creationId xmlns:a16="http://schemas.microsoft.com/office/drawing/2014/main" id="{8E067E7F-87FB-4BAC-B9B2-00596564AD8B}"/>
              </a:ext>
            </a:extLst>
          </p:cNvPr>
          <p:cNvSpPr/>
          <p:nvPr/>
        </p:nvSpPr>
        <p:spPr>
          <a:xfrm>
            <a:off x="3419872" y="1179446"/>
            <a:ext cx="1944216" cy="1656184"/>
          </a:xfrm>
          <a:prstGeom prst="hexagon">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Viking and Anglo-Saxon struggle</a:t>
            </a:r>
          </a:p>
        </p:txBody>
      </p:sp>
      <p:sp>
        <p:nvSpPr>
          <p:cNvPr id="20" name="Hexagon 19">
            <a:extLst>
              <a:ext uri="{FF2B5EF4-FFF2-40B4-BE49-F238E27FC236}">
                <a16:creationId xmlns:a16="http://schemas.microsoft.com/office/drawing/2014/main" id="{E57BF7DF-856A-496C-A118-5A6FB64FE187}"/>
              </a:ext>
            </a:extLst>
          </p:cNvPr>
          <p:cNvSpPr/>
          <p:nvPr/>
        </p:nvSpPr>
        <p:spPr>
          <a:xfrm>
            <a:off x="4932040" y="2024058"/>
            <a:ext cx="1944216" cy="1579820"/>
          </a:xfrm>
          <a:prstGeom prst="hexagon">
            <a:avLst/>
          </a:prstGeom>
          <a:solidFill>
            <a:schemeClr val="accent3">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North America</a:t>
            </a:r>
          </a:p>
        </p:txBody>
      </p:sp>
      <p:sp>
        <p:nvSpPr>
          <p:cNvPr id="21" name="Hexagon 20">
            <a:extLst>
              <a:ext uri="{FF2B5EF4-FFF2-40B4-BE49-F238E27FC236}">
                <a16:creationId xmlns:a16="http://schemas.microsoft.com/office/drawing/2014/main" id="{248456E4-16E0-4A56-8A61-0B4A3BEF039E}"/>
              </a:ext>
            </a:extLst>
          </p:cNvPr>
          <p:cNvSpPr/>
          <p:nvPr/>
        </p:nvSpPr>
        <p:spPr>
          <a:xfrm>
            <a:off x="4922441" y="3590173"/>
            <a:ext cx="1944216" cy="1656184"/>
          </a:xfrm>
          <a:prstGeom prst="hexagon">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Victorians</a:t>
            </a:r>
          </a:p>
        </p:txBody>
      </p:sp>
      <p:sp>
        <p:nvSpPr>
          <p:cNvPr id="22" name="Hexagon 21">
            <a:extLst>
              <a:ext uri="{FF2B5EF4-FFF2-40B4-BE49-F238E27FC236}">
                <a16:creationId xmlns:a16="http://schemas.microsoft.com/office/drawing/2014/main" id="{33DACE71-4720-412D-B124-F7217E42F2BB}"/>
              </a:ext>
            </a:extLst>
          </p:cNvPr>
          <p:cNvSpPr/>
          <p:nvPr/>
        </p:nvSpPr>
        <p:spPr>
          <a:xfrm>
            <a:off x="6457257" y="4422306"/>
            <a:ext cx="1944216" cy="1579820"/>
          </a:xfrm>
          <a:prstGeom prst="hexagon">
            <a:avLst/>
          </a:prstGeom>
          <a:solidFill>
            <a:schemeClr val="accent3">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Extreme Earth</a:t>
            </a:r>
          </a:p>
        </p:txBody>
      </p:sp>
    </p:spTree>
    <p:extLst>
      <p:ext uri="{BB962C8B-B14F-4D97-AF65-F5344CB8AC3E}">
        <p14:creationId xmlns:p14="http://schemas.microsoft.com/office/powerpoint/2010/main" val="33131595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7520940" cy="548640"/>
          </a:xfrm>
        </p:spPr>
        <p:txBody>
          <a:bodyPr/>
          <a:lstStyle/>
          <a:p>
            <a:r>
              <a:rPr lang="en-GB" b="1" u="sng" dirty="0">
                <a:effectLst>
                  <a:outerShdw blurRad="38100" dist="38100" dir="2700000" algn="tl">
                    <a:srgbClr val="000000">
                      <a:alpha val="43137"/>
                    </a:srgbClr>
                  </a:outerShdw>
                </a:effectLst>
                <a:latin typeface="Letter-join No-Lead 37" pitchFamily="50" charset="0"/>
              </a:rPr>
              <a:t>Year 5 SCIENCE</a:t>
            </a:r>
          </a:p>
        </p:txBody>
      </p:sp>
      <p:sp>
        <p:nvSpPr>
          <p:cNvPr id="3" name="Hexagon 2"/>
          <p:cNvSpPr/>
          <p:nvPr/>
        </p:nvSpPr>
        <p:spPr>
          <a:xfrm>
            <a:off x="2051720" y="1124744"/>
            <a:ext cx="2232248" cy="1872208"/>
          </a:xfrm>
          <a:prstGeom prst="hexagon">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4957885" y="3963379"/>
            <a:ext cx="936104" cy="369332"/>
          </a:xfrm>
          <a:prstGeom prst="rect">
            <a:avLst/>
          </a:prstGeom>
          <a:noFill/>
        </p:spPr>
        <p:txBody>
          <a:bodyPr wrap="square" rtlCol="0">
            <a:spAutoFit/>
          </a:bodyPr>
          <a:lstStyle/>
          <a:p>
            <a:r>
              <a:rPr lang="en-GB" b="1" dirty="0">
                <a:solidFill>
                  <a:schemeClr val="bg1"/>
                </a:solidFill>
              </a:rPr>
              <a:t>French</a:t>
            </a:r>
          </a:p>
        </p:txBody>
      </p:sp>
      <p:pic>
        <p:nvPicPr>
          <p:cNvPr id="6"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5989205" y="3516091"/>
            <a:ext cx="936104" cy="276999"/>
          </a:xfrm>
          <a:prstGeom prst="rect">
            <a:avLst/>
          </a:prstGeom>
          <a:noFill/>
        </p:spPr>
        <p:txBody>
          <a:bodyPr wrap="square" rtlCol="0">
            <a:spAutoFit/>
          </a:bodyPr>
          <a:lstStyle/>
          <a:p>
            <a:r>
              <a:rPr lang="en-GB" sz="1200" b="1" dirty="0">
                <a:solidFill>
                  <a:schemeClr val="bg1"/>
                </a:solidFill>
              </a:rPr>
              <a:t>Computing</a:t>
            </a:r>
          </a:p>
        </p:txBody>
      </p:sp>
      <p:sp>
        <p:nvSpPr>
          <p:cNvPr id="9" name="TextBox 8"/>
          <p:cNvSpPr txBox="1"/>
          <p:nvPr/>
        </p:nvSpPr>
        <p:spPr>
          <a:xfrm>
            <a:off x="2339752" y="1700808"/>
            <a:ext cx="1656184" cy="584775"/>
          </a:xfrm>
          <a:prstGeom prst="rect">
            <a:avLst/>
          </a:prstGeom>
          <a:noFill/>
        </p:spPr>
        <p:txBody>
          <a:bodyPr wrap="square" rtlCol="0">
            <a:spAutoFit/>
          </a:bodyPr>
          <a:lstStyle/>
          <a:p>
            <a:pPr algn="ctr"/>
            <a:r>
              <a:rPr lang="en-GB" sz="3200" dirty="0">
                <a:latin typeface="Letter-join No-Lead 37" pitchFamily="50" charset="0"/>
              </a:rPr>
              <a:t>Forces </a:t>
            </a:r>
          </a:p>
        </p:txBody>
      </p:sp>
      <p:sp>
        <p:nvSpPr>
          <p:cNvPr id="12" name="Hexagon 11"/>
          <p:cNvSpPr/>
          <p:nvPr/>
        </p:nvSpPr>
        <p:spPr>
          <a:xfrm>
            <a:off x="3841761" y="2060848"/>
            <a:ext cx="2232248" cy="1872208"/>
          </a:xfrm>
          <a:prstGeom prst="hexagon">
            <a:avLst/>
          </a:prstGeom>
          <a:solidFill>
            <a:schemeClr val="accent3">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Hexagon 12"/>
          <p:cNvSpPr/>
          <p:nvPr/>
        </p:nvSpPr>
        <p:spPr>
          <a:xfrm>
            <a:off x="5652120" y="1124744"/>
            <a:ext cx="2232248" cy="1872208"/>
          </a:xfrm>
          <a:prstGeom prst="hexagon">
            <a:avLst/>
          </a:prstGeom>
          <a:solidFill>
            <a:schemeClr val="bg2">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Hexagon 13"/>
          <p:cNvSpPr/>
          <p:nvPr/>
        </p:nvSpPr>
        <p:spPr>
          <a:xfrm>
            <a:off x="2051720" y="3027275"/>
            <a:ext cx="2232248" cy="1872208"/>
          </a:xfrm>
          <a:prstGeom prst="hexagon">
            <a:avLst/>
          </a:prstGeom>
          <a:solidFill>
            <a:schemeClr val="accent3">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Hexagon 14"/>
          <p:cNvSpPr/>
          <p:nvPr/>
        </p:nvSpPr>
        <p:spPr>
          <a:xfrm>
            <a:off x="5652120" y="3014834"/>
            <a:ext cx="2232248" cy="1872208"/>
          </a:xfrm>
          <a:prstGeom prst="hexagon">
            <a:avLst/>
          </a:prstGeom>
          <a:solidFill>
            <a:schemeClr val="bg2">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2339752" y="3332891"/>
            <a:ext cx="1656184" cy="954107"/>
          </a:xfrm>
          <a:prstGeom prst="rect">
            <a:avLst/>
          </a:prstGeom>
          <a:noFill/>
        </p:spPr>
        <p:txBody>
          <a:bodyPr wrap="square" rtlCol="0">
            <a:spAutoFit/>
          </a:bodyPr>
          <a:lstStyle/>
          <a:p>
            <a:pPr algn="ctr"/>
            <a:r>
              <a:rPr lang="en-GB" sz="2800" dirty="0">
                <a:latin typeface="Letter-join No-Lead 37" pitchFamily="50" charset="0"/>
              </a:rPr>
              <a:t>Earth &amp; Space</a:t>
            </a:r>
          </a:p>
        </p:txBody>
      </p:sp>
      <p:sp>
        <p:nvSpPr>
          <p:cNvPr id="18" name="TextBox 17"/>
          <p:cNvSpPr txBox="1"/>
          <p:nvPr/>
        </p:nvSpPr>
        <p:spPr>
          <a:xfrm>
            <a:off x="4008731" y="2283529"/>
            <a:ext cx="1980473" cy="1384995"/>
          </a:xfrm>
          <a:prstGeom prst="rect">
            <a:avLst/>
          </a:prstGeom>
          <a:noFill/>
        </p:spPr>
        <p:txBody>
          <a:bodyPr wrap="square" rtlCol="0">
            <a:spAutoFit/>
          </a:bodyPr>
          <a:lstStyle/>
          <a:p>
            <a:pPr algn="ctr"/>
            <a:r>
              <a:rPr lang="en-GB" sz="2800" dirty="0">
                <a:latin typeface="Letter-join No-Lead 37" pitchFamily="50" charset="0"/>
              </a:rPr>
              <a:t>Properties &amp; changes of materials</a:t>
            </a:r>
          </a:p>
        </p:txBody>
      </p:sp>
      <p:sp>
        <p:nvSpPr>
          <p:cNvPr id="19" name="TextBox 18"/>
          <p:cNvSpPr txBox="1"/>
          <p:nvPr/>
        </p:nvSpPr>
        <p:spPr>
          <a:xfrm>
            <a:off x="5868144" y="1198952"/>
            <a:ext cx="1800200" cy="1815882"/>
          </a:xfrm>
          <a:prstGeom prst="rect">
            <a:avLst/>
          </a:prstGeom>
          <a:noFill/>
        </p:spPr>
        <p:txBody>
          <a:bodyPr wrap="square" rtlCol="0">
            <a:spAutoFit/>
          </a:bodyPr>
          <a:lstStyle/>
          <a:p>
            <a:pPr algn="ctr"/>
            <a:r>
              <a:rPr lang="en-GB" sz="2800" dirty="0">
                <a:latin typeface="Letter-join No-Lead 37" pitchFamily="50" charset="0"/>
              </a:rPr>
              <a:t>Living things &amp; their habitats</a:t>
            </a:r>
          </a:p>
        </p:txBody>
      </p:sp>
      <p:sp>
        <p:nvSpPr>
          <p:cNvPr id="20" name="TextBox 19"/>
          <p:cNvSpPr txBox="1"/>
          <p:nvPr/>
        </p:nvSpPr>
        <p:spPr>
          <a:xfrm>
            <a:off x="5837482" y="3148225"/>
            <a:ext cx="1800200" cy="1384995"/>
          </a:xfrm>
          <a:prstGeom prst="rect">
            <a:avLst/>
          </a:prstGeom>
          <a:noFill/>
        </p:spPr>
        <p:txBody>
          <a:bodyPr wrap="square" rtlCol="0">
            <a:spAutoFit/>
          </a:bodyPr>
          <a:lstStyle/>
          <a:p>
            <a:pPr algn="ctr"/>
            <a:r>
              <a:rPr lang="en-GB" sz="2800" dirty="0">
                <a:latin typeface="Letter-join No-Lead 37" pitchFamily="50" charset="0"/>
              </a:rPr>
              <a:t>Animals including humans</a:t>
            </a:r>
          </a:p>
        </p:txBody>
      </p:sp>
    </p:spTree>
    <p:extLst>
      <p:ext uri="{BB962C8B-B14F-4D97-AF65-F5344CB8AC3E}">
        <p14:creationId xmlns:p14="http://schemas.microsoft.com/office/powerpoint/2010/main" val="1017490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188640"/>
            <a:ext cx="7520940" cy="548640"/>
          </a:xfrm>
        </p:spPr>
        <p:txBody>
          <a:bodyPr/>
          <a:lstStyle/>
          <a:p>
            <a:pPr algn="ctr"/>
            <a:r>
              <a:rPr lang="en-GB" b="1" u="sng" dirty="0">
                <a:effectLst>
                  <a:outerShdw blurRad="38100" dist="38100" dir="2700000" algn="tl">
                    <a:srgbClr val="000000">
                      <a:alpha val="43137"/>
                    </a:srgbClr>
                  </a:outerShdw>
                </a:effectLst>
                <a:latin typeface="Letter-join No-Lead 37" pitchFamily="50" charset="0"/>
              </a:rPr>
              <a:t>Growth Mindset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384288" y="1472519"/>
            <a:ext cx="5688632" cy="4272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5"/>
          <p:cNvPicPr>
            <a:picLocks noChangeAspect="1"/>
          </p:cNvPicPr>
          <p:nvPr/>
        </p:nvPicPr>
        <p:blipFill>
          <a:blip r:embed="rId4"/>
          <a:stretch>
            <a:fillRect/>
          </a:stretch>
        </p:blipFill>
        <p:spPr>
          <a:xfrm>
            <a:off x="5191068" y="1052736"/>
            <a:ext cx="3616615" cy="4824536"/>
          </a:xfrm>
          <a:prstGeom prst="rect">
            <a:avLst/>
          </a:prstGeom>
        </p:spPr>
      </p:pic>
    </p:spTree>
    <p:extLst>
      <p:ext uri="{BB962C8B-B14F-4D97-AF65-F5344CB8AC3E}">
        <p14:creationId xmlns:p14="http://schemas.microsoft.com/office/powerpoint/2010/main" val="7157491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www.clipartbest.com/cliparts/bcy/aak/bcyaakqcL.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9980" y="958469"/>
            <a:ext cx="2428875" cy="2571751"/>
          </a:xfrm>
          <a:prstGeom prst="rect">
            <a:avLst/>
          </a:prstGeom>
          <a:noFill/>
          <a:extLst>
            <a:ext uri="{909E8E84-426E-40DD-AFC4-6F175D3DCCD1}">
              <a14:hiddenFill xmlns:a14="http://schemas.microsoft.com/office/drawing/2010/main">
                <a:solidFill>
                  <a:srgbClr val="FFFFFF"/>
                </a:solidFill>
              </a14:hiddenFill>
            </a:ext>
          </a:extLst>
        </p:spPr>
      </p:pic>
      <p:sp>
        <p:nvSpPr>
          <p:cNvPr id="7" name="Rounded Rectangle 6"/>
          <p:cNvSpPr/>
          <p:nvPr/>
        </p:nvSpPr>
        <p:spPr>
          <a:xfrm>
            <a:off x="3792528" y="366041"/>
            <a:ext cx="5037147" cy="1413257"/>
          </a:xfrm>
          <a:prstGeom prst="roundRect">
            <a:avLst/>
          </a:prstGeom>
          <a:solidFill>
            <a:srgbClr val="00B0F0"/>
          </a:solidFill>
          <a:ln w="920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effectLst>
                  <a:outerShdw blurRad="38100" dist="38100" dir="2700000" algn="tl">
                    <a:srgbClr val="000000">
                      <a:alpha val="43137"/>
                    </a:srgbClr>
                  </a:outerShdw>
                </a:effectLst>
                <a:latin typeface="Letter-join No-Lead 37" pitchFamily="50" charset="0"/>
              </a:rPr>
              <a:t>Be like Superman: Use your imagination. Be Curious</a:t>
            </a:r>
            <a:r>
              <a:rPr lang="en-GB" sz="2800" b="1" dirty="0">
                <a:solidFill>
                  <a:schemeClr val="tx1"/>
                </a:solidFill>
                <a:latin typeface="AR CENA" panose="02000000000000000000" pitchFamily="2" charset="0"/>
              </a:rPr>
              <a:t>. </a:t>
            </a:r>
          </a:p>
        </p:txBody>
      </p:sp>
      <p:sp>
        <p:nvSpPr>
          <p:cNvPr id="4" name="Rounded Rectangle 3"/>
          <p:cNvSpPr/>
          <p:nvPr/>
        </p:nvSpPr>
        <p:spPr>
          <a:xfrm>
            <a:off x="184091" y="334852"/>
            <a:ext cx="3608438" cy="6297769"/>
          </a:xfrm>
          <a:prstGeom prst="roundRect">
            <a:avLst/>
          </a:prstGeom>
          <a:solidFill>
            <a:srgbClr val="A7E8FF"/>
          </a:solidFill>
          <a:ln w="920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ounded Rectangle 7"/>
          <p:cNvSpPr/>
          <p:nvPr/>
        </p:nvSpPr>
        <p:spPr>
          <a:xfrm>
            <a:off x="3792528" y="2114449"/>
            <a:ext cx="5037147" cy="4318624"/>
          </a:xfrm>
          <a:prstGeom prst="roundRect">
            <a:avLst/>
          </a:prstGeom>
          <a:solidFill>
            <a:srgbClr val="00B0F0"/>
          </a:solidFill>
          <a:ln w="920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1" dirty="0">
              <a:solidFill>
                <a:schemeClr val="tx1"/>
              </a:solidFill>
              <a:latin typeface="AR CENA" panose="02000000000000000000" pitchFamily="2" charset="0"/>
            </a:endParaRPr>
          </a:p>
          <a:p>
            <a:pPr marL="457200" indent="-457200" algn="ctr">
              <a:buFont typeface="Arial" panose="020B0604020202020204" pitchFamily="34" charset="0"/>
              <a:buChar char="•"/>
            </a:pPr>
            <a:endParaRPr lang="en-GB" sz="3600" b="1" dirty="0">
              <a:solidFill>
                <a:schemeClr val="tx1"/>
              </a:solidFill>
              <a:latin typeface="AR CENA" panose="02000000000000000000" pitchFamily="2" charset="0"/>
            </a:endParaRPr>
          </a:p>
          <a:p>
            <a:pPr marL="457200" indent="-457200" algn="ctr">
              <a:buFont typeface="Arial" panose="020B0604020202020204" pitchFamily="34" charset="0"/>
              <a:buChar char="•"/>
            </a:pPr>
            <a:endParaRPr lang="en-GB" sz="2800" b="1" dirty="0">
              <a:solidFill>
                <a:schemeClr val="tx1"/>
              </a:solidFill>
              <a:latin typeface="AR CENA" panose="02000000000000000000" pitchFamily="2" charset="0"/>
            </a:endParaRPr>
          </a:p>
          <a:p>
            <a:pPr marL="457200" indent="-457200" algn="ctr">
              <a:buFont typeface="Arial" panose="020B0604020202020204" pitchFamily="34" charset="0"/>
              <a:buChar char="•"/>
            </a:pPr>
            <a:r>
              <a:rPr lang="en-GB" sz="2800" b="1" dirty="0">
                <a:solidFill>
                  <a:schemeClr val="tx1"/>
                </a:solidFill>
                <a:latin typeface="Letter-join No-Lead 37" pitchFamily="50" charset="0"/>
              </a:rPr>
              <a:t>Ask questions </a:t>
            </a:r>
          </a:p>
          <a:p>
            <a:pPr marL="457200" indent="-457200" algn="ctr">
              <a:buFont typeface="Arial" panose="020B0604020202020204" pitchFamily="34" charset="0"/>
              <a:buChar char="•"/>
            </a:pPr>
            <a:r>
              <a:rPr lang="en-GB" sz="2800" b="1" dirty="0">
                <a:solidFill>
                  <a:schemeClr val="tx1"/>
                </a:solidFill>
                <a:latin typeface="Letter-join No-Lead 37" pitchFamily="50" charset="0"/>
              </a:rPr>
              <a:t>Notice things </a:t>
            </a:r>
          </a:p>
          <a:p>
            <a:pPr marL="457200" indent="-457200" algn="ctr">
              <a:buFont typeface="Arial" panose="020B0604020202020204" pitchFamily="34" charset="0"/>
              <a:buChar char="•"/>
            </a:pPr>
            <a:r>
              <a:rPr lang="en-GB" sz="2800" b="1" dirty="0">
                <a:solidFill>
                  <a:schemeClr val="tx1"/>
                </a:solidFill>
                <a:latin typeface="Letter-join No-Lead 37" pitchFamily="50" charset="0"/>
              </a:rPr>
              <a:t>Look for patterns and connections</a:t>
            </a:r>
          </a:p>
          <a:p>
            <a:pPr marL="457200" indent="-457200" algn="ctr">
              <a:buFont typeface="Arial" panose="020B0604020202020204" pitchFamily="34" charset="0"/>
              <a:buChar char="•"/>
            </a:pPr>
            <a:r>
              <a:rPr lang="en-GB" sz="2800" b="1" dirty="0">
                <a:solidFill>
                  <a:schemeClr val="tx1"/>
                </a:solidFill>
                <a:latin typeface="Letter-join No-Lead 37" pitchFamily="50" charset="0"/>
              </a:rPr>
              <a:t>Ask, ‘What if..?’</a:t>
            </a:r>
          </a:p>
          <a:p>
            <a:pPr marL="457200" indent="-457200" algn="ctr">
              <a:buFont typeface="Arial" panose="020B0604020202020204" pitchFamily="34" charset="0"/>
              <a:buChar char="•"/>
            </a:pPr>
            <a:r>
              <a:rPr lang="en-GB" sz="2800" b="1" dirty="0">
                <a:solidFill>
                  <a:schemeClr val="tx1"/>
                </a:solidFill>
                <a:latin typeface="Letter-join No-Lead 37" pitchFamily="50" charset="0"/>
              </a:rPr>
              <a:t>Think of possible reasons</a:t>
            </a:r>
          </a:p>
          <a:p>
            <a:pPr marL="457200" indent="-457200" algn="ctr">
              <a:buFont typeface="Arial" panose="020B0604020202020204" pitchFamily="34" charset="0"/>
              <a:buChar char="•"/>
            </a:pPr>
            <a:r>
              <a:rPr lang="en-GB" sz="2800" b="1" dirty="0">
                <a:solidFill>
                  <a:schemeClr val="tx1"/>
                </a:solidFill>
                <a:latin typeface="Letter-join No-Lead 37" pitchFamily="50" charset="0"/>
              </a:rPr>
              <a:t>Conduct your own research and find out more  </a:t>
            </a:r>
          </a:p>
          <a:p>
            <a:pPr marL="457200" indent="-457200" algn="ctr">
              <a:buFont typeface="Arial" panose="020B0604020202020204" pitchFamily="34" charset="0"/>
              <a:buChar char="•"/>
            </a:pPr>
            <a:endParaRPr lang="en-GB" sz="3200" b="1" dirty="0">
              <a:solidFill>
                <a:schemeClr val="tx1"/>
              </a:solidFill>
              <a:latin typeface="AR CENA" panose="02000000000000000000" pitchFamily="2" charset="0"/>
            </a:endParaRPr>
          </a:p>
          <a:p>
            <a:pPr algn="ctr"/>
            <a:endParaRPr lang="en-GB" sz="5400" b="1" dirty="0">
              <a:solidFill>
                <a:schemeClr val="tx1"/>
              </a:solidFill>
              <a:latin typeface="AR CENA" panose="02000000000000000000" pitchFamily="2" charset="0"/>
            </a:endParaRPr>
          </a:p>
        </p:txBody>
      </p:sp>
      <p:pic>
        <p:nvPicPr>
          <p:cNvPr id="9" name="Picture 2" descr="http://images.clipartpanda.com/super-hero-words-clip-art-RTddKrRT9.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47664" y="4310280"/>
            <a:ext cx="1883281" cy="1912832"/>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644" y="620688"/>
            <a:ext cx="3427331" cy="50613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98065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media-cache-ak0.pinimg.com/736x/7b/85/fb/7b85fb61c0feaa86cd13599b9e19e44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0321" y="476672"/>
            <a:ext cx="5301941" cy="5596272"/>
          </a:xfrm>
          <a:prstGeom prst="rect">
            <a:avLst/>
          </a:prstGeom>
          <a:noFill/>
          <a:ln w="85725">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7257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p:nvPr/>
        </p:nvSpPr>
        <p:spPr>
          <a:xfrm>
            <a:off x="875163" y="109180"/>
            <a:ext cx="7241842" cy="6678677"/>
          </a:xfrm>
          <a:prstGeom prst="rect">
            <a:avLst/>
          </a:prstGeom>
          <a:solidFill>
            <a:srgbClr val="95B3D7"/>
          </a:solidFill>
          <a:ln w="25402">
            <a:solidFill>
              <a:srgbClr val="385D8A"/>
            </a:solid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3" name="Rectangle 3"/>
          <p:cNvSpPr/>
          <p:nvPr/>
        </p:nvSpPr>
        <p:spPr>
          <a:xfrm>
            <a:off x="0" y="0"/>
            <a:ext cx="9144000" cy="6858000"/>
          </a:xfrm>
          <a:prstGeom prst="rect">
            <a:avLst/>
          </a:prstGeom>
          <a:solidFill>
            <a:schemeClr val="accent3">
              <a:lumMod val="75000"/>
            </a:schemeClr>
          </a:solidFill>
          <a:ln w="25402">
            <a:solidFill>
              <a:srgbClr val="385D8A"/>
            </a:solid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pic>
        <p:nvPicPr>
          <p:cNvPr id="4" name="Picture 2" descr="Related image"/>
          <p:cNvPicPr>
            <a:picLocks noChangeAspect="1"/>
          </p:cNvPicPr>
          <p:nvPr/>
        </p:nvPicPr>
        <p:blipFill>
          <a:blip r:embed="rId3"/>
          <a:srcRect/>
          <a:stretch>
            <a:fillRect/>
          </a:stretch>
        </p:blipFill>
        <p:spPr>
          <a:xfrm>
            <a:off x="2822849" y="1896836"/>
            <a:ext cx="3300412" cy="3796304"/>
          </a:xfrm>
          <a:prstGeom prst="rect">
            <a:avLst/>
          </a:prstGeom>
          <a:noFill/>
          <a:ln>
            <a:noFill/>
          </a:ln>
        </p:spPr>
      </p:pic>
      <p:sp>
        <p:nvSpPr>
          <p:cNvPr id="5" name="Rectangle 4"/>
          <p:cNvSpPr/>
          <p:nvPr/>
        </p:nvSpPr>
        <p:spPr>
          <a:xfrm>
            <a:off x="-61341" y="1"/>
            <a:ext cx="9135707" cy="923330"/>
          </a:xfrm>
          <a:prstGeom prst="rect">
            <a:avLst/>
          </a:prstGeom>
          <a:noFill/>
          <a:ln>
            <a:noFill/>
            <a:prstDash val="solid"/>
          </a:ln>
        </p:spPr>
        <p:txBody>
          <a:bodyPr vert="horz" wrap="non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5400" b="1" i="0" u="none" strike="noStrike" kern="1200" cap="none" spc="0" baseline="0">
                <a:solidFill>
                  <a:srgbClr val="FFFFFF"/>
                </a:solidFill>
                <a:effectLst>
                  <a:outerShdw dist="19048" dir="2700000">
                    <a:srgbClr val="000000"/>
                  </a:outerShdw>
                </a:effectLst>
                <a:uFillTx/>
                <a:latin typeface="Letter join"/>
              </a:rPr>
              <a:t>Talk Partners at Roebuck…</a:t>
            </a:r>
          </a:p>
        </p:txBody>
      </p:sp>
      <p:sp>
        <p:nvSpPr>
          <p:cNvPr id="6" name="Rectangle 6"/>
          <p:cNvSpPr/>
          <p:nvPr/>
        </p:nvSpPr>
        <p:spPr>
          <a:xfrm>
            <a:off x="683568" y="1143439"/>
            <a:ext cx="2632837" cy="954107"/>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Face each other</a:t>
            </a:r>
          </a:p>
        </p:txBody>
      </p:sp>
      <p:sp>
        <p:nvSpPr>
          <p:cNvPr id="7" name="Rectangle 7"/>
          <p:cNvSpPr/>
          <p:nvPr/>
        </p:nvSpPr>
        <p:spPr>
          <a:xfrm>
            <a:off x="-61341" y="4036848"/>
            <a:ext cx="2884190" cy="954107"/>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Talk about the question</a:t>
            </a:r>
          </a:p>
        </p:txBody>
      </p:sp>
      <p:sp>
        <p:nvSpPr>
          <p:cNvPr id="8" name="Rectangle 8"/>
          <p:cNvSpPr/>
          <p:nvPr/>
        </p:nvSpPr>
        <p:spPr>
          <a:xfrm>
            <a:off x="1057407" y="5663703"/>
            <a:ext cx="2235406" cy="954103"/>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Share ideas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together</a:t>
            </a:r>
          </a:p>
        </p:txBody>
      </p:sp>
      <p:sp>
        <p:nvSpPr>
          <p:cNvPr id="9" name="Rectangle 9"/>
          <p:cNvSpPr/>
          <p:nvPr/>
        </p:nvSpPr>
        <p:spPr>
          <a:xfrm>
            <a:off x="5614027" y="1194966"/>
            <a:ext cx="2502977" cy="954107"/>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a:solidFill>
                  <a:srgbClr val="FFFFFF"/>
                </a:solidFill>
                <a:effectLst>
                  <a:outerShdw dist="19048" dir="2700000">
                    <a:srgbClr val="000000"/>
                  </a:outerShdw>
                </a:effectLst>
                <a:uFillTx/>
                <a:latin typeface="Letter join"/>
              </a:rPr>
              <a:t>Look at each other</a:t>
            </a:r>
          </a:p>
        </p:txBody>
      </p:sp>
      <p:sp>
        <p:nvSpPr>
          <p:cNvPr id="10" name="Rectangle 10"/>
          <p:cNvSpPr/>
          <p:nvPr/>
        </p:nvSpPr>
        <p:spPr>
          <a:xfrm>
            <a:off x="5984716" y="2409993"/>
            <a:ext cx="2907764" cy="1384995"/>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Challenge and support each other</a:t>
            </a:r>
          </a:p>
        </p:txBody>
      </p:sp>
      <p:sp>
        <p:nvSpPr>
          <p:cNvPr id="11" name="Rectangle 11"/>
          <p:cNvSpPr/>
          <p:nvPr/>
        </p:nvSpPr>
        <p:spPr>
          <a:xfrm>
            <a:off x="5754492" y="4036848"/>
            <a:ext cx="2993971" cy="954103"/>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Take turns to speak </a:t>
            </a:r>
          </a:p>
        </p:txBody>
      </p:sp>
      <p:sp>
        <p:nvSpPr>
          <p:cNvPr id="12" name="Rectangle 12"/>
          <p:cNvSpPr/>
          <p:nvPr/>
        </p:nvSpPr>
        <p:spPr>
          <a:xfrm>
            <a:off x="323528" y="2409993"/>
            <a:ext cx="2581205" cy="954107"/>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Listen to one another </a:t>
            </a:r>
          </a:p>
        </p:txBody>
      </p:sp>
      <p:sp>
        <p:nvSpPr>
          <p:cNvPr id="13" name="Rectangle 13"/>
          <p:cNvSpPr/>
          <p:nvPr/>
        </p:nvSpPr>
        <p:spPr>
          <a:xfrm>
            <a:off x="5614026" y="5663703"/>
            <a:ext cx="3278453" cy="523220"/>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Prepare an answer</a:t>
            </a:r>
          </a:p>
        </p:txBody>
      </p:sp>
    </p:spTree>
    <p:extLst>
      <p:ext uri="{BB962C8B-B14F-4D97-AF65-F5344CB8AC3E}">
        <p14:creationId xmlns:p14="http://schemas.microsoft.com/office/powerpoint/2010/main" val="16122330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effectLst>
                  <a:outerShdw blurRad="38100" dist="38100" dir="2700000" algn="tl">
                    <a:srgbClr val="000000">
                      <a:alpha val="43137"/>
                    </a:srgbClr>
                  </a:outerShdw>
                </a:effectLst>
                <a:latin typeface="Letter-join No-Lead 37" pitchFamily="50" charset="0"/>
              </a:rPr>
              <a:t>Attendance &amp; punctuality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67544" y="1268760"/>
            <a:ext cx="7776864" cy="3693319"/>
          </a:xfrm>
          <a:prstGeom prst="rect">
            <a:avLst/>
          </a:prstGeom>
          <a:noFill/>
        </p:spPr>
        <p:txBody>
          <a:bodyPr wrap="square" rtlCol="0">
            <a:spAutoFit/>
          </a:bodyPr>
          <a:lstStyle/>
          <a:p>
            <a:r>
              <a:rPr lang="en-GB" sz="2400" dirty="0">
                <a:latin typeface="Letter-join No-Lead 37" pitchFamily="50" charset="0"/>
              </a:rPr>
              <a:t>We have high expectations of attendance and punctuality at Roebuck. We follow up on all absences as well as lateness to school. </a:t>
            </a:r>
          </a:p>
          <a:p>
            <a:r>
              <a:rPr lang="en-GB" sz="2400" dirty="0">
                <a:latin typeface="Letter-join No-Lead 37" pitchFamily="50" charset="0"/>
              </a:rPr>
              <a:t>As standard, NO holidays are permitted to be taken in school time. All unauthorised absences will be accrued . </a:t>
            </a:r>
          </a:p>
          <a:p>
            <a:r>
              <a:rPr lang="en-GB" sz="2400" dirty="0">
                <a:latin typeface="Letter-join No-Lead 37" pitchFamily="50" charset="0"/>
              </a:rPr>
              <a:t>Any absence below 96% will trigger intervention with the pastoral and attendance lead, Mrs Johnson. </a:t>
            </a:r>
          </a:p>
          <a:p>
            <a:r>
              <a:rPr lang="en-GB" sz="2400" dirty="0">
                <a:latin typeface="Letter-join No-Lead 37" pitchFamily="50" charset="0"/>
              </a:rPr>
              <a:t>As a school we do follow our school policy and will issue fines when benchmarks are triggered. </a:t>
            </a:r>
          </a:p>
          <a:p>
            <a:endParaRPr lang="en-GB" dirty="0"/>
          </a:p>
        </p:txBody>
      </p:sp>
      <p:graphicFrame>
        <p:nvGraphicFramePr>
          <p:cNvPr id="7" name="Table 6"/>
          <p:cNvGraphicFramePr>
            <a:graphicFrameLocks noGrp="1"/>
          </p:cNvGraphicFramePr>
          <p:nvPr>
            <p:extLst>
              <p:ext uri="{D42A27DB-BD31-4B8C-83A1-F6EECF244321}">
                <p14:modId xmlns:p14="http://schemas.microsoft.com/office/powerpoint/2010/main" val="3648623221"/>
              </p:ext>
            </p:extLst>
          </p:nvPr>
        </p:nvGraphicFramePr>
        <p:xfrm>
          <a:off x="2195736" y="5085184"/>
          <a:ext cx="4812030" cy="1560576"/>
        </p:xfrm>
        <a:graphic>
          <a:graphicData uri="http://schemas.openxmlformats.org/drawingml/2006/table">
            <a:tbl>
              <a:tblPr firstRow="1" firstCol="1" bandRow="1"/>
              <a:tblGrid>
                <a:gridCol w="970915">
                  <a:extLst>
                    <a:ext uri="{9D8B030D-6E8A-4147-A177-3AD203B41FA5}">
                      <a16:colId xmlns:a16="http://schemas.microsoft.com/office/drawing/2014/main" val="20000"/>
                    </a:ext>
                  </a:extLst>
                </a:gridCol>
                <a:gridCol w="960120">
                  <a:extLst>
                    <a:ext uri="{9D8B030D-6E8A-4147-A177-3AD203B41FA5}">
                      <a16:colId xmlns:a16="http://schemas.microsoft.com/office/drawing/2014/main" val="20001"/>
                    </a:ext>
                  </a:extLst>
                </a:gridCol>
                <a:gridCol w="960120">
                  <a:extLst>
                    <a:ext uri="{9D8B030D-6E8A-4147-A177-3AD203B41FA5}">
                      <a16:colId xmlns:a16="http://schemas.microsoft.com/office/drawing/2014/main" val="20002"/>
                    </a:ext>
                  </a:extLst>
                </a:gridCol>
                <a:gridCol w="960120">
                  <a:extLst>
                    <a:ext uri="{9D8B030D-6E8A-4147-A177-3AD203B41FA5}">
                      <a16:colId xmlns:a16="http://schemas.microsoft.com/office/drawing/2014/main" val="20003"/>
                    </a:ext>
                  </a:extLst>
                </a:gridCol>
                <a:gridCol w="960755">
                  <a:extLst>
                    <a:ext uri="{9D8B030D-6E8A-4147-A177-3AD203B41FA5}">
                      <a16:colId xmlns:a16="http://schemas.microsoft.com/office/drawing/2014/main" val="20004"/>
                    </a:ext>
                  </a:extLst>
                </a:gridCol>
              </a:tblGrid>
              <a:tr h="288032">
                <a:tc>
                  <a:txBody>
                    <a:bodyPr/>
                    <a:lstStyle/>
                    <a:p>
                      <a:pPr algn="ctr" fontAlgn="base">
                        <a:lnSpc>
                          <a:spcPct val="107000"/>
                        </a:lnSpc>
                        <a:spcAft>
                          <a:spcPts val="800"/>
                        </a:spcAft>
                      </a:pPr>
                      <a:r>
                        <a:rPr lang="en-GB" sz="1000" dirty="0">
                          <a:effectLst/>
                          <a:latin typeface="Verdana"/>
                          <a:ea typeface="Calibri"/>
                          <a:cs typeface="Calibri"/>
                        </a:rPr>
                        <a:t>Descriptor</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a:lnSpc>
                          <a:spcPct val="107000"/>
                        </a:lnSpc>
                        <a:spcAft>
                          <a:spcPts val="800"/>
                        </a:spcAft>
                      </a:pPr>
                      <a:r>
                        <a:rPr lang="en-GB" sz="1000">
                          <a:effectLst/>
                          <a:latin typeface="Verdana"/>
                          <a:ea typeface="Calibri"/>
                          <a:cs typeface="Calibri"/>
                        </a:rPr>
                        <a:t>Attendance Level</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a:lnSpc>
                          <a:spcPct val="107000"/>
                        </a:lnSpc>
                        <a:spcAft>
                          <a:spcPts val="800"/>
                        </a:spcAft>
                      </a:pPr>
                      <a:r>
                        <a:rPr lang="en-GB" sz="1000">
                          <a:effectLst/>
                          <a:latin typeface="Verdana"/>
                          <a:ea typeface="Calibri"/>
                          <a:cs typeface="Calibri"/>
                        </a:rPr>
                        <a:t>Actual Attendance</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a:lnSpc>
                          <a:spcPct val="107000"/>
                        </a:lnSpc>
                        <a:spcAft>
                          <a:spcPts val="800"/>
                        </a:spcAft>
                      </a:pPr>
                      <a:r>
                        <a:rPr lang="en-GB" sz="1000">
                          <a:effectLst/>
                          <a:latin typeface="Verdana"/>
                          <a:ea typeface="Calibri"/>
                          <a:cs typeface="Calibri"/>
                        </a:rPr>
                        <a:t>Whole Days Absence</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a:lnSpc>
                          <a:spcPct val="107000"/>
                        </a:lnSpc>
                        <a:spcAft>
                          <a:spcPts val="800"/>
                        </a:spcAft>
                      </a:pPr>
                      <a:r>
                        <a:rPr lang="en-GB" sz="1000">
                          <a:effectLst/>
                          <a:latin typeface="Verdana"/>
                          <a:ea typeface="Calibri"/>
                          <a:cs typeface="Calibri"/>
                        </a:rPr>
                        <a:t>Hours of learning lost</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pPr algn="ctr" fontAlgn="base">
                        <a:lnSpc>
                          <a:spcPct val="107000"/>
                        </a:lnSpc>
                        <a:spcAft>
                          <a:spcPts val="800"/>
                        </a:spcAft>
                      </a:pPr>
                      <a:r>
                        <a:rPr lang="en-GB" sz="1000">
                          <a:effectLst/>
                          <a:latin typeface="Verdana"/>
                          <a:ea typeface="Calibri"/>
                          <a:cs typeface="Calibri"/>
                        </a:rPr>
                        <a:t>Excellent</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100%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190 days</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0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0001"/>
                  </a:ext>
                </a:extLst>
              </a:tr>
              <a:tr h="0">
                <a:tc>
                  <a:txBody>
                    <a:bodyPr/>
                    <a:lstStyle/>
                    <a:p>
                      <a:pPr algn="ctr" fontAlgn="base">
                        <a:lnSpc>
                          <a:spcPct val="107000"/>
                        </a:lnSpc>
                        <a:spcAft>
                          <a:spcPts val="800"/>
                        </a:spcAft>
                      </a:pPr>
                      <a:r>
                        <a:rPr lang="en-GB" sz="1000">
                          <a:effectLst/>
                          <a:latin typeface="Verdana"/>
                          <a:ea typeface="Calibri"/>
                          <a:cs typeface="Calibri"/>
                        </a:rPr>
                        <a:t>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99%</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188 days</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2</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10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0002"/>
                  </a:ext>
                </a:extLst>
              </a:tr>
              <a:tr h="0">
                <a:tc>
                  <a:txBody>
                    <a:bodyPr/>
                    <a:lstStyle/>
                    <a:p>
                      <a:pPr algn="ctr" fontAlgn="base">
                        <a:lnSpc>
                          <a:spcPct val="107000"/>
                        </a:lnSpc>
                        <a:spcAft>
                          <a:spcPts val="800"/>
                        </a:spcAft>
                      </a:pPr>
                      <a:r>
                        <a:rPr lang="en-GB" sz="1000">
                          <a:effectLst/>
                          <a:latin typeface="Verdana"/>
                          <a:ea typeface="Calibri"/>
                          <a:cs typeface="Calibri"/>
                        </a:rPr>
                        <a:t>Good</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98%</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186 days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4</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20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0003"/>
                  </a:ext>
                </a:extLst>
              </a:tr>
              <a:tr h="0">
                <a:tc>
                  <a:txBody>
                    <a:bodyPr/>
                    <a:lstStyle/>
                    <a:p>
                      <a:pPr algn="ctr" fontAlgn="base">
                        <a:lnSpc>
                          <a:spcPct val="107000"/>
                        </a:lnSpc>
                        <a:spcAft>
                          <a:spcPts val="800"/>
                        </a:spcAft>
                      </a:pPr>
                      <a:r>
                        <a:rPr lang="en-GB" sz="1000">
                          <a:effectLst/>
                          <a:latin typeface="Verdana"/>
                          <a:ea typeface="Calibri"/>
                          <a:cs typeface="Calibri"/>
                        </a:rPr>
                        <a:t>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97%</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184 days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6</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30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0004"/>
                  </a:ext>
                </a:extLst>
              </a:tr>
              <a:tr h="0">
                <a:tc>
                  <a:txBody>
                    <a:bodyPr/>
                    <a:lstStyle/>
                    <a:p>
                      <a:pPr algn="ctr" fontAlgn="base">
                        <a:lnSpc>
                          <a:spcPct val="107000"/>
                        </a:lnSpc>
                        <a:spcAft>
                          <a:spcPts val="800"/>
                        </a:spcAft>
                      </a:pPr>
                      <a:r>
                        <a:rPr lang="en-GB" sz="1000">
                          <a:effectLst/>
                          <a:latin typeface="Verdana"/>
                          <a:ea typeface="Calibri"/>
                          <a:cs typeface="Calibri"/>
                        </a:rPr>
                        <a:t>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96%</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182.5 days</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7.5</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37.5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0005"/>
                  </a:ext>
                </a:extLst>
              </a:tr>
              <a:tr h="0">
                <a:tc>
                  <a:txBody>
                    <a:bodyPr/>
                    <a:lstStyle/>
                    <a:p>
                      <a:pPr algn="ctr" fontAlgn="base">
                        <a:lnSpc>
                          <a:spcPct val="107000"/>
                        </a:lnSpc>
                        <a:spcAft>
                          <a:spcPts val="800"/>
                        </a:spcAft>
                      </a:pPr>
                      <a:r>
                        <a:rPr lang="en-GB" sz="1000">
                          <a:effectLst/>
                          <a:latin typeface="Verdana"/>
                          <a:ea typeface="Calibri"/>
                          <a:cs typeface="Calibri"/>
                        </a:rPr>
                        <a:t>Satisfactory</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ase">
                        <a:lnSpc>
                          <a:spcPct val="107000"/>
                        </a:lnSpc>
                        <a:spcAft>
                          <a:spcPts val="800"/>
                        </a:spcAft>
                      </a:pPr>
                      <a:r>
                        <a:rPr lang="en-GB" sz="1000">
                          <a:effectLst/>
                          <a:latin typeface="Verdana"/>
                          <a:ea typeface="Calibri"/>
                          <a:cs typeface="Calibri"/>
                        </a:rPr>
                        <a:t>95%</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ase">
                        <a:lnSpc>
                          <a:spcPct val="107000"/>
                        </a:lnSpc>
                        <a:spcAft>
                          <a:spcPts val="800"/>
                        </a:spcAft>
                      </a:pPr>
                      <a:r>
                        <a:rPr lang="en-GB" sz="1000">
                          <a:effectLst/>
                          <a:latin typeface="Verdana"/>
                          <a:ea typeface="Calibri"/>
                          <a:cs typeface="Calibri"/>
                        </a:rPr>
                        <a:t>180.5 days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ase">
                        <a:lnSpc>
                          <a:spcPct val="107000"/>
                        </a:lnSpc>
                        <a:spcAft>
                          <a:spcPts val="800"/>
                        </a:spcAft>
                      </a:pPr>
                      <a:r>
                        <a:rPr lang="en-GB" sz="1000">
                          <a:effectLst/>
                          <a:latin typeface="Verdana"/>
                          <a:ea typeface="Calibri"/>
                          <a:cs typeface="Calibri"/>
                        </a:rPr>
                        <a:t>9.5</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ase">
                        <a:lnSpc>
                          <a:spcPct val="107000"/>
                        </a:lnSpc>
                        <a:spcAft>
                          <a:spcPts val="800"/>
                        </a:spcAft>
                      </a:pPr>
                      <a:r>
                        <a:rPr lang="en-GB" sz="1000">
                          <a:effectLst/>
                          <a:latin typeface="Verdana"/>
                          <a:ea typeface="Calibri"/>
                          <a:cs typeface="Calibri"/>
                        </a:rPr>
                        <a:t>47.5</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extLst>
                  <a:ext uri="{0D108BD9-81ED-4DB2-BD59-A6C34878D82A}">
                    <a16:rowId xmlns:a16="http://schemas.microsoft.com/office/drawing/2014/main" val="10006"/>
                  </a:ext>
                </a:extLst>
              </a:tr>
              <a:tr h="0">
                <a:tc>
                  <a:txBody>
                    <a:bodyPr/>
                    <a:lstStyle/>
                    <a:p>
                      <a:pPr algn="ctr" fontAlgn="base">
                        <a:lnSpc>
                          <a:spcPct val="107000"/>
                        </a:lnSpc>
                        <a:spcAft>
                          <a:spcPts val="800"/>
                        </a:spcAft>
                      </a:pPr>
                      <a:r>
                        <a:rPr lang="en-GB" sz="1000">
                          <a:effectLst/>
                          <a:latin typeface="Verdana"/>
                          <a:ea typeface="Calibri"/>
                          <a:cs typeface="Calibri"/>
                        </a:rPr>
                        <a:t>Cause for Concern</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ase">
                        <a:lnSpc>
                          <a:spcPct val="107000"/>
                        </a:lnSpc>
                        <a:spcAft>
                          <a:spcPts val="800"/>
                        </a:spcAft>
                      </a:pPr>
                      <a:r>
                        <a:rPr lang="en-GB" sz="1000">
                          <a:effectLst/>
                          <a:latin typeface="Verdana"/>
                          <a:ea typeface="Calibri"/>
                          <a:cs typeface="Calibri"/>
                        </a:rPr>
                        <a:t>90%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ase">
                        <a:lnSpc>
                          <a:spcPct val="107000"/>
                        </a:lnSpc>
                        <a:spcAft>
                          <a:spcPts val="800"/>
                        </a:spcAft>
                      </a:pPr>
                      <a:r>
                        <a:rPr lang="en-GB" sz="1000">
                          <a:effectLst/>
                          <a:latin typeface="Verdana"/>
                          <a:ea typeface="Calibri"/>
                          <a:cs typeface="Calibri"/>
                        </a:rPr>
                        <a:t>171 days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ase">
                        <a:lnSpc>
                          <a:spcPct val="107000"/>
                        </a:lnSpc>
                        <a:spcAft>
                          <a:spcPts val="800"/>
                        </a:spcAft>
                      </a:pPr>
                      <a:r>
                        <a:rPr lang="en-GB" sz="1000">
                          <a:effectLst/>
                          <a:latin typeface="Verdana"/>
                          <a:ea typeface="Calibri"/>
                          <a:cs typeface="Calibri"/>
                        </a:rPr>
                        <a:t>19</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ase">
                        <a:lnSpc>
                          <a:spcPct val="107000"/>
                        </a:lnSpc>
                        <a:spcAft>
                          <a:spcPts val="800"/>
                        </a:spcAft>
                      </a:pPr>
                      <a:r>
                        <a:rPr lang="en-GB" sz="1000" dirty="0">
                          <a:effectLst/>
                          <a:latin typeface="Verdana"/>
                          <a:ea typeface="Calibri"/>
                          <a:cs typeface="Calibri"/>
                        </a:rPr>
                        <a:t>95</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7139776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65760"/>
            <a:ext cx="8424936" cy="548640"/>
          </a:xfrm>
        </p:spPr>
        <p:txBody>
          <a:bodyPr/>
          <a:lstStyle/>
          <a:p>
            <a:r>
              <a:rPr lang="en-GB" b="1" u="sng" dirty="0">
                <a:effectLst>
                  <a:outerShdw blurRad="38100" dist="38100" dir="2700000" algn="tl">
                    <a:srgbClr val="000000">
                      <a:alpha val="43137"/>
                    </a:srgbClr>
                  </a:outerShdw>
                </a:effectLst>
                <a:latin typeface="Letter-join No-Lead 37" pitchFamily="50" charset="0"/>
              </a:rPr>
              <a:t>Differences between year 4 and year 5</a:t>
            </a:r>
          </a:p>
        </p:txBody>
      </p:sp>
      <p:sp>
        <p:nvSpPr>
          <p:cNvPr id="3" name="Content Placeholder 2"/>
          <p:cNvSpPr>
            <a:spLocks noGrp="1"/>
          </p:cNvSpPr>
          <p:nvPr>
            <p:ph idx="1"/>
          </p:nvPr>
        </p:nvSpPr>
        <p:spPr>
          <a:xfrm>
            <a:off x="251519" y="836712"/>
            <a:ext cx="8502341" cy="4752528"/>
          </a:xfrm>
        </p:spPr>
        <p:txBody>
          <a:bodyPr>
            <a:normAutofit lnSpcReduction="10000"/>
          </a:bodyPr>
          <a:lstStyle/>
          <a:p>
            <a:pPr>
              <a:buFont typeface="Arial" panose="020B0604020202020204" pitchFamily="34" charset="0"/>
              <a:buChar char="•"/>
            </a:pPr>
            <a:endParaRPr lang="en-GB" sz="2000" b="0" dirty="0"/>
          </a:p>
          <a:p>
            <a:pPr>
              <a:buFont typeface="Arial" panose="020B0604020202020204" pitchFamily="34" charset="0"/>
              <a:buChar char="•"/>
            </a:pPr>
            <a:r>
              <a:rPr lang="en-GB" sz="2400" b="0" dirty="0">
                <a:latin typeface="Letter-join No-Lead 37" pitchFamily="50" charset="0"/>
              </a:rPr>
              <a:t>More responsibility. E.g. jobs around the school.</a:t>
            </a:r>
          </a:p>
          <a:p>
            <a:pPr>
              <a:buFont typeface="Arial" panose="020B0604020202020204" pitchFamily="34" charset="0"/>
              <a:buChar char="•"/>
            </a:pPr>
            <a:r>
              <a:rPr lang="en-GB" sz="2400" b="0" dirty="0">
                <a:latin typeface="Letter-join No-Lead 37" pitchFamily="50" charset="0"/>
              </a:rPr>
              <a:t>Citizenship Award</a:t>
            </a:r>
          </a:p>
          <a:p>
            <a:pPr>
              <a:buFont typeface="Arial" panose="020B0604020202020204" pitchFamily="34" charset="0"/>
              <a:buChar char="•"/>
            </a:pPr>
            <a:r>
              <a:rPr lang="en-GB" sz="2400" b="0" dirty="0">
                <a:latin typeface="Letter-join No-Lead 37" pitchFamily="50" charset="0"/>
              </a:rPr>
              <a:t>Children are allowed to walk home on their own with written permission – a letter will be sent out this week, please complete and return to the school office ASAP so information can be collated ready for September.</a:t>
            </a:r>
          </a:p>
          <a:p>
            <a:pPr>
              <a:buFont typeface="Arial" panose="020B0604020202020204" pitchFamily="34" charset="0"/>
              <a:buChar char="•"/>
            </a:pPr>
            <a:r>
              <a:rPr lang="en-GB" sz="2400" b="0" dirty="0">
                <a:latin typeface="Letter-join No-Lead 37" pitchFamily="50" charset="0"/>
              </a:rPr>
              <a:t>Children have the opportunity to play on a wider range of school sports teams - e.g. football and netball. Also, lots of sports festivals for yr5/6 - e.g. cricket and basketball. </a:t>
            </a:r>
          </a:p>
          <a:p>
            <a:pPr>
              <a:buFont typeface="Arial" panose="020B0604020202020204" pitchFamily="34" charset="0"/>
              <a:buChar char="•"/>
            </a:pPr>
            <a:r>
              <a:rPr lang="en-GB" sz="2400" b="0" dirty="0">
                <a:latin typeface="Letter-join No-Lead 37" pitchFamily="50" charset="0"/>
              </a:rPr>
              <a:t>Phones – If brought in, will be locked away securely in teacher cupboard.</a:t>
            </a:r>
            <a:endParaRPr lang="en-GB" sz="2000" b="0" dirty="0"/>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p:cNvSpPr txBox="1">
            <a:spLocks/>
          </p:cNvSpPr>
          <p:nvPr/>
        </p:nvSpPr>
        <p:spPr>
          <a:xfrm>
            <a:off x="179512" y="1100628"/>
            <a:ext cx="8856984" cy="3579849"/>
          </a:xfrm>
          <a:prstGeom prst="rect">
            <a:avLst/>
          </a:prstGeom>
        </p:spPr>
        <p:txBody>
          <a:bodyPr vert="horz" lIns="91440" tIns="45720" rIns="91440" bIns="45720" rtlCol="0">
            <a:norm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0" indent="0" algn="ctr"/>
            <a:endParaRPr lang="en-GB" sz="2400" dirty="0">
              <a:latin typeface="Letter-join No-Lead 37" pitchFamily="50" charset="0"/>
            </a:endParaRPr>
          </a:p>
        </p:txBody>
      </p:sp>
    </p:spTree>
    <p:extLst>
      <p:ext uri="{BB962C8B-B14F-4D97-AF65-F5344CB8AC3E}">
        <p14:creationId xmlns:p14="http://schemas.microsoft.com/office/powerpoint/2010/main" val="2833868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2960" y="1100628"/>
            <a:ext cx="8141528" cy="3579849"/>
          </a:xfrm>
        </p:spPr>
        <p:txBody>
          <a:bodyPr>
            <a:normAutofit fontScale="92500" lnSpcReduction="20000"/>
          </a:bodyPr>
          <a:lstStyle/>
          <a:p>
            <a:r>
              <a:rPr lang="en-GB" sz="3200" dirty="0">
                <a:latin typeface="Letter-join No-Lead 37" pitchFamily="50" charset="0"/>
              </a:rPr>
              <a:t>What will happen to ensure effective</a:t>
            </a:r>
          </a:p>
          <a:p>
            <a:r>
              <a:rPr lang="en-GB" sz="3200" dirty="0">
                <a:latin typeface="Letter-join No-Lead 37" pitchFamily="50" charset="0"/>
              </a:rPr>
              <a:t>transition: </a:t>
            </a:r>
          </a:p>
          <a:p>
            <a:pPr>
              <a:buFont typeface="Arial" panose="020B0604020202020204" pitchFamily="34" charset="0"/>
              <a:buChar char="•"/>
            </a:pPr>
            <a:r>
              <a:rPr lang="en-GB" sz="3200" dirty="0">
                <a:latin typeface="Letter-join No-Lead 37" pitchFamily="50" charset="0"/>
              </a:rPr>
              <a:t>Meet &amp; Greet the teacher event.</a:t>
            </a:r>
          </a:p>
          <a:p>
            <a:pPr>
              <a:buFont typeface="Arial" panose="020B0604020202020204" pitchFamily="34" charset="0"/>
              <a:buChar char="•"/>
            </a:pPr>
            <a:r>
              <a:rPr lang="en-GB" sz="3200" dirty="0">
                <a:latin typeface="Letter-join No-Lead 37" pitchFamily="50" charset="0"/>
              </a:rPr>
              <a:t>Books events</a:t>
            </a:r>
          </a:p>
          <a:p>
            <a:pPr>
              <a:buFont typeface="Arial" panose="020B0604020202020204" pitchFamily="34" charset="0"/>
              <a:buChar char="•"/>
            </a:pPr>
            <a:r>
              <a:rPr lang="en-GB" sz="3200" dirty="0">
                <a:latin typeface="Letter-join No-Lead 37" pitchFamily="50" charset="0"/>
              </a:rPr>
              <a:t>Open door policy</a:t>
            </a:r>
          </a:p>
          <a:p>
            <a:pPr>
              <a:buFont typeface="Arial" panose="020B0604020202020204" pitchFamily="34" charset="0"/>
              <a:buChar char="•"/>
            </a:pPr>
            <a:r>
              <a:rPr lang="en-GB" sz="3200" dirty="0">
                <a:latin typeface="Letter-join No-Lead 37" pitchFamily="50" charset="0"/>
              </a:rPr>
              <a:t>Year group email address</a:t>
            </a:r>
          </a:p>
          <a:p>
            <a:pPr>
              <a:buFont typeface="Arial" panose="020B0604020202020204" pitchFamily="34" charset="0"/>
              <a:buChar char="•"/>
            </a:pPr>
            <a:r>
              <a:rPr lang="en-GB" sz="3200" dirty="0">
                <a:latin typeface="Letter-join No-Lead 37" pitchFamily="50" charset="0"/>
                <a:hlinkClick r:id="rId2"/>
              </a:rPr>
              <a:t>y5@roebuck.herts.sch.uk</a:t>
            </a:r>
            <a:r>
              <a:rPr lang="en-GB" sz="3200" dirty="0">
                <a:latin typeface="Letter-join No-Lead 37" pitchFamily="50" charset="0"/>
              </a:rPr>
              <a:t> </a:t>
            </a:r>
          </a:p>
          <a:p>
            <a:endParaRPr lang="en-GB" dirty="0"/>
          </a:p>
          <a:p>
            <a:endParaRPr lang="en-GB" dirty="0"/>
          </a:p>
          <a:p>
            <a:endParaRPr lang="en-GB" dirty="0"/>
          </a:p>
        </p:txBody>
      </p:sp>
      <p:pic>
        <p:nvPicPr>
          <p:cNvPr id="4"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38690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712968" cy="1080120"/>
          </a:xfrm>
        </p:spPr>
        <p:txBody>
          <a:bodyPr/>
          <a:lstStyle/>
          <a:p>
            <a:pPr algn="ctr"/>
            <a:r>
              <a:rPr lang="en-GB" sz="4000" b="1" u="sng" dirty="0">
                <a:latin typeface="Letter-join No-Lead 37" pitchFamily="50" charset="0"/>
              </a:rPr>
              <a:t>Uniform</a:t>
            </a:r>
            <a:br>
              <a:rPr lang="en-GB" dirty="0"/>
            </a:br>
            <a:r>
              <a:rPr lang="en-GB" sz="1600" b="1" dirty="0">
                <a:latin typeface="Letter-join No-Lead 37" pitchFamily="50" charset="0"/>
              </a:rPr>
              <a:t>children are expected to come to school appropriately dressed in our school uniform</a:t>
            </a:r>
            <a:r>
              <a:rPr lang="en-GB" b="1" dirty="0">
                <a:latin typeface="Letter-join No-Lead 37" pitchFamily="50" charset="0"/>
              </a:rPr>
              <a:t>.</a:t>
            </a:r>
          </a:p>
        </p:txBody>
      </p:sp>
      <p:pic>
        <p:nvPicPr>
          <p:cNvPr id="5"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5">
            <a:extLst>
              <a:ext uri="{FF2B5EF4-FFF2-40B4-BE49-F238E27FC236}">
                <a16:creationId xmlns:a16="http://schemas.microsoft.com/office/drawing/2014/main" id="{4A53245C-139A-4E8C-8F9F-9A347BAB99E9}"/>
              </a:ext>
            </a:extLst>
          </p:cNvPr>
          <p:cNvSpPr>
            <a:spLocks noGrp="1"/>
          </p:cNvSpPr>
          <p:nvPr>
            <p:ph idx="1"/>
          </p:nvPr>
        </p:nvSpPr>
        <p:spPr/>
        <p:txBody>
          <a:bodyPr/>
          <a:lstStyle/>
          <a:p>
            <a:endParaRPr lang="en-GB" dirty="0"/>
          </a:p>
        </p:txBody>
      </p:sp>
      <p:sp>
        <p:nvSpPr>
          <p:cNvPr id="8" name="Content Placeholder 2">
            <a:extLst>
              <a:ext uri="{FF2B5EF4-FFF2-40B4-BE49-F238E27FC236}">
                <a16:creationId xmlns:a16="http://schemas.microsoft.com/office/drawing/2014/main" id="{C2A780CB-7E74-475E-A910-B76E7602C839}"/>
              </a:ext>
            </a:extLst>
          </p:cNvPr>
          <p:cNvSpPr>
            <a:spLocks noGrp="1"/>
          </p:cNvSpPr>
          <p:nvPr/>
        </p:nvSpPr>
        <p:spPr>
          <a:xfrm>
            <a:off x="813420" y="1601416"/>
            <a:ext cx="7517160" cy="4995936"/>
          </a:xfrm>
          <a:prstGeom prst="rect">
            <a:avLst/>
          </a:prstGeom>
          <a:solidFill>
            <a:srgbClr val="00B0F0"/>
          </a:solidFill>
        </p:spPr>
        <p:txBody>
          <a:bodyPr vert="horz" lIns="91440" tIns="45720" rIns="91440" bIns="45720" numCol="1" rtlCol="0">
            <a:normAutofit fontScale="92500" lnSpcReduction="10000"/>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algn="ctr"/>
            <a:r>
              <a:rPr lang="en-GB" sz="1900" u="sng" dirty="0">
                <a:latin typeface="Letter-join No-Lead 37" pitchFamily="50" charset="0"/>
              </a:rPr>
              <a:t>School Uniform</a:t>
            </a:r>
          </a:p>
          <a:p>
            <a:pPr algn="ctr" fontAlgn="t">
              <a:buFont typeface="Arial" panose="020B0604020202020204" pitchFamily="34" charset="0"/>
              <a:buChar char="•"/>
            </a:pPr>
            <a:r>
              <a:rPr lang="en-GB" sz="1900" dirty="0">
                <a:latin typeface="Letter-join No-Lead 37" pitchFamily="50" charset="0"/>
              </a:rPr>
              <a:t>Plain white or royal blue polo shirt). </a:t>
            </a:r>
          </a:p>
          <a:p>
            <a:pPr algn="ctr" fontAlgn="t">
              <a:buFont typeface="Arial" panose="020B0604020202020204" pitchFamily="34" charset="0"/>
              <a:buChar char="•"/>
            </a:pPr>
            <a:r>
              <a:rPr lang="en-GB" sz="1900" dirty="0">
                <a:latin typeface="Letter-join No-Lead 37" pitchFamily="50" charset="0"/>
              </a:rPr>
              <a:t>Plain grey or black school tailored trousers/tailored shorts/skirt/pinafore</a:t>
            </a:r>
          </a:p>
          <a:p>
            <a:pPr algn="ctr" fontAlgn="t">
              <a:buFont typeface="Arial" panose="020B0604020202020204" pitchFamily="34" charset="0"/>
              <a:buChar char="•"/>
            </a:pPr>
            <a:r>
              <a:rPr lang="en-GB" sz="1900" dirty="0">
                <a:latin typeface="Letter-join No-Lead 37" pitchFamily="50" charset="0"/>
              </a:rPr>
              <a:t>Roebuck Academy sweatshirt /cardigan or royal blue sweatshirt /cardigan </a:t>
            </a:r>
          </a:p>
          <a:p>
            <a:pPr algn="ctr" fontAlgn="t">
              <a:buFont typeface="Arial" panose="020B0604020202020204" pitchFamily="34" charset="0"/>
              <a:buChar char="•"/>
            </a:pPr>
            <a:r>
              <a:rPr lang="en-GB" sz="1900" dirty="0">
                <a:latin typeface="Letter-join No-Lead 37" pitchFamily="50" charset="0"/>
              </a:rPr>
              <a:t>Roebuck Academy fleece. </a:t>
            </a:r>
          </a:p>
          <a:p>
            <a:pPr algn="ctr" fontAlgn="t">
              <a:buFont typeface="Arial" panose="020B0604020202020204" pitchFamily="34" charset="0"/>
              <a:buChar char="•"/>
            </a:pPr>
            <a:r>
              <a:rPr lang="en-GB" sz="1900" dirty="0">
                <a:latin typeface="Letter-join No-Lead 37" pitchFamily="50" charset="0"/>
              </a:rPr>
              <a:t>Black school shoes or plain black trainers. Shoes must be flat – no open toes. </a:t>
            </a:r>
          </a:p>
          <a:p>
            <a:pPr algn="ctr" fontAlgn="t">
              <a:buFont typeface="Arial" panose="020B0604020202020204" pitchFamily="34" charset="0"/>
              <a:buChar char="•"/>
            </a:pPr>
            <a:r>
              <a:rPr lang="en-GB" sz="1900" dirty="0">
                <a:latin typeface="Letter-join No-Lead 37" pitchFamily="50" charset="0"/>
              </a:rPr>
              <a:t>Hats with a brim for summer.</a:t>
            </a:r>
          </a:p>
          <a:p>
            <a:pPr algn="ctr" fontAlgn="t">
              <a:buFont typeface="Arial" panose="020B0604020202020204" pitchFamily="34" charset="0"/>
              <a:buChar char="•"/>
            </a:pPr>
            <a:r>
              <a:rPr lang="en-GB" sz="1900" dirty="0">
                <a:latin typeface="Letter-join No-Lead 37" pitchFamily="50" charset="0"/>
              </a:rPr>
              <a:t>Wellington boots</a:t>
            </a:r>
          </a:p>
          <a:p>
            <a:pPr algn="ctr" fontAlgn="t">
              <a:buFont typeface="Arial" panose="020B0604020202020204" pitchFamily="34" charset="0"/>
              <a:buChar char="•"/>
            </a:pPr>
            <a:r>
              <a:rPr lang="en-GB" sz="1900" dirty="0">
                <a:latin typeface="Letter-join No-Lead 37" pitchFamily="50" charset="0"/>
              </a:rPr>
              <a:t>Puddle suit </a:t>
            </a:r>
          </a:p>
          <a:p>
            <a:pPr algn="ctr" fontAlgn="t">
              <a:buFont typeface="Arial" panose="020B0604020202020204" pitchFamily="34" charset="0"/>
              <a:buChar char="•"/>
            </a:pPr>
            <a:r>
              <a:rPr lang="en-GB" sz="1900" dirty="0">
                <a:latin typeface="Letter-join No-Lead 37" pitchFamily="50" charset="0"/>
              </a:rPr>
              <a:t>Winter coat – brighter the better </a:t>
            </a:r>
          </a:p>
          <a:p>
            <a:pPr algn="ctr" fontAlgn="t">
              <a:buFont typeface="Arial" panose="020B0604020202020204" pitchFamily="34" charset="0"/>
              <a:buChar char="•"/>
            </a:pPr>
            <a:r>
              <a:rPr lang="en-GB" sz="1900" dirty="0">
                <a:latin typeface="Letter-join No-Lead 37" pitchFamily="50" charset="0"/>
              </a:rPr>
              <a:t>Hair bands and bows – must be royal blue, white or black</a:t>
            </a:r>
          </a:p>
          <a:p>
            <a:pPr algn="ctr" fontAlgn="t"/>
            <a:endParaRPr lang="en-GB" sz="1900" dirty="0">
              <a:latin typeface="Letter-join No-Lead 37" pitchFamily="50" charset="0"/>
            </a:endParaRPr>
          </a:p>
          <a:p>
            <a:pPr algn="ctr" fontAlgn="t"/>
            <a:r>
              <a:rPr lang="en-GB" sz="1900" dirty="0">
                <a:latin typeface="Letter-join No-Lead 37" pitchFamily="50" charset="0"/>
              </a:rPr>
              <a:t>Please ensure you label all of your children’s uniform </a:t>
            </a:r>
            <a:endParaRPr lang="en-GB" sz="2900" dirty="0"/>
          </a:p>
          <a:p>
            <a:pPr algn="ctr" fontAlgn="t"/>
            <a:endParaRPr lang="en-GB" sz="2900" dirty="0"/>
          </a:p>
          <a:p>
            <a:pPr algn="ctr" fontAlgn="t"/>
            <a:endParaRPr lang="en-GB" sz="2900" dirty="0"/>
          </a:p>
          <a:p>
            <a:pPr algn="ctr" fontAlgn="t"/>
            <a:endParaRPr lang="en-GB" sz="2900" dirty="0"/>
          </a:p>
          <a:p>
            <a:pPr algn="ctr" fontAlgn="t"/>
            <a:endParaRPr lang="en-GB" sz="2900" dirty="0"/>
          </a:p>
          <a:p>
            <a:pPr algn="ctr" fontAlgn="t"/>
            <a:endParaRPr lang="en-GB" dirty="0"/>
          </a:p>
          <a:p>
            <a:pPr algn="ctr" fontAlgn="t"/>
            <a:endParaRPr lang="en-GB" dirty="0"/>
          </a:p>
        </p:txBody>
      </p:sp>
    </p:spTree>
    <p:extLst>
      <p:ext uri="{BB962C8B-B14F-4D97-AF65-F5344CB8AC3E}">
        <p14:creationId xmlns:p14="http://schemas.microsoft.com/office/powerpoint/2010/main" val="21815005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712968" cy="1080120"/>
          </a:xfrm>
        </p:spPr>
        <p:txBody>
          <a:bodyPr/>
          <a:lstStyle/>
          <a:p>
            <a:pPr algn="ctr"/>
            <a:r>
              <a:rPr lang="en-GB" sz="4000" b="1" u="sng" dirty="0">
                <a:latin typeface="Letter-join No-Lead 37" pitchFamily="50" charset="0"/>
              </a:rPr>
              <a:t>Uniform Information</a:t>
            </a:r>
            <a:br>
              <a:rPr lang="en-GB" dirty="0"/>
            </a:br>
            <a:r>
              <a:rPr lang="en-GB" sz="1600" b="1" dirty="0">
                <a:latin typeface="Letter-join No-Lead 37" pitchFamily="50" charset="0"/>
              </a:rPr>
              <a:t>children are expected to come to school appropriately dressed in our school uniform</a:t>
            </a:r>
            <a:r>
              <a:rPr lang="en-GB" b="1" dirty="0">
                <a:latin typeface="Letter-join No-Lead 37" pitchFamily="50" charset="0"/>
              </a:rPr>
              <a:t>.</a:t>
            </a:r>
          </a:p>
        </p:txBody>
      </p:sp>
      <p:pic>
        <p:nvPicPr>
          <p:cNvPr id="5"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a:spLocks noGrp="1"/>
          </p:cNvSpPr>
          <p:nvPr>
            <p:ph idx="1"/>
          </p:nvPr>
        </p:nvSpPr>
        <p:spPr>
          <a:xfrm>
            <a:off x="822960" y="1916832"/>
            <a:ext cx="7520940" cy="2763645"/>
          </a:xfrm>
        </p:spPr>
        <p:txBody>
          <a:bodyPr>
            <a:noAutofit/>
          </a:bodyPr>
          <a:lstStyle/>
          <a:p>
            <a:pPr>
              <a:buFont typeface="Arial" panose="020B0604020202020204" pitchFamily="34" charset="0"/>
              <a:buChar char="•"/>
            </a:pPr>
            <a:r>
              <a:rPr lang="en-GB" sz="2400" dirty="0">
                <a:latin typeface="Letter-join No-Lead 37" pitchFamily="50" charset="0"/>
              </a:rPr>
              <a:t>Please tie hair back at all times </a:t>
            </a:r>
          </a:p>
          <a:p>
            <a:pPr>
              <a:buFont typeface="Arial" panose="020B0604020202020204" pitchFamily="34" charset="0"/>
              <a:buChar char="•"/>
            </a:pPr>
            <a:r>
              <a:rPr lang="en-GB" sz="2400" dirty="0">
                <a:latin typeface="Letter-join No-Lead 37" pitchFamily="50" charset="0"/>
              </a:rPr>
              <a:t>No large bows – any hairbands or bows are to be either white, blue or black. </a:t>
            </a:r>
          </a:p>
          <a:p>
            <a:pPr>
              <a:buFont typeface="Arial" panose="020B0604020202020204" pitchFamily="34" charset="0"/>
              <a:buChar char="•"/>
            </a:pPr>
            <a:r>
              <a:rPr lang="en-GB" sz="2400" dirty="0">
                <a:latin typeface="Letter-join No-Lead 37" pitchFamily="50" charset="0"/>
              </a:rPr>
              <a:t>Simple studs to be worn – no other earrings permitted </a:t>
            </a:r>
          </a:p>
          <a:p>
            <a:pPr>
              <a:buFont typeface="Arial" panose="020B0604020202020204" pitchFamily="34" charset="0"/>
              <a:buChar char="•"/>
            </a:pPr>
            <a:r>
              <a:rPr lang="en-GB" sz="2400" dirty="0">
                <a:latin typeface="Letter-join No-Lead 37" pitchFamily="50" charset="0"/>
              </a:rPr>
              <a:t>Bag needed every day </a:t>
            </a:r>
          </a:p>
          <a:p>
            <a:pPr>
              <a:buFont typeface="Arial" panose="020B0604020202020204" pitchFamily="34" charset="0"/>
              <a:buChar char="•"/>
            </a:pPr>
            <a:r>
              <a:rPr lang="en-GB" sz="2400" dirty="0">
                <a:latin typeface="Letter-join No-Lead 37" pitchFamily="50" charset="0"/>
              </a:rPr>
              <a:t>Flat shoes – no heels or AstroTurf boots / shoes </a:t>
            </a:r>
          </a:p>
        </p:txBody>
      </p:sp>
    </p:spTree>
    <p:extLst>
      <p:ext uri="{BB962C8B-B14F-4D97-AF65-F5344CB8AC3E}">
        <p14:creationId xmlns:p14="http://schemas.microsoft.com/office/powerpoint/2010/main" val="19638136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b="1" u="sng" dirty="0">
                <a:effectLst>
                  <a:outerShdw blurRad="38100" dist="38100" dir="2700000" algn="tl">
                    <a:srgbClr val="000000">
                      <a:alpha val="43137"/>
                    </a:srgbClr>
                  </a:outerShdw>
                </a:effectLst>
                <a:latin typeface="Letter-join No-Lead 37" pitchFamily="50" charset="0"/>
              </a:rPr>
              <a:t>PE Kit</a:t>
            </a:r>
          </a:p>
        </p:txBody>
      </p:sp>
      <p:sp>
        <p:nvSpPr>
          <p:cNvPr id="3" name="Content Placeholder 2"/>
          <p:cNvSpPr>
            <a:spLocks noGrp="1"/>
          </p:cNvSpPr>
          <p:nvPr>
            <p:ph idx="1"/>
          </p:nvPr>
        </p:nvSpPr>
        <p:spPr>
          <a:solidFill>
            <a:schemeClr val="accent3">
              <a:lumMod val="60000"/>
              <a:lumOff val="40000"/>
            </a:schemeClr>
          </a:solidFill>
        </p:spPr>
        <p:txBody>
          <a:bodyPr>
            <a:normAutofit lnSpcReduction="10000"/>
          </a:bodyPr>
          <a:lstStyle/>
          <a:p>
            <a:pPr marL="571500" indent="-571500">
              <a:buFont typeface="Arial" panose="020B0604020202020204" pitchFamily="34" charset="0"/>
              <a:buChar char="•"/>
            </a:pPr>
            <a:r>
              <a:rPr lang="en-GB" sz="3600" dirty="0">
                <a:latin typeface="Letter-join No-Lead 37" pitchFamily="50" charset="0"/>
              </a:rPr>
              <a:t>White t-shirt with Roebuck Academy logo (or plain white t-shirt).</a:t>
            </a:r>
          </a:p>
          <a:p>
            <a:pPr marL="571500" indent="-571500">
              <a:buFont typeface="Arial" panose="020B0604020202020204" pitchFamily="34" charset="0"/>
              <a:buChar char="•"/>
            </a:pPr>
            <a:r>
              <a:rPr lang="en-GB" sz="3600" dirty="0">
                <a:latin typeface="Letter-join No-Lead 37" pitchFamily="50" charset="0"/>
              </a:rPr>
              <a:t>Royal blue shorts.</a:t>
            </a:r>
          </a:p>
          <a:p>
            <a:pPr marL="571500" indent="-571500">
              <a:buFont typeface="Arial" panose="020B0604020202020204" pitchFamily="34" charset="0"/>
              <a:buChar char="•"/>
            </a:pPr>
            <a:r>
              <a:rPr lang="en-GB" sz="3600" dirty="0">
                <a:latin typeface="Letter-join No-Lead 37" pitchFamily="50" charset="0"/>
              </a:rPr>
              <a:t>Plimsolls or trainers for outside games</a:t>
            </a:r>
            <a:r>
              <a:rPr lang="en-GB" sz="3600" dirty="0"/>
              <a:t>.</a:t>
            </a:r>
          </a:p>
          <a:p>
            <a:endParaRPr lang="en-GB" dirty="0"/>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51879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188640"/>
            <a:ext cx="7520940" cy="725760"/>
          </a:xfrm>
        </p:spPr>
        <p:txBody>
          <a:bodyPr/>
          <a:lstStyle/>
          <a:p>
            <a:pPr algn="ctr"/>
            <a:r>
              <a:rPr lang="en-GB" sz="4400" b="1" u="sng" dirty="0">
                <a:effectLst>
                  <a:outerShdw blurRad="38100" dist="38100" dir="2700000" algn="tl">
                    <a:srgbClr val="000000">
                      <a:alpha val="43137"/>
                    </a:srgbClr>
                  </a:outerShdw>
                </a:effectLst>
                <a:latin typeface="Letter-join No-Lead 37" pitchFamily="50" charset="0"/>
              </a:rPr>
              <a:t>equipment</a:t>
            </a:r>
            <a:endParaRPr lang="en-GB" b="1" u="sng" dirty="0">
              <a:effectLst>
                <a:outerShdw blurRad="38100" dist="38100" dir="2700000" algn="tl">
                  <a:srgbClr val="000000">
                    <a:alpha val="43137"/>
                  </a:srgbClr>
                </a:outerShdw>
              </a:effectLst>
              <a:latin typeface="Letter-join No-Lead 37" pitchFamily="50" charset="0"/>
            </a:endParaRPr>
          </a:p>
        </p:txBody>
      </p:sp>
      <p:sp>
        <p:nvSpPr>
          <p:cNvPr id="3" name="Content Placeholder 2"/>
          <p:cNvSpPr>
            <a:spLocks noGrp="1"/>
          </p:cNvSpPr>
          <p:nvPr>
            <p:ph idx="1"/>
          </p:nvPr>
        </p:nvSpPr>
        <p:spPr>
          <a:xfrm>
            <a:off x="827584" y="980728"/>
            <a:ext cx="7520940" cy="3579849"/>
          </a:xfrm>
        </p:spPr>
        <p:txBody>
          <a:bodyPr>
            <a:noAutofit/>
          </a:bodyPr>
          <a:lstStyle/>
          <a:p>
            <a:r>
              <a:rPr lang="en-GB" sz="2400" b="0" dirty="0">
                <a:latin typeface="Letter-join No-Lead 37" pitchFamily="50" charset="0"/>
              </a:rPr>
              <a:t>Your child will be provided with a pen, pencil and ruler</a:t>
            </a:r>
          </a:p>
          <a:p>
            <a:r>
              <a:rPr lang="en-GB" sz="2400" b="0" dirty="0">
                <a:latin typeface="Letter-join No-Lead 37" pitchFamily="50" charset="0"/>
              </a:rPr>
              <a:t>at the beginning of the year. You are welcome to add to</a:t>
            </a:r>
          </a:p>
          <a:p>
            <a:r>
              <a:rPr lang="en-GB" sz="2400" b="0" dirty="0">
                <a:latin typeface="Letter-join No-Lead 37" pitchFamily="50" charset="0"/>
              </a:rPr>
              <a:t>this and provide a sensible pencil case for your child to</a:t>
            </a:r>
          </a:p>
          <a:p>
            <a:r>
              <a:rPr lang="en-GB" sz="2400" b="0" dirty="0">
                <a:latin typeface="Letter-join No-Lead 37" pitchFamily="50" charset="0"/>
              </a:rPr>
              <a:t>store their equipment in their drawer.</a:t>
            </a:r>
          </a:p>
          <a:p>
            <a:endParaRPr lang="en-GB" sz="2400" b="0" dirty="0">
              <a:latin typeface="Letter-join No-Lead 37" pitchFamily="50" charset="0"/>
            </a:endParaRPr>
          </a:p>
          <a:p>
            <a:r>
              <a:rPr lang="en-GB" sz="2400" b="0" dirty="0">
                <a:latin typeface="Letter-join No-Lead 37" pitchFamily="50" charset="0"/>
              </a:rPr>
              <a:t>Your child will be participating in various Art, Design</a:t>
            </a:r>
          </a:p>
          <a:p>
            <a:r>
              <a:rPr lang="en-GB" sz="2400" b="0" dirty="0">
                <a:latin typeface="Letter-join No-Lead 37" pitchFamily="50" charset="0"/>
              </a:rPr>
              <a:t>and Technology projects throughout the year. Please</a:t>
            </a:r>
          </a:p>
          <a:p>
            <a:r>
              <a:rPr lang="en-GB" sz="2400" b="0" dirty="0">
                <a:latin typeface="Letter-join No-Lead 37" pitchFamily="50" charset="0"/>
              </a:rPr>
              <a:t>provide your child with a named apron, alternatively a</a:t>
            </a:r>
          </a:p>
          <a:p>
            <a:r>
              <a:rPr lang="en-GB" sz="2400" b="0" dirty="0">
                <a:latin typeface="Letter-join No-Lead 37" pitchFamily="50" charset="0"/>
              </a:rPr>
              <a:t>large old shirt will do.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87720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b="1" u="sng" dirty="0">
                <a:latin typeface="Letter-join No-Lead 37" pitchFamily="50" charset="0"/>
              </a:rPr>
              <a:t>Physical environment </a:t>
            </a:r>
          </a:p>
        </p:txBody>
      </p:sp>
      <p:sp>
        <p:nvSpPr>
          <p:cNvPr id="3" name="Content Placeholder 2"/>
          <p:cNvSpPr>
            <a:spLocks noGrp="1"/>
          </p:cNvSpPr>
          <p:nvPr>
            <p:ph idx="1"/>
          </p:nvPr>
        </p:nvSpPr>
        <p:spPr/>
        <p:txBody>
          <a:bodyPr>
            <a:noAutofit/>
          </a:bodyPr>
          <a:lstStyle/>
          <a:p>
            <a:pPr>
              <a:buFont typeface="Arial" panose="020B0604020202020204" pitchFamily="34" charset="0"/>
              <a:buChar char="•"/>
            </a:pPr>
            <a:r>
              <a:rPr lang="en-GB" sz="2400" dirty="0">
                <a:latin typeface="Letter-join No-Lead 37" pitchFamily="50" charset="0"/>
              </a:rPr>
              <a:t>Working walls are there to support children with key vocabulary, steps to success and a sequence to learning. </a:t>
            </a:r>
          </a:p>
          <a:p>
            <a:pPr>
              <a:buFont typeface="Arial" panose="020B0604020202020204" pitchFamily="34" charset="0"/>
              <a:buChar char="•"/>
            </a:pPr>
            <a:r>
              <a:rPr lang="en-GB" sz="2400" dirty="0">
                <a:latin typeface="Letter-join No-Lead 37" pitchFamily="50" charset="0"/>
              </a:rPr>
              <a:t>WAGOLL (What A Good One Looks Like) and Plot Points are used </a:t>
            </a:r>
          </a:p>
          <a:p>
            <a:pPr marL="0" indent="0"/>
            <a:r>
              <a:rPr lang="en-GB" sz="2400" dirty="0">
                <a:latin typeface="Letter-join No-Lead 37" pitchFamily="50" charset="0"/>
              </a:rPr>
              <a:t>-Year 5 is about developing independence in their own learning, so the use of the working walls will be a key focus.</a:t>
            </a:r>
          </a:p>
          <a:p>
            <a:pPr>
              <a:buFont typeface="Arial" panose="020B0604020202020204" pitchFamily="34" charset="0"/>
              <a:buChar char="•"/>
            </a:pPr>
            <a:r>
              <a:rPr lang="en-GB" sz="2400" dirty="0">
                <a:latin typeface="Letter-join No-Lead 37" pitchFamily="50" charset="0"/>
              </a:rPr>
              <a:t>Reading corners aim to inspire children to want to read.</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94868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b="1" u="sng" dirty="0">
                <a:latin typeface="Letter-join No-Lead 37" pitchFamily="50" charset="0"/>
              </a:rPr>
              <a:t>Physical environment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FABCA21D-4ED4-4C00-B544-558DFA9DA61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3039" y="958382"/>
            <a:ext cx="3757942" cy="2818457"/>
          </a:xfrm>
          <a:prstGeom prst="rect">
            <a:avLst/>
          </a:prstGeom>
        </p:spPr>
      </p:pic>
      <p:pic>
        <p:nvPicPr>
          <p:cNvPr id="7" name="Picture 6">
            <a:extLst>
              <a:ext uri="{FF2B5EF4-FFF2-40B4-BE49-F238E27FC236}">
                <a16:creationId xmlns:a16="http://schemas.microsoft.com/office/drawing/2014/main" id="{67B7B90D-C0E1-48E4-BFBD-849FA602CF6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57534" y="981222"/>
            <a:ext cx="4032448" cy="3024336"/>
          </a:xfrm>
          <a:prstGeom prst="rect">
            <a:avLst/>
          </a:prstGeom>
        </p:spPr>
      </p:pic>
      <p:pic>
        <p:nvPicPr>
          <p:cNvPr id="11" name="Picture 10">
            <a:extLst>
              <a:ext uri="{FF2B5EF4-FFF2-40B4-BE49-F238E27FC236}">
                <a16:creationId xmlns:a16="http://schemas.microsoft.com/office/drawing/2014/main" id="{F3D2A6BE-10AD-41FA-B30C-5B41DD46BE5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26775" y="3859611"/>
            <a:ext cx="3893966" cy="2920475"/>
          </a:xfrm>
          <a:prstGeom prst="rect">
            <a:avLst/>
          </a:prstGeom>
        </p:spPr>
      </p:pic>
      <p:pic>
        <p:nvPicPr>
          <p:cNvPr id="1026" name="Picture 2" descr="https://attachments.office.net/owa/DownieS%40roebuck.herts.sch.uk/service.svc/s/GetAttachmentThumbnail?id=AAMkADcyNDRjYWQzLTM2NzgtNDU3ZS05YWM4LTFiYmIxZGQ1Y2FmZABGAAAAAAAeqKuKenqeS5gAwfr060quBwBRmpmuhGwiTYtFJg2DfUR%2BAAAAAAEMAABRmpmuhGwiTYtFJg2DfUR%2BAAaETp%2F6AAABEgAQAP1s38vL4dpHlUSNBIpzy5A%3D&amp;thumbnailType=2&amp;token=eyJhbGciOiJSUzI1NiIsImtpZCI6IkZBRDY1NDI2MkM2QUYyOTYxQUExRThDQUI3OEZGMUIyNzBFNzA3RTkiLCJ0eXAiOiJKV1QiLCJ4NXQiOiItdFpVSml4cThwWWFvZWpLdDRfeHNuRG5CLWsifQ.eyJvcmlnaW4iOiJodHRwczovL291dGxvb2sub2ZmaWNlLmNvbSIsInVjIjoiYzM2OWFkNjA0MjhlNDAxNThkZWRmY2NlYjY0MmFmNzUiLCJzaWduaW5fc3RhdGUiOiJbXCJrbXNpXCJdIiwidmVyIjoiRXhjaGFuZ2UuQ2FsbGJhY2suVjEiLCJhcHBjdHhzZW5kZXIiOiJPd2FEb3dubG9hZEBiYjkzOWU1My1mNTJlLTRmMmUtOWNlNi1mMzQ4MzFjZWYzMWQiLCJpc3NyaW5nIjoiV1ciLCJhcHBjdHgiOiJ7XCJtc2V4Y2hwcm90XCI6XCJvd2FcIixcInB1aWRcIjpcIjExNTM5MDY2NjA4Njc5NjA5NzhcIixcInNjb3BlXCI6XCJPd2FEb3dubG9hZFwiLFwib2lkXCI6XCJhZDg1MDI1Ni1hYjNhLTQ5YzItYWZhOS00N2ZmODk1ODMwY2NcIixcInByaW1hcnlzaWRcIjpcIlMtMS01LTIxLTMzMTYyMjMzOTgtMzQxNDEyMzU1Ny0xNzE0ODUxMTI1LTUzNDYzMjRcIn0iLCJuYmYiOjE2NTU5OTkxNjIsImV4cCI6MTY1NTk5OTc2MiwiaXNzIjoiMDAwMDAwMDItMDAwMC0wZmYxLWNlMDAtMDAwMDAwMDAwMDAwQGJiOTM5ZTUzLWY1MmUtNGYyZS05Y2U2LWYzNDgzMWNlZjMxZCIsImF1ZCI6IjAwMDAwMDAyLTAwMDAtMGZmMS1jZTAwLTAwMDAwMDAwMDAwMC9hdHRhY2htZW50cy5vZmZpY2UubmV0QGJiOTM5ZTUzLWY1MmUtNGYyZS05Y2U2LWYzNDgzMWNlZjMxZCIsImhhcHAiOiJvd2EifQ.BDOowO5qDy6fl7iUhRkQXb-OZi7H9xj-yafItOP-f1lbA_SF2NuiJzvvv8c7mz80SkvdXQIktNFDgSKT5vpir5M0zUvKOkT0PoS2OUOun4aG1LuroUQKBtFDsTsdGtOu6RJPdM8QcsK83saxK7Mt-QtFBi1qr-pGgJZUanSX9ykIR2HY_guclreGicmDkZnPU-kUvIvRCNSoLcouPARgiJkN4N_bQvHct5NoCmbMAQswzB3rwJiZW2nyCE7FtpiHXCEyMyY79chIQHpOmFer-FYnOPYEDL2soYz52QAmYRC4H6BU0HQDpfZvTg4pKy13F9_u16GPxveKJJCYDVb2aA&amp;X-OWA-CANARY=unlDuBsJokGSJulHVuba1dCiI5MvVdoY30xejfwocQBhO4SSwJP-EY2oZf_9sqLmJAlygTwmJIA.&amp;owa=outlook.office.com&amp;scriptVer=20220617005.06&amp;animation=true">
            <a:extLst>
              <a:ext uri="{FF2B5EF4-FFF2-40B4-BE49-F238E27FC236}">
                <a16:creationId xmlns:a16="http://schemas.microsoft.com/office/drawing/2014/main" id="{68B6D49E-1E8F-452C-94C2-A1A10598A619}"/>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3256424"/>
            <a:ext cx="4764021" cy="35730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66361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u="sng" dirty="0">
                <a:effectLst>
                  <a:outerShdw blurRad="38100" dist="38100" dir="2700000" algn="tl">
                    <a:srgbClr val="000000">
                      <a:alpha val="43137"/>
                    </a:srgbClr>
                  </a:outerShdw>
                </a:effectLst>
                <a:latin typeface="Letter-join No-Lead 37" pitchFamily="50" charset="0"/>
              </a:rPr>
              <a:t>Emotional environment </a:t>
            </a:r>
          </a:p>
        </p:txBody>
      </p:sp>
      <p:sp>
        <p:nvSpPr>
          <p:cNvPr id="3" name="Content Placeholder 2"/>
          <p:cNvSpPr>
            <a:spLocks noGrp="1"/>
          </p:cNvSpPr>
          <p:nvPr>
            <p:ph idx="1"/>
          </p:nvPr>
        </p:nvSpPr>
        <p:spPr/>
        <p:txBody>
          <a:bodyPr>
            <a:normAutofit fontScale="92500" lnSpcReduction="20000"/>
          </a:bodyPr>
          <a:lstStyle/>
          <a:p>
            <a:pPr marL="457200" indent="-457200">
              <a:buFont typeface="Arial" panose="020B0604020202020204" pitchFamily="34" charset="0"/>
              <a:buChar char="•"/>
            </a:pPr>
            <a:r>
              <a:rPr lang="en-GB" sz="2800" dirty="0">
                <a:latin typeface="Letter-join No-Lead 37" pitchFamily="50" charset="0"/>
              </a:rPr>
              <a:t>PSHE lessons.</a:t>
            </a:r>
          </a:p>
          <a:p>
            <a:pPr marL="457200" indent="-457200">
              <a:buFont typeface="Arial" panose="020B0604020202020204" pitchFamily="34" charset="0"/>
              <a:buChar char="•"/>
            </a:pPr>
            <a:r>
              <a:rPr lang="en-GB" sz="2800" dirty="0">
                <a:latin typeface="Letter-join No-Lead 37" pitchFamily="50" charset="0"/>
              </a:rPr>
              <a:t>Whole school assemblies e.g. growth </a:t>
            </a:r>
            <a:r>
              <a:rPr lang="en-GB" sz="2800" dirty="0" err="1">
                <a:latin typeface="Letter-join No-Lead 37" pitchFamily="50" charset="0"/>
              </a:rPr>
              <a:t>mindset</a:t>
            </a:r>
            <a:endParaRPr lang="en-GB" sz="2800" dirty="0">
              <a:latin typeface="Letter-join No-Lead 37" pitchFamily="50" charset="0"/>
            </a:endParaRPr>
          </a:p>
          <a:p>
            <a:pPr marL="457200" indent="-457200">
              <a:buFont typeface="Arial" panose="020B0604020202020204" pitchFamily="34" charset="0"/>
              <a:buChar char="•"/>
            </a:pPr>
            <a:r>
              <a:rPr lang="en-GB" sz="2800" dirty="0">
                <a:latin typeface="Letter-join No-Lead 37" pitchFamily="50" charset="0"/>
              </a:rPr>
              <a:t>Transition morning</a:t>
            </a:r>
          </a:p>
          <a:p>
            <a:pPr marL="457200" indent="-457200">
              <a:buFont typeface="Arial" panose="020B0604020202020204" pitchFamily="34" charset="0"/>
              <a:buChar char="•"/>
            </a:pPr>
            <a:r>
              <a:rPr lang="en-GB" sz="2800" dirty="0">
                <a:latin typeface="Letter-join No-Lead 37" pitchFamily="50" charset="0"/>
              </a:rPr>
              <a:t>Meeting with current Year 4 teacher to discuss each child individually and their needs as well as strengths.</a:t>
            </a:r>
          </a:p>
          <a:p>
            <a:pPr marL="457200" indent="-457200">
              <a:buFont typeface="Arial" panose="020B0604020202020204" pitchFamily="34" charset="0"/>
              <a:buChar char="•"/>
            </a:pPr>
            <a:r>
              <a:rPr lang="en-GB" sz="2800" dirty="0">
                <a:latin typeface="Letter-join No-Lead 37" pitchFamily="50" charset="0"/>
              </a:rPr>
              <a:t>Zones of Regulation</a:t>
            </a:r>
          </a:p>
          <a:p>
            <a:pPr marL="457200" indent="-457200">
              <a:buFont typeface="Arial" panose="020B0604020202020204" pitchFamily="34" charset="0"/>
              <a:buChar char="•"/>
            </a:pPr>
            <a:r>
              <a:rPr lang="en-GB" sz="2800" dirty="0">
                <a:latin typeface="Letter-join No-Lead 37" pitchFamily="50" charset="0"/>
              </a:rPr>
              <a:t>Open door policy.</a:t>
            </a:r>
          </a:p>
          <a:p>
            <a:pPr marL="457200" indent="-457200">
              <a:buFont typeface="Arial" panose="020B0604020202020204" pitchFamily="34" charset="0"/>
              <a:buChar char="•"/>
            </a:pPr>
            <a:r>
              <a:rPr lang="en-GB" sz="2800" dirty="0">
                <a:latin typeface="Letter-join No-Lead 37" pitchFamily="50" charset="0"/>
              </a:rPr>
              <a:t>Email: </a:t>
            </a:r>
            <a:r>
              <a:rPr lang="en-GB" sz="2800" dirty="0">
                <a:latin typeface="Letter-join No-Lead 37" pitchFamily="50" charset="0"/>
                <a:hlinkClick r:id="rId2"/>
              </a:rPr>
              <a:t>Y5@roebuck.herts.sch.uk</a:t>
            </a:r>
            <a:r>
              <a:rPr lang="en-GB" sz="2800" dirty="0">
                <a:latin typeface="Letter-join No-Lead 37" pitchFamily="50" charset="0"/>
              </a:rPr>
              <a:t> </a:t>
            </a:r>
          </a:p>
          <a:p>
            <a:endParaRPr lang="en-GB" dirty="0"/>
          </a:p>
          <a:p>
            <a:endParaRPr lang="en-GB" dirty="0"/>
          </a:p>
        </p:txBody>
      </p:sp>
      <p:pic>
        <p:nvPicPr>
          <p:cNvPr id="4"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63610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b="1" u="sng" dirty="0">
                <a:effectLst>
                  <a:outerShdw blurRad="38100" dist="38100" dir="2700000" algn="tl">
                    <a:srgbClr val="000000">
                      <a:alpha val="43137"/>
                    </a:srgbClr>
                  </a:outerShdw>
                </a:effectLst>
                <a:latin typeface="Letter-join No-Lead 37" pitchFamily="50" charset="0"/>
              </a:rPr>
              <a:t>Year 5 curriculum </a:t>
            </a:r>
          </a:p>
        </p:txBody>
      </p:sp>
      <p:sp>
        <p:nvSpPr>
          <p:cNvPr id="3" name="Content Placeholder 2"/>
          <p:cNvSpPr>
            <a:spLocks noGrp="1"/>
          </p:cNvSpPr>
          <p:nvPr>
            <p:ph idx="1"/>
          </p:nvPr>
        </p:nvSpPr>
        <p:spPr/>
        <p:txBody>
          <a:bodyPr>
            <a:noAutofit/>
          </a:bodyPr>
          <a:lstStyle/>
          <a:p>
            <a:pPr algn="ctr"/>
            <a:r>
              <a:rPr lang="en-GB" sz="4000" dirty="0">
                <a:latin typeface="Letter-join No-Lead 37" pitchFamily="50" charset="0"/>
              </a:rPr>
              <a:t>To achieve working towards (WTS), age related (ARE) or Greater depth (GDS) children must meet objectives from the Teacher Assessment Framework.</a:t>
            </a:r>
          </a:p>
        </p:txBody>
      </p:sp>
      <p:pic>
        <p:nvPicPr>
          <p:cNvPr id="4"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61904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Image result for everyone is a reader some just haven't found their favorite book y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1805" y="3702968"/>
            <a:ext cx="3342195" cy="315503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395536" y="202352"/>
            <a:ext cx="7520940" cy="548640"/>
          </a:xfrm>
        </p:spPr>
        <p:txBody>
          <a:bodyPr/>
          <a:lstStyle/>
          <a:p>
            <a:r>
              <a:rPr lang="en-GB" sz="4000" u="sng" dirty="0">
                <a:effectLst>
                  <a:outerShdw blurRad="38100" dist="38100" dir="2700000" algn="tl">
                    <a:srgbClr val="000000">
                      <a:alpha val="43137"/>
                    </a:srgbClr>
                  </a:outerShdw>
                </a:effectLst>
                <a:latin typeface="Letter-join No-Lead 37" pitchFamily="50" charset="0"/>
              </a:rPr>
              <a:t>Reading</a:t>
            </a:r>
            <a:r>
              <a:rPr lang="en-GB" dirty="0"/>
              <a:t>	</a:t>
            </a:r>
          </a:p>
        </p:txBody>
      </p:sp>
      <p:sp>
        <p:nvSpPr>
          <p:cNvPr id="3" name="Content Placeholder 2"/>
          <p:cNvSpPr>
            <a:spLocks noGrp="1"/>
          </p:cNvSpPr>
          <p:nvPr>
            <p:ph idx="1"/>
          </p:nvPr>
        </p:nvSpPr>
        <p:spPr>
          <a:xfrm>
            <a:off x="0" y="773160"/>
            <a:ext cx="4492126" cy="2696817"/>
          </a:xfrm>
        </p:spPr>
        <p:txBody>
          <a:bodyPr>
            <a:normAutofit fontScale="25000" lnSpcReduction="20000"/>
          </a:bodyPr>
          <a:lstStyle/>
          <a:p>
            <a:pPr algn="ctr"/>
            <a:r>
              <a:rPr lang="en-GB" sz="6400" b="0" dirty="0">
                <a:latin typeface="Letter-join No-Lead 37" pitchFamily="50" charset="0"/>
              </a:rPr>
              <a:t>We actively encourage reading throughout the school. This continues in Year 5. Reading buddies will continue each week where they are given the opportunity to nurture the enjoyment of reading in the younger generations.</a:t>
            </a:r>
          </a:p>
          <a:p>
            <a:pPr algn="ctr"/>
            <a:endParaRPr lang="en-GB" b="0" dirty="0">
              <a:latin typeface="Letter-join No-Lead 37" pitchFamily="50" charset="0"/>
            </a:endParaRPr>
          </a:p>
          <a:p>
            <a:pPr algn="ctr"/>
            <a:r>
              <a:rPr lang="en-GB" sz="6400" b="0" dirty="0">
                <a:latin typeface="Letter-join No-Lead 37" pitchFamily="50" charset="0"/>
              </a:rPr>
              <a:t>Please can you continue to support your child’s enjoyment of reading at home by ensuring they continue to read at least 5 times a week for at least 20 minutes.</a:t>
            </a:r>
          </a:p>
          <a:p>
            <a:pPr algn="ctr"/>
            <a:endParaRPr lang="en-GB" b="0" dirty="0">
              <a:latin typeface="Letter-join No-Lead 37" pitchFamily="50" charset="0"/>
            </a:endParaRPr>
          </a:p>
          <a:p>
            <a:pPr algn="ctr"/>
            <a:r>
              <a:rPr lang="en-GB" sz="6400" b="0" dirty="0">
                <a:latin typeface="Letter-join No-Lead 37" pitchFamily="50" charset="0"/>
              </a:rPr>
              <a:t>Reading record books are collected daily. This enables us to monitor their reading which feeds into a whole school weekly reading competition. </a:t>
            </a:r>
          </a:p>
          <a:p>
            <a:pPr algn="ctr"/>
            <a:endParaRPr lang="en-GB" b="0" dirty="0">
              <a:latin typeface="Letter-join No-Lead 37" pitchFamily="50" charset="0"/>
            </a:endParaRPr>
          </a:p>
          <a:p>
            <a:pPr algn="ctr"/>
            <a:r>
              <a:rPr lang="en-GB" sz="6400" b="0" dirty="0">
                <a:latin typeface="Letter-join No-Lead 37" pitchFamily="50" charset="0"/>
              </a:rPr>
              <a:t>Once your child has completed a book, they will use the iPads to complete an accelerated reading quiz. You can monitor your own child’s progress by signing up to Home Connect. </a:t>
            </a:r>
          </a:p>
          <a:p>
            <a:pPr algn="ctr"/>
            <a:r>
              <a:rPr lang="en-GB" sz="6400" b="0" dirty="0">
                <a:latin typeface="Letter-join No-Lead 37" pitchFamily="50" charset="0"/>
                <a:hlinkClick r:id="rId3"/>
              </a:rPr>
              <a:t>http://www.roebuck.herts.sch.uk/page/?title=Accelerated+Reader&amp;pid=99</a:t>
            </a:r>
            <a:endParaRPr lang="en-GB" sz="6400" b="0" dirty="0">
              <a:latin typeface="Letter-join No-Lead 37" pitchFamily="50" charset="0"/>
            </a:endParaRPr>
          </a:p>
          <a:p>
            <a:endParaRPr lang="en-GB" b="0" dirty="0">
              <a:latin typeface="Letter-join No-Lead 37" pitchFamily="50" charset="0"/>
            </a:endParaRPr>
          </a:p>
          <a:p>
            <a:pPr marL="0" indent="0"/>
            <a:endParaRPr lang="en-GB" b="0" dirty="0"/>
          </a:p>
          <a:p>
            <a:endParaRPr lang="en-GB" b="0" dirty="0"/>
          </a:p>
        </p:txBody>
      </p:sp>
      <p:sp>
        <p:nvSpPr>
          <p:cNvPr id="5" name="Rectangle 4"/>
          <p:cNvSpPr/>
          <p:nvPr/>
        </p:nvSpPr>
        <p:spPr>
          <a:xfrm>
            <a:off x="6372200" y="620688"/>
            <a:ext cx="2411760" cy="2862322"/>
          </a:xfrm>
          <a:prstGeom prst="rect">
            <a:avLst/>
          </a:prstGeom>
        </p:spPr>
        <p:txBody>
          <a:bodyPr wrap="square">
            <a:spAutoFit/>
          </a:bodyPr>
          <a:lstStyle/>
          <a:p>
            <a:pPr algn="ctr"/>
            <a:r>
              <a:rPr lang="en-GB" dirty="0">
                <a:latin typeface="Letter-join No-Lead 37" pitchFamily="50" charset="0"/>
              </a:rPr>
              <a:t>Although there is a heavy focus on reading comprehension,, promoting a love of reading is still the number one priority. The best way to get better at reading is to read!</a:t>
            </a:r>
          </a:p>
        </p:txBody>
      </p:sp>
      <p:pic>
        <p:nvPicPr>
          <p:cNvPr id="5122" name="Picture 2" descr="Image result for reading quotes for kid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92126" y="476672"/>
            <a:ext cx="1880074" cy="263177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C:\ProgramData\Shared Desktop\Roebuck\Vision &amp; Ethos\School Logos\New Academy Logo\Academy Logo With Motto.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54906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u="sng" dirty="0">
                <a:latin typeface="Letter-join No-Lead 37" pitchFamily="50" charset="0"/>
              </a:rPr>
              <a:t>Progression - Reading</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724810799"/>
              </p:ext>
            </p:extLst>
          </p:nvPr>
        </p:nvGraphicFramePr>
        <p:xfrm>
          <a:off x="251521" y="980728"/>
          <a:ext cx="8568952" cy="5544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2" descr="C:\ProgramData\Shared Desktop\Roebuck\Vision &amp; Ethos\School Logos\New Academy Logo\Academy Logo With Motto.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7" name="Rounded Rectangle 6"/>
          <p:cNvSpPr/>
          <p:nvPr/>
        </p:nvSpPr>
        <p:spPr>
          <a:xfrm>
            <a:off x="467544" y="2708920"/>
            <a:ext cx="3802888" cy="1728192"/>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a:solidFill>
                  <a:schemeClr val="tx1"/>
                </a:solidFill>
                <a:latin typeface="Letter-join No-Lead 37"/>
              </a:rPr>
              <a:t>Year 4</a:t>
            </a:r>
          </a:p>
          <a:p>
            <a:pPr lvl="0"/>
            <a:r>
              <a:rPr lang="en-GB" dirty="0">
                <a:solidFill>
                  <a:schemeClr val="tx1"/>
                </a:solidFill>
                <a:latin typeface="Letter-join No-Lead 37"/>
              </a:rPr>
              <a:t>Notices key words and phrases used to convey passing of time to introduce paragraphs or chapters.</a:t>
            </a:r>
            <a:endParaRPr lang="en-GB" dirty="0">
              <a:latin typeface="Letter-join No-Lead 37"/>
            </a:endParaRPr>
          </a:p>
        </p:txBody>
      </p:sp>
      <p:sp>
        <p:nvSpPr>
          <p:cNvPr id="8" name="Content Placeholder 11"/>
          <p:cNvSpPr txBox="1">
            <a:spLocks/>
          </p:cNvSpPr>
          <p:nvPr/>
        </p:nvSpPr>
        <p:spPr>
          <a:xfrm>
            <a:off x="4932040" y="2691733"/>
            <a:ext cx="4037072" cy="1680300"/>
          </a:xfrm>
          <a:prstGeom prst="round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lnSpcReduction="10000"/>
          </a:bodyPr>
          <a:lstStyle>
            <a:lvl1pPr marL="342900" indent="-342900" algn="l" defTabSz="914400" rtl="0" eaLnBrk="1" latinLnBrk="0" hangingPunct="1">
              <a:spcBef>
                <a:spcPts val="800"/>
              </a:spcBef>
              <a:buFont typeface="Arial" pitchFamily="34" charset="0"/>
              <a:buNone/>
              <a:defRPr sz="1600" b="1" kern="1200">
                <a:solidFill>
                  <a:schemeClr val="lt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lt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lt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lt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lt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lt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lt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lt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lt1"/>
                </a:solidFill>
                <a:latin typeface="+mn-lt"/>
                <a:ea typeface="+mn-ea"/>
                <a:cs typeface="+mn-cs"/>
              </a:defRPr>
            </a:lvl9pPr>
          </a:lstStyle>
          <a:p>
            <a:pPr algn="ctr"/>
            <a:r>
              <a:rPr lang="en-GB" sz="1800" u="sng" dirty="0">
                <a:solidFill>
                  <a:schemeClr val="tx1"/>
                </a:solidFill>
                <a:latin typeface="Letter-join No-Lead 37" pitchFamily="50" charset="0"/>
              </a:rPr>
              <a:t>Year 5</a:t>
            </a:r>
          </a:p>
          <a:p>
            <a:pPr lvl="0" algn="ctr"/>
            <a:r>
              <a:rPr lang="en-GB" sz="1800" dirty="0">
                <a:solidFill>
                  <a:schemeClr val="tx1"/>
                </a:solidFill>
                <a:latin typeface="Letter-join No-Lead 37"/>
              </a:rPr>
              <a:t>Identifies examples of effective description that evoke time or place commenting both on word and sentence choice.</a:t>
            </a:r>
          </a:p>
          <a:p>
            <a:pPr algn="ctr"/>
            <a:endParaRPr lang="en-GB" sz="1800" u="sng" dirty="0">
              <a:solidFill>
                <a:schemeClr val="tx1"/>
              </a:solidFill>
              <a:latin typeface="Letter-join No-Lead 37" pitchFamily="50" charset="0"/>
            </a:endParaRPr>
          </a:p>
        </p:txBody>
      </p:sp>
    </p:spTree>
    <p:extLst>
      <p:ext uri="{BB962C8B-B14F-4D97-AF65-F5344CB8AC3E}">
        <p14:creationId xmlns:p14="http://schemas.microsoft.com/office/powerpoint/2010/main" val="38284535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554F8C9C-9586-4271-B45C-9960F008B41E}"/>
              </a:ext>
            </a:extLst>
          </p:cNvPr>
          <p:cNvPicPr/>
          <p:nvPr/>
        </p:nvPicPr>
        <p:blipFill rotWithShape="1">
          <a:blip r:embed="rId3"/>
          <a:srcRect l="2177" t="13901" r="2431" b="5839"/>
          <a:stretch/>
        </p:blipFill>
        <p:spPr bwMode="auto">
          <a:xfrm>
            <a:off x="-264521" y="461243"/>
            <a:ext cx="9422441" cy="639675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0986471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b="1" u="sng" dirty="0">
                <a:latin typeface="Letter-join No-Lead 37" pitchFamily="50" charset="0"/>
              </a:rPr>
              <a:t>Reading Corner</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64E76157-9D98-4936-B692-390E8BEE3BD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2960" y="1282452"/>
            <a:ext cx="7182544" cy="5386908"/>
          </a:xfrm>
          <a:prstGeom prst="rect">
            <a:avLst/>
          </a:prstGeom>
        </p:spPr>
      </p:pic>
    </p:spTree>
    <p:extLst>
      <p:ext uri="{BB962C8B-B14F-4D97-AF65-F5344CB8AC3E}">
        <p14:creationId xmlns:p14="http://schemas.microsoft.com/office/powerpoint/2010/main" val="25402937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8D6C603-E85B-4E98-879E-EBCD138DD390}"/>
              </a:ext>
            </a:extLst>
          </p:cNvPr>
          <p:cNvSpPr/>
          <p:nvPr/>
        </p:nvSpPr>
        <p:spPr>
          <a:xfrm>
            <a:off x="3131840" y="237521"/>
            <a:ext cx="2632324" cy="830997"/>
          </a:xfrm>
          <a:prstGeom prst="rect">
            <a:avLst/>
          </a:prstGeom>
        </p:spPr>
        <p:txBody>
          <a:bodyPr wrap="none">
            <a:spAutoFit/>
          </a:bodyPr>
          <a:lstStyle/>
          <a:p>
            <a:r>
              <a:rPr lang="en-GB" sz="4800" b="1" u="sng" dirty="0">
                <a:latin typeface="Letter-join No-Lead 37" pitchFamily="50" charset="0"/>
              </a:rPr>
              <a:t>Book Talk</a:t>
            </a:r>
            <a:endParaRPr lang="en-GB" sz="4800" dirty="0"/>
          </a:p>
        </p:txBody>
      </p:sp>
      <p:pic>
        <p:nvPicPr>
          <p:cNvPr id="3" name="Picture 2">
            <a:extLst>
              <a:ext uri="{FF2B5EF4-FFF2-40B4-BE49-F238E27FC236}">
                <a16:creationId xmlns:a16="http://schemas.microsoft.com/office/drawing/2014/main" id="{029D4AAB-654E-450A-B75F-4242423EACCE}"/>
              </a:ext>
            </a:extLst>
          </p:cNvPr>
          <p:cNvPicPr>
            <a:picLocks noChangeAspect="1"/>
          </p:cNvPicPr>
          <p:nvPr/>
        </p:nvPicPr>
        <p:blipFill>
          <a:blip r:embed="rId3"/>
          <a:stretch>
            <a:fillRect/>
          </a:stretch>
        </p:blipFill>
        <p:spPr>
          <a:xfrm>
            <a:off x="509207" y="1268760"/>
            <a:ext cx="8125585" cy="5135695"/>
          </a:xfrm>
          <a:prstGeom prst="rect">
            <a:avLst/>
          </a:prstGeom>
        </p:spPr>
      </p:pic>
    </p:spTree>
    <p:extLst>
      <p:ext uri="{BB962C8B-B14F-4D97-AF65-F5344CB8AC3E}">
        <p14:creationId xmlns:p14="http://schemas.microsoft.com/office/powerpoint/2010/main" val="30590660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8D6C603-E85B-4E98-879E-EBCD138DD390}"/>
              </a:ext>
            </a:extLst>
          </p:cNvPr>
          <p:cNvSpPr/>
          <p:nvPr/>
        </p:nvSpPr>
        <p:spPr>
          <a:xfrm>
            <a:off x="3131840" y="237521"/>
            <a:ext cx="2632324" cy="830997"/>
          </a:xfrm>
          <a:prstGeom prst="rect">
            <a:avLst/>
          </a:prstGeom>
        </p:spPr>
        <p:txBody>
          <a:bodyPr wrap="none">
            <a:spAutoFit/>
          </a:bodyPr>
          <a:lstStyle/>
          <a:p>
            <a:r>
              <a:rPr lang="en-GB" sz="4800" b="1" u="sng" dirty="0">
                <a:latin typeface="Letter-join No-Lead 37" pitchFamily="50" charset="0"/>
              </a:rPr>
              <a:t>Book Talk</a:t>
            </a:r>
            <a:endParaRPr lang="en-GB" sz="4800" dirty="0"/>
          </a:p>
        </p:txBody>
      </p:sp>
      <p:pic>
        <p:nvPicPr>
          <p:cNvPr id="5" name="Picture 4">
            <a:extLst>
              <a:ext uri="{FF2B5EF4-FFF2-40B4-BE49-F238E27FC236}">
                <a16:creationId xmlns:a16="http://schemas.microsoft.com/office/drawing/2014/main" id="{F07A4233-27D3-4C42-9244-96D9FB73A6DB}"/>
              </a:ext>
            </a:extLst>
          </p:cNvPr>
          <p:cNvPicPr>
            <a:picLocks noChangeAspect="1"/>
          </p:cNvPicPr>
          <p:nvPr/>
        </p:nvPicPr>
        <p:blipFill>
          <a:blip r:embed="rId3"/>
          <a:stretch>
            <a:fillRect/>
          </a:stretch>
        </p:blipFill>
        <p:spPr>
          <a:xfrm>
            <a:off x="144658" y="1163217"/>
            <a:ext cx="8854683" cy="5312810"/>
          </a:xfrm>
          <a:prstGeom prst="rect">
            <a:avLst/>
          </a:prstGeom>
        </p:spPr>
      </p:pic>
    </p:spTree>
    <p:extLst>
      <p:ext uri="{BB962C8B-B14F-4D97-AF65-F5344CB8AC3E}">
        <p14:creationId xmlns:p14="http://schemas.microsoft.com/office/powerpoint/2010/main" val="37198969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675FF48F-1879-4F16-A6DB-DFACF63776C7}"/>
              </a:ext>
            </a:extLst>
          </p:cNvPr>
          <p:cNvPicPr>
            <a:picLocks noChangeAspect="1"/>
          </p:cNvPicPr>
          <p:nvPr/>
        </p:nvPicPr>
        <p:blipFill>
          <a:blip r:embed="rId3"/>
          <a:stretch>
            <a:fillRect/>
          </a:stretch>
        </p:blipFill>
        <p:spPr>
          <a:xfrm>
            <a:off x="2051720" y="493"/>
            <a:ext cx="4680520" cy="6857507"/>
          </a:xfrm>
          <a:prstGeom prst="rect">
            <a:avLst/>
          </a:prstGeom>
        </p:spPr>
      </p:pic>
    </p:spTree>
    <p:extLst>
      <p:ext uri="{BB962C8B-B14F-4D97-AF65-F5344CB8AC3E}">
        <p14:creationId xmlns:p14="http://schemas.microsoft.com/office/powerpoint/2010/main" val="6634958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2751" y="258972"/>
            <a:ext cx="7948364" cy="548640"/>
          </a:xfrm>
        </p:spPr>
        <p:txBody>
          <a:bodyPr/>
          <a:lstStyle/>
          <a:p>
            <a:r>
              <a:rPr lang="en-GB" b="1" u="sng" dirty="0">
                <a:effectLst>
                  <a:outerShdw blurRad="38100" dist="38100" dir="2700000" algn="tl">
                    <a:srgbClr val="000000">
                      <a:alpha val="43137"/>
                    </a:srgbClr>
                  </a:outerShdw>
                </a:effectLst>
                <a:latin typeface="Letter-join No-Lead 37" pitchFamily="50" charset="0"/>
              </a:rPr>
              <a:t>Essentials for Year 5…</a:t>
            </a:r>
          </a:p>
        </p:txBody>
      </p:sp>
      <p:sp>
        <p:nvSpPr>
          <p:cNvPr id="3" name="Content Placeholder 2"/>
          <p:cNvSpPr>
            <a:spLocks noGrp="1"/>
          </p:cNvSpPr>
          <p:nvPr>
            <p:ph idx="1"/>
          </p:nvPr>
        </p:nvSpPr>
        <p:spPr>
          <a:xfrm>
            <a:off x="822960" y="1100628"/>
            <a:ext cx="7520940" cy="5640740"/>
          </a:xfrm>
        </p:spPr>
        <p:txBody>
          <a:bodyPr>
            <a:normAutofit/>
          </a:bodyPr>
          <a:lstStyle/>
          <a:p>
            <a:pPr marL="0" indent="0"/>
            <a:r>
              <a:rPr lang="en-GB" sz="2000" dirty="0">
                <a:latin typeface="Letter-join No-Lead 37" pitchFamily="50" charset="0"/>
              </a:rPr>
              <a:t>As with ALL year groups, reading remains a KEY focus of the year. We shall encourage them to read a wider range of texts and those which will challenge reading and comprehension ability.</a:t>
            </a:r>
          </a:p>
          <a:p>
            <a:pPr marL="0" indent="0"/>
            <a:endParaRPr lang="en-GB" sz="2000" dirty="0">
              <a:latin typeface="Letter-join No-Lead 37" pitchFamily="50" charset="0"/>
            </a:endParaRPr>
          </a:p>
          <a:p>
            <a:r>
              <a:rPr lang="en-GB" sz="2000" dirty="0">
                <a:latin typeface="Letter-join No-Lead 37" pitchFamily="50" charset="0"/>
              </a:rPr>
              <a:t>Children are expected to have their reading journal signed and</a:t>
            </a:r>
          </a:p>
          <a:p>
            <a:r>
              <a:rPr lang="en-GB" sz="2000" dirty="0">
                <a:latin typeface="Letter-join No-Lead 37" pitchFamily="50" charset="0"/>
              </a:rPr>
              <a:t>checked by parents / carers every evening. </a:t>
            </a:r>
          </a:p>
          <a:p>
            <a:endParaRPr lang="en-GB" sz="2000" dirty="0">
              <a:latin typeface="Letter-join No-Lead 37" pitchFamily="50" charset="0"/>
            </a:endParaRPr>
          </a:p>
          <a:p>
            <a:pPr marL="0" indent="0"/>
            <a:r>
              <a:rPr lang="en-GB" sz="2000" dirty="0">
                <a:latin typeface="Letter-join No-Lead 37" pitchFamily="50" charset="0"/>
              </a:rPr>
              <a:t>We aim for a minimum of 5 reads a week – each session should be no shorter than 20 minutes with several pages read during this time.</a:t>
            </a:r>
          </a:p>
          <a:p>
            <a:endParaRPr lang="en-GB" sz="2000" dirty="0">
              <a:latin typeface="Letter-join No-Lead 37" pitchFamily="50" charset="0"/>
            </a:endParaRP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15808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692696"/>
            <a:ext cx="7520940" cy="548640"/>
          </a:xfrm>
        </p:spPr>
        <p:txBody>
          <a:bodyPr/>
          <a:lstStyle/>
          <a:p>
            <a:r>
              <a:rPr lang="en-GB" sz="4000" b="1" u="sng" dirty="0">
                <a:effectLst>
                  <a:outerShdw blurRad="38100" dist="38100" dir="2700000" algn="tl">
                    <a:srgbClr val="000000">
                      <a:alpha val="43137"/>
                    </a:srgbClr>
                  </a:outerShdw>
                </a:effectLst>
                <a:latin typeface="Letter-join No-Lead 37" pitchFamily="50" charset="0"/>
              </a:rPr>
              <a:t>How to Help your child at home…</a:t>
            </a:r>
          </a:p>
        </p:txBody>
      </p:sp>
      <p:sp>
        <p:nvSpPr>
          <p:cNvPr id="3" name="Content Placeholder 2"/>
          <p:cNvSpPr>
            <a:spLocks noGrp="1"/>
          </p:cNvSpPr>
          <p:nvPr>
            <p:ph idx="1"/>
          </p:nvPr>
        </p:nvSpPr>
        <p:spPr>
          <a:xfrm>
            <a:off x="827584" y="1556792"/>
            <a:ext cx="7520940" cy="3339709"/>
          </a:xfrm>
        </p:spPr>
        <p:txBody>
          <a:bodyPr>
            <a:noAutofit/>
          </a:bodyPr>
          <a:lstStyle/>
          <a:p>
            <a:r>
              <a:rPr lang="en-GB" sz="2800" dirty="0">
                <a:latin typeface="Letter-join No-Lead 37" pitchFamily="50" charset="0"/>
              </a:rPr>
              <a:t>Read with your child as often as possible,</a:t>
            </a:r>
          </a:p>
          <a:p>
            <a:r>
              <a:rPr lang="en-GB" sz="2800" dirty="0">
                <a:latin typeface="Letter-join No-Lead 37" pitchFamily="50" charset="0"/>
              </a:rPr>
              <a:t>discussing the book and making predictions</a:t>
            </a:r>
          </a:p>
          <a:p>
            <a:r>
              <a:rPr lang="en-GB" sz="2800" dirty="0">
                <a:latin typeface="Letter-join No-Lead 37" pitchFamily="50" charset="0"/>
              </a:rPr>
              <a:t>about what will happen next. Encourage your</a:t>
            </a:r>
          </a:p>
          <a:p>
            <a:r>
              <a:rPr lang="en-GB" sz="2800" dirty="0">
                <a:latin typeface="Letter-join No-Lead 37" pitchFamily="50" charset="0"/>
              </a:rPr>
              <a:t>child to read aloud to you, as well as hearing</a:t>
            </a:r>
          </a:p>
          <a:p>
            <a:r>
              <a:rPr lang="en-GB" sz="2800" dirty="0">
                <a:latin typeface="Letter-join No-Lead 37" pitchFamily="50" charset="0"/>
              </a:rPr>
              <a:t>you read to them. Encourage children to</a:t>
            </a:r>
          </a:p>
          <a:p>
            <a:r>
              <a:rPr lang="en-GB" sz="2800" dirty="0">
                <a:latin typeface="Letter-join No-Lead 37" pitchFamily="50" charset="0"/>
              </a:rPr>
              <a:t>explain the meaning of unfamiliar words and</a:t>
            </a:r>
          </a:p>
          <a:p>
            <a:r>
              <a:rPr lang="en-GB" sz="2800" dirty="0">
                <a:latin typeface="Letter-join No-Lead 37" pitchFamily="50" charset="0"/>
              </a:rPr>
              <a:t>language. Use a dictionary or thesaurus to</a:t>
            </a:r>
          </a:p>
          <a:p>
            <a:r>
              <a:rPr lang="en-GB" sz="2800" dirty="0">
                <a:latin typeface="Letter-join No-Lead 37" pitchFamily="50" charset="0"/>
              </a:rPr>
              <a:t>look up their word meanings.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67664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6EA8F6F-8DCF-4460-8337-3493BB2D402C}"/>
              </a:ext>
            </a:extLst>
          </p:cNvPr>
          <p:cNvSpPr txBox="1"/>
          <p:nvPr/>
        </p:nvSpPr>
        <p:spPr>
          <a:xfrm>
            <a:off x="306248" y="116632"/>
            <a:ext cx="8531503" cy="523220"/>
          </a:xfrm>
          <a:prstGeom prst="rect">
            <a:avLst/>
          </a:prstGeom>
          <a:noFill/>
        </p:spPr>
        <p:txBody>
          <a:bodyPr wrap="none" rtlCol="0">
            <a:spAutoFit/>
          </a:bodyPr>
          <a:lstStyle/>
          <a:p>
            <a:r>
              <a:rPr lang="en-GB" sz="2800" b="1" dirty="0">
                <a:latin typeface="Letter-join No-Lead 37" panose="02000503000000020003" pitchFamily="50" charset="0"/>
              </a:rPr>
              <a:t>This is what a reading record entry should look like:</a:t>
            </a:r>
          </a:p>
        </p:txBody>
      </p:sp>
      <p:pic>
        <p:nvPicPr>
          <p:cNvPr id="3" name="Picture 2">
            <a:extLst>
              <a:ext uri="{FF2B5EF4-FFF2-40B4-BE49-F238E27FC236}">
                <a16:creationId xmlns:a16="http://schemas.microsoft.com/office/drawing/2014/main" id="{CAC32CF9-B4D3-48EC-84F0-1127BE80FCA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3567" y="639852"/>
            <a:ext cx="8135355" cy="6101516"/>
          </a:xfrm>
          <a:prstGeom prst="rect">
            <a:avLst/>
          </a:prstGeom>
        </p:spPr>
      </p:pic>
    </p:spTree>
    <p:extLst>
      <p:ext uri="{BB962C8B-B14F-4D97-AF65-F5344CB8AC3E}">
        <p14:creationId xmlns:p14="http://schemas.microsoft.com/office/powerpoint/2010/main" val="10792326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effectLst>
                  <a:outerShdw blurRad="38100" dist="38100" dir="2700000" algn="tl">
                    <a:srgbClr val="000000">
                      <a:alpha val="43137"/>
                    </a:srgbClr>
                  </a:outerShdw>
                </a:effectLst>
                <a:latin typeface="Letter-join No-Lead 37" pitchFamily="50" charset="0"/>
              </a:rPr>
              <a:t>How else to Help your child at home…</a:t>
            </a:r>
          </a:p>
        </p:txBody>
      </p:sp>
      <p:sp>
        <p:nvSpPr>
          <p:cNvPr id="3" name="Content Placeholder 2"/>
          <p:cNvSpPr>
            <a:spLocks noGrp="1"/>
          </p:cNvSpPr>
          <p:nvPr>
            <p:ph idx="1"/>
          </p:nvPr>
        </p:nvSpPr>
        <p:spPr>
          <a:xfrm>
            <a:off x="755576" y="1124744"/>
            <a:ext cx="7520940" cy="2520281"/>
          </a:xfrm>
        </p:spPr>
        <p:txBody>
          <a:bodyPr>
            <a:noAutofit/>
          </a:bodyPr>
          <a:lstStyle/>
          <a:p>
            <a:r>
              <a:rPr lang="en-GB" sz="2800" dirty="0">
                <a:latin typeface="Letter-join No-Lead 37" pitchFamily="50" charset="0"/>
              </a:rPr>
              <a:t>Ensure that your child practises their spellings</a:t>
            </a:r>
          </a:p>
          <a:p>
            <a:r>
              <a:rPr lang="en-GB" sz="2800" dirty="0">
                <a:latin typeface="Letter-join No-Lead 37" pitchFamily="50" charset="0"/>
              </a:rPr>
              <a:t>at home every evening. Every child will have</a:t>
            </a:r>
          </a:p>
          <a:p>
            <a:r>
              <a:rPr lang="en-GB" sz="2800" dirty="0">
                <a:latin typeface="Letter-join No-Lead 37" pitchFamily="50" charset="0"/>
              </a:rPr>
              <a:t>a spelling journal that they will bring home</a:t>
            </a:r>
          </a:p>
          <a:p>
            <a:r>
              <a:rPr lang="en-GB" sz="2800" dirty="0">
                <a:latin typeface="Letter-join No-Lead 37" pitchFamily="50" charset="0"/>
              </a:rPr>
              <a:t>every evening. </a:t>
            </a:r>
          </a:p>
          <a:p>
            <a:r>
              <a:rPr lang="en-GB" sz="2800" dirty="0">
                <a:latin typeface="Letter-join No-Lead 37" pitchFamily="50" charset="0"/>
              </a:rPr>
              <a:t>Encourage your child to complete their</a:t>
            </a:r>
          </a:p>
          <a:p>
            <a:r>
              <a:rPr lang="en-GB" sz="2800" dirty="0">
                <a:latin typeface="Letter-join No-Lead 37" pitchFamily="50" charset="0"/>
              </a:rPr>
              <a:t>spelling every night throughout the week. </a:t>
            </a:r>
          </a:p>
          <a:p>
            <a:endParaRPr lang="en-GB" sz="900" dirty="0">
              <a:latin typeface="Letter-join No-Lead 37" pitchFamily="50" charset="0"/>
            </a:endParaRPr>
          </a:p>
          <a:p>
            <a:r>
              <a:rPr lang="en-GB" sz="2800" dirty="0">
                <a:latin typeface="Letter-join No-Lead 37" pitchFamily="50" charset="0"/>
              </a:rPr>
              <a:t>When writing at home encourage your child</a:t>
            </a:r>
          </a:p>
          <a:p>
            <a:r>
              <a:rPr lang="en-GB" sz="2800" dirty="0">
                <a:latin typeface="Letter-join No-Lead 37" pitchFamily="50" charset="0"/>
              </a:rPr>
              <a:t>to check their spelling, grammar and</a:t>
            </a:r>
          </a:p>
          <a:p>
            <a:r>
              <a:rPr lang="en-GB" sz="2800" dirty="0">
                <a:latin typeface="Letter-join No-Lead 37" pitchFamily="50" charset="0"/>
              </a:rPr>
              <a:t>punctuation. Their handwriting should also be</a:t>
            </a:r>
          </a:p>
          <a:p>
            <a:r>
              <a:rPr lang="en-GB" sz="2800" dirty="0">
                <a:latin typeface="Letter-join No-Lead 37" pitchFamily="50" charset="0"/>
              </a:rPr>
              <a:t>cursive and produced with a blue pen.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34200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effectLst>
                  <a:outerShdw blurRad="38100" dist="38100" dir="2700000" algn="tl">
                    <a:srgbClr val="000000">
                      <a:alpha val="43137"/>
                    </a:srgbClr>
                  </a:outerShdw>
                </a:effectLst>
                <a:latin typeface="Letter-join No-Lead 37" pitchFamily="50" charset="0"/>
              </a:rPr>
              <a:t>Accelerated Reader</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EEFFB987-BA37-4897-BD41-5E4F33ED4C42}"/>
              </a:ext>
            </a:extLst>
          </p:cNvPr>
          <p:cNvPicPr>
            <a:picLocks noChangeAspect="1"/>
          </p:cNvPicPr>
          <p:nvPr/>
        </p:nvPicPr>
        <p:blipFill>
          <a:blip r:embed="rId3"/>
          <a:stretch>
            <a:fillRect/>
          </a:stretch>
        </p:blipFill>
        <p:spPr>
          <a:xfrm>
            <a:off x="787435" y="1520788"/>
            <a:ext cx="7881069" cy="3816424"/>
          </a:xfrm>
          <a:prstGeom prst="rect">
            <a:avLst/>
          </a:prstGeom>
        </p:spPr>
      </p:pic>
    </p:spTree>
    <p:extLst>
      <p:ext uri="{BB962C8B-B14F-4D97-AF65-F5344CB8AC3E}">
        <p14:creationId xmlns:p14="http://schemas.microsoft.com/office/powerpoint/2010/main" val="7902631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2232" y="404664"/>
            <a:ext cx="7520940" cy="548640"/>
          </a:xfrm>
        </p:spPr>
        <p:txBody>
          <a:bodyPr/>
          <a:lstStyle/>
          <a:p>
            <a:r>
              <a:rPr lang="en-GB" sz="4000" u="sng" dirty="0">
                <a:latin typeface="Letter-join No-Lead 37" pitchFamily="50" charset="0"/>
              </a:rPr>
              <a:t>Progression - Writing </a:t>
            </a:r>
          </a:p>
        </p:txBody>
      </p:sp>
      <p:pic>
        <p:nvPicPr>
          <p:cNvPr id="9"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553089" y="1340768"/>
            <a:ext cx="3384376" cy="1224136"/>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a:solidFill>
                  <a:schemeClr val="tx1"/>
                </a:solidFill>
                <a:latin typeface="Letter-join No-Lead 37" pitchFamily="50" charset="0"/>
              </a:rPr>
              <a:t>Year 4</a:t>
            </a:r>
          </a:p>
          <a:p>
            <a:pPr algn="ctr"/>
            <a:r>
              <a:rPr lang="en-GB" dirty="0">
                <a:solidFill>
                  <a:schemeClr val="tx1"/>
                </a:solidFill>
                <a:latin typeface="Letter-join No-Lead 37" pitchFamily="50" charset="0"/>
              </a:rPr>
              <a:t>Uses paragraphs to organise ideas</a:t>
            </a:r>
          </a:p>
        </p:txBody>
      </p:sp>
      <p:sp>
        <p:nvSpPr>
          <p:cNvPr id="12" name="Content Placeholder 11"/>
          <p:cNvSpPr>
            <a:spLocks noGrp="1"/>
          </p:cNvSpPr>
          <p:nvPr>
            <p:ph idx="1"/>
          </p:nvPr>
        </p:nvSpPr>
        <p:spPr>
          <a:xfrm>
            <a:off x="4812432" y="1052736"/>
            <a:ext cx="4037072" cy="1680300"/>
          </a:xfrm>
          <a:prstGeom prst="round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sz="1800" u="sng" dirty="0">
                <a:solidFill>
                  <a:schemeClr val="tx1"/>
                </a:solidFill>
                <a:latin typeface="Letter-join No-Lead 37" pitchFamily="50" charset="0"/>
              </a:rPr>
              <a:t>Year 5</a:t>
            </a:r>
          </a:p>
          <a:p>
            <a:pPr algn="ctr"/>
            <a:r>
              <a:rPr lang="en-GB" sz="1800" b="0" dirty="0">
                <a:solidFill>
                  <a:schemeClr val="tx1"/>
                </a:solidFill>
                <a:latin typeface="Letter-join No-Lead 37" pitchFamily="50" charset="0"/>
              </a:rPr>
              <a:t>Uses devices (such as adverbials of time) to build cohesion within a paragraph</a:t>
            </a:r>
          </a:p>
        </p:txBody>
      </p:sp>
      <p:sp>
        <p:nvSpPr>
          <p:cNvPr id="13" name="Rounded Rectangle 12"/>
          <p:cNvSpPr/>
          <p:nvPr/>
        </p:nvSpPr>
        <p:spPr>
          <a:xfrm>
            <a:off x="539552" y="2813975"/>
            <a:ext cx="3456384" cy="1512168"/>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a:solidFill>
                  <a:schemeClr val="tx1"/>
                </a:solidFill>
                <a:latin typeface="Letter-join No-Lead 37" pitchFamily="50" charset="0"/>
              </a:rPr>
              <a:t>Year 4</a:t>
            </a:r>
          </a:p>
          <a:p>
            <a:pPr algn="ctr"/>
            <a:r>
              <a:rPr lang="en-GB" dirty="0">
                <a:solidFill>
                  <a:schemeClr val="tx1"/>
                </a:solidFill>
                <a:latin typeface="Letter-join No-Lead 37" pitchFamily="50" charset="0"/>
              </a:rPr>
              <a:t>Uses noun phrases expanded by the addition of modifying adjectives, nouns and preposition phrases</a:t>
            </a:r>
          </a:p>
        </p:txBody>
      </p:sp>
      <p:sp>
        <p:nvSpPr>
          <p:cNvPr id="14" name="Content Placeholder 11"/>
          <p:cNvSpPr txBox="1">
            <a:spLocks/>
          </p:cNvSpPr>
          <p:nvPr/>
        </p:nvSpPr>
        <p:spPr>
          <a:xfrm>
            <a:off x="4812432" y="2914316"/>
            <a:ext cx="4037072" cy="1680300"/>
          </a:xfrm>
          <a:prstGeom prst="round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342900" indent="-342900" algn="l" defTabSz="914400" rtl="0" eaLnBrk="1" latinLnBrk="0" hangingPunct="1">
              <a:spcBef>
                <a:spcPts val="800"/>
              </a:spcBef>
              <a:buFont typeface="Arial" pitchFamily="34" charset="0"/>
              <a:buNone/>
              <a:defRPr sz="1600" b="1" kern="1200">
                <a:solidFill>
                  <a:schemeClr val="lt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lt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lt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lt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lt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lt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lt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lt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lt1"/>
                </a:solidFill>
                <a:latin typeface="+mn-lt"/>
                <a:ea typeface="+mn-ea"/>
                <a:cs typeface="+mn-cs"/>
              </a:defRPr>
            </a:lvl9pPr>
          </a:lstStyle>
          <a:p>
            <a:pPr algn="ctr"/>
            <a:r>
              <a:rPr lang="en-GB" sz="1800" u="sng" dirty="0">
                <a:solidFill>
                  <a:schemeClr val="tx1"/>
                </a:solidFill>
                <a:latin typeface="Letter-join No-Lead 37" pitchFamily="50" charset="0"/>
              </a:rPr>
              <a:t>Year 5</a:t>
            </a:r>
          </a:p>
          <a:p>
            <a:pPr algn="ctr"/>
            <a:r>
              <a:rPr lang="en-GB" sz="1800" b="0" dirty="0">
                <a:solidFill>
                  <a:schemeClr val="tx1"/>
                </a:solidFill>
                <a:latin typeface="Letter-join No-Lead 37" pitchFamily="50" charset="0"/>
              </a:rPr>
              <a:t>Makes precise use of expanded noun phrases with modifiers before and after the noun</a:t>
            </a:r>
          </a:p>
        </p:txBody>
      </p:sp>
      <p:sp>
        <p:nvSpPr>
          <p:cNvPr id="16" name="Rounded Rectangle 15"/>
          <p:cNvSpPr/>
          <p:nvPr/>
        </p:nvSpPr>
        <p:spPr>
          <a:xfrm>
            <a:off x="481081" y="4610658"/>
            <a:ext cx="3456384" cy="1512168"/>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a:solidFill>
                  <a:schemeClr val="tx1"/>
                </a:solidFill>
                <a:latin typeface="Letter-join No-Lead 37" pitchFamily="50" charset="0"/>
              </a:rPr>
              <a:t>Year 4</a:t>
            </a:r>
          </a:p>
          <a:p>
            <a:pPr algn="ctr"/>
            <a:r>
              <a:rPr lang="en-GB" dirty="0">
                <a:solidFill>
                  <a:schemeClr val="tx1"/>
                </a:solidFill>
                <a:latin typeface="Letter-join No-Lead 37" pitchFamily="50" charset="0"/>
              </a:rPr>
              <a:t>Uses commas after fronted adverbials</a:t>
            </a:r>
          </a:p>
        </p:txBody>
      </p:sp>
      <p:sp>
        <p:nvSpPr>
          <p:cNvPr id="17" name="Rounded Rectangle 16"/>
          <p:cNvSpPr/>
          <p:nvPr/>
        </p:nvSpPr>
        <p:spPr>
          <a:xfrm>
            <a:off x="5145017" y="4797152"/>
            <a:ext cx="3456384" cy="1512168"/>
          </a:xfrm>
          <a:prstGeom prst="round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a:solidFill>
                  <a:schemeClr val="tx1"/>
                </a:solidFill>
                <a:latin typeface="Letter-join No-Lead 37" pitchFamily="50" charset="0"/>
              </a:rPr>
              <a:t>Year 5</a:t>
            </a:r>
          </a:p>
          <a:p>
            <a:pPr algn="ctr"/>
            <a:r>
              <a:rPr lang="en-GB" dirty="0">
                <a:solidFill>
                  <a:schemeClr val="tx1"/>
                </a:solidFill>
                <a:latin typeface="Letter-join No-Lead 37" pitchFamily="50" charset="0"/>
              </a:rPr>
              <a:t>Places commas (mostly accurately) to clarify meaning and avoid ambiguity</a:t>
            </a:r>
          </a:p>
        </p:txBody>
      </p:sp>
    </p:spTree>
    <p:extLst>
      <p:ext uri="{BB962C8B-B14F-4D97-AF65-F5344CB8AC3E}">
        <p14:creationId xmlns:p14="http://schemas.microsoft.com/office/powerpoint/2010/main" val="41989991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EA46A-FA38-449F-BC67-C30DFD8AD69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5D3FB33-A59A-4FC7-9922-3BD46A6AF986}"/>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CCDA8B3-5E9B-480A-9966-6453C568B4A0}"/>
              </a:ext>
            </a:extLst>
          </p:cNvPr>
          <p:cNvPicPr>
            <a:picLocks noChangeAspect="1"/>
          </p:cNvPicPr>
          <p:nvPr/>
        </p:nvPicPr>
        <p:blipFill>
          <a:blip r:embed="rId2"/>
          <a:stretch>
            <a:fillRect/>
          </a:stretch>
        </p:blipFill>
        <p:spPr>
          <a:xfrm>
            <a:off x="385762" y="457200"/>
            <a:ext cx="8372475" cy="5943600"/>
          </a:xfrm>
          <a:prstGeom prst="rect">
            <a:avLst/>
          </a:prstGeom>
        </p:spPr>
      </p:pic>
    </p:spTree>
    <p:extLst>
      <p:ext uri="{BB962C8B-B14F-4D97-AF65-F5344CB8AC3E}">
        <p14:creationId xmlns:p14="http://schemas.microsoft.com/office/powerpoint/2010/main" val="17882967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7514" y="238336"/>
            <a:ext cx="7520940" cy="548640"/>
          </a:xfrm>
        </p:spPr>
        <p:txBody>
          <a:bodyPr/>
          <a:lstStyle/>
          <a:p>
            <a:pPr algn="ctr"/>
            <a:r>
              <a:rPr lang="en-GB" sz="3600" b="1" u="sng" dirty="0">
                <a:latin typeface="Letter-join No-Lead 37" pitchFamily="50" charset="0"/>
              </a:rPr>
              <a:t>Progression - Maths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292085976"/>
              </p:ext>
            </p:extLst>
          </p:nvPr>
        </p:nvGraphicFramePr>
        <p:xfrm>
          <a:off x="251521" y="980728"/>
          <a:ext cx="8568952" cy="5544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2" descr="C:\ProgramData\Shared Desktop\Roebuck\Vision &amp; Ethos\School Logos\New Academy Logo\Academy Logo With Motto.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p:nvPr/>
        </p:nvPicPr>
        <p:blipFill rotWithShape="1">
          <a:blip r:embed="rId8"/>
          <a:srcRect l="47401" t="45738" r="21663" b="7069"/>
          <a:stretch/>
        </p:blipFill>
        <p:spPr bwMode="auto">
          <a:xfrm>
            <a:off x="467544" y="1659842"/>
            <a:ext cx="3744416" cy="4968552"/>
          </a:xfrm>
          <a:prstGeom prst="rect">
            <a:avLst/>
          </a:prstGeom>
          <a:ln>
            <a:noFill/>
          </a:ln>
          <a:extLst>
            <a:ext uri="{53640926-AAD7-44D8-BBD7-CCE9431645EC}">
              <a14:shadowObscured xmlns:a14="http://schemas.microsoft.com/office/drawing/2010/main"/>
            </a:ext>
          </a:extLst>
        </p:spPr>
      </p:pic>
      <p:pic>
        <p:nvPicPr>
          <p:cNvPr id="9" name="Picture 8"/>
          <p:cNvPicPr/>
          <p:nvPr/>
        </p:nvPicPr>
        <p:blipFill rotWithShape="1">
          <a:blip r:embed="rId9"/>
          <a:srcRect l="49730" t="23700" r="23637" b="31980"/>
          <a:stretch/>
        </p:blipFill>
        <p:spPr bwMode="auto">
          <a:xfrm>
            <a:off x="4644008" y="1422375"/>
            <a:ext cx="3888432" cy="5206019"/>
          </a:xfrm>
          <a:prstGeom prst="rect">
            <a:avLst/>
          </a:prstGeom>
          <a:ln>
            <a:noFill/>
          </a:ln>
          <a:extLst>
            <a:ext uri="{53640926-AAD7-44D8-BBD7-CCE9431645EC}">
              <a14:shadowObscured xmlns:a14="http://schemas.microsoft.com/office/drawing/2010/main"/>
            </a:ext>
          </a:extLst>
        </p:spPr>
      </p:pic>
      <p:pic>
        <p:nvPicPr>
          <p:cNvPr id="10" name="Picture 9"/>
          <p:cNvPicPr/>
          <p:nvPr/>
        </p:nvPicPr>
        <p:blipFill rotWithShape="1">
          <a:blip r:embed="rId9"/>
          <a:srcRect l="49730" t="23700" r="23637" b="74225"/>
          <a:stretch/>
        </p:blipFill>
        <p:spPr bwMode="auto">
          <a:xfrm>
            <a:off x="467544" y="1422375"/>
            <a:ext cx="3744416" cy="225426"/>
          </a:xfrm>
          <a:prstGeom prst="rect">
            <a:avLst/>
          </a:prstGeom>
          <a:ln>
            <a:noFill/>
          </a:ln>
          <a:extLst>
            <a:ext uri="{53640926-AAD7-44D8-BBD7-CCE9431645EC}">
              <a14:shadowObscured xmlns:a14="http://schemas.microsoft.com/office/drawing/2010/main"/>
            </a:ext>
          </a:extLst>
        </p:spPr>
      </p:pic>
      <p:sp>
        <p:nvSpPr>
          <p:cNvPr id="3" name="TextBox 2">
            <a:extLst>
              <a:ext uri="{FF2B5EF4-FFF2-40B4-BE49-F238E27FC236}">
                <a16:creationId xmlns:a16="http://schemas.microsoft.com/office/drawing/2014/main" id="{430B0237-1DC1-45ED-A782-4B0FACD650FA}"/>
              </a:ext>
            </a:extLst>
          </p:cNvPr>
          <p:cNvSpPr txBox="1"/>
          <p:nvPr/>
        </p:nvSpPr>
        <p:spPr>
          <a:xfrm>
            <a:off x="2890832" y="850027"/>
            <a:ext cx="3074303" cy="369332"/>
          </a:xfrm>
          <a:prstGeom prst="rect">
            <a:avLst/>
          </a:prstGeom>
          <a:noFill/>
        </p:spPr>
        <p:txBody>
          <a:bodyPr wrap="none" rtlCol="0">
            <a:spAutoFit/>
          </a:bodyPr>
          <a:lstStyle/>
          <a:p>
            <a:r>
              <a:rPr lang="en-GB" b="1" dirty="0">
                <a:highlight>
                  <a:srgbClr val="FFFF00"/>
                </a:highlight>
              </a:rPr>
              <a:t>Times table knowledge is key!</a:t>
            </a:r>
          </a:p>
        </p:txBody>
      </p:sp>
    </p:spTree>
    <p:extLst>
      <p:ext uri="{BB962C8B-B14F-4D97-AF65-F5344CB8AC3E}">
        <p14:creationId xmlns:p14="http://schemas.microsoft.com/office/powerpoint/2010/main" val="36012726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u="sng" dirty="0">
                <a:latin typeface="Letter-join No-Lead 37" pitchFamily="50" charset="0"/>
              </a:rPr>
              <a:t>Typical timetable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11808BEB-0FA0-44E5-B736-37090A107E8F}"/>
              </a:ext>
            </a:extLst>
          </p:cNvPr>
          <p:cNvPicPr>
            <a:picLocks noChangeAspect="1"/>
          </p:cNvPicPr>
          <p:nvPr/>
        </p:nvPicPr>
        <p:blipFill>
          <a:blip r:embed="rId3"/>
          <a:stretch>
            <a:fillRect/>
          </a:stretch>
        </p:blipFill>
        <p:spPr>
          <a:xfrm>
            <a:off x="58344" y="895639"/>
            <a:ext cx="9050171" cy="5034880"/>
          </a:xfrm>
          <a:prstGeom prst="rect">
            <a:avLst/>
          </a:prstGeom>
        </p:spPr>
      </p:pic>
    </p:spTree>
    <p:extLst>
      <p:ext uri="{BB962C8B-B14F-4D97-AF65-F5344CB8AC3E}">
        <p14:creationId xmlns:p14="http://schemas.microsoft.com/office/powerpoint/2010/main" val="414956971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u="sng" dirty="0">
                <a:effectLst>
                  <a:outerShdw blurRad="38100" dist="38100" dir="2700000" algn="tl">
                    <a:srgbClr val="000000">
                      <a:alpha val="43137"/>
                    </a:srgbClr>
                  </a:outerShdw>
                </a:effectLst>
                <a:latin typeface="Letter-join No-Lead 37" pitchFamily="50" charset="0"/>
              </a:rPr>
              <a:t>How to Help your child at home…</a:t>
            </a:r>
          </a:p>
        </p:txBody>
      </p:sp>
      <p:sp>
        <p:nvSpPr>
          <p:cNvPr id="3" name="Content Placeholder 2"/>
          <p:cNvSpPr>
            <a:spLocks noGrp="1"/>
          </p:cNvSpPr>
          <p:nvPr>
            <p:ph idx="1"/>
          </p:nvPr>
        </p:nvSpPr>
        <p:spPr>
          <a:xfrm>
            <a:off x="755576" y="1124744"/>
            <a:ext cx="7520940" cy="2520281"/>
          </a:xfrm>
        </p:spPr>
        <p:txBody>
          <a:bodyPr>
            <a:noAutofit/>
          </a:bodyPr>
          <a:lstStyle/>
          <a:p>
            <a:r>
              <a:rPr lang="en-GB" sz="2800" dirty="0">
                <a:latin typeface="Letter-join No-Lead 37" pitchFamily="50" charset="0"/>
              </a:rPr>
              <a:t>Mathletics and use of TT Rockstars:</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D9D10D6A-C224-4E67-AED9-FFB388F2ED0B}"/>
              </a:ext>
            </a:extLst>
          </p:cNvPr>
          <p:cNvPicPr>
            <a:picLocks noChangeAspect="1"/>
          </p:cNvPicPr>
          <p:nvPr/>
        </p:nvPicPr>
        <p:blipFill>
          <a:blip r:embed="rId3"/>
          <a:stretch>
            <a:fillRect/>
          </a:stretch>
        </p:blipFill>
        <p:spPr>
          <a:xfrm>
            <a:off x="1691680" y="1628800"/>
            <a:ext cx="6120680" cy="4941813"/>
          </a:xfrm>
          <a:prstGeom prst="rect">
            <a:avLst/>
          </a:prstGeom>
        </p:spPr>
      </p:pic>
    </p:spTree>
    <p:extLst>
      <p:ext uri="{BB962C8B-B14F-4D97-AF65-F5344CB8AC3E}">
        <p14:creationId xmlns:p14="http://schemas.microsoft.com/office/powerpoint/2010/main" val="32412306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u="sng" dirty="0">
                <a:effectLst>
                  <a:outerShdw blurRad="38100" dist="38100" dir="2700000" algn="tl">
                    <a:srgbClr val="000000">
                      <a:alpha val="43137"/>
                    </a:srgbClr>
                  </a:outerShdw>
                </a:effectLst>
                <a:latin typeface="Letter-join No-Lead 37" pitchFamily="50" charset="0"/>
              </a:rPr>
              <a:t>How to Help your child at home…</a:t>
            </a:r>
          </a:p>
        </p:txBody>
      </p:sp>
      <p:sp>
        <p:nvSpPr>
          <p:cNvPr id="3" name="Content Placeholder 2"/>
          <p:cNvSpPr>
            <a:spLocks noGrp="1"/>
          </p:cNvSpPr>
          <p:nvPr>
            <p:ph idx="1"/>
          </p:nvPr>
        </p:nvSpPr>
        <p:spPr>
          <a:xfrm>
            <a:off x="755576" y="1124744"/>
            <a:ext cx="7520940" cy="2520281"/>
          </a:xfrm>
        </p:spPr>
        <p:txBody>
          <a:bodyPr>
            <a:noAutofit/>
          </a:bodyPr>
          <a:lstStyle/>
          <a:p>
            <a:r>
              <a:rPr lang="en-GB" sz="2800" dirty="0">
                <a:latin typeface="Letter-join No-Lead 37" pitchFamily="50" charset="0"/>
              </a:rPr>
              <a:t>Mathletics and use of TT Rockstars:</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42281A8A-BC11-441F-A936-AC1E5D408DAD}"/>
              </a:ext>
            </a:extLst>
          </p:cNvPr>
          <p:cNvPicPr>
            <a:picLocks noChangeAspect="1"/>
          </p:cNvPicPr>
          <p:nvPr/>
        </p:nvPicPr>
        <p:blipFill>
          <a:blip r:embed="rId3"/>
          <a:stretch>
            <a:fillRect/>
          </a:stretch>
        </p:blipFill>
        <p:spPr>
          <a:xfrm>
            <a:off x="253119" y="1988840"/>
            <a:ext cx="8637761" cy="3476290"/>
          </a:xfrm>
          <a:prstGeom prst="rect">
            <a:avLst/>
          </a:prstGeom>
        </p:spPr>
      </p:pic>
    </p:spTree>
    <p:extLst>
      <p:ext uri="{BB962C8B-B14F-4D97-AF65-F5344CB8AC3E}">
        <p14:creationId xmlns:p14="http://schemas.microsoft.com/office/powerpoint/2010/main" val="95143073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u="sng" dirty="0">
                <a:effectLst>
                  <a:outerShdw blurRad="38100" dist="38100" dir="2700000" algn="tl">
                    <a:srgbClr val="000000">
                      <a:alpha val="43137"/>
                    </a:srgbClr>
                  </a:outerShdw>
                </a:effectLst>
                <a:latin typeface="Letter-join No-Lead 37" pitchFamily="50" charset="0"/>
              </a:rPr>
              <a:t>How to Help your child at home…</a:t>
            </a:r>
          </a:p>
        </p:txBody>
      </p:sp>
      <p:sp>
        <p:nvSpPr>
          <p:cNvPr id="3" name="Content Placeholder 2"/>
          <p:cNvSpPr>
            <a:spLocks noGrp="1"/>
          </p:cNvSpPr>
          <p:nvPr>
            <p:ph idx="1"/>
          </p:nvPr>
        </p:nvSpPr>
        <p:spPr>
          <a:xfrm>
            <a:off x="811530" y="1628800"/>
            <a:ext cx="7520940" cy="2520281"/>
          </a:xfrm>
        </p:spPr>
        <p:txBody>
          <a:bodyPr>
            <a:noAutofit/>
          </a:bodyPr>
          <a:lstStyle/>
          <a:p>
            <a:r>
              <a:rPr lang="en-GB" sz="2800" dirty="0">
                <a:latin typeface="Letter-join No-Lead 37" pitchFamily="50" charset="0"/>
              </a:rPr>
              <a:t>Please monitor your child’s homework to</a:t>
            </a:r>
          </a:p>
          <a:p>
            <a:r>
              <a:rPr lang="en-GB" sz="2800" dirty="0">
                <a:latin typeface="Letter-join No-Lead 37" pitchFamily="50" charset="0"/>
              </a:rPr>
              <a:t>ensure that this is completed with care and</a:t>
            </a:r>
          </a:p>
          <a:p>
            <a:pPr marL="0" indent="0"/>
            <a:r>
              <a:rPr lang="en-GB" sz="2800" dirty="0">
                <a:latin typeface="Letter-join No-Lead 37" pitchFamily="50" charset="0"/>
              </a:rPr>
              <a:t>sufficient attention to detail this will continue to be set on Google Classroom.</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123064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495" y="448949"/>
            <a:ext cx="9509680" cy="548640"/>
          </a:xfrm>
        </p:spPr>
        <p:txBody>
          <a:bodyPr/>
          <a:lstStyle/>
          <a:p>
            <a:r>
              <a:rPr lang="en-GB" sz="3600" b="1" u="sng" dirty="0">
                <a:effectLst>
                  <a:outerShdw blurRad="38100" dist="38100" dir="2700000" algn="tl">
                    <a:srgbClr val="000000">
                      <a:alpha val="43137"/>
                    </a:srgbClr>
                  </a:outerShdw>
                </a:effectLst>
                <a:latin typeface="Letter-join No-Lead 37" pitchFamily="50" charset="0"/>
              </a:rPr>
              <a:t>How to Help your child at home…</a:t>
            </a:r>
          </a:p>
        </p:txBody>
      </p:sp>
      <p:sp>
        <p:nvSpPr>
          <p:cNvPr id="3" name="Content Placeholder 2"/>
          <p:cNvSpPr>
            <a:spLocks noGrp="1"/>
          </p:cNvSpPr>
          <p:nvPr>
            <p:ph idx="1"/>
          </p:nvPr>
        </p:nvSpPr>
        <p:spPr>
          <a:xfrm>
            <a:off x="467544" y="1021426"/>
            <a:ext cx="7520940" cy="5256584"/>
          </a:xfrm>
        </p:spPr>
        <p:txBody>
          <a:bodyPr>
            <a:noAutofit/>
          </a:bodyPr>
          <a:lstStyle/>
          <a:p>
            <a:r>
              <a:rPr lang="en-GB" sz="2800" u="sng" dirty="0">
                <a:latin typeface="Letter-join No-Lead 37" pitchFamily="50" charset="0"/>
              </a:rPr>
              <a:t>HOMEWORK -daily </a:t>
            </a:r>
          </a:p>
          <a:p>
            <a:r>
              <a:rPr lang="en-GB" sz="2800" dirty="0">
                <a:latin typeface="Letter-join No-Lead 37" pitchFamily="50" charset="0"/>
              </a:rPr>
              <a:t>Spellings </a:t>
            </a:r>
          </a:p>
          <a:p>
            <a:r>
              <a:rPr lang="en-GB" sz="2800" dirty="0">
                <a:latin typeface="Letter-join No-Lead 37" pitchFamily="50" charset="0"/>
              </a:rPr>
              <a:t>Reading</a:t>
            </a:r>
          </a:p>
          <a:p>
            <a:r>
              <a:rPr lang="en-GB" sz="2800" dirty="0">
                <a:latin typeface="Letter-join No-Lead 37" pitchFamily="50" charset="0"/>
              </a:rPr>
              <a:t>TT </a:t>
            </a:r>
            <a:r>
              <a:rPr lang="en-GB" sz="2800" dirty="0" err="1">
                <a:latin typeface="Letter-join No-Lead 37" pitchFamily="50" charset="0"/>
              </a:rPr>
              <a:t>Rockstars</a:t>
            </a:r>
            <a:endParaRPr lang="en-GB" sz="2800" dirty="0">
              <a:latin typeface="Letter-join No-Lead 37" pitchFamily="50" charset="0"/>
            </a:endParaRPr>
          </a:p>
          <a:p>
            <a:endParaRPr lang="en-GB" sz="2800" u="sng" dirty="0">
              <a:latin typeface="Letter-join No-Lead 37" pitchFamily="50" charset="0"/>
            </a:endParaRPr>
          </a:p>
          <a:p>
            <a:r>
              <a:rPr lang="en-GB" sz="2800" u="sng" dirty="0">
                <a:latin typeface="Letter-join No-Lead 37" pitchFamily="50" charset="0"/>
              </a:rPr>
              <a:t>HOMEWORK -weekly </a:t>
            </a:r>
          </a:p>
          <a:p>
            <a:r>
              <a:rPr lang="en-GB" sz="2800" dirty="0">
                <a:latin typeface="Letter-join No-Lead 37" pitchFamily="50" charset="0"/>
              </a:rPr>
              <a:t>Maths  problem solving (google classroom)</a:t>
            </a:r>
          </a:p>
          <a:p>
            <a:r>
              <a:rPr lang="en-GB" sz="2800" dirty="0">
                <a:latin typeface="Letter-join No-Lead 37" pitchFamily="50" charset="0"/>
              </a:rPr>
              <a:t>Mathletics</a:t>
            </a:r>
          </a:p>
          <a:p>
            <a:endParaRPr lang="en-GB" sz="2800" dirty="0">
              <a:latin typeface="Letter-join No-Lead 37" pitchFamily="50" charset="0"/>
            </a:endParaRPr>
          </a:p>
          <a:p>
            <a:r>
              <a:rPr lang="en-GB" sz="2800" u="sng" dirty="0">
                <a:latin typeface="Letter-join No-Lead 37" pitchFamily="50" charset="0"/>
              </a:rPr>
              <a:t>HOMEWORK –half termly </a:t>
            </a:r>
          </a:p>
          <a:p>
            <a:r>
              <a:rPr lang="en-GB" sz="2800" dirty="0">
                <a:latin typeface="Letter-join No-Lead 37" pitchFamily="50" charset="0"/>
              </a:rPr>
              <a:t>Topic</a:t>
            </a:r>
          </a:p>
          <a:p>
            <a:endParaRPr lang="en-GB" sz="2800" dirty="0">
              <a:latin typeface="Letter-join No-Lead 37" pitchFamily="50" charset="0"/>
            </a:endParaRPr>
          </a:p>
          <a:p>
            <a:pPr algn="ctr"/>
            <a:r>
              <a:rPr lang="en-GB" sz="2800" dirty="0">
                <a:latin typeface="Letter-join No-Lead 37" pitchFamily="50" charset="0"/>
              </a:rPr>
              <a:t>Topic (half termly)</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08626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u="sng" dirty="0">
                <a:effectLst>
                  <a:outerShdw blurRad="38100" dist="38100" dir="2700000" algn="tl">
                    <a:srgbClr val="000000">
                      <a:alpha val="43137"/>
                    </a:srgbClr>
                  </a:outerShdw>
                </a:effectLst>
                <a:latin typeface="Letter-join No-Lead 37" pitchFamily="50" charset="0"/>
              </a:rPr>
              <a:t>Website…</a:t>
            </a:r>
          </a:p>
        </p:txBody>
      </p:sp>
      <p:sp>
        <p:nvSpPr>
          <p:cNvPr id="3" name="Content Placeholder 2"/>
          <p:cNvSpPr>
            <a:spLocks noGrp="1"/>
          </p:cNvSpPr>
          <p:nvPr>
            <p:ph idx="1"/>
          </p:nvPr>
        </p:nvSpPr>
        <p:spPr>
          <a:xfrm>
            <a:off x="755576" y="1124744"/>
            <a:ext cx="7520940" cy="5256584"/>
          </a:xfrm>
        </p:spPr>
        <p:txBody>
          <a:bodyPr>
            <a:noAutofit/>
          </a:bodyPr>
          <a:lstStyle/>
          <a:p>
            <a:r>
              <a:rPr lang="en-GB" sz="2800" dirty="0">
                <a:latin typeface="Letter-join No-Lead 37" pitchFamily="50" charset="0"/>
              </a:rPr>
              <a:t>Roebuck School Website is your first port of</a:t>
            </a:r>
          </a:p>
          <a:p>
            <a:r>
              <a:rPr lang="en-GB" sz="2800" dirty="0">
                <a:latin typeface="Letter-join No-Lead 37" pitchFamily="50" charset="0"/>
              </a:rPr>
              <a:t>call for ALL communication</a:t>
            </a:r>
          </a:p>
          <a:p>
            <a:r>
              <a:rPr lang="en-GB" sz="2800" dirty="0">
                <a:latin typeface="Letter-join No-Lead 37" pitchFamily="50" charset="0"/>
              </a:rPr>
              <a:t>Policies </a:t>
            </a:r>
          </a:p>
          <a:p>
            <a:r>
              <a:rPr lang="en-GB" sz="2800" dirty="0">
                <a:latin typeface="Letter-join No-Lead 37" pitchFamily="50" charset="0"/>
              </a:rPr>
              <a:t>Letter Section </a:t>
            </a:r>
          </a:p>
          <a:p>
            <a:r>
              <a:rPr lang="en-GB" sz="2800" dirty="0">
                <a:latin typeface="Letter-join No-Lead 37" pitchFamily="50" charset="0"/>
              </a:rPr>
              <a:t>Admissions </a:t>
            </a:r>
          </a:p>
          <a:p>
            <a:r>
              <a:rPr lang="en-GB" sz="2800" dirty="0">
                <a:latin typeface="Letter-join No-Lead 37" pitchFamily="50" charset="0"/>
              </a:rPr>
              <a:t>Uniform</a:t>
            </a:r>
          </a:p>
          <a:p>
            <a:r>
              <a:rPr lang="en-GB" sz="2800" dirty="0">
                <a:latin typeface="Letter-join No-Lead 37" pitchFamily="50" charset="0"/>
              </a:rPr>
              <a:t>Blogs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746049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u="sng" dirty="0">
                <a:effectLst>
                  <a:outerShdw blurRad="38100" dist="38100" dir="2700000" algn="tl">
                    <a:srgbClr val="000000">
                      <a:alpha val="43137"/>
                    </a:srgbClr>
                  </a:outerShdw>
                </a:effectLst>
                <a:latin typeface="Letter-join No-Lead 37" pitchFamily="50" charset="0"/>
              </a:rPr>
              <a:t>Communication at roebuck…</a:t>
            </a:r>
          </a:p>
        </p:txBody>
      </p:sp>
      <p:sp>
        <p:nvSpPr>
          <p:cNvPr id="3" name="Content Placeholder 2"/>
          <p:cNvSpPr>
            <a:spLocks noGrp="1"/>
          </p:cNvSpPr>
          <p:nvPr>
            <p:ph idx="1"/>
          </p:nvPr>
        </p:nvSpPr>
        <p:spPr>
          <a:xfrm>
            <a:off x="683568" y="908720"/>
            <a:ext cx="7520940" cy="5256584"/>
          </a:xfrm>
        </p:spPr>
        <p:txBody>
          <a:bodyPr>
            <a:noAutofit/>
          </a:bodyPr>
          <a:lstStyle/>
          <a:p>
            <a:pPr algn="ctr"/>
            <a:r>
              <a:rPr lang="en-GB" sz="2800" u="sng" dirty="0">
                <a:latin typeface="Letter-join No-Lead 37" pitchFamily="50" charset="0"/>
              </a:rPr>
              <a:t>Reminder: </a:t>
            </a:r>
          </a:p>
          <a:p>
            <a:pPr algn="ctr"/>
            <a:r>
              <a:rPr lang="en-GB" sz="2800" u="sng" dirty="0">
                <a:latin typeface="Letter-join No-Lead 37" pitchFamily="50" charset="0"/>
              </a:rPr>
              <a:t>Facebook</a:t>
            </a:r>
          </a:p>
          <a:p>
            <a:pPr algn="ctr"/>
            <a:r>
              <a:rPr lang="en-GB" sz="2800" u="sng" dirty="0">
                <a:latin typeface="Letter-join No-Lead 37" pitchFamily="50" charset="0"/>
              </a:rPr>
              <a:t>School Website </a:t>
            </a:r>
          </a:p>
          <a:p>
            <a:pPr algn="ctr"/>
            <a:r>
              <a:rPr lang="en-GB" sz="2800" u="sng" dirty="0">
                <a:latin typeface="Letter-join No-Lead 37" pitchFamily="50" charset="0"/>
              </a:rPr>
              <a:t>Flyers and Posters</a:t>
            </a:r>
          </a:p>
          <a:p>
            <a:pPr algn="ctr"/>
            <a:r>
              <a:rPr lang="en-GB" sz="2800" u="sng" dirty="0">
                <a:latin typeface="Letter-join No-Lead 37" pitchFamily="50" charset="0"/>
              </a:rPr>
              <a:t>Email</a:t>
            </a:r>
          </a:p>
          <a:p>
            <a:pPr algn="ctr"/>
            <a:r>
              <a:rPr lang="en-GB" sz="2800" u="sng" dirty="0">
                <a:latin typeface="Letter-join No-Lead 37" pitchFamily="50" charset="0"/>
              </a:rPr>
              <a:t>Text </a:t>
            </a:r>
          </a:p>
          <a:p>
            <a:pPr algn="ctr"/>
            <a:r>
              <a:rPr lang="en-GB" sz="2800" u="sng" dirty="0">
                <a:latin typeface="Letter-join No-Lead 37" pitchFamily="50" charset="0"/>
              </a:rPr>
              <a:t>Twitter</a:t>
            </a:r>
          </a:p>
          <a:p>
            <a:pPr algn="ctr"/>
            <a:r>
              <a:rPr lang="en-GB" sz="2800" u="sng" dirty="0">
                <a:latin typeface="Letter-join No-Lead 37" pitchFamily="50" charset="0"/>
              </a:rPr>
              <a:t>Open Door Policy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746049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3600" b="1" u="sng" dirty="0">
                <a:effectLst>
                  <a:outerShdw blurRad="38100" dist="38100" dir="2700000" algn="tl">
                    <a:srgbClr val="000000">
                      <a:alpha val="43137"/>
                    </a:srgbClr>
                  </a:outerShdw>
                </a:effectLst>
                <a:latin typeface="Letter-join No-Lead 37" pitchFamily="50" charset="0"/>
              </a:rPr>
              <a:t>Roebuck is using Gateway for…</a:t>
            </a:r>
          </a:p>
        </p:txBody>
      </p:sp>
      <p:sp>
        <p:nvSpPr>
          <p:cNvPr id="3" name="Content Placeholder 2"/>
          <p:cNvSpPr>
            <a:spLocks noGrp="1"/>
          </p:cNvSpPr>
          <p:nvPr>
            <p:ph idx="1"/>
          </p:nvPr>
        </p:nvSpPr>
        <p:spPr>
          <a:xfrm>
            <a:off x="827584" y="1412776"/>
            <a:ext cx="7520940" cy="3579849"/>
          </a:xfrm>
        </p:spPr>
        <p:txBody>
          <a:bodyPr>
            <a:normAutofit lnSpcReduction="10000"/>
          </a:bodyPr>
          <a:lstStyle/>
          <a:p>
            <a:pPr marL="571500" indent="-571500">
              <a:buFont typeface="Arial" panose="020B0604020202020204" pitchFamily="34" charset="0"/>
              <a:buChar char="•"/>
            </a:pPr>
            <a:r>
              <a:rPr lang="en-GB" sz="3600" dirty="0">
                <a:latin typeface="Letter-join No-Lead 37" pitchFamily="50" charset="0"/>
              </a:rPr>
              <a:t>Online payments </a:t>
            </a:r>
          </a:p>
          <a:p>
            <a:pPr marL="571500" indent="-571500">
              <a:buFont typeface="Arial" panose="020B0604020202020204" pitchFamily="34" charset="0"/>
              <a:buChar char="•"/>
            </a:pPr>
            <a:r>
              <a:rPr lang="en-GB" sz="3600" dirty="0">
                <a:latin typeface="Letter-join No-Lead 37" pitchFamily="50" charset="0"/>
              </a:rPr>
              <a:t>Communication</a:t>
            </a:r>
          </a:p>
          <a:p>
            <a:pPr marL="571500" indent="-571500">
              <a:buFont typeface="Arial" panose="020B0604020202020204" pitchFamily="34" charset="0"/>
              <a:buChar char="•"/>
            </a:pPr>
            <a:r>
              <a:rPr lang="en-GB" sz="3600" dirty="0">
                <a:latin typeface="Letter-join No-Lead 37" pitchFamily="50" charset="0"/>
              </a:rPr>
              <a:t>Booking into workshops </a:t>
            </a:r>
          </a:p>
          <a:p>
            <a:pPr marL="571500" indent="-571500">
              <a:buFont typeface="Arial" panose="020B0604020202020204" pitchFamily="34" charset="0"/>
              <a:buChar char="•"/>
            </a:pPr>
            <a:r>
              <a:rPr lang="en-GB" sz="3600" dirty="0">
                <a:latin typeface="Letter-join No-Lead 37" pitchFamily="50" charset="0"/>
              </a:rPr>
              <a:t>Booking clubs </a:t>
            </a:r>
          </a:p>
          <a:p>
            <a:pPr marL="571500" indent="-571500">
              <a:buFont typeface="Arial" panose="020B0604020202020204" pitchFamily="34" charset="0"/>
              <a:buChar char="•"/>
            </a:pPr>
            <a:r>
              <a:rPr lang="en-GB" sz="3600" dirty="0">
                <a:latin typeface="Letter-join No-Lead 37" pitchFamily="50" charset="0"/>
              </a:rPr>
              <a:t>Booking into special events</a:t>
            </a:r>
          </a:p>
          <a:p>
            <a:pPr marL="571500" indent="-571500">
              <a:buFont typeface="Arial" panose="020B0604020202020204" pitchFamily="34" charset="0"/>
              <a:buChar char="•"/>
            </a:pPr>
            <a:r>
              <a:rPr lang="en-GB" sz="3600" dirty="0">
                <a:latin typeface="Letter-join No-Lead 37" pitchFamily="50" charset="0"/>
              </a:rPr>
              <a:t>Booking lunches (School Grid) </a:t>
            </a:r>
          </a:p>
          <a:p>
            <a:endParaRPr lang="en-GB" dirty="0"/>
          </a:p>
        </p:txBody>
      </p:sp>
    </p:spTree>
    <p:extLst>
      <p:ext uri="{BB962C8B-B14F-4D97-AF65-F5344CB8AC3E}">
        <p14:creationId xmlns:p14="http://schemas.microsoft.com/office/powerpoint/2010/main" val="23492646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3600" b="1" u="sng" dirty="0">
                <a:effectLst>
                  <a:outerShdw blurRad="38100" dist="38100" dir="2700000" algn="tl">
                    <a:srgbClr val="000000">
                      <a:alpha val="43137"/>
                    </a:srgbClr>
                  </a:outerShdw>
                </a:effectLst>
                <a:latin typeface="Letter-join No-Lead 37" pitchFamily="50" charset="0"/>
              </a:rPr>
              <a:t>Collecting pupils from school</a:t>
            </a:r>
          </a:p>
        </p:txBody>
      </p:sp>
      <p:sp>
        <p:nvSpPr>
          <p:cNvPr id="3" name="Content Placeholder 2"/>
          <p:cNvSpPr>
            <a:spLocks noGrp="1"/>
          </p:cNvSpPr>
          <p:nvPr>
            <p:ph idx="1"/>
          </p:nvPr>
        </p:nvSpPr>
        <p:spPr>
          <a:xfrm>
            <a:off x="251521" y="1124744"/>
            <a:ext cx="8839450" cy="5256584"/>
          </a:xfrm>
        </p:spPr>
        <p:txBody>
          <a:bodyPr>
            <a:noAutofit/>
          </a:bodyPr>
          <a:lstStyle/>
          <a:p>
            <a:r>
              <a:rPr lang="en-GB" sz="2800" u="sng" dirty="0">
                <a:latin typeface="Letter-join No-Lead 37" pitchFamily="50" charset="0"/>
              </a:rPr>
              <a:t>Drop off: </a:t>
            </a:r>
            <a:r>
              <a:rPr lang="en-GB" sz="2800" dirty="0">
                <a:latin typeface="Letter-join No-Lead 37" pitchFamily="50" charset="0"/>
              </a:rPr>
              <a:t>Outside the classroom entrance.</a:t>
            </a:r>
          </a:p>
          <a:p>
            <a:r>
              <a:rPr lang="en-GB" sz="2800" dirty="0">
                <a:latin typeface="Letter-join No-Lead 37" pitchFamily="50" charset="0"/>
              </a:rPr>
              <a:t>Doors will open at 8:45am. Children are not</a:t>
            </a:r>
          </a:p>
          <a:p>
            <a:r>
              <a:rPr lang="en-GB" sz="2800" dirty="0">
                <a:latin typeface="Letter-join No-Lead 37" pitchFamily="50" charset="0"/>
              </a:rPr>
              <a:t>allowed into a classroom without a teacher.</a:t>
            </a:r>
          </a:p>
          <a:p>
            <a:r>
              <a:rPr lang="en-GB" sz="2800" dirty="0">
                <a:latin typeface="Letter-join No-Lead 37" pitchFamily="50" charset="0"/>
              </a:rPr>
              <a:t>Registration begins at 8:45am. Doors will be</a:t>
            </a:r>
          </a:p>
          <a:p>
            <a:r>
              <a:rPr lang="en-GB" sz="2800" dirty="0">
                <a:latin typeface="Letter-join No-Lead 37" pitchFamily="50" charset="0"/>
              </a:rPr>
              <a:t>closed at 9:00am. Anyone late will need to</a:t>
            </a:r>
          </a:p>
          <a:p>
            <a:r>
              <a:rPr lang="en-GB" sz="2800" dirty="0">
                <a:latin typeface="Letter-join No-Lead 37" pitchFamily="50" charset="0"/>
              </a:rPr>
              <a:t>register at the main office. Lessons begin at </a:t>
            </a:r>
          </a:p>
          <a:p>
            <a:r>
              <a:rPr lang="en-GB" sz="2800" dirty="0">
                <a:latin typeface="Letter-join No-Lead 37" pitchFamily="50" charset="0"/>
              </a:rPr>
              <a:t>9:00am sharp. </a:t>
            </a:r>
          </a:p>
          <a:p>
            <a:r>
              <a:rPr lang="en-GB" sz="2800" u="sng" dirty="0">
                <a:latin typeface="Letter-join No-Lead 37" pitchFamily="50" charset="0"/>
              </a:rPr>
              <a:t>Collection: </a:t>
            </a:r>
            <a:r>
              <a:rPr lang="en-GB" sz="2800" b="0" dirty="0">
                <a:latin typeface="Letter-join No-Lead 37" pitchFamily="50" charset="0"/>
              </a:rPr>
              <a:t>Blue slips need to be completed if somebody</a:t>
            </a:r>
          </a:p>
          <a:p>
            <a:r>
              <a:rPr lang="en-GB" sz="2800" b="0" dirty="0">
                <a:latin typeface="Letter-join No-Lead 37" pitchFamily="50" charset="0"/>
              </a:rPr>
              <a:t>different is picking up your child (only applies to those who are collected).</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746049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800" b="1" u="sng" dirty="0">
                <a:effectLst>
                  <a:outerShdw blurRad="38100" dist="38100" dir="2700000" algn="tl">
                    <a:srgbClr val="000000">
                      <a:alpha val="43137"/>
                    </a:srgbClr>
                  </a:outerShdw>
                </a:effectLst>
                <a:latin typeface="Letter-join No-Lead 37" pitchFamily="50" charset="0"/>
              </a:rPr>
              <a:t>Safeguarding </a:t>
            </a:r>
          </a:p>
        </p:txBody>
      </p:sp>
      <p:sp>
        <p:nvSpPr>
          <p:cNvPr id="3" name="Content Placeholder 2"/>
          <p:cNvSpPr>
            <a:spLocks noGrp="1"/>
          </p:cNvSpPr>
          <p:nvPr>
            <p:ph idx="1"/>
          </p:nvPr>
        </p:nvSpPr>
        <p:spPr>
          <a:xfrm>
            <a:off x="822960" y="1100628"/>
            <a:ext cx="7853496" cy="5064676"/>
          </a:xfrm>
        </p:spPr>
        <p:txBody>
          <a:bodyPr>
            <a:normAutofit fontScale="92500" lnSpcReduction="20000"/>
          </a:bodyPr>
          <a:lstStyle/>
          <a:p>
            <a:pPr>
              <a:buFont typeface="Arial" panose="020B0604020202020204" pitchFamily="34" charset="0"/>
              <a:buChar char="•"/>
            </a:pPr>
            <a:r>
              <a:rPr lang="en-GB" sz="2400" dirty="0">
                <a:latin typeface="Letter-join No-Lead 37" pitchFamily="50" charset="0"/>
              </a:rPr>
              <a:t>Please update the office with names of</a:t>
            </a:r>
          </a:p>
          <a:p>
            <a:pPr marL="0" indent="0"/>
            <a:r>
              <a:rPr lang="en-GB" sz="2400" dirty="0">
                <a:latin typeface="Letter-join No-Lead 37" pitchFamily="50" charset="0"/>
              </a:rPr>
              <a:t>parents/guardians who are permitted to collect your</a:t>
            </a:r>
          </a:p>
          <a:p>
            <a:pPr marL="0" indent="0"/>
            <a:r>
              <a:rPr lang="en-GB" sz="2400" dirty="0">
                <a:latin typeface="Letter-join No-Lead 37" pitchFamily="50" charset="0"/>
              </a:rPr>
              <a:t>child. </a:t>
            </a:r>
          </a:p>
          <a:p>
            <a:pPr>
              <a:buFont typeface="Arial" panose="020B0604020202020204" pitchFamily="34" charset="0"/>
              <a:buChar char="•"/>
            </a:pPr>
            <a:r>
              <a:rPr lang="en-GB" sz="2400" dirty="0">
                <a:latin typeface="Letter-join No-Lead 37" pitchFamily="50" charset="0"/>
              </a:rPr>
              <a:t>Do not use mobile phones inside school or while on</a:t>
            </a:r>
          </a:p>
          <a:p>
            <a:pPr marL="0" indent="0"/>
            <a:r>
              <a:rPr lang="en-GB" sz="2400" dirty="0">
                <a:latin typeface="Letter-join No-Lead 37" pitchFamily="50" charset="0"/>
              </a:rPr>
              <a:t>school trips. </a:t>
            </a:r>
          </a:p>
          <a:p>
            <a:pPr>
              <a:buFont typeface="Arial" panose="020B0604020202020204" pitchFamily="34" charset="0"/>
              <a:buChar char="•"/>
            </a:pPr>
            <a:r>
              <a:rPr lang="en-GB" sz="2400" dirty="0">
                <a:latin typeface="Letter-join No-Lead 37" pitchFamily="50" charset="0"/>
              </a:rPr>
              <a:t>Children below the age of 13 should not have access</a:t>
            </a:r>
          </a:p>
          <a:p>
            <a:pPr marL="0" indent="0"/>
            <a:r>
              <a:rPr lang="en-GB" sz="2400" dirty="0">
                <a:latin typeface="Letter-join No-Lead 37" pitchFamily="50" charset="0"/>
              </a:rPr>
              <a:t>to any social media networking sites / platforms</a:t>
            </a:r>
          </a:p>
          <a:p>
            <a:pPr>
              <a:buFont typeface="Arial" panose="020B0604020202020204" pitchFamily="34" charset="0"/>
              <a:buChar char="•"/>
            </a:pPr>
            <a:r>
              <a:rPr lang="en-GB" sz="2400" dirty="0">
                <a:latin typeface="Letter-join No-Lead 37" pitchFamily="50" charset="0"/>
              </a:rPr>
              <a:t>Scooters and bikes to be walked into school and</a:t>
            </a:r>
          </a:p>
          <a:p>
            <a:pPr marL="0" indent="0"/>
            <a:r>
              <a:rPr lang="en-GB" sz="2400" dirty="0">
                <a:latin typeface="Letter-join No-Lead 37" pitchFamily="50" charset="0"/>
              </a:rPr>
              <a:t>placed in the cycle/scooter parks</a:t>
            </a:r>
          </a:p>
          <a:p>
            <a:pPr>
              <a:buFont typeface="Arial" panose="020B0604020202020204" pitchFamily="34" charset="0"/>
              <a:buChar char="•"/>
            </a:pPr>
            <a:r>
              <a:rPr lang="en-GB" sz="2400" dirty="0">
                <a:latin typeface="Letter-join No-Lead 37" pitchFamily="50" charset="0"/>
              </a:rPr>
              <a:t>We are a NUT FREE SCHOOL. Please ensure that no</a:t>
            </a:r>
          </a:p>
          <a:p>
            <a:pPr marL="0" indent="0"/>
            <a:r>
              <a:rPr lang="en-GB" sz="2400" dirty="0">
                <a:latin typeface="Letter-join No-Lead 37" pitchFamily="50" charset="0"/>
              </a:rPr>
              <a:t>items containing nuts are brought into school. </a:t>
            </a:r>
          </a:p>
          <a:p>
            <a:pPr marL="0" indent="0"/>
            <a:endParaRPr lang="en-GB" sz="2400" dirty="0">
              <a:latin typeface="Letter-join No-Lead 37" pitchFamily="50" charset="0"/>
            </a:endParaRPr>
          </a:p>
          <a:p>
            <a:pPr marL="0" indent="0"/>
            <a:r>
              <a:rPr lang="en-GB" sz="2400" dirty="0">
                <a:latin typeface="Letter-join No-Lead 37" pitchFamily="50" charset="0"/>
              </a:rPr>
              <a:t> </a:t>
            </a:r>
          </a:p>
          <a:p>
            <a:endParaRPr lang="en-GB" sz="2400" dirty="0">
              <a:latin typeface="Letter-join No-Lead 37" pitchFamily="50" charset="0"/>
            </a:endParaRPr>
          </a:p>
          <a:p>
            <a:endParaRPr lang="en-GB" dirty="0"/>
          </a:p>
        </p:txBody>
      </p:sp>
    </p:spTree>
    <p:extLst>
      <p:ext uri="{BB962C8B-B14F-4D97-AF65-F5344CB8AC3E}">
        <p14:creationId xmlns:p14="http://schemas.microsoft.com/office/powerpoint/2010/main" val="315035545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b="1" u="sng" dirty="0">
                <a:effectLst>
                  <a:outerShdw blurRad="38100" dist="38100" dir="2700000" algn="tl">
                    <a:srgbClr val="000000">
                      <a:alpha val="43137"/>
                    </a:srgbClr>
                  </a:outerShdw>
                </a:effectLst>
                <a:latin typeface="Letter-join No-Lead 37" pitchFamily="50" charset="0"/>
              </a:rPr>
              <a:t>medical Information</a:t>
            </a:r>
          </a:p>
        </p:txBody>
      </p:sp>
      <p:sp>
        <p:nvSpPr>
          <p:cNvPr id="3" name="Content Placeholder 2"/>
          <p:cNvSpPr>
            <a:spLocks noGrp="1"/>
          </p:cNvSpPr>
          <p:nvPr>
            <p:ph idx="1"/>
          </p:nvPr>
        </p:nvSpPr>
        <p:spPr>
          <a:xfrm>
            <a:off x="755576" y="908720"/>
            <a:ext cx="7520940" cy="4560620"/>
          </a:xfrm>
        </p:spPr>
        <p:txBody>
          <a:bodyPr>
            <a:normAutofit fontScale="92500" lnSpcReduction="20000"/>
          </a:bodyPr>
          <a:lstStyle/>
          <a:p>
            <a:pPr marL="0" indent="0"/>
            <a:r>
              <a:rPr lang="en-GB" sz="2400" dirty="0">
                <a:latin typeface="Letter-join No-Lead 37" pitchFamily="50" charset="0"/>
              </a:rPr>
              <a:t>Support your child: </a:t>
            </a:r>
          </a:p>
          <a:p>
            <a:pPr>
              <a:buFont typeface="Arial" panose="020B0604020202020204" pitchFamily="34" charset="0"/>
              <a:buChar char="•"/>
            </a:pPr>
            <a:r>
              <a:rPr lang="en-GB" sz="2400" dirty="0">
                <a:latin typeface="Letter-join No-Lead 37" pitchFamily="50" charset="0"/>
              </a:rPr>
              <a:t>Keep the school and class teacher up to date with new medical information </a:t>
            </a:r>
          </a:p>
          <a:p>
            <a:pPr>
              <a:buFont typeface="Arial" panose="020B0604020202020204" pitchFamily="34" charset="0"/>
              <a:buChar char="•"/>
            </a:pPr>
            <a:r>
              <a:rPr lang="en-GB" sz="2400" dirty="0">
                <a:latin typeface="Letter-join No-Lead 37" pitchFamily="50" charset="0"/>
              </a:rPr>
              <a:t>Ensure that your child’s asthma pump/inhaler, </a:t>
            </a:r>
            <a:r>
              <a:rPr lang="en-GB" sz="2400" dirty="0" err="1">
                <a:latin typeface="Letter-join No-Lead 37" pitchFamily="50" charset="0"/>
              </a:rPr>
              <a:t>epipen</a:t>
            </a:r>
            <a:r>
              <a:rPr lang="en-GB" sz="2400" dirty="0">
                <a:latin typeface="Letter-join No-Lead 37" pitchFamily="50" charset="0"/>
              </a:rPr>
              <a:t> or additional medicine is in date and with a good expiration life. </a:t>
            </a:r>
          </a:p>
          <a:p>
            <a:pPr>
              <a:buFont typeface="Arial" panose="020B0604020202020204" pitchFamily="34" charset="0"/>
              <a:buChar char="•"/>
            </a:pPr>
            <a:r>
              <a:rPr lang="en-GB" sz="2400" dirty="0">
                <a:latin typeface="Letter-join No-Lead 37" pitchFamily="50" charset="0"/>
              </a:rPr>
              <a:t>Ensure that all contact information; especially phone numbers are correct</a:t>
            </a:r>
          </a:p>
          <a:p>
            <a:pPr>
              <a:buFont typeface="Arial" panose="020B0604020202020204" pitchFamily="34" charset="0"/>
              <a:buChar char="•"/>
            </a:pPr>
            <a:r>
              <a:rPr lang="en-GB" sz="2400" dirty="0">
                <a:latin typeface="Letter-join No-Lead 37" pitchFamily="50" charset="0"/>
              </a:rPr>
              <a:t>Inform us if your child’s medical information or needs change </a:t>
            </a:r>
          </a:p>
          <a:p>
            <a:pPr>
              <a:buFont typeface="Arial" panose="020B0604020202020204" pitchFamily="34" charset="0"/>
              <a:buChar char="•"/>
            </a:pPr>
            <a:r>
              <a:rPr lang="en-GB" sz="2400" dirty="0">
                <a:latin typeface="Letter-join No-Lead 37" pitchFamily="50" charset="0"/>
              </a:rPr>
              <a:t>You will always be contacted if your child sustains any form of head injury – this includes minor bumps and knocks</a:t>
            </a:r>
          </a:p>
          <a:p>
            <a:pPr>
              <a:buFont typeface="Arial" panose="020B0604020202020204" pitchFamily="34" charset="0"/>
              <a:buChar char="•"/>
            </a:pPr>
            <a:r>
              <a:rPr lang="en-GB" sz="2400" dirty="0">
                <a:latin typeface="Letter-join No-Lead 37" pitchFamily="50" charset="0"/>
              </a:rPr>
              <a:t>Children will only be permitted to miss PE if they have a letter from a parent/carer </a:t>
            </a:r>
          </a:p>
          <a:p>
            <a:pPr>
              <a:buFont typeface="Arial" panose="020B0604020202020204" pitchFamily="34" charset="0"/>
              <a:buChar char="•"/>
            </a:pPr>
            <a:endParaRPr lang="en-GB" sz="2400" dirty="0">
              <a:latin typeface="Letter-join No-Lead 37" pitchFamily="50" charset="0"/>
            </a:endParaRPr>
          </a:p>
          <a:p>
            <a:pPr>
              <a:buFont typeface="Arial" panose="020B0604020202020204" pitchFamily="34" charset="0"/>
              <a:buChar char="•"/>
            </a:pPr>
            <a:endParaRPr lang="en-GB" sz="2400" dirty="0">
              <a:latin typeface="Letter-join No-Lead 37" pitchFamily="50" charset="0"/>
            </a:endParaRPr>
          </a:p>
        </p:txBody>
      </p:sp>
    </p:spTree>
    <p:extLst>
      <p:ext uri="{BB962C8B-B14F-4D97-AF65-F5344CB8AC3E}">
        <p14:creationId xmlns:p14="http://schemas.microsoft.com/office/powerpoint/2010/main" val="78898560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712968" cy="1080120"/>
          </a:xfrm>
        </p:spPr>
        <p:txBody>
          <a:bodyPr/>
          <a:lstStyle/>
          <a:p>
            <a:pPr algn="ctr"/>
            <a:r>
              <a:rPr lang="en-GB" sz="4000" b="1" u="sng" dirty="0">
                <a:latin typeface="Letter-join No-Lead 37" pitchFamily="50" charset="0"/>
              </a:rPr>
              <a:t>REMINDER: PACKED LUNCHES</a:t>
            </a:r>
            <a:br>
              <a:rPr lang="en-GB" dirty="0"/>
            </a:br>
            <a:endParaRPr lang="en-GB" b="1" dirty="0">
              <a:latin typeface="Letter-join No-Lead 37" pitchFamily="50" charset="0"/>
            </a:endParaRPr>
          </a:p>
        </p:txBody>
      </p:sp>
      <p:sp>
        <p:nvSpPr>
          <p:cNvPr id="10" name="Content Placeholder 2"/>
          <p:cNvSpPr txBox="1">
            <a:spLocks/>
          </p:cNvSpPr>
          <p:nvPr/>
        </p:nvSpPr>
        <p:spPr>
          <a:xfrm>
            <a:off x="2357230" y="1052736"/>
            <a:ext cx="4392488" cy="4824536"/>
          </a:xfrm>
          <a:prstGeom prst="rect">
            <a:avLst/>
          </a:prstGeom>
          <a:solidFill>
            <a:schemeClr val="accent3">
              <a:lumMod val="75000"/>
            </a:schemeClr>
          </a:solidFill>
        </p:spPr>
        <p:txBody>
          <a:bodyPr vert="horz" lIns="91440" tIns="45720" rIns="91440" bIns="45720" numCol="1" rtlCol="0">
            <a:norm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457200" indent="-457200" fontAlgn="t">
              <a:buFont typeface="Arial" panose="020B0604020202020204" pitchFamily="34" charset="0"/>
              <a:buChar char="•"/>
            </a:pPr>
            <a:r>
              <a:rPr lang="en-GB" sz="3200" dirty="0">
                <a:latin typeface="Letter-join No-Lead 37" pitchFamily="50" charset="0"/>
              </a:rPr>
              <a:t>Drink – no fizzy drinks or high-sugar content</a:t>
            </a:r>
          </a:p>
          <a:p>
            <a:pPr marL="457200" indent="-457200" fontAlgn="t">
              <a:buFont typeface="Arial" panose="020B0604020202020204" pitchFamily="34" charset="0"/>
              <a:buChar char="•"/>
            </a:pPr>
            <a:r>
              <a:rPr lang="en-GB" sz="3200" dirty="0">
                <a:latin typeface="Letter-join No-Lead 37" pitchFamily="50" charset="0"/>
              </a:rPr>
              <a:t>No chocolate bars </a:t>
            </a:r>
          </a:p>
          <a:p>
            <a:pPr marL="457200" indent="-457200" fontAlgn="t">
              <a:buFont typeface="Arial" panose="020B0604020202020204" pitchFamily="34" charset="0"/>
              <a:buChar char="•"/>
            </a:pPr>
            <a:r>
              <a:rPr lang="en-GB" sz="3200" dirty="0">
                <a:latin typeface="Letter-join No-Lead 37" pitchFamily="50" charset="0"/>
              </a:rPr>
              <a:t>No sweets</a:t>
            </a:r>
          </a:p>
          <a:p>
            <a:pPr marL="457200" indent="-457200" fontAlgn="t">
              <a:buFont typeface="Arial" panose="020B0604020202020204" pitchFamily="34" charset="0"/>
              <a:buChar char="•"/>
            </a:pPr>
            <a:r>
              <a:rPr lang="en-GB" sz="3200" dirty="0">
                <a:latin typeface="Letter-join No-Lead 37" pitchFamily="50" charset="0"/>
              </a:rPr>
              <a:t>No products containing nuts </a:t>
            </a:r>
          </a:p>
          <a:p>
            <a:pPr fontAlgn="t"/>
            <a:endParaRPr lang="en-GB" sz="1800" dirty="0">
              <a:latin typeface="Letter-join No-Lead 37" pitchFamily="50" charset="0"/>
            </a:endParaRPr>
          </a:p>
          <a:p>
            <a:pPr algn="ctr" fontAlgn="t"/>
            <a:endParaRPr lang="en-GB" sz="2900" dirty="0"/>
          </a:p>
          <a:p>
            <a:pPr algn="ctr" fontAlgn="t"/>
            <a:endParaRPr lang="en-GB" sz="2900" dirty="0"/>
          </a:p>
          <a:p>
            <a:pPr algn="ctr" fontAlgn="t"/>
            <a:endParaRPr lang="en-GB" sz="2900" dirty="0"/>
          </a:p>
          <a:p>
            <a:pPr algn="ctr" fontAlgn="t"/>
            <a:endParaRPr lang="en-GB" sz="2900" dirty="0"/>
          </a:p>
          <a:p>
            <a:pPr algn="ctr" fontAlgn="t"/>
            <a:endParaRPr lang="en-GB" sz="2900" dirty="0"/>
          </a:p>
          <a:p>
            <a:pPr algn="ctr" fontAlgn="t"/>
            <a:endParaRPr lang="en-GB" dirty="0"/>
          </a:p>
          <a:p>
            <a:pPr algn="ctr" fontAlgn="t"/>
            <a:endParaRPr lang="en-GB" dirty="0"/>
          </a:p>
        </p:txBody>
      </p:sp>
      <p:pic>
        <p:nvPicPr>
          <p:cNvPr id="5"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381369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effectLst>
                  <a:outerShdw blurRad="38100" dist="38100" dir="2700000" algn="tl">
                    <a:srgbClr val="000000">
                      <a:alpha val="43137"/>
                    </a:srgbClr>
                  </a:outerShdw>
                </a:effectLst>
                <a:latin typeface="Letter-join No-Lead 37" pitchFamily="50" charset="0"/>
              </a:rPr>
              <a:t>Facilities available to you… </a:t>
            </a:r>
          </a:p>
        </p:txBody>
      </p:sp>
      <p:sp>
        <p:nvSpPr>
          <p:cNvPr id="3" name="Content Placeholder 2"/>
          <p:cNvSpPr>
            <a:spLocks noGrp="1"/>
          </p:cNvSpPr>
          <p:nvPr>
            <p:ph idx="1"/>
          </p:nvPr>
        </p:nvSpPr>
        <p:spPr>
          <a:xfrm>
            <a:off x="0" y="1100628"/>
            <a:ext cx="9144000" cy="3579849"/>
          </a:xfrm>
        </p:spPr>
        <p:txBody>
          <a:bodyPr>
            <a:noAutofit/>
          </a:bodyPr>
          <a:lstStyle/>
          <a:p>
            <a:r>
              <a:rPr lang="en-GB" sz="3600" dirty="0">
                <a:latin typeface="Letter-join No-Lead 37" pitchFamily="50" charset="0"/>
              </a:rPr>
              <a:t>Buccaneers Breakfast Club: 7:30 – 8:45am </a:t>
            </a:r>
          </a:p>
          <a:p>
            <a:r>
              <a:rPr lang="en-GB" sz="3600" dirty="0">
                <a:latin typeface="Letter-join No-Lead 37" pitchFamily="50" charset="0"/>
              </a:rPr>
              <a:t>Buccaneers After-School Club: 3:15-6:00pm</a:t>
            </a:r>
          </a:p>
          <a:p>
            <a:r>
              <a:rPr lang="en-GB" sz="3600" dirty="0">
                <a:latin typeface="Letter-join No-Lead 37" pitchFamily="50" charset="0"/>
              </a:rPr>
              <a:t>Pastoral Support Worker – Mrs Johnson</a:t>
            </a:r>
          </a:p>
          <a:p>
            <a:r>
              <a:rPr lang="en-GB" sz="3600" dirty="0">
                <a:latin typeface="Letter-join No-Lead 37" pitchFamily="50" charset="0"/>
              </a:rPr>
              <a:t>Bright Stars Holiday Club – Jess George </a:t>
            </a:r>
          </a:p>
          <a:p>
            <a:r>
              <a:rPr lang="en-GB" sz="3600" dirty="0">
                <a:latin typeface="Letter-join No-Lead 37" pitchFamily="50" charset="0"/>
              </a:rPr>
              <a:t>Rising Stars Holiday Sporting Days</a:t>
            </a:r>
          </a:p>
          <a:p>
            <a:r>
              <a:rPr lang="en-GB" sz="3600" dirty="0">
                <a:latin typeface="Letter-join No-Lead 37" pitchFamily="50" charset="0"/>
              </a:rPr>
              <a:t>Range of After-School Clubs  </a:t>
            </a:r>
          </a:p>
        </p:txBody>
      </p:sp>
    </p:spTree>
    <p:extLst>
      <p:ext uri="{BB962C8B-B14F-4D97-AF65-F5344CB8AC3E}">
        <p14:creationId xmlns:p14="http://schemas.microsoft.com/office/powerpoint/2010/main" val="52167626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91680" y="1268760"/>
            <a:ext cx="5472608" cy="2880320"/>
          </a:xfrm>
        </p:spPr>
        <p:txBody>
          <a:bodyPr>
            <a:noAutofit/>
          </a:bodyPr>
          <a:lstStyle/>
          <a:p>
            <a:pPr algn="ctr"/>
            <a:r>
              <a:rPr lang="en-GB" sz="7200" dirty="0">
                <a:latin typeface="Letter-join No-Lead 37" pitchFamily="50" charset="0"/>
              </a:rPr>
              <a:t>Pupil Questions?</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396260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91680" y="1268760"/>
            <a:ext cx="5472608" cy="2880320"/>
          </a:xfrm>
        </p:spPr>
        <p:txBody>
          <a:bodyPr>
            <a:noAutofit/>
          </a:bodyPr>
          <a:lstStyle/>
          <a:p>
            <a:pPr algn="ctr"/>
            <a:r>
              <a:rPr lang="en-GB" sz="7200" dirty="0">
                <a:latin typeface="Letter-join No-Lead 37" pitchFamily="50" charset="0"/>
              </a:rPr>
              <a:t>Parent/Carer Questions?</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4049605"/>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Angles">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651</TotalTime>
  <Words>2092</Words>
  <Application>Microsoft Office PowerPoint</Application>
  <PresentationFormat>On-screen Show (4:3)</PresentationFormat>
  <Paragraphs>343</Paragraphs>
  <Slides>51</Slides>
  <Notes>2</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51</vt:i4>
      </vt:variant>
    </vt:vector>
  </HeadingPairs>
  <TitlesOfParts>
    <vt:vector size="63" baseType="lpstr">
      <vt:lpstr>AR CENA</vt:lpstr>
      <vt:lpstr>Arial</vt:lpstr>
      <vt:lpstr>Calibri</vt:lpstr>
      <vt:lpstr>Franklin Gothic Book</vt:lpstr>
      <vt:lpstr>Franklin Gothic Medium</vt:lpstr>
      <vt:lpstr>Letter join</vt:lpstr>
      <vt:lpstr>Letter-join No-Lead 37</vt:lpstr>
      <vt:lpstr>Times New Roman</vt:lpstr>
      <vt:lpstr>Tunga</vt:lpstr>
      <vt:lpstr>Verdana</vt:lpstr>
      <vt:lpstr>Wingdings</vt:lpstr>
      <vt:lpstr>Angles</vt:lpstr>
      <vt:lpstr>PowerPoint Presentation</vt:lpstr>
      <vt:lpstr>Teaching staff</vt:lpstr>
      <vt:lpstr>What will we do to support transition?</vt:lpstr>
      <vt:lpstr>Year 5 national Curriculum</vt:lpstr>
      <vt:lpstr>Year 5 Topics</vt:lpstr>
      <vt:lpstr>Year 5 SCIENCE</vt:lpstr>
      <vt:lpstr>Growth Mindset </vt:lpstr>
      <vt:lpstr>PowerPoint Presentation</vt:lpstr>
      <vt:lpstr>PowerPoint Presentation</vt:lpstr>
      <vt:lpstr>PowerPoint Presentation</vt:lpstr>
      <vt:lpstr>Attendance &amp; punctuality  </vt:lpstr>
      <vt:lpstr>Differences between year 4 and year 5</vt:lpstr>
      <vt:lpstr>PowerPoint Presentation</vt:lpstr>
      <vt:lpstr>Uniform children are expected to come to school appropriately dressed in our school uniform.</vt:lpstr>
      <vt:lpstr>Uniform Information children are expected to come to school appropriately dressed in our school uniform.</vt:lpstr>
      <vt:lpstr>PE Kit</vt:lpstr>
      <vt:lpstr>equipment</vt:lpstr>
      <vt:lpstr>Physical environment </vt:lpstr>
      <vt:lpstr>Physical environment </vt:lpstr>
      <vt:lpstr>Emotional environment </vt:lpstr>
      <vt:lpstr>Year 5 curriculum </vt:lpstr>
      <vt:lpstr>Reading </vt:lpstr>
      <vt:lpstr>Progression - Reading</vt:lpstr>
      <vt:lpstr>PowerPoint Presentation</vt:lpstr>
      <vt:lpstr>Reading Corner</vt:lpstr>
      <vt:lpstr>PowerPoint Presentation</vt:lpstr>
      <vt:lpstr>PowerPoint Presentation</vt:lpstr>
      <vt:lpstr>PowerPoint Presentation</vt:lpstr>
      <vt:lpstr>Essentials for Year 5…</vt:lpstr>
      <vt:lpstr>How to Help your child at home…</vt:lpstr>
      <vt:lpstr>PowerPoint Presentation</vt:lpstr>
      <vt:lpstr>How else to Help your child at home…</vt:lpstr>
      <vt:lpstr>Accelerated Reader</vt:lpstr>
      <vt:lpstr>Progression - Writing </vt:lpstr>
      <vt:lpstr>PowerPoint Presentation</vt:lpstr>
      <vt:lpstr>Progression - Maths</vt:lpstr>
      <vt:lpstr>Typical timetable </vt:lpstr>
      <vt:lpstr>How to Help your child at home…</vt:lpstr>
      <vt:lpstr>How to Help your child at home…</vt:lpstr>
      <vt:lpstr>How to Help your child at home…</vt:lpstr>
      <vt:lpstr>How to Help your child at home…</vt:lpstr>
      <vt:lpstr>Website…</vt:lpstr>
      <vt:lpstr>Communication at roebuck…</vt:lpstr>
      <vt:lpstr>Roebuck is using Gateway for…</vt:lpstr>
      <vt:lpstr>Collecting pupils from school</vt:lpstr>
      <vt:lpstr>Safeguarding </vt:lpstr>
      <vt:lpstr>medical Information</vt:lpstr>
      <vt:lpstr>REMINDER: PACKED LUNCHES </vt:lpstr>
      <vt:lpstr>Facilities available to you… </vt:lpstr>
      <vt:lpstr>PowerPoint Presentation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YoungL</dc:creator>
  <cp:lastModifiedBy>Shaun Downie</cp:lastModifiedBy>
  <cp:revision>115</cp:revision>
  <cp:lastPrinted>2022-06-23T15:51:30Z</cp:lastPrinted>
  <dcterms:created xsi:type="dcterms:W3CDTF">2019-05-31T09:55:41Z</dcterms:created>
  <dcterms:modified xsi:type="dcterms:W3CDTF">2022-06-27T14:47:16Z</dcterms:modified>
</cp:coreProperties>
</file>