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8" r:id="rId4"/>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p:scale>
          <a:sx n="80" d="100"/>
          <a:sy n="80" d="100"/>
        </p:scale>
        <p:origin x="-126" y="6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55463-7384-4479-9E35-0033E92BA57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6527D1-6382-4698-9051-74D6A6503C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98333B-D861-4499-B641-CEB7D9D60BE9}"/>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3D2F06A9-1FB0-4FF1-8857-C3E45DD3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4A506A-AA5C-4D1E-A8B9-E29DEBBFD9FC}"/>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3396460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B42A5-902F-4E77-AA87-BDA9AADB9A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1942C5-E818-4F78-AF9F-44A6AA48DA2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D7520E-4478-44F2-847D-94BD4D60A28A}"/>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4170D3C3-61AA-41EC-AE4F-6E74FDFC28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5D2551-D83D-4142-9F3B-1966417BEE3F}"/>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80571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6D74B-90E3-4533-8D01-F3166A69F8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2791B4-1691-402D-99DB-DAC838F00C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73DC28-9F58-4A00-AF19-78003FCD1356}"/>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274C9F44-EFD2-41DC-B724-F0209007B6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B362CA-897C-4A9E-89C4-EBB98B4AC44B}"/>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3220745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0ADF6-41E5-44F4-8202-743A22BAE4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BBAF7F-28A5-47C8-8B68-F5A7A76F65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10FC50-2C51-45CB-B6C5-82FB587AAE5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FCA2DE-05ED-442A-AF93-722B169CACD3}"/>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6" name="Footer Placeholder 5">
            <a:extLst>
              <a:ext uri="{FF2B5EF4-FFF2-40B4-BE49-F238E27FC236}">
                <a16:creationId xmlns:a16="http://schemas.microsoft.com/office/drawing/2014/main" id="{FBA69FD4-505C-4666-845E-E0167C9AE0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0C165A-AB5D-492E-9931-9962CC298DD1}"/>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2401880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DFBE1-AD09-4867-9D16-62EA695C72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2FAD00-46D7-4B9A-9948-6A1AF43133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4C0813A-8C33-4431-B1D1-D5D66A97B61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5DA604-38D8-40AE-8DFE-D22098EA6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2E06BFA-C75D-4208-B30D-C419170BECF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C9953A-375A-4237-A451-9A6FA24FDD43}"/>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8" name="Footer Placeholder 7">
            <a:extLst>
              <a:ext uri="{FF2B5EF4-FFF2-40B4-BE49-F238E27FC236}">
                <a16:creationId xmlns:a16="http://schemas.microsoft.com/office/drawing/2014/main" id="{7D94E507-3B79-4443-B2EB-DDFCFEBA37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4D20BE-CDBB-4A75-B3CA-12BB5CF1BCA3}"/>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3106432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97215-3D3A-46B8-976A-25551E19410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7149DCD-819D-4C86-8154-535B80A4AE63}"/>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4" name="Footer Placeholder 3">
            <a:extLst>
              <a:ext uri="{FF2B5EF4-FFF2-40B4-BE49-F238E27FC236}">
                <a16:creationId xmlns:a16="http://schemas.microsoft.com/office/drawing/2014/main" id="{0ADB4503-DC90-4DC5-9C61-C4BC9028539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E983FC4-A1A7-4DBB-94AB-A1397AACE70D}"/>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2045315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BA7611-C77F-41C3-BBBA-75EEB81704B2}"/>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3" name="Footer Placeholder 2">
            <a:extLst>
              <a:ext uri="{FF2B5EF4-FFF2-40B4-BE49-F238E27FC236}">
                <a16:creationId xmlns:a16="http://schemas.microsoft.com/office/drawing/2014/main" id="{B418811D-F149-4994-895F-10EAF120DBC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FCB11A-1666-4125-AEE3-55FA7419DC0D}"/>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1938613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297B0-4278-4628-B1C0-81029C0F6B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CF90B4-C8A1-4772-A8E7-900681CB9E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432ED8-C803-4F17-A695-168C9B1226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979D28A-5670-4444-973B-83FDFF3716D8}"/>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6" name="Footer Placeholder 5">
            <a:extLst>
              <a:ext uri="{FF2B5EF4-FFF2-40B4-BE49-F238E27FC236}">
                <a16:creationId xmlns:a16="http://schemas.microsoft.com/office/drawing/2014/main" id="{BC48A257-9F97-4B38-B986-E385C58CCD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189AEC-F272-44EC-9168-F52E70295B91}"/>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58750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0810F-B0D5-44FC-82FA-2A0A231FF5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A2A86C-EAC3-43FA-91D9-96D4EAFEF4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260113-12D6-486D-9BF8-26D3B612FE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CC050C7-5009-4067-BA13-F5E8965E66B2}"/>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6" name="Footer Placeholder 5">
            <a:extLst>
              <a:ext uri="{FF2B5EF4-FFF2-40B4-BE49-F238E27FC236}">
                <a16:creationId xmlns:a16="http://schemas.microsoft.com/office/drawing/2014/main" id="{7D0A5B93-9783-48EE-BE43-E5ADAD5EC4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9B4447-318F-4E4F-A2FB-A10FFDDFFD6F}"/>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3766987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A808C-91AA-4087-9713-8383095318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290DFF-6EED-40AE-A181-F02C3C92964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D637EB-C248-44FB-9871-C17FCD33DE84}"/>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047CC119-4DEB-47FB-A08C-A9E109E781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E51BA9-83D4-4C41-A15B-37B6372D9ECF}"/>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850667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278482-3604-4097-86C7-414CD72542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C2E9D4-3A59-400E-93B8-BBD7E9EF40F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64BD76-3D16-4176-8D11-52F5D6EE2E70}"/>
              </a:ext>
            </a:extLst>
          </p:cNvPr>
          <p:cNvSpPr>
            <a:spLocks noGrp="1"/>
          </p:cNvSpPr>
          <p:nvPr>
            <p:ph type="dt" sz="half" idx="10"/>
          </p:nvPr>
        </p:nvSpPr>
        <p:spPr/>
        <p:txBody>
          <a:body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7A5216A1-C635-4FB1-BE91-EC7F72F933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B7EDC4-CFD3-4AF9-8002-3974799BB2B3}"/>
              </a:ext>
            </a:extLst>
          </p:cNvPr>
          <p:cNvSpPr>
            <a:spLocks noGrp="1"/>
          </p:cNvSpPr>
          <p:nvPr>
            <p:ph type="sldNum" sz="quarter" idx="12"/>
          </p:nvPr>
        </p:nvSpPr>
        <p:spPr/>
        <p:txBody>
          <a:bodyPr/>
          <a:lstStyle/>
          <a:p>
            <a:fld id="{218C5D1A-62C4-4602-8E7C-FA9DC3509FDF}" type="slidenum">
              <a:rPr lang="en-GB" smtClean="0"/>
              <a:t>‹#›</a:t>
            </a:fld>
            <a:endParaRPr lang="en-GB"/>
          </a:p>
        </p:txBody>
      </p:sp>
    </p:spTree>
    <p:extLst>
      <p:ext uri="{BB962C8B-B14F-4D97-AF65-F5344CB8AC3E}">
        <p14:creationId xmlns:p14="http://schemas.microsoft.com/office/powerpoint/2010/main" val="3699185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A9FE8-3FB8-4D4C-9DD0-B9CBC910FD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2D78B9-06CB-40FF-B2DD-8CB364D0B0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0DB10B-B520-4B80-944C-6691734A88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50FC17-A29E-4159-97D5-B2768E898D1F}" type="datetimeFigureOut">
              <a:rPr lang="en-GB" smtClean="0"/>
              <a:t>26/06/2020</a:t>
            </a:fld>
            <a:endParaRPr lang="en-GB"/>
          </a:p>
        </p:txBody>
      </p:sp>
      <p:sp>
        <p:nvSpPr>
          <p:cNvPr id="5" name="Footer Placeholder 4">
            <a:extLst>
              <a:ext uri="{FF2B5EF4-FFF2-40B4-BE49-F238E27FC236}">
                <a16:creationId xmlns:a16="http://schemas.microsoft.com/office/drawing/2014/main" id="{1241AC35-AB9C-4DC2-883C-91BF7CD548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8840E01-C141-4072-8D2E-27835E719B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8C5D1A-62C4-4602-8E7C-FA9DC3509FDF}" type="slidenum">
              <a:rPr lang="en-GB" smtClean="0"/>
              <a:t>‹#›</a:t>
            </a:fld>
            <a:endParaRPr lang="en-GB"/>
          </a:p>
        </p:txBody>
      </p:sp>
    </p:spTree>
    <p:extLst>
      <p:ext uri="{BB962C8B-B14F-4D97-AF65-F5344CB8AC3E}">
        <p14:creationId xmlns:p14="http://schemas.microsoft.com/office/powerpoint/2010/main" val="2420078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437547-9B7F-45C4-B396-A1BCC378885A}"/>
              </a:ext>
            </a:extLst>
          </p:cNvPr>
          <p:cNvSpPr txBox="1"/>
          <p:nvPr/>
        </p:nvSpPr>
        <p:spPr>
          <a:xfrm>
            <a:off x="9914021" y="168442"/>
            <a:ext cx="1462260" cy="369332"/>
          </a:xfrm>
          <a:prstGeom prst="rect">
            <a:avLst/>
          </a:prstGeom>
          <a:noFill/>
        </p:spPr>
        <p:txBody>
          <a:bodyPr wrap="none" rtlCol="0">
            <a:spAutoFit/>
          </a:bodyPr>
          <a:lstStyle/>
          <a:p>
            <a:r>
              <a:rPr lang="en-GB" u="sng" dirty="0"/>
              <a:t>Friday 3</a:t>
            </a:r>
            <a:r>
              <a:rPr lang="en-GB" u="sng" baseline="30000" dirty="0"/>
              <a:t>rd</a:t>
            </a:r>
            <a:r>
              <a:rPr lang="en-GB" u="sng" dirty="0"/>
              <a:t> July</a:t>
            </a:r>
          </a:p>
        </p:txBody>
      </p:sp>
      <p:sp>
        <p:nvSpPr>
          <p:cNvPr id="5" name="TextBox 4">
            <a:extLst>
              <a:ext uri="{FF2B5EF4-FFF2-40B4-BE49-F238E27FC236}">
                <a16:creationId xmlns:a16="http://schemas.microsoft.com/office/drawing/2014/main" id="{9A1881E1-856D-4821-9414-621B080D2912}"/>
              </a:ext>
            </a:extLst>
          </p:cNvPr>
          <p:cNvSpPr txBox="1"/>
          <p:nvPr/>
        </p:nvSpPr>
        <p:spPr>
          <a:xfrm>
            <a:off x="3368841" y="461937"/>
            <a:ext cx="4944239" cy="369332"/>
          </a:xfrm>
          <a:prstGeom prst="rect">
            <a:avLst/>
          </a:prstGeom>
          <a:noFill/>
        </p:spPr>
        <p:txBody>
          <a:bodyPr wrap="none" rtlCol="0">
            <a:spAutoFit/>
          </a:bodyPr>
          <a:lstStyle/>
          <a:p>
            <a:r>
              <a:rPr lang="en-GB" u="sng" dirty="0"/>
              <a:t>LO: What are electrical conductors and insulators?</a:t>
            </a:r>
          </a:p>
        </p:txBody>
      </p:sp>
      <p:sp>
        <p:nvSpPr>
          <p:cNvPr id="6" name="TextBox 5">
            <a:extLst>
              <a:ext uri="{FF2B5EF4-FFF2-40B4-BE49-F238E27FC236}">
                <a16:creationId xmlns:a16="http://schemas.microsoft.com/office/drawing/2014/main" id="{091F7C64-04D0-4307-9348-DF26699C8C34}"/>
              </a:ext>
            </a:extLst>
          </p:cNvPr>
          <p:cNvSpPr txBox="1"/>
          <p:nvPr/>
        </p:nvSpPr>
        <p:spPr>
          <a:xfrm>
            <a:off x="2351802" y="983947"/>
            <a:ext cx="6978316" cy="1169551"/>
          </a:xfrm>
          <a:prstGeom prst="rect">
            <a:avLst/>
          </a:prstGeom>
          <a:noFill/>
        </p:spPr>
        <p:txBody>
          <a:bodyPr wrap="square" rtlCol="0">
            <a:spAutoFit/>
          </a:bodyPr>
          <a:lstStyle/>
          <a:p>
            <a:pPr algn="ctr"/>
            <a:r>
              <a:rPr lang="en-GB" sz="1400" dirty="0"/>
              <a:t>Today you are going to research electrical conductors and insulators – using the sheets provided and your own research if you wish. Then you will </a:t>
            </a:r>
            <a:r>
              <a:rPr lang="en-GB" sz="1400" b="1" dirty="0"/>
              <a:t>create a poster </a:t>
            </a:r>
            <a:r>
              <a:rPr lang="en-GB" sz="1400" dirty="0"/>
              <a:t>explaining what electrical conductors and insulators are. Your poster should include a mixture of writing and drawings. Think about how you will make the information easy for a reader to understand and attractive so it appeals to a reader.</a:t>
            </a:r>
          </a:p>
        </p:txBody>
      </p:sp>
      <p:sp>
        <p:nvSpPr>
          <p:cNvPr id="8" name="TextBox 7">
            <a:extLst>
              <a:ext uri="{FF2B5EF4-FFF2-40B4-BE49-F238E27FC236}">
                <a16:creationId xmlns:a16="http://schemas.microsoft.com/office/drawing/2014/main" id="{D7C895CB-066A-4499-ADCD-3223883016A4}"/>
              </a:ext>
            </a:extLst>
          </p:cNvPr>
          <p:cNvSpPr txBox="1"/>
          <p:nvPr/>
        </p:nvSpPr>
        <p:spPr>
          <a:xfrm>
            <a:off x="2017034" y="5317957"/>
            <a:ext cx="8651407" cy="1200329"/>
          </a:xfrm>
          <a:prstGeom prst="rect">
            <a:avLst/>
          </a:prstGeom>
          <a:noFill/>
          <a:ln w="57150">
            <a:solidFill>
              <a:schemeClr val="tx1"/>
            </a:solidFill>
          </a:ln>
        </p:spPr>
        <p:txBody>
          <a:bodyPr wrap="none" rtlCol="0">
            <a:spAutoFit/>
          </a:bodyPr>
          <a:lstStyle/>
          <a:p>
            <a:pPr algn="ctr"/>
            <a:r>
              <a:rPr lang="en-GB" u="sng" dirty="0"/>
              <a:t>Key language:</a:t>
            </a:r>
          </a:p>
          <a:p>
            <a:endParaRPr lang="en-GB" dirty="0"/>
          </a:p>
          <a:p>
            <a:r>
              <a:rPr lang="en-GB" dirty="0"/>
              <a:t>electrical		insulators		metal		glass		wire</a:t>
            </a:r>
          </a:p>
          <a:p>
            <a:r>
              <a:rPr lang="en-GB" dirty="0"/>
              <a:t>conductors	material		wood		plastic		conductivity</a:t>
            </a:r>
          </a:p>
        </p:txBody>
      </p:sp>
      <p:sp>
        <p:nvSpPr>
          <p:cNvPr id="9" name="TextBox 8">
            <a:extLst>
              <a:ext uri="{FF2B5EF4-FFF2-40B4-BE49-F238E27FC236}">
                <a16:creationId xmlns:a16="http://schemas.microsoft.com/office/drawing/2014/main" id="{BBE10368-C98F-499B-AD56-216DD7034645}"/>
              </a:ext>
            </a:extLst>
          </p:cNvPr>
          <p:cNvSpPr txBox="1"/>
          <p:nvPr/>
        </p:nvSpPr>
        <p:spPr>
          <a:xfrm>
            <a:off x="2539502" y="2794292"/>
            <a:ext cx="7374519" cy="1815882"/>
          </a:xfrm>
          <a:prstGeom prst="rect">
            <a:avLst/>
          </a:prstGeom>
          <a:noFill/>
        </p:spPr>
        <p:txBody>
          <a:bodyPr wrap="none" rtlCol="0">
            <a:spAutoFit/>
          </a:bodyPr>
          <a:lstStyle/>
          <a:p>
            <a:r>
              <a:rPr lang="en-GB" sz="1400" dirty="0"/>
              <a:t>You will need to include:</a:t>
            </a:r>
          </a:p>
          <a:p>
            <a:pPr marL="285750" indent="-285750">
              <a:buFont typeface="Arial" panose="020B0604020202020204" pitchFamily="34" charset="0"/>
              <a:buChar char="•"/>
            </a:pPr>
            <a:r>
              <a:rPr lang="en-GB" sz="1400" dirty="0">
                <a:solidFill>
                  <a:srgbClr val="00B050"/>
                </a:solidFill>
              </a:rPr>
              <a:t>The meaning of an electrical insulator</a:t>
            </a:r>
          </a:p>
          <a:p>
            <a:pPr marL="285750" indent="-285750">
              <a:buFont typeface="Arial" panose="020B0604020202020204" pitchFamily="34" charset="0"/>
              <a:buChar char="•"/>
            </a:pPr>
            <a:r>
              <a:rPr lang="en-GB" sz="1400" dirty="0">
                <a:solidFill>
                  <a:srgbClr val="00B050"/>
                </a:solidFill>
              </a:rPr>
              <a:t>The meaning of an electrical conductor</a:t>
            </a:r>
          </a:p>
          <a:p>
            <a:pPr marL="285750" indent="-285750">
              <a:buFont typeface="Arial" panose="020B0604020202020204" pitchFamily="34" charset="0"/>
              <a:buChar char="•"/>
            </a:pPr>
            <a:r>
              <a:rPr lang="en-GB" sz="1400" dirty="0">
                <a:solidFill>
                  <a:srgbClr val="00B050"/>
                </a:solidFill>
              </a:rPr>
              <a:t>Examples of materials which are conductors</a:t>
            </a:r>
          </a:p>
          <a:p>
            <a:pPr marL="285750" indent="-285750">
              <a:buFont typeface="Arial" panose="020B0604020202020204" pitchFamily="34" charset="0"/>
              <a:buChar char="•"/>
            </a:pPr>
            <a:r>
              <a:rPr lang="en-GB" sz="1400" dirty="0">
                <a:solidFill>
                  <a:srgbClr val="00B050"/>
                </a:solidFill>
              </a:rPr>
              <a:t>Examples of materials which are insulators</a:t>
            </a:r>
          </a:p>
          <a:p>
            <a:pPr marL="285750" indent="-285750">
              <a:buFont typeface="Arial" panose="020B0604020202020204" pitchFamily="34" charset="0"/>
              <a:buChar char="•"/>
            </a:pPr>
            <a:r>
              <a:rPr lang="en-GB" sz="1400" dirty="0">
                <a:solidFill>
                  <a:srgbClr val="00B0F0"/>
                </a:solidFill>
              </a:rPr>
              <a:t>Real life examples showing objects where both electrical conductors and insulators are needed</a:t>
            </a:r>
          </a:p>
          <a:p>
            <a:pPr marL="285750" indent="-285750">
              <a:buFont typeface="Arial" panose="020B0604020202020204" pitchFamily="34" charset="0"/>
              <a:buChar char="•"/>
            </a:pPr>
            <a:r>
              <a:rPr lang="en-GB" sz="1400" dirty="0">
                <a:solidFill>
                  <a:srgbClr val="FF0000"/>
                </a:solidFill>
              </a:rPr>
              <a:t>Explanation of why conductors and insulators are important</a:t>
            </a:r>
          </a:p>
          <a:p>
            <a:pPr marL="285750" indent="-28575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8E01A54B-712E-4BC5-8A45-1B967FF50CF6}"/>
              </a:ext>
            </a:extLst>
          </p:cNvPr>
          <p:cNvSpPr txBox="1"/>
          <p:nvPr/>
        </p:nvSpPr>
        <p:spPr>
          <a:xfrm>
            <a:off x="1314598" y="2812398"/>
            <a:ext cx="702436" cy="923330"/>
          </a:xfrm>
          <a:prstGeom prst="rect">
            <a:avLst/>
          </a:prstGeom>
          <a:noFill/>
        </p:spPr>
        <p:txBody>
          <a:bodyPr wrap="none" rtlCol="0">
            <a:spAutoFit/>
          </a:bodyPr>
          <a:lstStyle/>
          <a:p>
            <a:r>
              <a:rPr lang="en-GB" dirty="0">
                <a:solidFill>
                  <a:srgbClr val="00B050"/>
                </a:solidFill>
              </a:rPr>
              <a:t>MILD</a:t>
            </a:r>
          </a:p>
          <a:p>
            <a:r>
              <a:rPr lang="en-GB" dirty="0">
                <a:solidFill>
                  <a:srgbClr val="00B0F0"/>
                </a:solidFill>
              </a:rPr>
              <a:t>SPICY</a:t>
            </a:r>
          </a:p>
          <a:p>
            <a:r>
              <a:rPr lang="en-GB" dirty="0">
                <a:solidFill>
                  <a:srgbClr val="FF0000"/>
                </a:solidFill>
              </a:rPr>
              <a:t>HOT</a:t>
            </a:r>
          </a:p>
        </p:txBody>
      </p:sp>
    </p:spTree>
    <p:extLst>
      <p:ext uri="{BB962C8B-B14F-4D97-AF65-F5344CB8AC3E}">
        <p14:creationId xmlns:p14="http://schemas.microsoft.com/office/powerpoint/2010/main" val="197022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D78EC-C154-4558-9442-6BA7367F6BC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E7B1732-B5DB-45FD-8BE5-59B00FC6DE22}"/>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D0FE5783-903B-4443-9387-DAD70BC263E7}"/>
              </a:ext>
            </a:extLst>
          </p:cNvPr>
          <p:cNvSpPr/>
          <p:nvPr/>
        </p:nvSpPr>
        <p:spPr>
          <a:xfrm>
            <a:off x="296779" y="306566"/>
            <a:ext cx="11598442" cy="6186309"/>
          </a:xfrm>
          <a:prstGeom prst="rect">
            <a:avLst/>
          </a:prstGeom>
        </p:spPr>
        <p:txBody>
          <a:bodyPr wrap="square">
            <a:spAutoFit/>
          </a:bodyPr>
          <a:lstStyle/>
          <a:p>
            <a:pPr algn="ctr"/>
            <a:r>
              <a:rPr lang="en-GB" sz="1200" b="1" u="sng" dirty="0"/>
              <a:t>Electrical Conductors and Insulators</a:t>
            </a:r>
          </a:p>
          <a:p>
            <a:pPr algn="ctr"/>
            <a:endParaRPr lang="en-GB" sz="1200" b="1" u="sng" dirty="0"/>
          </a:p>
          <a:p>
            <a:r>
              <a:rPr lang="en-GB" sz="1200" dirty="0"/>
              <a:t>Some materials allow electric current to flow more freely than others. These materials are called conductors. Other materials are resistant to the flow of electric current. These materials are called insulators. Conductors and insulators are both important in the field of electronics. </a:t>
            </a:r>
          </a:p>
          <a:p>
            <a:endParaRPr lang="en-GB" sz="1200" dirty="0"/>
          </a:p>
          <a:p>
            <a:r>
              <a:rPr lang="en-GB" sz="1200" b="1" dirty="0"/>
              <a:t>Electrical Conductors </a:t>
            </a:r>
            <a:endParaRPr lang="en-GB" sz="1200" dirty="0"/>
          </a:p>
          <a:p>
            <a:r>
              <a:rPr lang="en-GB" sz="1200" dirty="0"/>
              <a:t>Electrical conductors allow electric current to flow easily because of the make up of their atoms. In a conductor, the outer electrons of the atom are loosely bound and can freely move through the material when an electric charge is applied. </a:t>
            </a:r>
          </a:p>
          <a:p>
            <a:endParaRPr lang="en-GB" sz="1200" dirty="0"/>
          </a:p>
          <a:p>
            <a:r>
              <a:rPr lang="en-GB" sz="1200" b="1" dirty="0"/>
              <a:t>Conductive Materials </a:t>
            </a:r>
          </a:p>
          <a:p>
            <a:r>
              <a:rPr lang="en-GB" sz="1200" dirty="0"/>
              <a:t>In general, the best electrical conductors are metals. Metals tend to have electrons in the outer layer of their atoms that are freely shared. The most conductive of all the elements is silver. Unfortunately, silver is too rare and expensive to use in most electrical equipment. Today, the most commonly used electrical conductor is copper. Copper is used in electrical wiring and electrical circuits throughout the world. </a:t>
            </a:r>
          </a:p>
          <a:p>
            <a:endParaRPr lang="en-GB" sz="1200" dirty="0"/>
          </a:p>
          <a:p>
            <a:endParaRPr lang="en-GB" sz="1200" dirty="0"/>
          </a:p>
          <a:p>
            <a:r>
              <a:rPr lang="en-GB" sz="1200" b="1" dirty="0"/>
              <a:t>Superconductors </a:t>
            </a:r>
          </a:p>
          <a:p>
            <a:r>
              <a:rPr lang="en-GB" sz="1200" dirty="0"/>
              <a:t>A superconductor is a material that is a perfect conductor. It has an electrical resistance of zero. All of the superconductors that have been discovered by scientists to date require a very cold temperature on the order of minus 234 degrees C in order to become superconductors. </a:t>
            </a:r>
          </a:p>
          <a:p>
            <a:endParaRPr lang="en-GB" sz="1200" b="1" dirty="0"/>
          </a:p>
          <a:p>
            <a:r>
              <a:rPr lang="en-GB" sz="1200" b="1" dirty="0"/>
              <a:t>Electrical Insulators </a:t>
            </a:r>
            <a:endParaRPr lang="en-GB" sz="1200" dirty="0"/>
          </a:p>
          <a:p>
            <a:r>
              <a:rPr lang="en-GB" sz="1200" dirty="0"/>
              <a:t>The opposite of a conductor is an insulator. An insulator opposes the flow of electricity. Insulators are important to keep us safe from electricity. The wire that carries electricity to your computer or television is covered with a rubber-like insulator that protects you from getting electrocuted. Good insulators include glass, the air, and paper. </a:t>
            </a:r>
          </a:p>
          <a:p>
            <a:endParaRPr lang="en-GB" sz="1200" dirty="0"/>
          </a:p>
          <a:p>
            <a:r>
              <a:rPr lang="en-GB" sz="1200" b="1" dirty="0"/>
              <a:t>Semiconductors </a:t>
            </a:r>
          </a:p>
          <a:p>
            <a:r>
              <a:rPr lang="en-GB" sz="1200" dirty="0"/>
              <a:t>Some materials behave in between a conductor and an insulator. These materials are called semiconductors. Semiconductors are important in electronics such as computers and mobile phones because their conductivity can be controlled allowing for current to flow in just one direction or only under certain circumstances. The most commonly used semiconductor in electronics today is silicon. </a:t>
            </a:r>
          </a:p>
          <a:p>
            <a:endParaRPr lang="en-GB" sz="1200" dirty="0"/>
          </a:p>
          <a:p>
            <a:r>
              <a:rPr lang="en-GB" sz="1200" b="1" dirty="0"/>
              <a:t>Interesting Facts about Electrical Conductors and Insulators </a:t>
            </a:r>
          </a:p>
          <a:p>
            <a:r>
              <a:rPr lang="en-GB" sz="1200" dirty="0"/>
              <a:t>Most good electrical conductors are also good conductors of heat.</a:t>
            </a:r>
          </a:p>
          <a:p>
            <a:r>
              <a:rPr lang="en-GB" sz="1200" dirty="0"/>
              <a:t>Temperature can play an important role in the conductance of a material. In general, the higher the temperature the lower the conductivity as resistance increases with temperature.</a:t>
            </a:r>
          </a:p>
          <a:p>
            <a:r>
              <a:rPr lang="en-GB" sz="1200" dirty="0" err="1"/>
              <a:t>Aluminum</a:t>
            </a:r>
            <a:r>
              <a:rPr lang="en-GB" sz="1200" dirty="0"/>
              <a:t> has a lower conductivity than copper, but is sometimes used in wiring for lower cost.</a:t>
            </a:r>
          </a:p>
          <a:p>
            <a:r>
              <a:rPr lang="en-GB" sz="1200" dirty="0"/>
              <a:t>Many electronics companies are headquartered in "Silicon Valley", California, which is nicknamed after the semiconductor silicon.</a:t>
            </a:r>
          </a:p>
        </p:txBody>
      </p:sp>
    </p:spTree>
    <p:extLst>
      <p:ext uri="{BB962C8B-B14F-4D97-AF65-F5344CB8AC3E}">
        <p14:creationId xmlns:p14="http://schemas.microsoft.com/office/powerpoint/2010/main" val="1232371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70E674-202B-4D41-A8A7-D8CF2C1EE389}"/>
              </a:ext>
            </a:extLst>
          </p:cNvPr>
          <p:cNvSpPr/>
          <p:nvPr/>
        </p:nvSpPr>
        <p:spPr>
          <a:xfrm>
            <a:off x="208546" y="3166923"/>
            <a:ext cx="10704095" cy="3539430"/>
          </a:xfrm>
          <a:prstGeom prst="rect">
            <a:avLst/>
          </a:prstGeom>
        </p:spPr>
        <p:txBody>
          <a:bodyPr wrap="square">
            <a:spAutoFit/>
          </a:bodyPr>
          <a:lstStyle/>
          <a:p>
            <a:r>
              <a:rPr lang="en-GB" sz="1600" b="1" dirty="0"/>
              <a:t>Conductors</a:t>
            </a:r>
          </a:p>
          <a:p>
            <a:r>
              <a:rPr lang="en-GB" sz="1600" dirty="0"/>
              <a:t>Some materials let electricity pass through them easily. These materials are known as electrical conductors.</a:t>
            </a:r>
          </a:p>
          <a:p>
            <a:endParaRPr lang="en-GB" sz="1600" dirty="0"/>
          </a:p>
          <a:p>
            <a:r>
              <a:rPr lang="en-GB" sz="1600" dirty="0"/>
              <a:t>Many metals, such as copper, iron and steel, are good electrical conductors. That is why the parts of electrical objects that need to let electricity pass through are always made of metal.</a:t>
            </a:r>
          </a:p>
          <a:p>
            <a:r>
              <a:rPr lang="en-GB" sz="1600" dirty="0"/>
              <a:t>Metal is used in plugs to allow electricity to transfer from the wall socket, through the plug, and into a device such as a radio or TV.</a:t>
            </a:r>
          </a:p>
          <a:p>
            <a:endParaRPr lang="en-GB" sz="1600" dirty="0"/>
          </a:p>
          <a:p>
            <a:r>
              <a:rPr lang="en-GB" sz="1600" dirty="0"/>
              <a:t>In a light bulb, the metal filament conducts electricity and causes the light bulb to light up.</a:t>
            </a:r>
          </a:p>
          <a:p>
            <a:r>
              <a:rPr lang="en-GB" sz="1600" b="1" dirty="0"/>
              <a:t>Insulators</a:t>
            </a:r>
          </a:p>
          <a:p>
            <a:r>
              <a:rPr lang="en-GB" sz="1600" dirty="0"/>
              <a:t>Some materials do not allow electricity to pass through them. These materials are known as electrical insulators.</a:t>
            </a:r>
          </a:p>
          <a:p>
            <a:r>
              <a:rPr lang="en-GB" sz="1600" dirty="0"/>
              <a:t>Plastic, wood, glass and rubber are good electrical insulators. That is why they are used to cover materials that carry electricity.</a:t>
            </a:r>
          </a:p>
          <a:p>
            <a:endParaRPr lang="en-GB" sz="1600" dirty="0"/>
          </a:p>
          <a:p>
            <a:r>
              <a:rPr lang="en-GB" sz="1600" dirty="0"/>
              <a:t>The plastic covering that surrounds wires is an electrical insulator. It stops you from getting an electrical shock.</a:t>
            </a:r>
          </a:p>
        </p:txBody>
      </p:sp>
      <p:pic>
        <p:nvPicPr>
          <p:cNvPr id="5" name="Picture 4">
            <a:extLst>
              <a:ext uri="{FF2B5EF4-FFF2-40B4-BE49-F238E27FC236}">
                <a16:creationId xmlns:a16="http://schemas.microsoft.com/office/drawing/2014/main" id="{F0903A0B-E2D5-4DA0-ADCD-51FD42031919}"/>
              </a:ext>
            </a:extLst>
          </p:cNvPr>
          <p:cNvPicPr>
            <a:picLocks noChangeAspect="1"/>
          </p:cNvPicPr>
          <p:nvPr/>
        </p:nvPicPr>
        <p:blipFill rotWithShape="1">
          <a:blip r:embed="rId2"/>
          <a:srcRect l="17626" t="30702" r="18935" b="25439"/>
          <a:stretch/>
        </p:blipFill>
        <p:spPr>
          <a:xfrm>
            <a:off x="6533147" y="485288"/>
            <a:ext cx="3501189" cy="1936499"/>
          </a:xfrm>
          <a:prstGeom prst="rect">
            <a:avLst/>
          </a:prstGeom>
        </p:spPr>
      </p:pic>
      <p:pic>
        <p:nvPicPr>
          <p:cNvPr id="6" name="Picture 5">
            <a:extLst>
              <a:ext uri="{FF2B5EF4-FFF2-40B4-BE49-F238E27FC236}">
                <a16:creationId xmlns:a16="http://schemas.microsoft.com/office/drawing/2014/main" id="{F2B59C3D-A0A4-4425-B169-0B8547F8744F}"/>
              </a:ext>
            </a:extLst>
          </p:cNvPr>
          <p:cNvPicPr>
            <a:picLocks noChangeAspect="1"/>
          </p:cNvPicPr>
          <p:nvPr/>
        </p:nvPicPr>
        <p:blipFill rotWithShape="1">
          <a:blip r:embed="rId3"/>
          <a:srcRect l="17766" t="40176" r="19357" b="15087"/>
          <a:stretch/>
        </p:blipFill>
        <p:spPr>
          <a:xfrm>
            <a:off x="1130969" y="380984"/>
            <a:ext cx="3585412" cy="2040803"/>
          </a:xfrm>
          <a:prstGeom prst="rect">
            <a:avLst/>
          </a:prstGeom>
        </p:spPr>
      </p:pic>
      <p:sp>
        <p:nvSpPr>
          <p:cNvPr id="7" name="Rectangle 6">
            <a:extLst>
              <a:ext uri="{FF2B5EF4-FFF2-40B4-BE49-F238E27FC236}">
                <a16:creationId xmlns:a16="http://schemas.microsoft.com/office/drawing/2014/main" id="{1BB2CE51-B0EA-4893-9626-A2C7D20738CC}"/>
              </a:ext>
            </a:extLst>
          </p:cNvPr>
          <p:cNvSpPr/>
          <p:nvPr/>
        </p:nvSpPr>
        <p:spPr>
          <a:xfrm>
            <a:off x="2747210" y="0"/>
            <a:ext cx="7371347" cy="369332"/>
          </a:xfrm>
          <a:prstGeom prst="rect">
            <a:avLst/>
          </a:prstGeom>
        </p:spPr>
        <p:txBody>
          <a:bodyPr wrap="square">
            <a:spAutoFit/>
          </a:bodyPr>
          <a:lstStyle/>
          <a:p>
            <a:r>
              <a:rPr lang="en-GB" dirty="0"/>
              <a:t>https://www.bbc.co.uk/bitesize/topics/z2882hv/articles/zxv482p</a:t>
            </a:r>
          </a:p>
        </p:txBody>
      </p:sp>
      <p:sp>
        <p:nvSpPr>
          <p:cNvPr id="8" name="TextBox 7">
            <a:extLst>
              <a:ext uri="{FF2B5EF4-FFF2-40B4-BE49-F238E27FC236}">
                <a16:creationId xmlns:a16="http://schemas.microsoft.com/office/drawing/2014/main" id="{D303295F-57B5-4BDA-B5C6-1B8289BE3C26}"/>
              </a:ext>
            </a:extLst>
          </p:cNvPr>
          <p:cNvSpPr txBox="1"/>
          <p:nvPr/>
        </p:nvSpPr>
        <p:spPr>
          <a:xfrm>
            <a:off x="2049942" y="2406108"/>
            <a:ext cx="1747466" cy="369332"/>
          </a:xfrm>
          <a:prstGeom prst="rect">
            <a:avLst/>
          </a:prstGeom>
          <a:noFill/>
        </p:spPr>
        <p:txBody>
          <a:bodyPr wrap="none" rtlCol="0">
            <a:spAutoFit/>
          </a:bodyPr>
          <a:lstStyle/>
          <a:p>
            <a:r>
              <a:rPr lang="en-GB" dirty="0"/>
              <a:t>Watch this video</a:t>
            </a:r>
          </a:p>
        </p:txBody>
      </p:sp>
      <p:sp>
        <p:nvSpPr>
          <p:cNvPr id="9" name="TextBox 8">
            <a:extLst>
              <a:ext uri="{FF2B5EF4-FFF2-40B4-BE49-F238E27FC236}">
                <a16:creationId xmlns:a16="http://schemas.microsoft.com/office/drawing/2014/main" id="{137B00EA-DD05-4408-80A0-DAB6502417AC}"/>
              </a:ext>
            </a:extLst>
          </p:cNvPr>
          <p:cNvSpPr txBox="1"/>
          <p:nvPr/>
        </p:nvSpPr>
        <p:spPr>
          <a:xfrm>
            <a:off x="7267637" y="2452867"/>
            <a:ext cx="1529008" cy="369332"/>
          </a:xfrm>
          <a:prstGeom prst="rect">
            <a:avLst/>
          </a:prstGeom>
          <a:noFill/>
        </p:spPr>
        <p:txBody>
          <a:bodyPr wrap="none" rtlCol="0">
            <a:spAutoFit/>
          </a:bodyPr>
          <a:lstStyle/>
          <a:p>
            <a:r>
              <a:rPr lang="en-GB" dirty="0"/>
              <a:t>Play this game</a:t>
            </a:r>
          </a:p>
        </p:txBody>
      </p:sp>
    </p:spTree>
    <p:extLst>
      <p:ext uri="{BB962C8B-B14F-4D97-AF65-F5344CB8AC3E}">
        <p14:creationId xmlns:p14="http://schemas.microsoft.com/office/powerpoint/2010/main" val="4218873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71BE4-3042-4749-9F7D-66E1070B2B8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41148C2-073B-4A82-8A24-FDF5F1925A4C}"/>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E9D490B2-0975-4C8E-A1E8-97E0077C2EEF}"/>
              </a:ext>
            </a:extLst>
          </p:cNvPr>
          <p:cNvPicPr>
            <a:picLocks noChangeAspect="1"/>
          </p:cNvPicPr>
          <p:nvPr/>
        </p:nvPicPr>
        <p:blipFill rotWithShape="1">
          <a:blip r:embed="rId2"/>
          <a:srcRect l="1259" t="14629" r="4222" b="10185"/>
          <a:stretch/>
        </p:blipFill>
        <p:spPr>
          <a:xfrm>
            <a:off x="1524000" y="677862"/>
            <a:ext cx="8102600" cy="5156200"/>
          </a:xfrm>
          <a:prstGeom prst="rect">
            <a:avLst/>
          </a:prstGeom>
        </p:spPr>
      </p:pic>
      <p:sp>
        <p:nvSpPr>
          <p:cNvPr id="5" name="TextBox 4">
            <a:extLst>
              <a:ext uri="{FF2B5EF4-FFF2-40B4-BE49-F238E27FC236}">
                <a16:creationId xmlns:a16="http://schemas.microsoft.com/office/drawing/2014/main" id="{3F8C0E39-ECD0-44B5-A219-FEC9D30468E1}"/>
              </a:ext>
            </a:extLst>
          </p:cNvPr>
          <p:cNvSpPr txBox="1"/>
          <p:nvPr/>
        </p:nvSpPr>
        <p:spPr>
          <a:xfrm>
            <a:off x="312821" y="101600"/>
            <a:ext cx="1740605" cy="369332"/>
          </a:xfrm>
          <a:prstGeom prst="rect">
            <a:avLst/>
          </a:prstGeom>
          <a:noFill/>
        </p:spPr>
        <p:txBody>
          <a:bodyPr wrap="none" rtlCol="0">
            <a:spAutoFit/>
          </a:bodyPr>
          <a:lstStyle/>
          <a:p>
            <a:r>
              <a:rPr lang="en-GB" b="1" u="sng" dirty="0"/>
              <a:t>HOT</a:t>
            </a:r>
            <a:r>
              <a:rPr lang="en-GB" u="sng" dirty="0"/>
              <a:t> explanation</a:t>
            </a:r>
          </a:p>
        </p:txBody>
      </p:sp>
    </p:spTree>
    <p:extLst>
      <p:ext uri="{BB962C8B-B14F-4D97-AF65-F5344CB8AC3E}">
        <p14:creationId xmlns:p14="http://schemas.microsoft.com/office/powerpoint/2010/main" val="31248946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797</Words>
  <Application>Microsoft Office PowerPoint</Application>
  <PresentationFormat>Widescreen</PresentationFormat>
  <Paragraphs>58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DownieS</dc:creator>
  <cp:lastModifiedBy>DownieS</cp:lastModifiedBy>
  <cp:revision>2</cp:revision>
  <dcterms:created xsi:type="dcterms:W3CDTF">2020-06-26T07:20:34Z</dcterms:created>
  <dcterms:modified xsi:type="dcterms:W3CDTF">2020-06-26T07:28:23Z</dcterms:modified>
</cp:coreProperties>
</file>