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3"/>
  </p:notesMasterIdLst>
  <p:sldIdLst>
    <p:sldId id="256" r:id="rId2"/>
    <p:sldId id="257" r:id="rId3"/>
    <p:sldId id="258" r:id="rId4"/>
    <p:sldId id="261" r:id="rId5"/>
    <p:sldId id="260" r:id="rId6"/>
    <p:sldId id="268" r:id="rId7"/>
    <p:sldId id="269" r:id="rId8"/>
    <p:sldId id="270" r:id="rId9"/>
    <p:sldId id="303" r:id="rId10"/>
    <p:sldId id="304" r:id="rId11"/>
    <p:sldId id="305" r:id="rId12"/>
    <p:sldId id="271" r:id="rId13"/>
    <p:sldId id="262" r:id="rId14"/>
    <p:sldId id="309" r:id="rId15"/>
    <p:sldId id="263" r:id="rId16"/>
    <p:sldId id="259" r:id="rId17"/>
    <p:sldId id="264" r:id="rId18"/>
    <p:sldId id="306" r:id="rId19"/>
    <p:sldId id="307" r:id="rId20"/>
    <p:sldId id="308" r:id="rId21"/>
    <p:sldId id="272" r:id="rId22"/>
    <p:sldId id="273" r:id="rId23"/>
    <p:sldId id="297" r:id="rId24"/>
    <p:sldId id="274" r:id="rId25"/>
    <p:sldId id="275" r:id="rId26"/>
    <p:sldId id="282" r:id="rId27"/>
    <p:sldId id="310" r:id="rId28"/>
    <p:sldId id="280" r:id="rId29"/>
    <p:sldId id="284" r:id="rId30"/>
    <p:sldId id="288" r:id="rId31"/>
    <p:sldId id="289" r:id="rId32"/>
    <p:sldId id="294" r:id="rId33"/>
    <p:sldId id="295" r:id="rId34"/>
    <p:sldId id="301" r:id="rId35"/>
    <p:sldId id="296" r:id="rId36"/>
    <p:sldId id="298" r:id="rId37"/>
    <p:sldId id="302" r:id="rId38"/>
    <p:sldId id="300" r:id="rId39"/>
    <p:sldId id="299" r:id="rId40"/>
    <p:sldId id="276" r:id="rId41"/>
    <p:sldId id="277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4660"/>
  </p:normalViewPr>
  <p:slideViewPr>
    <p:cSldViewPr>
      <p:cViewPr varScale="1">
        <p:scale>
          <a:sx n="85" d="100"/>
          <a:sy n="85" d="100"/>
        </p:scale>
        <p:origin x="156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3244A7-3DB8-4921-A7D4-3659D79FA55C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6AA5A-8BF4-41CE-BAD9-1D834CC7DC9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696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10"/>
            <a:ext cx="2971798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6E65A79-3FC9-4751-B0F0-6F7F1E5ED907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74AE453-C244-4BA9-B9DF-418144C62225}" type="datetimeFigureOut">
              <a:rPr lang="en-GB" smtClean="0"/>
              <a:pPr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Mrs </a:t>
            </a:r>
            <a:r>
              <a:rPr lang="en-GB" dirty="0" err="1"/>
              <a:t>Renouf</a:t>
            </a:r>
            <a:r>
              <a:rPr lang="en-GB" dirty="0"/>
              <a:t>, Mrs </a:t>
            </a:r>
            <a:r>
              <a:rPr lang="en-GB" dirty="0" err="1"/>
              <a:t>HasHemi</a:t>
            </a:r>
            <a:r>
              <a:rPr lang="en-GB" dirty="0"/>
              <a:t> and Miss </a:t>
            </a:r>
            <a:r>
              <a:rPr lang="en-GB" dirty="0" err="1"/>
              <a:t>Jakeman</a:t>
            </a:r>
            <a:endParaRPr lang="en-GB" dirty="0"/>
          </a:p>
        </p:txBody>
      </p:sp>
      <p:pic>
        <p:nvPicPr>
          <p:cNvPr id="102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487034" cy="175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 rot="19140000">
            <a:off x="673871" y="1649432"/>
            <a:ext cx="5648623" cy="1204306"/>
          </a:xfrm>
          <a:prstGeom prst="rect">
            <a:avLst/>
          </a:prstGeom>
        </p:spPr>
        <p:txBody>
          <a:bodyPr vert="horz" lIns="91440" tIns="45720" rIns="91440" bIns="9144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R to year 1 transition Meeting for parents </a:t>
            </a:r>
          </a:p>
        </p:txBody>
      </p:sp>
    </p:spTree>
    <p:extLst>
      <p:ext uri="{BB962C8B-B14F-4D97-AF65-F5344CB8AC3E}">
        <p14:creationId xmlns:p14="http://schemas.microsoft.com/office/powerpoint/2010/main" val="193002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Teaching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Letter-join No-Lead 37" pitchFamily="50" charset="0"/>
              </a:rPr>
              <a:t>Mrs </a:t>
            </a:r>
            <a:r>
              <a:rPr lang="en-GB" sz="2800" dirty="0" err="1">
                <a:latin typeface="Letter-join No-Lead 37" pitchFamily="50" charset="0"/>
              </a:rPr>
              <a:t>Renouf</a:t>
            </a:r>
            <a:r>
              <a:rPr lang="en-GB" sz="2800" dirty="0">
                <a:latin typeface="Letter-join No-Lead 37" pitchFamily="50" charset="0"/>
              </a:rPr>
              <a:t> (Mon-Tue) Miss </a:t>
            </a:r>
            <a:r>
              <a:rPr lang="en-GB" sz="2800" dirty="0" err="1">
                <a:latin typeface="Letter-join No-Lead 37" pitchFamily="50" charset="0"/>
              </a:rPr>
              <a:t>Jakeman</a:t>
            </a:r>
            <a:r>
              <a:rPr lang="en-GB" sz="2800" dirty="0">
                <a:latin typeface="Letter-join No-Lead 37" pitchFamily="50" charset="0"/>
              </a:rPr>
              <a:t> (Wed-Fri)– Maple class teacher</a:t>
            </a:r>
          </a:p>
          <a:p>
            <a:endParaRPr lang="en-GB" sz="2800" dirty="0">
              <a:latin typeface="Letter-join No-Lead 37" pitchFamily="50" charset="0"/>
            </a:endParaRPr>
          </a:p>
          <a:p>
            <a:r>
              <a:rPr lang="en-GB" sz="2800" dirty="0">
                <a:latin typeface="Letter-join No-Lead 37" pitchFamily="50" charset="0"/>
              </a:rPr>
              <a:t>Mrs Hashemi – Elm class teacher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491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751" y="258972"/>
            <a:ext cx="7948364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Differences between EYFS and 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64074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Structure of the timetable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National curriculum not EYFS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Back to basics- independence, responsibility and ownership (changing books, getting organised, getting dressed, looking after their belongings, etc)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Say goodbye at the gate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Playtime on KS1 playground alongside year 2 children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Slightly later lunchtime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This all links very closely to growth </a:t>
            </a:r>
            <a:r>
              <a:rPr lang="en-GB" sz="1900" b="0" dirty="0" err="1">
                <a:latin typeface="Letterjoin-Air Plus 37" pitchFamily="50" charset="0"/>
              </a:rPr>
              <a:t>mindset</a:t>
            </a:r>
            <a:endParaRPr lang="en-GB" sz="1900" b="0" dirty="0">
              <a:latin typeface="Letterjoin-Air Plus 37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We will set some classroom rules as chosen by the children and we also adhere to the school rules.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Developing emotional responses and social skills</a:t>
            </a:r>
          </a:p>
          <a:p>
            <a:endParaRPr lang="en-GB" sz="20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615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751" y="258972"/>
            <a:ext cx="7948364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Curriculum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64074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Children will be judged against age related expectation.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We will follow the national curriculum instead of the EYFS. The national curriculum is divided into subject areas (literacy, numeracy, science, DT, art, history, geography, music, PHSE, computing, PE)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Topic based learning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Literacy encompasses phonics, spelling and reading and is taught daily. Numeracy is also taught daily.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Friday morning science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Phonics is taught daily and is an essential part of our learning- children will all take part in the national phonic screening test in June and will receive a pass or fail result.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Handwriting is cursive and will be taught as children should be fluent for year 2 transition.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Daily supported reading / Monster phonics takes place  every morning </a:t>
            </a:r>
          </a:p>
          <a:p>
            <a:pPr marL="0" indent="0"/>
            <a:endParaRPr lang="en-GB" b="0" dirty="0">
              <a:latin typeface="Letterjoin-Air Plus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580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520940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1 national Curriculum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57885" y="396337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French</a:t>
            </a:r>
          </a:p>
        </p:txBody>
      </p:sp>
      <p:pic>
        <p:nvPicPr>
          <p:cNvPr id="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89205" y="351609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</a:rPr>
              <a:t>Computing</a:t>
            </a: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855737"/>
            <a:ext cx="5184575" cy="4179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96116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520940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1 Topics</a:t>
            </a:r>
          </a:p>
        </p:txBody>
      </p:sp>
      <p:sp>
        <p:nvSpPr>
          <p:cNvPr id="3" name="Hexagon 2"/>
          <p:cNvSpPr/>
          <p:nvPr/>
        </p:nvSpPr>
        <p:spPr>
          <a:xfrm>
            <a:off x="2051720" y="1124744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957885" y="396337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French</a:t>
            </a:r>
          </a:p>
        </p:txBody>
      </p:sp>
      <p:pic>
        <p:nvPicPr>
          <p:cNvPr id="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89205" y="351609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</a:rPr>
              <a:t>Computing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39752" y="1692069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Fur, Feathers and scales</a:t>
            </a:r>
          </a:p>
        </p:txBody>
      </p:sp>
      <p:sp>
        <p:nvSpPr>
          <p:cNvPr id="11" name="Hexagon 10"/>
          <p:cNvSpPr/>
          <p:nvPr/>
        </p:nvSpPr>
        <p:spPr>
          <a:xfrm>
            <a:off x="3841761" y="143868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xagon 11"/>
          <p:cNvSpPr/>
          <p:nvPr/>
        </p:nvSpPr>
        <p:spPr>
          <a:xfrm>
            <a:off x="3841761" y="2060848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xagon 12"/>
          <p:cNvSpPr/>
          <p:nvPr/>
        </p:nvSpPr>
        <p:spPr>
          <a:xfrm>
            <a:off x="5652120" y="112474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xagon 13"/>
          <p:cNvSpPr/>
          <p:nvPr/>
        </p:nvSpPr>
        <p:spPr>
          <a:xfrm>
            <a:off x="2051720" y="3027275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Hexagon 14"/>
          <p:cNvSpPr/>
          <p:nvPr/>
        </p:nvSpPr>
        <p:spPr>
          <a:xfrm>
            <a:off x="5652120" y="301483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129793" y="491741"/>
            <a:ext cx="1656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Burps, Bottoms and Body parts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39752" y="364066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Camping Out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29793" y="263691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Walk the plank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68144" y="1587540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Out of this world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89205" y="365459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Heroes</a:t>
            </a:r>
          </a:p>
        </p:txBody>
      </p:sp>
    </p:spTree>
    <p:extLst>
      <p:ext uri="{BB962C8B-B14F-4D97-AF65-F5344CB8AC3E}">
        <p14:creationId xmlns:p14="http://schemas.microsoft.com/office/powerpoint/2010/main" val="3313159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520940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1 science</a:t>
            </a:r>
          </a:p>
        </p:txBody>
      </p:sp>
      <p:sp>
        <p:nvSpPr>
          <p:cNvPr id="3" name="Hexagon 2"/>
          <p:cNvSpPr/>
          <p:nvPr/>
        </p:nvSpPr>
        <p:spPr>
          <a:xfrm>
            <a:off x="2051720" y="1124744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957885" y="396337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French</a:t>
            </a:r>
          </a:p>
        </p:txBody>
      </p:sp>
      <p:pic>
        <p:nvPicPr>
          <p:cNvPr id="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89205" y="351609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</a:rPr>
              <a:t>Computing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39752" y="1700808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Everyday materials</a:t>
            </a:r>
          </a:p>
        </p:txBody>
      </p:sp>
      <p:sp>
        <p:nvSpPr>
          <p:cNvPr id="11" name="Hexagon 10"/>
          <p:cNvSpPr/>
          <p:nvPr/>
        </p:nvSpPr>
        <p:spPr>
          <a:xfrm>
            <a:off x="3841761" y="143868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xagon 11"/>
          <p:cNvSpPr/>
          <p:nvPr/>
        </p:nvSpPr>
        <p:spPr>
          <a:xfrm>
            <a:off x="3841761" y="2060848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xagon 12"/>
          <p:cNvSpPr/>
          <p:nvPr/>
        </p:nvSpPr>
        <p:spPr>
          <a:xfrm>
            <a:off x="5652120" y="112474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xagon 13"/>
          <p:cNvSpPr/>
          <p:nvPr/>
        </p:nvSpPr>
        <p:spPr>
          <a:xfrm>
            <a:off x="2051720" y="3027275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Hexagon 14"/>
          <p:cNvSpPr/>
          <p:nvPr/>
        </p:nvSpPr>
        <p:spPr>
          <a:xfrm>
            <a:off x="5652120" y="301483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157146" y="479807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Animal antics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39752" y="3332891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Looking at animals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29793" y="2636912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Plant detectives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37482" y="1600577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Using our senses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07117" y="3467909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Sensing seasons</a:t>
            </a:r>
          </a:p>
        </p:txBody>
      </p:sp>
    </p:spTree>
    <p:extLst>
      <p:ext uri="{BB962C8B-B14F-4D97-AF65-F5344CB8AC3E}">
        <p14:creationId xmlns:p14="http://schemas.microsoft.com/office/powerpoint/2010/main" val="101749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520940" cy="548640"/>
          </a:xfrm>
        </p:spPr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Growth Mindset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84288" y="1472519"/>
            <a:ext cx="5688632" cy="427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91068" y="1052736"/>
            <a:ext cx="3616615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49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clipartbest.com/cliparts/bcy/aak/bcyaakqcL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80" y="958469"/>
            <a:ext cx="24288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3792528" y="366041"/>
            <a:ext cx="5037147" cy="1413257"/>
          </a:xfrm>
          <a:prstGeom prst="roundRect">
            <a:avLst/>
          </a:prstGeom>
          <a:solidFill>
            <a:srgbClr val="00B0F0"/>
          </a:solidFill>
          <a:ln w="920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Be like Superman: Use your imagination. Be Curious</a:t>
            </a:r>
            <a:r>
              <a:rPr lang="en-GB" sz="2800" b="1" dirty="0">
                <a:solidFill>
                  <a:schemeClr val="tx1"/>
                </a:solidFill>
                <a:latin typeface="AR CENA" panose="02000000000000000000" pitchFamily="2" charset="0"/>
              </a:rPr>
              <a:t>.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4091" y="334852"/>
            <a:ext cx="3608438" cy="6297769"/>
          </a:xfrm>
          <a:prstGeom prst="roundRect">
            <a:avLst/>
          </a:prstGeom>
          <a:solidFill>
            <a:srgbClr val="A7E8FF"/>
          </a:solidFill>
          <a:ln w="920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3792528" y="2114449"/>
            <a:ext cx="5037147" cy="4318624"/>
          </a:xfrm>
          <a:prstGeom prst="roundRect">
            <a:avLst/>
          </a:prstGeom>
          <a:solidFill>
            <a:srgbClr val="00B0F0"/>
          </a:solidFill>
          <a:ln w="920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36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Ask questions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Notice things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Look for patterns and connections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Ask, ‘What if..?’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Think of possible reasons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Conduct your own research and find out more 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32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algn="ctr"/>
            <a:endParaRPr lang="en-GB" sz="5400" b="1" dirty="0">
              <a:solidFill>
                <a:schemeClr val="tx1"/>
              </a:solidFill>
              <a:latin typeface="AR CENA" panose="02000000000000000000" pitchFamily="2" charset="0"/>
            </a:endParaRPr>
          </a:p>
        </p:txBody>
      </p:sp>
      <p:pic>
        <p:nvPicPr>
          <p:cNvPr id="9" name="Picture 2" descr="http://images.clipartpanda.com/super-hero-words-clip-art-RTddKrRT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310280"/>
            <a:ext cx="1883281" cy="191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44" y="620688"/>
            <a:ext cx="3427331" cy="506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806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media-cache-ak0.pinimg.com/736x/7b/85/fb/7b85fb61c0feaa86cd13599b9e19e4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321" y="476672"/>
            <a:ext cx="5301941" cy="5596272"/>
          </a:xfrm>
          <a:prstGeom prst="rect">
            <a:avLst/>
          </a:prstGeom>
          <a:noFill/>
          <a:ln w="857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25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/>
          <p:nvPr/>
        </p:nvSpPr>
        <p:spPr>
          <a:xfrm>
            <a:off x="875163" y="109180"/>
            <a:ext cx="7241842" cy="6678677"/>
          </a:xfrm>
          <a:prstGeom prst="rect">
            <a:avLst/>
          </a:prstGeom>
          <a:solidFill>
            <a:srgbClr val="95B3D7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4" name="Picture 2" descr="Related image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822849" y="1896836"/>
            <a:ext cx="3300412" cy="3796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-61341" y="1"/>
            <a:ext cx="9135707" cy="92333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0" baseline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Talk Partners at Roebuck…</a:t>
            </a:r>
          </a:p>
        </p:txBody>
      </p:sp>
      <p:sp>
        <p:nvSpPr>
          <p:cNvPr id="6" name="Rectangle 6"/>
          <p:cNvSpPr/>
          <p:nvPr/>
        </p:nvSpPr>
        <p:spPr>
          <a:xfrm>
            <a:off x="683568" y="1143439"/>
            <a:ext cx="2632837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Face each other</a:t>
            </a:r>
          </a:p>
        </p:txBody>
      </p:sp>
      <p:sp>
        <p:nvSpPr>
          <p:cNvPr id="7" name="Rectangle 7"/>
          <p:cNvSpPr/>
          <p:nvPr/>
        </p:nvSpPr>
        <p:spPr>
          <a:xfrm>
            <a:off x="-61341" y="4036848"/>
            <a:ext cx="2884190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Talk about the question</a:t>
            </a:r>
          </a:p>
        </p:txBody>
      </p:sp>
      <p:sp>
        <p:nvSpPr>
          <p:cNvPr id="8" name="Rectangle 8"/>
          <p:cNvSpPr/>
          <p:nvPr/>
        </p:nvSpPr>
        <p:spPr>
          <a:xfrm>
            <a:off x="1057407" y="5663703"/>
            <a:ext cx="2235406" cy="95410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Share ideas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together</a:t>
            </a:r>
          </a:p>
        </p:txBody>
      </p:sp>
      <p:sp>
        <p:nvSpPr>
          <p:cNvPr id="9" name="Rectangle 9"/>
          <p:cNvSpPr/>
          <p:nvPr/>
        </p:nvSpPr>
        <p:spPr>
          <a:xfrm>
            <a:off x="5614027" y="1194966"/>
            <a:ext cx="2502977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Look at each other</a:t>
            </a:r>
          </a:p>
        </p:txBody>
      </p:sp>
      <p:sp>
        <p:nvSpPr>
          <p:cNvPr id="10" name="Rectangle 10"/>
          <p:cNvSpPr/>
          <p:nvPr/>
        </p:nvSpPr>
        <p:spPr>
          <a:xfrm>
            <a:off x="5984716" y="2409993"/>
            <a:ext cx="2907764" cy="1384995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Challenge and support each other</a:t>
            </a:r>
          </a:p>
        </p:txBody>
      </p:sp>
      <p:sp>
        <p:nvSpPr>
          <p:cNvPr id="11" name="Rectangle 11"/>
          <p:cNvSpPr/>
          <p:nvPr/>
        </p:nvSpPr>
        <p:spPr>
          <a:xfrm>
            <a:off x="5754492" y="4036848"/>
            <a:ext cx="2993971" cy="95410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Take turns to speak </a:t>
            </a:r>
          </a:p>
        </p:txBody>
      </p:sp>
      <p:sp>
        <p:nvSpPr>
          <p:cNvPr id="12" name="Rectangle 12"/>
          <p:cNvSpPr/>
          <p:nvPr/>
        </p:nvSpPr>
        <p:spPr>
          <a:xfrm>
            <a:off x="323528" y="2409993"/>
            <a:ext cx="2581205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Listen to one another </a:t>
            </a:r>
          </a:p>
        </p:txBody>
      </p:sp>
      <p:sp>
        <p:nvSpPr>
          <p:cNvPr id="13" name="Rectangle 13"/>
          <p:cNvSpPr/>
          <p:nvPr/>
        </p:nvSpPr>
        <p:spPr>
          <a:xfrm>
            <a:off x="5614026" y="5663703"/>
            <a:ext cx="3278453" cy="52322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Prepare an answer</a:t>
            </a:r>
          </a:p>
        </p:txBody>
      </p:sp>
    </p:spTree>
    <p:extLst>
      <p:ext uri="{BB962C8B-B14F-4D97-AF65-F5344CB8AC3E}">
        <p14:creationId xmlns:p14="http://schemas.microsoft.com/office/powerpoint/2010/main" val="1612233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Attendance &amp; punctuality 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1268760"/>
            <a:ext cx="77768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etter-join No-Lead 37" pitchFamily="50" charset="0"/>
              </a:rPr>
              <a:t>We have high expectations of attendance and punctuality at Roebuck. We follow up on all absences as well as lateness to school. </a:t>
            </a:r>
          </a:p>
          <a:p>
            <a:r>
              <a:rPr lang="en-GB" sz="2400" dirty="0">
                <a:latin typeface="Letter-join No-Lead 37" pitchFamily="50" charset="0"/>
              </a:rPr>
              <a:t>As standard NO holidays are permitted to be taken in school time. All unauthorised absences will be accrued . </a:t>
            </a:r>
          </a:p>
          <a:p>
            <a:r>
              <a:rPr lang="en-GB" sz="2400" dirty="0">
                <a:latin typeface="Letter-join No-Lead 37" pitchFamily="50" charset="0"/>
              </a:rPr>
              <a:t>Any absence below 96%will trigger intervention with the pastoral and attendance lead, Mrs Johnson. </a:t>
            </a:r>
          </a:p>
          <a:p>
            <a:r>
              <a:rPr lang="en-GB" sz="2400" dirty="0">
                <a:latin typeface="Letter-join No-Lead 37" pitchFamily="50" charset="0"/>
              </a:rPr>
              <a:t>As a school we do follow our school policy and will issue fines when benchmarks are triggered. </a:t>
            </a:r>
          </a:p>
          <a:p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88066"/>
              </p:ext>
            </p:extLst>
          </p:nvPr>
        </p:nvGraphicFramePr>
        <p:xfrm>
          <a:off x="2195736" y="5085184"/>
          <a:ext cx="4812030" cy="1560576"/>
        </p:xfrm>
        <a:graphic>
          <a:graphicData uri="http://schemas.openxmlformats.org/drawingml/2006/table">
            <a:tbl>
              <a:tblPr firstRow="1" firstCol="1" bandRow="1"/>
              <a:tblGrid>
                <a:gridCol w="970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07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Descriptor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Attendance Level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Actual Attendance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Whole Days Absence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Hours of learning lost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Excellent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100%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190 days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0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 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99%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188 days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Good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98%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186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20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 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97%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184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30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 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96%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182.5 days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7.5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37.5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Satisfactory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95%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180.5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9.5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47.5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Cause for Concern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90%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171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19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Verdana"/>
                          <a:ea typeface="Calibri"/>
                          <a:cs typeface="Calibri"/>
                        </a:rPr>
                        <a:t>95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3977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Physical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344596"/>
          </a:xfrm>
        </p:spPr>
        <p:txBody>
          <a:bodyPr>
            <a:normAutofit fontScale="4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The classroom  is an interactive environment in the same way that the reception class is and we still encourage independence and resourcefulness.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use our topic to inspire our classroom displays and learning areas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Our learning environment becomes more formal as the year progresses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have an outside area which is used and we also use the other outdoor areas regularly throughout the week.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use working walls to show our learning journey in maths and literacy giving children opportunities to show their work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Displaying high quality work and children’s personal achievements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Labelled resources for  child access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Inspiring book corners linked to half termly topics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3200" b="0" dirty="0">
              <a:latin typeface="Letterjoin-Air Plus 37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sz="3200" b="0" dirty="0">
              <a:latin typeface="Letterjoin-Air Plus 37" pitchFamily="50" charset="0"/>
            </a:endParaRPr>
          </a:p>
          <a:p>
            <a:pPr marL="0" indent="0" algn="ctr"/>
            <a:endParaRPr lang="en-GB" sz="31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665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G_3230.jpg">
            <a:extLst>
              <a:ext uri="{FF2B5EF4-FFF2-40B4-BE49-F238E27FC236}">
                <a16:creationId xmlns:a16="http://schemas.microsoft.com/office/drawing/2014/main" id="{9A5849DC-16A0-4789-B720-7AEC83F93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4650"/>
            <a:ext cx="3312368" cy="441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0.jpeg">
            <a:extLst>
              <a:ext uri="{FF2B5EF4-FFF2-40B4-BE49-F238E27FC236}">
                <a16:creationId xmlns:a16="http://schemas.microsoft.com/office/drawing/2014/main" id="{5C5E6335-9145-4049-B8F6-A4E110C46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471" y="2492896"/>
            <a:ext cx="470452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583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Emotional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5616624"/>
          </a:xfrm>
        </p:spPr>
        <p:txBody>
          <a:bodyPr>
            <a:normAutofit fontScale="77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Open door policy- please come and speak to us with any problems or questions you may have- after the school day is best as mornings are a busy time for preparations. We can also make appointments. </a:t>
            </a:r>
          </a:p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do our very best to make our learning environment and lesson content very special for the children as we believe that their happiness and enthusiasm for learning is paramount. </a:t>
            </a:r>
          </a:p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PHSE lessons look at changes and building new relationships</a:t>
            </a:r>
          </a:p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Meeting with reception colleagues to discuss each child individually and their needs as well as strengths</a:t>
            </a:r>
          </a:p>
          <a:p>
            <a:pPr marL="0" indent="0"/>
            <a:endParaRPr lang="en-GB" sz="31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81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Typical timetable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7155C2-17E2-44D0-9015-D9682B8073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888" t="26137" r="23351" b="25563"/>
          <a:stretch/>
        </p:blipFill>
        <p:spPr>
          <a:xfrm>
            <a:off x="1043608" y="1144136"/>
            <a:ext cx="6655908" cy="456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151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09999"/>
            <a:ext cx="7520940" cy="548640"/>
          </a:xfrm>
        </p:spPr>
        <p:txBody>
          <a:bodyPr/>
          <a:lstStyle/>
          <a:p>
            <a:pPr algn="ctr"/>
            <a:r>
              <a:rPr lang="en-GB" u="sng" dirty="0"/>
              <a:t>Progression in WRITING </a:t>
            </a:r>
            <a:r>
              <a:rPr lang="en-GB" dirty="0"/>
              <a:t>–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44824"/>
            <a:ext cx="3268077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00808"/>
            <a:ext cx="3738786" cy="4012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4172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Progression in Maths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0" y="1100138"/>
            <a:ext cx="8066360" cy="5137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5018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Progression in reading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7145910" cy="492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6439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Progression in phonics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22" y="1100138"/>
            <a:ext cx="6973714" cy="4849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8351837" cy="561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40641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Phonics screening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b="0" dirty="0">
                <a:latin typeface="Letterjoin-Air Plus 37" pitchFamily="50" charset="0"/>
              </a:rPr>
              <a:t>Every Year 1 child in the country will be taking the phonics screening check in the same week in June.</a:t>
            </a:r>
          </a:p>
          <a:p>
            <a:pPr>
              <a:spcBef>
                <a:spcPct val="50000"/>
              </a:spcBef>
            </a:pPr>
            <a:endParaRPr lang="en-GB" b="0" dirty="0">
              <a:latin typeface="Letterjoin-Air Plus 37" pitchFamily="50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b="0" dirty="0">
                <a:latin typeface="Letterjoin-Air Plus 37" pitchFamily="50" charset="0"/>
              </a:rPr>
              <a:t>The aim of the check is to ensure that all children are able to read by the end of year two. </a:t>
            </a:r>
          </a:p>
          <a:p>
            <a:pPr>
              <a:spcBef>
                <a:spcPct val="50000"/>
              </a:spcBef>
            </a:pPr>
            <a:r>
              <a:rPr lang="en-GB" b="0" dirty="0">
                <a:latin typeface="Letterjoin-Air Plus 37" pitchFamily="50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This ‘midpoint check’ will ensure that we have a clear understanding of what the children need to learn in year 2.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8690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080120"/>
          </a:xfrm>
        </p:spPr>
        <p:txBody>
          <a:bodyPr/>
          <a:lstStyle/>
          <a:p>
            <a:pPr algn="ctr"/>
            <a:r>
              <a:rPr lang="en-GB" sz="4000" b="1" u="sng" dirty="0">
                <a:latin typeface="Letter-join No-Lead 37" pitchFamily="50" charset="0"/>
              </a:rPr>
              <a:t>Uniform</a:t>
            </a:r>
            <a:br>
              <a:rPr lang="en-GB" dirty="0"/>
            </a:br>
            <a:r>
              <a:rPr lang="en-GB" sz="1600" b="1" dirty="0">
                <a:latin typeface="Letter-join No-Lead 37" pitchFamily="50" charset="0"/>
              </a:rPr>
              <a:t>children are expected to come to school appropriately dressed in </a:t>
            </a:r>
            <a:r>
              <a:rPr lang="en-GB" sz="1600" b="1" u="sng" dirty="0">
                <a:latin typeface="Letter-join No-Lead 37" pitchFamily="50" charset="0"/>
              </a:rPr>
              <a:t>named </a:t>
            </a:r>
            <a:r>
              <a:rPr lang="en-GB" sz="1600" b="1" dirty="0">
                <a:latin typeface="Letter-join No-Lead 37" pitchFamily="50" charset="0"/>
              </a:rPr>
              <a:t>school uniform</a:t>
            </a:r>
            <a:r>
              <a:rPr lang="en-GB" b="1" dirty="0">
                <a:latin typeface="Letter-join No-Lead 37" pitchFamily="50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040560"/>
          </a:xfrm>
          <a:solidFill>
            <a:srgbClr val="00B0F0"/>
          </a:solidFill>
        </p:spPr>
        <p:txBody>
          <a:bodyPr numCol="1">
            <a:normAutofit lnSpcReduction="10000"/>
          </a:bodyPr>
          <a:lstStyle/>
          <a:p>
            <a:pPr algn="ctr" fontAlgn="t"/>
            <a:r>
              <a:rPr lang="en-GB" sz="1900" dirty="0">
                <a:latin typeface="Letter-join No-Lead 37" pitchFamily="50" charset="0"/>
              </a:rPr>
              <a:t>Roebuck Academy logo polo shirt, white or royal blue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(or plain white or royal blue polo shirt).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Plain grey or black school trousers/tailored shorts.</a:t>
            </a:r>
          </a:p>
          <a:p>
            <a:pPr algn="ctr" fontAlgn="t"/>
            <a:r>
              <a:rPr lang="en-GB" sz="1800" dirty="0">
                <a:latin typeface="Letter-join No-Lead 37" pitchFamily="50" charset="0"/>
              </a:rPr>
              <a:t> </a:t>
            </a:r>
          </a:p>
          <a:p>
            <a:pPr algn="ctr" fontAlgn="t"/>
            <a:r>
              <a:rPr lang="en-GB" sz="1800" dirty="0">
                <a:latin typeface="Letter-join No-Lead 37" pitchFamily="50" charset="0"/>
              </a:rPr>
              <a:t>Plain grey or black skirt/pinafore dress/tailored trousers. No Leggings</a:t>
            </a:r>
          </a:p>
          <a:p>
            <a:pPr algn="ctr" fontAlgn="t"/>
            <a:endParaRPr lang="en-GB" sz="1800" dirty="0">
              <a:latin typeface="Letter-join No-Lead 37" pitchFamily="50" charset="0"/>
            </a:endParaRPr>
          </a:p>
          <a:p>
            <a:pPr algn="ctr" fontAlgn="t"/>
            <a:r>
              <a:rPr lang="en-GB" sz="1800" dirty="0">
                <a:latin typeface="Letter-join No-Lead 37" pitchFamily="50" charset="0"/>
              </a:rPr>
              <a:t>Blue and white checked or striped summer dresses</a:t>
            </a:r>
          </a:p>
          <a:p>
            <a:pPr algn="ctr" fontAlgn="t"/>
            <a:endParaRPr lang="en-GB" sz="1900" dirty="0">
              <a:latin typeface="Letter-join No-Lead 37" pitchFamily="50" charset="0"/>
            </a:endParaRP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Roebuck Academy  logo sweatshirt or cardigans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Roebuck Academy logo fleece.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Black school shoes or plain black trainers.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Hats with a brim for summer.</a:t>
            </a:r>
            <a:r>
              <a:rPr lang="en-GB" sz="2000" dirty="0">
                <a:latin typeface="Letter-join No-Lead 37" pitchFamily="50" charset="0"/>
              </a:rPr>
              <a:t> </a:t>
            </a:r>
          </a:p>
          <a:p>
            <a:pPr algn="ctr" fontAlgn="t"/>
            <a:r>
              <a:rPr lang="en-GB" sz="2000" dirty="0">
                <a:latin typeface="Letter-join No-Lead 37" pitchFamily="50" charset="0"/>
              </a:rPr>
              <a:t>Flat black school shoes or plain black trainers – no open toes.</a:t>
            </a:r>
          </a:p>
          <a:p>
            <a:pPr algn="ctr" fontAlgn="t"/>
            <a:endParaRPr lang="en-GB" sz="1900" dirty="0">
              <a:latin typeface="Letter-join No-Lead 37" pitchFamily="50" charset="0"/>
            </a:endParaRPr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dirty="0"/>
          </a:p>
          <a:p>
            <a:pPr algn="ctr" fontAlgn="t"/>
            <a:endParaRPr lang="en-GB" dirty="0"/>
          </a:p>
        </p:txBody>
      </p:sp>
      <p:pic>
        <p:nvPicPr>
          <p:cNvPr id="5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5005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080120"/>
          </a:xfrm>
        </p:spPr>
        <p:txBody>
          <a:bodyPr/>
          <a:lstStyle/>
          <a:p>
            <a:pPr algn="ctr"/>
            <a:r>
              <a:rPr lang="en-GB" sz="4000" b="1" u="sng" dirty="0">
                <a:latin typeface="Letter-join No-Lead 37" pitchFamily="50" charset="0"/>
              </a:rPr>
              <a:t>Uniform Information</a:t>
            </a:r>
            <a:br>
              <a:rPr lang="en-GB" dirty="0"/>
            </a:br>
            <a:r>
              <a:rPr lang="en-GB" sz="1600" b="1" dirty="0">
                <a:latin typeface="Letter-join No-Lead 37" pitchFamily="50" charset="0"/>
              </a:rPr>
              <a:t>children are expected to come to school appropriately dressed in our school uniform</a:t>
            </a:r>
            <a:r>
              <a:rPr lang="en-GB" b="1" dirty="0">
                <a:latin typeface="Letter-join No-Lead 37" pitchFamily="50" charset="0"/>
              </a:rPr>
              <a:t>.</a:t>
            </a:r>
          </a:p>
        </p:txBody>
      </p:sp>
      <p:pic>
        <p:nvPicPr>
          <p:cNvPr id="5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22960" y="1916832"/>
            <a:ext cx="7520940" cy="276364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Please tie hair back at all times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No large bows – any hairbands or bows are to be either white, blue or black.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Simple studs to be worn – no other earrings permitted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Book bag needed every day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Flat shoes – no heels or AstroTurf boots / shoes </a:t>
            </a:r>
          </a:p>
        </p:txBody>
      </p:sp>
    </p:spTree>
    <p:extLst>
      <p:ext uri="{BB962C8B-B14F-4D97-AF65-F5344CB8AC3E}">
        <p14:creationId xmlns:p14="http://schemas.microsoft.com/office/powerpoint/2010/main" val="19638136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PE Kit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White t-shirt with Roebuck Academy logo (or plain white t-shirt).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Royal blue shorts.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Plimsolls or trainers for outside games</a:t>
            </a:r>
            <a:r>
              <a:rPr lang="en-GB" sz="3600" dirty="0"/>
              <a:t>.</a:t>
            </a:r>
          </a:p>
          <a:p>
            <a:endParaRPr lang="en-GB" dirty="0"/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1879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88640"/>
            <a:ext cx="7520940" cy="725760"/>
          </a:xfrm>
        </p:spPr>
        <p:txBody>
          <a:bodyPr/>
          <a:lstStyle/>
          <a:p>
            <a:pPr algn="ctr"/>
            <a:r>
              <a:rPr lang="en-GB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Autumn term 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tter-join No-Lead 37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5812" y="1196752"/>
            <a:ext cx="7520940" cy="3579849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What will happen to ensure effective transition: 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Children will continue with CHIL  through continuous provision and we will steadily increase the structure over the year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Workshops available for KS1 (maths/ spelling/ phonics/ reading)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Timetables and curriculum grids distributed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Guidance for reading, spelling, homework </a:t>
            </a:r>
            <a:r>
              <a:rPr lang="en-GB" sz="2000" b="0" dirty="0" err="1">
                <a:latin typeface="Letterjoin-Air Plus 37" pitchFamily="50" charset="0"/>
              </a:rPr>
              <a:t>etc</a:t>
            </a:r>
            <a:endParaRPr lang="en-GB" sz="2000" b="0" dirty="0">
              <a:latin typeface="Letterjoin-Air Plus 37" pitchFamily="50" charset="0"/>
            </a:endParaRPr>
          </a:p>
          <a:p>
            <a:endParaRPr lang="en-GB" sz="2400" b="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7720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u="sng" dirty="0">
                <a:latin typeface="Letter-join No-Lead 37" pitchFamily="50" charset="0"/>
              </a:rPr>
              <a:t>Physical environment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Working walls are there to support children with key vocabulary, steps to success and a sequence to learning.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WAGOLL are used 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-What a good one looks like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Year 1 is about developing independence in their own learning, so the use of the working walls will be a key focus.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Reading corners aim to inspire children to want to read. And are topic based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We also get to start using the ‘big play ground’ including the Pirate Ship!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4868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1363D2-72B6-45FD-8F2C-E649C2A26A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52120" cy="42390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7AC585-CA15-4C2A-80D9-01D1EE5C48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618910"/>
            <a:ext cx="5652120" cy="423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47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Emotional environment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PSHE lessons.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School assemblies e.g. growth mindset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Meeting with  Year R teachers to discuss each child individually and their needs as well as strengths.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Open door policy.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3610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 result for everyone is a reader some just haven't found their favorite book ye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805" y="3702968"/>
            <a:ext cx="3342195" cy="315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02352"/>
            <a:ext cx="7520940" cy="548640"/>
          </a:xfrm>
        </p:spPr>
        <p:txBody>
          <a:bodyPr/>
          <a:lstStyle/>
          <a:p>
            <a:r>
              <a:rPr lang="en-GB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Reading</a:t>
            </a:r>
            <a:r>
              <a:rPr lang="en-GB" dirty="0"/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888" y="980728"/>
            <a:ext cx="3749040" cy="5760640"/>
          </a:xfrm>
        </p:spPr>
        <p:txBody>
          <a:bodyPr>
            <a:normAutofit fontScale="77500" lnSpcReduction="20000"/>
          </a:bodyPr>
          <a:lstStyle/>
          <a:p>
            <a:r>
              <a:rPr lang="en-GB" sz="2200" b="0" dirty="0">
                <a:latin typeface="Letter-join Plus 37" panose="02000505000000020003" pitchFamily="50" charset="0"/>
              </a:rPr>
              <a:t>We actively encourage reading throughout the school. This continues in year 1. Reading buddies will start each week where they are given the opportunity to read to an older peer</a:t>
            </a:r>
          </a:p>
          <a:p>
            <a:r>
              <a:rPr lang="en-GB" sz="2200" b="0" dirty="0">
                <a:latin typeface="Letter-join Plus 37" panose="02000505000000020003" pitchFamily="50" charset="0"/>
              </a:rPr>
              <a:t>Please can you continue to support your child’s enjoyment of reading at home by ensuring they continue to read at least 5 times a week.</a:t>
            </a:r>
          </a:p>
          <a:p>
            <a:endParaRPr lang="en-GB" sz="2200" b="0" dirty="0">
              <a:latin typeface="Letter-join Plus 37" panose="02000505000000020003" pitchFamily="50" charset="0"/>
            </a:endParaRPr>
          </a:p>
          <a:p>
            <a:r>
              <a:rPr lang="en-GB" sz="2200" b="0" dirty="0">
                <a:latin typeface="Letter-join Plus 37" panose="02000505000000020003" pitchFamily="50" charset="0"/>
              </a:rPr>
              <a:t>Reading record books are collected on Thursday. This enables us to monitor their reading which feeds into a whole school weekly reading competition. </a:t>
            </a:r>
          </a:p>
          <a:p>
            <a:r>
              <a:rPr lang="en-GB" sz="2200" b="0" dirty="0">
                <a:latin typeface="Letter-join Plus 37" panose="02000505000000020003" pitchFamily="50" charset="0"/>
              </a:rPr>
              <a:t>Book banding for books that come home.  This is assessed every month – children will move accordingly.  Children benchmarked at the end of Reception.</a:t>
            </a:r>
            <a:endParaRPr lang="en-GB" sz="2200" b="0" dirty="0"/>
          </a:p>
          <a:p>
            <a:r>
              <a:rPr lang="en-GB" sz="2100" b="0" dirty="0">
                <a:latin typeface="Letter-join Plus 37" panose="02000505000000020003" pitchFamily="50" charset="0"/>
              </a:rPr>
              <a:t>Reading rainbow used during monster phonics reading sessions.</a:t>
            </a:r>
          </a:p>
          <a:p>
            <a:pPr marL="0" indent="0"/>
            <a:endParaRPr lang="en-GB" b="0" dirty="0"/>
          </a:p>
          <a:p>
            <a:endParaRPr lang="en-GB" b="0" dirty="0"/>
          </a:p>
        </p:txBody>
      </p:sp>
      <p:pic>
        <p:nvPicPr>
          <p:cNvPr id="5122" name="Picture 2" descr="Image result for reading quotes for kid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3169"/>
            <a:ext cx="231483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490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How to Help your child at home…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340768"/>
            <a:ext cx="7520940" cy="3339709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etter-join No-Lead 37" pitchFamily="50" charset="0"/>
              </a:rPr>
              <a:t>Read with your child as often as possible,</a:t>
            </a:r>
          </a:p>
          <a:p>
            <a:r>
              <a:rPr lang="en-GB" sz="2800" dirty="0">
                <a:latin typeface="Letter-join No-Lead 37" pitchFamily="50" charset="0"/>
              </a:rPr>
              <a:t>discussing the book and making predictions</a:t>
            </a:r>
          </a:p>
          <a:p>
            <a:r>
              <a:rPr lang="en-GB" sz="2800" dirty="0">
                <a:latin typeface="Letter-join No-Lead 37" pitchFamily="50" charset="0"/>
              </a:rPr>
              <a:t>about what will happen next. Encourage your</a:t>
            </a:r>
          </a:p>
          <a:p>
            <a:r>
              <a:rPr lang="en-GB" sz="2800" dirty="0">
                <a:latin typeface="Letter-join No-Lead 37" pitchFamily="50" charset="0"/>
              </a:rPr>
              <a:t>child to read aloud to you, as well as hearing</a:t>
            </a:r>
          </a:p>
          <a:p>
            <a:r>
              <a:rPr lang="en-GB" sz="2800" dirty="0">
                <a:latin typeface="Letter-join No-Lead 37" pitchFamily="50" charset="0"/>
              </a:rPr>
              <a:t>you read to them. Encourage children to</a:t>
            </a:r>
          </a:p>
          <a:p>
            <a:r>
              <a:rPr lang="en-GB" sz="2800" dirty="0">
                <a:latin typeface="Letter-join No-Lead 37" pitchFamily="50" charset="0"/>
              </a:rPr>
              <a:t>explain the meaning of unfamiliar words and</a:t>
            </a:r>
          </a:p>
          <a:p>
            <a:r>
              <a:rPr lang="en-GB" sz="2800" dirty="0">
                <a:latin typeface="Letter-join No-Lead 37" pitchFamily="50" charset="0"/>
              </a:rPr>
              <a:t>language. Use a dictionary or thesaurus to</a:t>
            </a:r>
          </a:p>
          <a:p>
            <a:r>
              <a:rPr lang="en-GB" sz="2800" dirty="0">
                <a:latin typeface="Letter-join No-Lead 37" pitchFamily="50" charset="0"/>
              </a:rPr>
              <a:t>look up their word meanings.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7664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How to Help your child at home…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2520281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etter-join No-Lead 37" pitchFamily="50" charset="0"/>
              </a:rPr>
              <a:t>Ensure that your child practises their spellings</a:t>
            </a:r>
          </a:p>
          <a:p>
            <a:r>
              <a:rPr lang="en-GB" sz="2800" dirty="0">
                <a:latin typeface="Letter-join No-Lead 37" pitchFamily="50" charset="0"/>
              </a:rPr>
              <a:t>at home every evening. Every child will have</a:t>
            </a:r>
          </a:p>
          <a:p>
            <a:r>
              <a:rPr lang="en-GB" sz="2800" dirty="0">
                <a:latin typeface="Letter-join No-Lead 37" pitchFamily="50" charset="0"/>
              </a:rPr>
              <a:t>a spelling book that they will bring home</a:t>
            </a:r>
          </a:p>
          <a:p>
            <a:r>
              <a:rPr lang="en-GB" sz="2800" dirty="0">
                <a:latin typeface="Letter-join No-Lead 37" pitchFamily="50" charset="0"/>
              </a:rPr>
              <a:t>daily. </a:t>
            </a:r>
          </a:p>
          <a:p>
            <a:r>
              <a:rPr lang="en-GB" sz="2800" dirty="0">
                <a:latin typeface="Letter-join No-Lead 37" pitchFamily="50" charset="0"/>
              </a:rPr>
              <a:t>Encourage your child to complete their</a:t>
            </a:r>
          </a:p>
          <a:p>
            <a:r>
              <a:rPr lang="en-GB" sz="2800" dirty="0">
                <a:latin typeface="Letter-join No-Lead 37" pitchFamily="50" charset="0"/>
              </a:rPr>
              <a:t>spelling every night throughout the week.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99592" y="4551511"/>
            <a:ext cx="5926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>
                <a:latin typeface="Letterjoin-Air Plus 37" pitchFamily="50" charset="0"/>
              </a:rPr>
              <a:t>Spelling tests are on a Thursday</a:t>
            </a:r>
          </a:p>
        </p:txBody>
      </p:sp>
    </p:spTree>
    <p:extLst>
      <p:ext uri="{BB962C8B-B14F-4D97-AF65-F5344CB8AC3E}">
        <p14:creationId xmlns:p14="http://schemas.microsoft.com/office/powerpoint/2010/main" val="13234200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Website…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5256584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etter-join No-Lead 37" pitchFamily="50" charset="0"/>
              </a:rPr>
              <a:t>Roebuck School Website is your first port of</a:t>
            </a:r>
          </a:p>
          <a:p>
            <a:r>
              <a:rPr lang="en-GB" sz="2800" dirty="0">
                <a:latin typeface="Letter-join No-Lead 37" pitchFamily="50" charset="0"/>
              </a:rPr>
              <a:t>call for ALL communication</a:t>
            </a:r>
          </a:p>
          <a:p>
            <a:r>
              <a:rPr lang="en-GB" sz="2800" dirty="0">
                <a:latin typeface="Letter-join No-Lead 37" pitchFamily="50" charset="0"/>
              </a:rPr>
              <a:t>Policies </a:t>
            </a:r>
          </a:p>
          <a:p>
            <a:r>
              <a:rPr lang="en-GB" sz="2800" dirty="0">
                <a:latin typeface="Letter-join No-Lead 37" pitchFamily="50" charset="0"/>
              </a:rPr>
              <a:t>Letter Section </a:t>
            </a:r>
          </a:p>
          <a:p>
            <a:r>
              <a:rPr lang="en-GB" sz="2800" dirty="0">
                <a:latin typeface="Letter-join No-Lead 37" pitchFamily="50" charset="0"/>
              </a:rPr>
              <a:t>Admissions </a:t>
            </a:r>
          </a:p>
          <a:p>
            <a:r>
              <a:rPr lang="en-GB" sz="2800" dirty="0">
                <a:latin typeface="Letter-join No-Lead 37" pitchFamily="50" charset="0"/>
              </a:rPr>
              <a:t>Uniform</a:t>
            </a:r>
          </a:p>
          <a:p>
            <a:r>
              <a:rPr lang="en-GB" sz="2800" dirty="0">
                <a:latin typeface="Letter-join No-Lead 37" pitchFamily="50" charset="0"/>
              </a:rPr>
              <a:t>Blogs </a:t>
            </a:r>
          </a:p>
          <a:p>
            <a:endParaRPr lang="en-GB" sz="2800" dirty="0">
              <a:latin typeface="Letter-join No-Lead 37" pitchFamily="50" charset="0"/>
            </a:endParaRPr>
          </a:p>
          <a:p>
            <a:r>
              <a:rPr lang="en-GB" sz="2800" dirty="0">
                <a:latin typeface="Letter-join No-Lead 37" pitchFamily="50" charset="0"/>
              </a:rPr>
              <a:t>Follow us on twitter @</a:t>
            </a:r>
            <a:r>
              <a:rPr lang="en-GB" sz="2800" dirty="0" err="1">
                <a:latin typeface="Letter-join No-Lead 37" pitchFamily="50" charset="0"/>
              </a:rPr>
              <a:t>academy_roebuck</a:t>
            </a:r>
            <a:endParaRPr lang="en-GB" sz="28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4604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Communication at roebuck…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908720"/>
            <a:ext cx="7520940" cy="5256584"/>
          </a:xfrm>
        </p:spPr>
        <p:txBody>
          <a:bodyPr>
            <a:noAutofit/>
          </a:bodyPr>
          <a:lstStyle/>
          <a:p>
            <a:pPr algn="ctr"/>
            <a:r>
              <a:rPr lang="en-GB" sz="2800" u="sng" dirty="0">
                <a:latin typeface="Letter-join No-Lead 37" pitchFamily="50" charset="0"/>
              </a:rPr>
              <a:t>Reminder: 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Facebook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School Website 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Flyers and Posters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Email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Text 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Open Door Policy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4604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Roebuck is using Gateway for…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12776"/>
            <a:ext cx="7520940" cy="3579849"/>
          </a:xfrm>
        </p:spPr>
        <p:txBody>
          <a:bodyPr>
            <a:normAutofit lnSpcReduction="1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Online payments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School grid for lunch orders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Communication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Booking into workshops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Booking clubs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Booking into special events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2646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Collecting pupils from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5256584"/>
          </a:xfrm>
        </p:spPr>
        <p:txBody>
          <a:bodyPr>
            <a:noAutofit/>
          </a:bodyPr>
          <a:lstStyle/>
          <a:p>
            <a:r>
              <a:rPr lang="en-GB" sz="2800" u="sng" dirty="0">
                <a:latin typeface="Letter-join No-Lead 37" pitchFamily="50" charset="0"/>
              </a:rPr>
              <a:t>Drop off: </a:t>
            </a:r>
            <a:r>
              <a:rPr lang="en-GB" sz="2800" dirty="0">
                <a:latin typeface="Letter-join No-Lead 37" pitchFamily="50" charset="0"/>
              </a:rPr>
              <a:t>Outside the Year 1 playground.</a:t>
            </a:r>
          </a:p>
          <a:p>
            <a:r>
              <a:rPr lang="en-GB" sz="2800" dirty="0">
                <a:latin typeface="Letter-join No-Lead 37" pitchFamily="50" charset="0"/>
              </a:rPr>
              <a:t>Doors will open at 8:45am. Parents are to say goodbye at the gate</a:t>
            </a:r>
          </a:p>
          <a:p>
            <a:r>
              <a:rPr lang="en-GB" sz="2800" dirty="0">
                <a:latin typeface="Letter-join No-Lead 37" pitchFamily="50" charset="0"/>
              </a:rPr>
              <a:t>Registration begins at 8:45am. Doors will be</a:t>
            </a:r>
          </a:p>
          <a:p>
            <a:r>
              <a:rPr lang="en-GB" sz="2800" dirty="0">
                <a:latin typeface="Letter-join No-Lead 37" pitchFamily="50" charset="0"/>
              </a:rPr>
              <a:t>closed at 9:00am. Anyone late will need to</a:t>
            </a:r>
          </a:p>
          <a:p>
            <a:r>
              <a:rPr lang="en-GB" sz="2800" dirty="0">
                <a:latin typeface="Letter-join No-Lead 37" pitchFamily="50" charset="0"/>
              </a:rPr>
              <a:t>register at the main office. Lessons begin at </a:t>
            </a:r>
          </a:p>
          <a:p>
            <a:r>
              <a:rPr lang="en-GB" sz="2800" dirty="0">
                <a:latin typeface="Letter-join No-Lead 37" pitchFamily="50" charset="0"/>
              </a:rPr>
              <a:t>9:00am sharp. </a:t>
            </a:r>
          </a:p>
          <a:p>
            <a:r>
              <a:rPr lang="en-GB" sz="2800" u="sng" dirty="0">
                <a:latin typeface="Letter-join No-Lead 37" pitchFamily="50" charset="0"/>
              </a:rPr>
              <a:t>Collection: </a:t>
            </a:r>
            <a:r>
              <a:rPr lang="en-GB" sz="2800" dirty="0">
                <a:latin typeface="Letter-join No-Lead 37" pitchFamily="50" charset="0"/>
              </a:rPr>
              <a:t>Teacher will open the gate at 3.15 and parents to collect from the Year 1 gate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4604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Safeguarding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853496" cy="5064676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Please update the office with names of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parents/guardians who are permitted to collect your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child.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Do not use mobile phones inside school or while on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school trips.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Scooters and bikes to be walked into school and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placed in the cycle/scooter parks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We are a NUT FREE SCHOOL. Please ensure that no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items containing nuts are allowed into school. </a:t>
            </a:r>
          </a:p>
          <a:p>
            <a:pPr marL="0" indent="0"/>
            <a:endParaRPr lang="en-GB" sz="2400" dirty="0">
              <a:latin typeface="Letter-join No-Lead 37" pitchFamily="50" charset="0"/>
            </a:endParaRP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 </a:t>
            </a:r>
          </a:p>
          <a:p>
            <a:endParaRPr lang="en-GB" sz="2400" dirty="0">
              <a:latin typeface="Letter-join No-Lead 37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3554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medical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908720"/>
            <a:ext cx="7520940" cy="4560620"/>
          </a:xfrm>
        </p:spPr>
        <p:txBody>
          <a:bodyPr>
            <a:normAutofit fontScale="85000" lnSpcReduction="10000"/>
          </a:bodyPr>
          <a:lstStyle/>
          <a:p>
            <a:pPr marL="0" indent="0"/>
            <a:r>
              <a:rPr lang="en-GB" sz="2400" dirty="0">
                <a:latin typeface="Letter-join No-Lead 37" pitchFamily="50" charset="0"/>
              </a:rPr>
              <a:t>Support your child: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Keep the school and class teacher up to date with new medical information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Ensure that your child’s asthma pump/inhaler, EpiPen or additional medicine is in date and with a good expiration life.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Ensure that all contact information; especially phone numbers are correct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Inform us if your child’s medical information or needs change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You will always be contacted if your child sustains any form of head injury – this includes minor bumps and knocks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Children will only be permitted to miss PE if they have a letter from a parent/carer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Letter-join No-Lead 37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Letter-join No-Lead 37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9856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080120"/>
          </a:xfrm>
        </p:spPr>
        <p:txBody>
          <a:bodyPr/>
          <a:lstStyle/>
          <a:p>
            <a:pPr algn="ctr"/>
            <a:r>
              <a:rPr lang="en-GB" sz="4000" b="1" u="sng" dirty="0">
                <a:latin typeface="Letter-join No-Lead 37" pitchFamily="50" charset="0"/>
              </a:rPr>
              <a:t>REMINDER: PACKED LUNCHES</a:t>
            </a:r>
            <a:br>
              <a:rPr lang="en-GB" dirty="0"/>
            </a:br>
            <a:endParaRPr lang="en-GB" b="1" dirty="0">
              <a:latin typeface="Letter-join No-Lead 37" pitchFamily="50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357230" y="1052736"/>
            <a:ext cx="4230994" cy="381642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numCol="1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Drink – no fizzy drinks or juice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No Chocolate bars 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No Sweets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No products containing nuts </a:t>
            </a:r>
          </a:p>
          <a:p>
            <a:pPr fontAlgn="t"/>
            <a:endParaRPr lang="en-GB" sz="1800" dirty="0">
              <a:latin typeface="Letter-join No-Lead 37" pitchFamily="50" charset="0"/>
            </a:endParaRPr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dirty="0"/>
          </a:p>
          <a:p>
            <a:pPr algn="ctr" fontAlgn="t"/>
            <a:endParaRPr lang="en-GB" dirty="0"/>
          </a:p>
        </p:txBody>
      </p:sp>
      <p:pic>
        <p:nvPicPr>
          <p:cNvPr id="5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87524" y="5213067"/>
            <a:ext cx="8568952" cy="144016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numCol="1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/>
            <a:r>
              <a:rPr lang="en-GB" sz="3200" dirty="0">
                <a:latin typeface="Letter-join No-Lead 37" pitchFamily="50" charset="0"/>
              </a:rPr>
              <a:t>  School dinners are chosen before the children come in. Year 1 eat in the school hall, not in classrooms.</a:t>
            </a:r>
          </a:p>
          <a:p>
            <a:pPr algn="ctr" fontAlgn="t"/>
            <a:endParaRPr lang="en-GB" sz="2900" dirty="0"/>
          </a:p>
          <a:p>
            <a:pPr algn="ctr" fontAlgn="t"/>
            <a:endParaRPr lang="en-GB" dirty="0"/>
          </a:p>
          <a:p>
            <a:pPr algn="ctr" fontAlgn="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8136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Facilities available to you…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00628"/>
            <a:ext cx="9144000" cy="3579849"/>
          </a:xfrm>
        </p:spPr>
        <p:txBody>
          <a:bodyPr>
            <a:noAutofit/>
          </a:bodyPr>
          <a:lstStyle/>
          <a:p>
            <a:r>
              <a:rPr lang="en-GB" sz="3600" dirty="0">
                <a:latin typeface="Letter-join No-Lead 37" pitchFamily="50" charset="0"/>
              </a:rPr>
              <a:t>Buccaneers Breakfast Club: 7:30 – 8:15am </a:t>
            </a:r>
          </a:p>
          <a:p>
            <a:r>
              <a:rPr lang="en-GB" sz="3600" dirty="0">
                <a:latin typeface="Letter-join No-Lead 37" pitchFamily="50" charset="0"/>
              </a:rPr>
              <a:t>Buccaneers After-School Club 3:15-6:00pm</a:t>
            </a:r>
          </a:p>
          <a:p>
            <a:r>
              <a:rPr lang="en-GB" sz="3600" dirty="0">
                <a:latin typeface="Letter-join No-Lead 37" pitchFamily="50" charset="0"/>
              </a:rPr>
              <a:t>Pastoral Support Worker – Mrs Johnson</a:t>
            </a:r>
          </a:p>
          <a:p>
            <a:r>
              <a:rPr lang="en-GB" sz="3600" dirty="0">
                <a:latin typeface="Letter-join No-Lead 37" pitchFamily="50" charset="0"/>
              </a:rPr>
              <a:t>Range of After-School Clubs  </a:t>
            </a:r>
          </a:p>
        </p:txBody>
      </p:sp>
    </p:spTree>
    <p:extLst>
      <p:ext uri="{BB962C8B-B14F-4D97-AF65-F5344CB8AC3E}">
        <p14:creationId xmlns:p14="http://schemas.microsoft.com/office/powerpoint/2010/main" val="5216762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268760"/>
            <a:ext cx="5472608" cy="2880320"/>
          </a:xfrm>
        </p:spPr>
        <p:txBody>
          <a:bodyPr>
            <a:noAutofit/>
          </a:bodyPr>
          <a:lstStyle/>
          <a:p>
            <a:pPr algn="ctr"/>
            <a:r>
              <a:rPr lang="en-GB" sz="7200" dirty="0">
                <a:latin typeface="Letter-join No-Lead 37" pitchFamily="50" charset="0"/>
              </a:rPr>
              <a:t>Pupil Questions?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962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268760"/>
            <a:ext cx="5472608" cy="2880320"/>
          </a:xfrm>
        </p:spPr>
        <p:txBody>
          <a:bodyPr>
            <a:noAutofit/>
          </a:bodyPr>
          <a:lstStyle/>
          <a:p>
            <a:pPr algn="ctr"/>
            <a:r>
              <a:rPr lang="en-GB" sz="7200" dirty="0">
                <a:latin typeface="Letter-join No-Lead 37" pitchFamily="50" charset="0"/>
              </a:rPr>
              <a:t>Parent/Carer Questions?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049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445</TotalTime>
  <Words>1841</Words>
  <Application>Microsoft Office PowerPoint</Application>
  <PresentationFormat>On-screen Show (4:3)</PresentationFormat>
  <Paragraphs>285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5" baseType="lpstr">
      <vt:lpstr>AR CENA</vt:lpstr>
      <vt:lpstr>Arial</vt:lpstr>
      <vt:lpstr>Calibri</vt:lpstr>
      <vt:lpstr>Franklin Gothic Book</vt:lpstr>
      <vt:lpstr>Franklin Gothic Medium</vt:lpstr>
      <vt:lpstr>Letter join</vt:lpstr>
      <vt:lpstr>Letter-join No-Lead 37</vt:lpstr>
      <vt:lpstr>Letter-join Plus 37</vt:lpstr>
      <vt:lpstr>Letterjoin-Air Plus 37</vt:lpstr>
      <vt:lpstr>Times New Roman</vt:lpstr>
      <vt:lpstr>Tunga</vt:lpstr>
      <vt:lpstr>Verdana</vt:lpstr>
      <vt:lpstr>Wingdings</vt:lpstr>
      <vt:lpstr>Angles</vt:lpstr>
      <vt:lpstr>PowerPoint Presentation</vt:lpstr>
      <vt:lpstr>Teaching staff</vt:lpstr>
      <vt:lpstr>Differences between EYFS and Year 1</vt:lpstr>
      <vt:lpstr>Curriculum changes</vt:lpstr>
      <vt:lpstr>Year 1 national Curriculum</vt:lpstr>
      <vt:lpstr>Year 1 Topics</vt:lpstr>
      <vt:lpstr>Year 1 science</vt:lpstr>
      <vt:lpstr>Growth Mindset </vt:lpstr>
      <vt:lpstr>PowerPoint Presentation</vt:lpstr>
      <vt:lpstr>PowerPoint Presentation</vt:lpstr>
      <vt:lpstr>PowerPoint Presentation</vt:lpstr>
      <vt:lpstr>Attendance &amp; punctuality  </vt:lpstr>
      <vt:lpstr>Physical environment</vt:lpstr>
      <vt:lpstr>PowerPoint Presentation</vt:lpstr>
      <vt:lpstr>Emotional environment</vt:lpstr>
      <vt:lpstr>Typical timetable</vt:lpstr>
      <vt:lpstr>Progression in WRITING – </vt:lpstr>
      <vt:lpstr>Progression in Maths</vt:lpstr>
      <vt:lpstr>Progression in reading</vt:lpstr>
      <vt:lpstr>Progression in phonics</vt:lpstr>
      <vt:lpstr>Phonics screening</vt:lpstr>
      <vt:lpstr>Uniform children are expected to come to school appropriately dressed in named school uniform.</vt:lpstr>
      <vt:lpstr>Uniform Information children are expected to come to school appropriately dressed in our school uniform.</vt:lpstr>
      <vt:lpstr>PE Kit</vt:lpstr>
      <vt:lpstr>Autumn term </vt:lpstr>
      <vt:lpstr>Physical environment </vt:lpstr>
      <vt:lpstr>PowerPoint Presentation</vt:lpstr>
      <vt:lpstr>Emotional environment </vt:lpstr>
      <vt:lpstr>Reading </vt:lpstr>
      <vt:lpstr>How to Help your child at home…</vt:lpstr>
      <vt:lpstr>How to Help your child at home…</vt:lpstr>
      <vt:lpstr>Website…</vt:lpstr>
      <vt:lpstr>Communication at roebuck…</vt:lpstr>
      <vt:lpstr>Roebuck is using Gateway for…</vt:lpstr>
      <vt:lpstr>Collecting pupils from school</vt:lpstr>
      <vt:lpstr>Safeguarding </vt:lpstr>
      <vt:lpstr>medical Information</vt:lpstr>
      <vt:lpstr>REMINDER: PACKED LUNCHES </vt:lpstr>
      <vt:lpstr>Facilities available to you… 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YoungL</dc:creator>
  <cp:lastModifiedBy>HashemiC</cp:lastModifiedBy>
  <cp:revision>97</cp:revision>
  <dcterms:created xsi:type="dcterms:W3CDTF">2019-05-31T09:55:41Z</dcterms:created>
  <dcterms:modified xsi:type="dcterms:W3CDTF">2023-07-13T12:57:39Z</dcterms:modified>
</cp:coreProperties>
</file>