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8" r:id="rId2"/>
    <p:sldId id="260" r:id="rId3"/>
    <p:sldId id="261" r:id="rId4"/>
    <p:sldId id="262" r:id="rId5"/>
    <p:sldId id="263" r:id="rId6"/>
    <p:sldId id="264" r:id="rId7"/>
    <p:sldId id="265" r:id="rId8"/>
    <p:sldId id="266" r:id="rId9"/>
    <p:sldId id="268" r:id="rId10"/>
    <p:sldId id="267" r:id="rId11"/>
  </p:sldIdLst>
  <p:sldSz cx="9144000" cy="6858000" type="screen4x3"/>
  <p:notesSz cx="6797675" cy="9926638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1" d="100"/>
          <a:sy n="101" d="100"/>
        </p:scale>
        <p:origin x="294" y="10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B07A8A-306F-44B1-A264-4603F3B36496}" type="datetimeFigureOut">
              <a:rPr lang="en-GB" smtClean="0"/>
              <a:t>11/06/2020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5701FB-D2CE-43C1-A2C4-3A1EDFD2E7E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021582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B07A8A-306F-44B1-A264-4603F3B36496}" type="datetimeFigureOut">
              <a:rPr lang="en-GB" smtClean="0"/>
              <a:t>11/06/2020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5701FB-D2CE-43C1-A2C4-3A1EDFD2E7E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2356110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B07A8A-306F-44B1-A264-4603F3B36496}" type="datetimeFigureOut">
              <a:rPr lang="en-GB" smtClean="0"/>
              <a:t>11/06/2020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5701FB-D2CE-43C1-A2C4-3A1EDFD2E7E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5470060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B07A8A-306F-44B1-A264-4603F3B36496}" type="datetimeFigureOut">
              <a:rPr lang="en-GB" smtClean="0"/>
              <a:t>11/06/2020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5701FB-D2CE-43C1-A2C4-3A1EDFD2E7E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6824528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B07A8A-306F-44B1-A264-4603F3B36496}" type="datetimeFigureOut">
              <a:rPr lang="en-GB" smtClean="0"/>
              <a:t>11/06/2020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5701FB-D2CE-43C1-A2C4-3A1EDFD2E7E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8320445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B07A8A-306F-44B1-A264-4603F3B36496}" type="datetimeFigureOut">
              <a:rPr lang="en-GB" smtClean="0"/>
              <a:t>11/06/2020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5701FB-D2CE-43C1-A2C4-3A1EDFD2E7E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0111839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B07A8A-306F-44B1-A264-4603F3B36496}" type="datetimeFigureOut">
              <a:rPr lang="en-GB" smtClean="0"/>
              <a:t>11/06/2020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5701FB-D2CE-43C1-A2C4-3A1EDFD2E7E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5476428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B07A8A-306F-44B1-A264-4603F3B36496}" type="datetimeFigureOut">
              <a:rPr lang="en-GB" smtClean="0"/>
              <a:t>11/06/2020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5701FB-D2CE-43C1-A2C4-3A1EDFD2E7E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9023464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B07A8A-306F-44B1-A264-4603F3B36496}" type="datetimeFigureOut">
              <a:rPr lang="en-GB" smtClean="0"/>
              <a:t>11/06/2020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5701FB-D2CE-43C1-A2C4-3A1EDFD2E7E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4627124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B07A8A-306F-44B1-A264-4603F3B36496}" type="datetimeFigureOut">
              <a:rPr lang="en-GB" smtClean="0"/>
              <a:t>11/06/2020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5701FB-D2CE-43C1-A2C4-3A1EDFD2E7E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0467119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B07A8A-306F-44B1-A264-4603F3B36496}" type="datetimeFigureOut">
              <a:rPr lang="en-GB" smtClean="0"/>
              <a:t>11/06/2020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5701FB-D2CE-43C1-A2C4-3A1EDFD2E7E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7231610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EB07A8A-306F-44B1-A264-4603F3B36496}" type="datetimeFigureOut">
              <a:rPr lang="en-GB" smtClean="0"/>
              <a:t>11/06/2020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A5701FB-D2CE-43C1-A2C4-3A1EDFD2E7E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126651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495248"/>
            <a:ext cx="4514787" cy="216024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22487" y="591108"/>
            <a:ext cx="4411868" cy="21612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2444253"/>
            <a:ext cx="4514787" cy="216024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66373" y="2422415"/>
            <a:ext cx="4411868" cy="218540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8073" y="4582655"/>
            <a:ext cx="4322527" cy="2016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2632154" y="73537"/>
            <a:ext cx="389419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u="sng" dirty="0">
                <a:latin typeface="CCW Precursive 3" panose="03050602040000000000" pitchFamily="66" charset="0"/>
              </a:rPr>
              <a:t>Five a day</a:t>
            </a:r>
            <a:r>
              <a:rPr lang="en-GB" dirty="0">
                <a:latin typeface="CCW Precursive 3" panose="03050602040000000000" pitchFamily="66" charset="0"/>
              </a:rPr>
              <a:t>     </a:t>
            </a:r>
            <a:r>
              <a:rPr lang="en-GB" sz="1400" u="sng" dirty="0">
                <a:latin typeface="CCW Precursive 3" panose="03050602040000000000" pitchFamily="66" charset="0"/>
              </a:rPr>
              <a:t>15/6/2020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467544" y="422215"/>
            <a:ext cx="367240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10,000 -              =  5738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4946011" y="526176"/>
            <a:ext cx="367240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 2435  x 4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4946011" y="2389310"/>
            <a:ext cx="367240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 48 ÷ 8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376512" y="2486296"/>
            <a:ext cx="441173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           -  7/16 =  4/16</a:t>
            </a:r>
          </a:p>
        </p:txBody>
      </p:sp>
      <p:sp>
        <p:nvSpPr>
          <p:cNvPr id="17" name="Rectangle 16">
            <a:extLst>
              <a:ext uri="{FF2B5EF4-FFF2-40B4-BE49-F238E27FC236}">
                <a16:creationId xmlns:a16="http://schemas.microsoft.com/office/drawing/2014/main" id="{DB6A8396-E747-4269-AD48-788AB19A0AF8}"/>
              </a:ext>
            </a:extLst>
          </p:cNvPr>
          <p:cNvSpPr/>
          <p:nvPr/>
        </p:nvSpPr>
        <p:spPr>
          <a:xfrm>
            <a:off x="4523382" y="4642633"/>
            <a:ext cx="4225082" cy="1896267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endParaRPr lang="en-GB" dirty="0"/>
          </a:p>
        </p:txBody>
      </p:sp>
      <p:sp>
        <p:nvSpPr>
          <p:cNvPr id="12" name="Rectangle 11"/>
          <p:cNvSpPr/>
          <p:nvPr/>
        </p:nvSpPr>
        <p:spPr>
          <a:xfrm>
            <a:off x="410440" y="4598129"/>
            <a:ext cx="344148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dirty="0"/>
              <a:t>9000 – 3500 + 2000 =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4572656" y="4698106"/>
            <a:ext cx="4045763" cy="646331"/>
          </a:xfrm>
          <a:prstGeom prst="rect">
            <a:avLst/>
          </a:prstGeom>
          <a:noFill/>
          <a:ln>
            <a:solidFill>
              <a:schemeClr val="bg1"/>
            </a:solidFill>
          </a:ln>
        </p:spPr>
        <p:txBody>
          <a:bodyPr wrap="square" rtlCol="0">
            <a:spAutoFit/>
          </a:bodyPr>
          <a:lstStyle/>
          <a:p>
            <a:r>
              <a:rPr lang="en-GB" sz="1200" dirty="0">
                <a:latin typeface="CCW Precursive 3" panose="03050602040000000000" pitchFamily="66" charset="0"/>
              </a:rPr>
              <a:t>Bill has 42 marbles. He shares the marbles equally into 6 bags. How many marbles are in each bag?</a:t>
            </a:r>
          </a:p>
        </p:txBody>
      </p:sp>
      <p:sp>
        <p:nvSpPr>
          <p:cNvPr id="18" name="Rectangle 17"/>
          <p:cNvSpPr/>
          <p:nvPr/>
        </p:nvSpPr>
        <p:spPr>
          <a:xfrm>
            <a:off x="1259632" y="458019"/>
            <a:ext cx="576064" cy="266178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9" name="Rectangle 18">
            <a:extLst>
              <a:ext uri="{FF2B5EF4-FFF2-40B4-BE49-F238E27FC236}">
                <a16:creationId xmlns:a16="http://schemas.microsoft.com/office/drawing/2014/main" id="{DE5166B2-99FF-4B69-ABD1-CECFC95E362F}"/>
              </a:ext>
            </a:extLst>
          </p:cNvPr>
          <p:cNvSpPr/>
          <p:nvPr/>
        </p:nvSpPr>
        <p:spPr>
          <a:xfrm>
            <a:off x="683568" y="2394032"/>
            <a:ext cx="268878" cy="535917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2367305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495248"/>
            <a:ext cx="4514787" cy="216024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22487" y="591108"/>
            <a:ext cx="4411868" cy="21612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2422415"/>
            <a:ext cx="4514787" cy="216024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66373" y="2457185"/>
            <a:ext cx="4411868" cy="218540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8073" y="4582655"/>
            <a:ext cx="4322527" cy="2016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2610450" y="83661"/>
            <a:ext cx="491387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u="sng" dirty="0">
                <a:latin typeface="CCW Precursive 3" panose="03050602040000000000" pitchFamily="66" charset="0"/>
              </a:rPr>
              <a:t>Five a day</a:t>
            </a:r>
            <a:r>
              <a:rPr lang="en-GB" dirty="0">
                <a:latin typeface="CCW Precursive 3" panose="03050602040000000000" pitchFamily="66" charset="0"/>
              </a:rPr>
              <a:t> </a:t>
            </a:r>
            <a:r>
              <a:rPr lang="en-GB" u="sng" dirty="0">
                <a:latin typeface="CCW Precursive 3" panose="03050602040000000000" pitchFamily="66" charset="0"/>
              </a:rPr>
              <a:t>MILD</a:t>
            </a:r>
            <a:r>
              <a:rPr lang="en-GB" dirty="0">
                <a:latin typeface="CCW Precursive 3" panose="03050602040000000000" pitchFamily="66" charset="0"/>
              </a:rPr>
              <a:t>     </a:t>
            </a:r>
            <a:r>
              <a:rPr lang="en-GB" sz="1400" u="sng" dirty="0">
                <a:latin typeface="CCW Precursive 3" panose="03050602040000000000" pitchFamily="66" charset="0"/>
              </a:rPr>
              <a:t>15/6/2020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467544" y="422215"/>
            <a:ext cx="367240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 2572 - 1328  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4946011" y="526176"/>
            <a:ext cx="367240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  4 x 8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4946011" y="2389310"/>
            <a:ext cx="367240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    -  7/16 =  4/16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410440" y="2383041"/>
            <a:ext cx="367240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 749 + 426    </a:t>
            </a:r>
          </a:p>
        </p:txBody>
      </p:sp>
      <p:sp>
        <p:nvSpPr>
          <p:cNvPr id="12" name="Rectangle 11"/>
          <p:cNvSpPr/>
          <p:nvPr/>
        </p:nvSpPr>
        <p:spPr>
          <a:xfrm>
            <a:off x="410440" y="4598129"/>
            <a:ext cx="200132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dirty="0"/>
              <a:t>21 ÷ 3</a:t>
            </a:r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DB6A8396-E747-4269-AD48-788AB19A0AF8}"/>
              </a:ext>
            </a:extLst>
          </p:cNvPr>
          <p:cNvSpPr/>
          <p:nvPr/>
        </p:nvSpPr>
        <p:spPr>
          <a:xfrm>
            <a:off x="4748070" y="4598129"/>
            <a:ext cx="4160701" cy="1896267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en-GB" dirty="0"/>
          </a:p>
        </p:txBody>
      </p:sp>
      <p:sp>
        <p:nvSpPr>
          <p:cNvPr id="2" name="Rectangle 1"/>
          <p:cNvSpPr/>
          <p:nvPr/>
        </p:nvSpPr>
        <p:spPr>
          <a:xfrm>
            <a:off x="4748070" y="4644295"/>
            <a:ext cx="4072402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1200" dirty="0">
                <a:latin typeface="CCW Precursive 3" panose="03050602040000000000" pitchFamily="66" charset="0"/>
              </a:rPr>
              <a:t>Bill has 18 marbles. He shares the marbles equally into 3 bags. How many marbles are in each bag?</a:t>
            </a:r>
          </a:p>
          <a:p>
            <a:endParaRPr lang="en-GB" sz="1200" dirty="0">
              <a:latin typeface="CCW Precursive 3" panose="03050602040000000000" pitchFamily="66" charset="0"/>
            </a:endParaRPr>
          </a:p>
        </p:txBody>
      </p:sp>
      <p:sp>
        <p:nvSpPr>
          <p:cNvPr id="17" name="Rectangle 16">
            <a:extLst>
              <a:ext uri="{FF2B5EF4-FFF2-40B4-BE49-F238E27FC236}">
                <a16:creationId xmlns:a16="http://schemas.microsoft.com/office/drawing/2014/main" id="{411A1631-1A67-40FA-8A0E-107C8E1DFA06}"/>
              </a:ext>
            </a:extLst>
          </p:cNvPr>
          <p:cNvSpPr/>
          <p:nvPr/>
        </p:nvSpPr>
        <p:spPr>
          <a:xfrm>
            <a:off x="4899754" y="2306681"/>
            <a:ext cx="268878" cy="535917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0008527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495248"/>
            <a:ext cx="4514787" cy="216024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22487" y="591108"/>
            <a:ext cx="4411868" cy="21612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2444253"/>
            <a:ext cx="4514787" cy="216024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66373" y="2422415"/>
            <a:ext cx="4411868" cy="218540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8073" y="4582655"/>
            <a:ext cx="4322527" cy="2016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2632154" y="73537"/>
            <a:ext cx="389419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u="sng" dirty="0">
                <a:latin typeface="CCW Precursive 3" panose="03050602040000000000" pitchFamily="66" charset="0"/>
              </a:rPr>
              <a:t>Five a day</a:t>
            </a:r>
            <a:r>
              <a:rPr lang="en-GB" dirty="0">
                <a:latin typeface="CCW Precursive 3" panose="03050602040000000000" pitchFamily="66" charset="0"/>
              </a:rPr>
              <a:t>     </a:t>
            </a:r>
            <a:r>
              <a:rPr lang="en-GB" sz="1400" u="sng" dirty="0">
                <a:latin typeface="CCW Precursive 3" panose="03050602040000000000" pitchFamily="66" charset="0"/>
              </a:rPr>
              <a:t>16/6/2020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467544" y="422215"/>
            <a:ext cx="367240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            + 5998  = 9000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4946011" y="526176"/>
            <a:ext cx="367240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  2436  x 5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5076056" y="2414295"/>
            <a:ext cx="367240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45 ÷ 9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354569" y="2332322"/>
            <a:ext cx="441173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Write </a:t>
            </a:r>
            <a:r>
              <a:rPr lang="en-GB" b="1" dirty="0"/>
              <a:t>twelve thousand two hundred and thirteen</a:t>
            </a:r>
            <a:r>
              <a:rPr lang="en-GB" dirty="0"/>
              <a:t> in digits.</a:t>
            </a:r>
          </a:p>
        </p:txBody>
      </p:sp>
      <p:sp>
        <p:nvSpPr>
          <p:cNvPr id="17" name="Rectangle 16">
            <a:extLst>
              <a:ext uri="{FF2B5EF4-FFF2-40B4-BE49-F238E27FC236}">
                <a16:creationId xmlns:a16="http://schemas.microsoft.com/office/drawing/2014/main" id="{DB6A8396-E747-4269-AD48-788AB19A0AF8}"/>
              </a:ext>
            </a:extLst>
          </p:cNvPr>
          <p:cNvSpPr/>
          <p:nvPr/>
        </p:nvSpPr>
        <p:spPr>
          <a:xfrm>
            <a:off x="4523382" y="4642633"/>
            <a:ext cx="4225082" cy="1896267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endParaRPr lang="en-GB" dirty="0"/>
          </a:p>
        </p:txBody>
      </p:sp>
      <p:sp>
        <p:nvSpPr>
          <p:cNvPr id="12" name="Rectangle 11"/>
          <p:cNvSpPr/>
          <p:nvPr/>
        </p:nvSpPr>
        <p:spPr>
          <a:xfrm>
            <a:off x="410440" y="4598129"/>
            <a:ext cx="344148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dirty="0"/>
              <a:t>      +  8/20 = 19/20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4572656" y="4698106"/>
            <a:ext cx="4045763" cy="646331"/>
          </a:xfrm>
          <a:prstGeom prst="rect">
            <a:avLst/>
          </a:prstGeom>
          <a:noFill/>
          <a:ln>
            <a:solidFill>
              <a:schemeClr val="bg1"/>
            </a:solidFill>
          </a:ln>
        </p:spPr>
        <p:txBody>
          <a:bodyPr wrap="square" rtlCol="0">
            <a:spAutoFit/>
          </a:bodyPr>
          <a:lstStyle/>
          <a:p>
            <a:r>
              <a:rPr lang="en-GB" sz="1200" dirty="0">
                <a:latin typeface="CCW Precursive 3" panose="03050602040000000000" pitchFamily="66" charset="0"/>
              </a:rPr>
              <a:t>At the party, there are </a:t>
            </a:r>
            <a:r>
              <a:rPr lang="en-GB" sz="1200" b="1" dirty="0">
                <a:latin typeface="CCW Precursive 3" panose="03050602040000000000" pitchFamily="66" charset="0"/>
              </a:rPr>
              <a:t>8</a:t>
            </a:r>
            <a:r>
              <a:rPr lang="en-GB" sz="1200" dirty="0">
                <a:latin typeface="CCW Precursive 3" panose="03050602040000000000" pitchFamily="66" charset="0"/>
              </a:rPr>
              <a:t> plates with </a:t>
            </a:r>
            <a:r>
              <a:rPr lang="en-GB" sz="1200" b="1" dirty="0">
                <a:latin typeface="CCW Precursive 3" panose="03050602040000000000" pitchFamily="66" charset="0"/>
              </a:rPr>
              <a:t>9</a:t>
            </a:r>
            <a:r>
              <a:rPr lang="en-GB" sz="1200" dirty="0">
                <a:latin typeface="CCW Precursive 3" panose="03050602040000000000" pitchFamily="66" charset="0"/>
              </a:rPr>
              <a:t> biscuits on each. How many biscuits are there altogether?</a:t>
            </a:r>
          </a:p>
        </p:txBody>
      </p:sp>
      <p:sp>
        <p:nvSpPr>
          <p:cNvPr id="18" name="Rectangle 17"/>
          <p:cNvSpPr/>
          <p:nvPr/>
        </p:nvSpPr>
        <p:spPr>
          <a:xfrm>
            <a:off x="482639" y="495248"/>
            <a:ext cx="576064" cy="266178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AF8584AE-7BD5-4FE5-931A-A74AFDB965EF}"/>
              </a:ext>
            </a:extLst>
          </p:cNvPr>
          <p:cNvSpPr/>
          <p:nvPr/>
        </p:nvSpPr>
        <p:spPr>
          <a:xfrm>
            <a:off x="410440" y="4475971"/>
            <a:ext cx="268878" cy="571525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174871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495248"/>
            <a:ext cx="4514787" cy="216024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22487" y="591108"/>
            <a:ext cx="4411868" cy="21612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2422415"/>
            <a:ext cx="4514787" cy="216024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66373" y="2457185"/>
            <a:ext cx="4411868" cy="218540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8073" y="4582655"/>
            <a:ext cx="4322527" cy="2016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2610450" y="83661"/>
            <a:ext cx="491387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u="sng" dirty="0">
                <a:latin typeface="CCW Precursive 3" panose="03050602040000000000" pitchFamily="66" charset="0"/>
              </a:rPr>
              <a:t>Five a day</a:t>
            </a:r>
            <a:r>
              <a:rPr lang="en-GB" dirty="0">
                <a:latin typeface="CCW Precursive 3" panose="03050602040000000000" pitchFamily="66" charset="0"/>
              </a:rPr>
              <a:t> </a:t>
            </a:r>
            <a:r>
              <a:rPr lang="en-GB" u="sng" dirty="0">
                <a:latin typeface="CCW Precursive 3" panose="03050602040000000000" pitchFamily="66" charset="0"/>
              </a:rPr>
              <a:t>MILD</a:t>
            </a:r>
            <a:r>
              <a:rPr lang="en-GB" dirty="0">
                <a:latin typeface="CCW Precursive 3" panose="03050602040000000000" pitchFamily="66" charset="0"/>
              </a:rPr>
              <a:t>     </a:t>
            </a:r>
            <a:r>
              <a:rPr lang="en-GB" sz="1400" u="sng" dirty="0">
                <a:latin typeface="CCW Precursive 3" panose="03050602040000000000" pitchFamily="66" charset="0"/>
              </a:rPr>
              <a:t>16/6/2020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600800" y="429665"/>
            <a:ext cx="367240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2628  -  1483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4946011" y="526176"/>
            <a:ext cx="367240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  12 x 4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4844404" y="2470822"/>
            <a:ext cx="404807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Write </a:t>
            </a:r>
            <a:r>
              <a:rPr lang="en-GB" b="1" dirty="0"/>
              <a:t>one thousand four hundred and thirty</a:t>
            </a:r>
            <a:r>
              <a:rPr lang="en-GB" dirty="0"/>
              <a:t> in digits.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410440" y="2470822"/>
            <a:ext cx="3672408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 2158 + 1470</a:t>
            </a:r>
          </a:p>
          <a:p>
            <a:endParaRPr lang="en-GB" dirty="0"/>
          </a:p>
          <a:p>
            <a:endParaRPr lang="en-GB" dirty="0"/>
          </a:p>
          <a:p>
            <a:endParaRPr lang="en-GB" dirty="0"/>
          </a:p>
        </p:txBody>
      </p:sp>
      <p:sp>
        <p:nvSpPr>
          <p:cNvPr id="12" name="Rectangle 11"/>
          <p:cNvSpPr/>
          <p:nvPr/>
        </p:nvSpPr>
        <p:spPr>
          <a:xfrm>
            <a:off x="410440" y="4598129"/>
            <a:ext cx="2145336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dirty="0"/>
              <a:t>       +  8/20 = 19/20</a:t>
            </a:r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DB6A8396-E747-4269-AD48-788AB19A0AF8}"/>
              </a:ext>
            </a:extLst>
          </p:cNvPr>
          <p:cNvSpPr/>
          <p:nvPr/>
        </p:nvSpPr>
        <p:spPr>
          <a:xfrm>
            <a:off x="4748070" y="4598129"/>
            <a:ext cx="4160701" cy="1896267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en-GB" dirty="0"/>
          </a:p>
        </p:txBody>
      </p:sp>
      <p:sp>
        <p:nvSpPr>
          <p:cNvPr id="2" name="Rectangle 1"/>
          <p:cNvSpPr/>
          <p:nvPr/>
        </p:nvSpPr>
        <p:spPr>
          <a:xfrm>
            <a:off x="4748070" y="4644295"/>
            <a:ext cx="4072402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1200" dirty="0">
                <a:latin typeface="CCW Precursive 3" panose="03050602040000000000" pitchFamily="66" charset="0"/>
              </a:rPr>
              <a:t>At the party, there are </a:t>
            </a:r>
            <a:r>
              <a:rPr lang="en-GB" sz="1200" b="1" dirty="0">
                <a:latin typeface="CCW Precursive 3" panose="03050602040000000000" pitchFamily="66" charset="0"/>
              </a:rPr>
              <a:t>8</a:t>
            </a:r>
            <a:r>
              <a:rPr lang="en-GB" sz="1200" dirty="0">
                <a:latin typeface="CCW Precursive 3" panose="03050602040000000000" pitchFamily="66" charset="0"/>
              </a:rPr>
              <a:t> plates with </a:t>
            </a:r>
            <a:r>
              <a:rPr lang="en-GB" sz="1200" b="1" dirty="0">
                <a:latin typeface="CCW Precursive 3" panose="03050602040000000000" pitchFamily="66" charset="0"/>
              </a:rPr>
              <a:t>3</a:t>
            </a:r>
            <a:r>
              <a:rPr lang="en-GB" sz="1200" dirty="0">
                <a:latin typeface="CCW Precursive 3" panose="03050602040000000000" pitchFamily="66" charset="0"/>
              </a:rPr>
              <a:t> biscuits on each. How many biscuits are there altogether?</a:t>
            </a:r>
          </a:p>
        </p:txBody>
      </p:sp>
      <p:sp>
        <p:nvSpPr>
          <p:cNvPr id="17" name="Rectangle 16">
            <a:extLst>
              <a:ext uri="{FF2B5EF4-FFF2-40B4-BE49-F238E27FC236}">
                <a16:creationId xmlns:a16="http://schemas.microsoft.com/office/drawing/2014/main" id="{F4F5DCE0-3DC2-43C0-AA9C-20716F76B889}"/>
              </a:ext>
            </a:extLst>
          </p:cNvPr>
          <p:cNvSpPr/>
          <p:nvPr/>
        </p:nvSpPr>
        <p:spPr>
          <a:xfrm>
            <a:off x="499072" y="4395935"/>
            <a:ext cx="268878" cy="571525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6237547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495248"/>
            <a:ext cx="4514787" cy="216024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22487" y="591108"/>
            <a:ext cx="4411868" cy="21612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2444253"/>
            <a:ext cx="4514787" cy="216024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66373" y="2422415"/>
            <a:ext cx="4411868" cy="218540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8073" y="4582655"/>
            <a:ext cx="4322527" cy="2016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2632154" y="73537"/>
            <a:ext cx="389419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u="sng" dirty="0">
                <a:latin typeface="CCW Precursive 3" panose="03050602040000000000" pitchFamily="66" charset="0"/>
              </a:rPr>
              <a:t>Five a day</a:t>
            </a:r>
            <a:r>
              <a:rPr lang="en-GB" dirty="0">
                <a:latin typeface="CCW Precursive 3" panose="03050602040000000000" pitchFamily="66" charset="0"/>
              </a:rPr>
              <a:t>     </a:t>
            </a:r>
            <a:r>
              <a:rPr lang="en-GB" sz="1400" u="sng" dirty="0">
                <a:latin typeface="CCW Precursive 3" panose="03050602040000000000" pitchFamily="66" charset="0"/>
              </a:rPr>
              <a:t>17/6/2020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-181928" y="481638"/>
            <a:ext cx="367240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            14,578 +               = 18,468</a:t>
            </a:r>
          </a:p>
          <a:p>
            <a:endParaRPr lang="en-GB" dirty="0"/>
          </a:p>
        </p:txBody>
      </p:sp>
      <p:sp>
        <p:nvSpPr>
          <p:cNvPr id="14" name="TextBox 13"/>
          <p:cNvSpPr txBox="1"/>
          <p:nvPr/>
        </p:nvSpPr>
        <p:spPr>
          <a:xfrm>
            <a:off x="4946011" y="526176"/>
            <a:ext cx="367240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   3254  x 6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5076056" y="2414295"/>
            <a:ext cx="367240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56 ÷ 7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354569" y="2332322"/>
            <a:ext cx="441173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Write </a:t>
            </a:r>
            <a:r>
              <a:rPr lang="en-GB" b="1" dirty="0"/>
              <a:t>13,501 </a:t>
            </a:r>
            <a:r>
              <a:rPr lang="en-GB" dirty="0"/>
              <a:t>in words.</a:t>
            </a:r>
          </a:p>
        </p:txBody>
      </p:sp>
      <p:sp>
        <p:nvSpPr>
          <p:cNvPr id="17" name="Rectangle 16">
            <a:extLst>
              <a:ext uri="{FF2B5EF4-FFF2-40B4-BE49-F238E27FC236}">
                <a16:creationId xmlns:a16="http://schemas.microsoft.com/office/drawing/2014/main" id="{DB6A8396-E747-4269-AD48-788AB19A0AF8}"/>
              </a:ext>
            </a:extLst>
          </p:cNvPr>
          <p:cNvSpPr/>
          <p:nvPr/>
        </p:nvSpPr>
        <p:spPr>
          <a:xfrm>
            <a:off x="4523382" y="4642633"/>
            <a:ext cx="4225082" cy="1896267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endParaRPr lang="en-GB" dirty="0"/>
          </a:p>
        </p:txBody>
      </p:sp>
      <p:sp>
        <p:nvSpPr>
          <p:cNvPr id="12" name="Rectangle 11"/>
          <p:cNvSpPr/>
          <p:nvPr/>
        </p:nvSpPr>
        <p:spPr>
          <a:xfrm>
            <a:off x="676244" y="4536489"/>
            <a:ext cx="344148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dirty="0"/>
              <a:t>- 6/18 = 3/18 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4572656" y="4698106"/>
            <a:ext cx="4045763" cy="830997"/>
          </a:xfrm>
          <a:prstGeom prst="rect">
            <a:avLst/>
          </a:prstGeom>
          <a:noFill/>
          <a:ln>
            <a:solidFill>
              <a:schemeClr val="bg1"/>
            </a:solidFill>
          </a:ln>
        </p:spPr>
        <p:txBody>
          <a:bodyPr wrap="square" rtlCol="0">
            <a:spAutoFit/>
          </a:bodyPr>
          <a:lstStyle/>
          <a:p>
            <a:r>
              <a:rPr lang="en-GB" sz="1200" dirty="0">
                <a:latin typeface="CCW Precursive 3" panose="03050602040000000000" pitchFamily="66" charset="0"/>
              </a:rPr>
              <a:t>There are </a:t>
            </a:r>
            <a:r>
              <a:rPr lang="en-GB" sz="1200" b="1" dirty="0">
                <a:latin typeface="CCW Precursive 3" panose="03050602040000000000" pitchFamily="66" charset="0"/>
              </a:rPr>
              <a:t>750 </a:t>
            </a:r>
            <a:r>
              <a:rPr lang="en-GB" sz="1200" dirty="0">
                <a:latin typeface="CCW Precursive 3" panose="03050602040000000000" pitchFamily="66" charset="0"/>
              </a:rPr>
              <a:t> people at the party. There are </a:t>
            </a:r>
            <a:r>
              <a:rPr lang="en-GB" sz="1200" b="1" dirty="0">
                <a:latin typeface="CCW Precursive 3" panose="03050602040000000000" pitchFamily="66" charset="0"/>
              </a:rPr>
              <a:t>236 </a:t>
            </a:r>
            <a:r>
              <a:rPr lang="en-GB" sz="1200" dirty="0">
                <a:latin typeface="CCW Precursive 3" panose="03050602040000000000" pitchFamily="66" charset="0"/>
              </a:rPr>
              <a:t>boys and </a:t>
            </a:r>
            <a:r>
              <a:rPr lang="en-GB" sz="1200" b="1" dirty="0">
                <a:latin typeface="CCW Precursive 3" panose="03050602040000000000" pitchFamily="66" charset="0"/>
              </a:rPr>
              <a:t>294 </a:t>
            </a:r>
            <a:r>
              <a:rPr lang="en-GB" sz="1200" dirty="0">
                <a:latin typeface="CCW Precursive 3" panose="03050602040000000000" pitchFamily="66" charset="0"/>
              </a:rPr>
              <a:t>girls. The rest are adults How many adults are at the party?</a:t>
            </a:r>
          </a:p>
        </p:txBody>
      </p:sp>
      <p:sp>
        <p:nvSpPr>
          <p:cNvPr id="18" name="Rectangle 17"/>
          <p:cNvSpPr/>
          <p:nvPr/>
        </p:nvSpPr>
        <p:spPr>
          <a:xfrm>
            <a:off x="1403648" y="506174"/>
            <a:ext cx="576064" cy="266178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9" name="Rectangle 18">
            <a:extLst>
              <a:ext uri="{FF2B5EF4-FFF2-40B4-BE49-F238E27FC236}">
                <a16:creationId xmlns:a16="http://schemas.microsoft.com/office/drawing/2014/main" id="{249F6F1C-CB24-4DDA-A700-E5E4DE9596A0}"/>
              </a:ext>
            </a:extLst>
          </p:cNvPr>
          <p:cNvSpPr/>
          <p:nvPr/>
        </p:nvSpPr>
        <p:spPr>
          <a:xfrm>
            <a:off x="410440" y="4475971"/>
            <a:ext cx="268878" cy="571525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3045230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495248"/>
            <a:ext cx="4514787" cy="216024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22487" y="591108"/>
            <a:ext cx="4411868" cy="21612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2422415"/>
            <a:ext cx="4514787" cy="216024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66373" y="2457185"/>
            <a:ext cx="4411868" cy="218540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5101" y="4598129"/>
            <a:ext cx="4322527" cy="2016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2610450" y="83661"/>
            <a:ext cx="491387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u="sng" dirty="0">
                <a:latin typeface="CCW Precursive 3" panose="03050602040000000000" pitchFamily="66" charset="0"/>
              </a:rPr>
              <a:t>Five a day</a:t>
            </a:r>
            <a:r>
              <a:rPr lang="en-GB" dirty="0">
                <a:latin typeface="CCW Precursive 3" panose="03050602040000000000" pitchFamily="66" charset="0"/>
              </a:rPr>
              <a:t> </a:t>
            </a:r>
            <a:r>
              <a:rPr lang="en-GB" u="sng" dirty="0">
                <a:latin typeface="CCW Precursive 3" panose="03050602040000000000" pitchFamily="66" charset="0"/>
              </a:rPr>
              <a:t>MILD</a:t>
            </a:r>
            <a:r>
              <a:rPr lang="en-GB" dirty="0">
                <a:latin typeface="CCW Precursive 3" panose="03050602040000000000" pitchFamily="66" charset="0"/>
              </a:rPr>
              <a:t>     </a:t>
            </a:r>
            <a:r>
              <a:rPr lang="en-GB" sz="1400" u="sng" dirty="0">
                <a:latin typeface="CCW Precursive 3" panose="03050602040000000000" pitchFamily="66" charset="0"/>
              </a:rPr>
              <a:t>17/6/2020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4946011" y="526176"/>
            <a:ext cx="367240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 </a:t>
            </a:r>
            <a:r>
              <a:rPr lang="en-GB" dirty="0">
                <a:solidFill>
                  <a:prstClr val="black"/>
                </a:solidFill>
              </a:rPr>
              <a:t>4 x               = 32  </a:t>
            </a:r>
            <a:endParaRPr lang="en-GB" dirty="0"/>
          </a:p>
        </p:txBody>
      </p:sp>
      <p:sp>
        <p:nvSpPr>
          <p:cNvPr id="15" name="TextBox 14"/>
          <p:cNvSpPr txBox="1"/>
          <p:nvPr/>
        </p:nvSpPr>
        <p:spPr>
          <a:xfrm>
            <a:off x="4844404" y="2470822"/>
            <a:ext cx="404807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Write </a:t>
            </a:r>
            <a:r>
              <a:rPr lang="en-GB" b="1" dirty="0"/>
              <a:t>four thousand nine hundred and eighty-one</a:t>
            </a:r>
            <a:r>
              <a:rPr lang="en-GB" dirty="0"/>
              <a:t> in digits.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410440" y="2470822"/>
            <a:ext cx="367240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3527 + 1283</a:t>
            </a:r>
          </a:p>
        </p:txBody>
      </p:sp>
      <p:sp>
        <p:nvSpPr>
          <p:cNvPr id="12" name="Rectangle 11"/>
          <p:cNvSpPr/>
          <p:nvPr/>
        </p:nvSpPr>
        <p:spPr>
          <a:xfrm>
            <a:off x="410440" y="4598129"/>
            <a:ext cx="200132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dirty="0"/>
              <a:t>     - 6/18 = 3/18 </a:t>
            </a:r>
          </a:p>
          <a:p>
            <a:endParaRPr lang="en-GB" dirty="0"/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DB6A8396-E747-4269-AD48-788AB19A0AF8}"/>
              </a:ext>
            </a:extLst>
          </p:cNvPr>
          <p:cNvSpPr/>
          <p:nvPr/>
        </p:nvSpPr>
        <p:spPr>
          <a:xfrm>
            <a:off x="4772824" y="4595679"/>
            <a:ext cx="4160701" cy="1896267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en-GB" dirty="0"/>
          </a:p>
        </p:txBody>
      </p:sp>
      <p:sp>
        <p:nvSpPr>
          <p:cNvPr id="2" name="Rectangle 1"/>
          <p:cNvSpPr/>
          <p:nvPr/>
        </p:nvSpPr>
        <p:spPr>
          <a:xfrm>
            <a:off x="4748070" y="4644295"/>
            <a:ext cx="4072402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1200" dirty="0">
                <a:latin typeface="CCW Precursive 3" panose="03050602040000000000" pitchFamily="66" charset="0"/>
              </a:rPr>
              <a:t>There are </a:t>
            </a:r>
            <a:r>
              <a:rPr lang="en-GB" sz="1200" b="1" dirty="0">
                <a:latin typeface="CCW Precursive 3" panose="03050602040000000000" pitchFamily="66" charset="0"/>
              </a:rPr>
              <a:t>236 </a:t>
            </a:r>
            <a:r>
              <a:rPr lang="en-GB" sz="1200" dirty="0">
                <a:latin typeface="CCW Precursive 3" panose="03050602040000000000" pitchFamily="66" charset="0"/>
              </a:rPr>
              <a:t>boys and </a:t>
            </a:r>
            <a:r>
              <a:rPr lang="en-GB" sz="1200" b="1" dirty="0">
                <a:latin typeface="CCW Precursive 3" panose="03050602040000000000" pitchFamily="66" charset="0"/>
              </a:rPr>
              <a:t>294 </a:t>
            </a:r>
            <a:r>
              <a:rPr lang="en-GB" sz="1200" dirty="0">
                <a:latin typeface="CCW Precursive 3" panose="03050602040000000000" pitchFamily="66" charset="0"/>
              </a:rPr>
              <a:t>girls at the party. How many children are at the party altogether?</a:t>
            </a:r>
          </a:p>
        </p:txBody>
      </p:sp>
      <p:sp>
        <p:nvSpPr>
          <p:cNvPr id="17" name="Rectangle 16">
            <a:extLst>
              <a:ext uri="{FF2B5EF4-FFF2-40B4-BE49-F238E27FC236}">
                <a16:creationId xmlns:a16="http://schemas.microsoft.com/office/drawing/2014/main" id="{E3A41646-6635-41C7-9D42-DA6C5A050345}"/>
              </a:ext>
            </a:extLst>
          </p:cNvPr>
          <p:cNvSpPr/>
          <p:nvPr/>
        </p:nvSpPr>
        <p:spPr>
          <a:xfrm>
            <a:off x="5436096" y="557388"/>
            <a:ext cx="576064" cy="266178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B556C835-2D26-448C-999B-91FEB2CBA245}"/>
              </a:ext>
            </a:extLst>
          </p:cNvPr>
          <p:cNvSpPr/>
          <p:nvPr/>
        </p:nvSpPr>
        <p:spPr>
          <a:xfrm>
            <a:off x="410440" y="565584"/>
            <a:ext cx="129715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dirty="0"/>
              <a:t>1600 - 1999</a:t>
            </a:r>
          </a:p>
        </p:txBody>
      </p:sp>
      <p:sp>
        <p:nvSpPr>
          <p:cNvPr id="18" name="Rectangle 17">
            <a:extLst>
              <a:ext uri="{FF2B5EF4-FFF2-40B4-BE49-F238E27FC236}">
                <a16:creationId xmlns:a16="http://schemas.microsoft.com/office/drawing/2014/main" id="{B0194259-FDC2-4201-8465-B5AB30B42AC3}"/>
              </a:ext>
            </a:extLst>
          </p:cNvPr>
          <p:cNvSpPr/>
          <p:nvPr/>
        </p:nvSpPr>
        <p:spPr>
          <a:xfrm>
            <a:off x="410440" y="4475971"/>
            <a:ext cx="268878" cy="571525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6604720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495248"/>
            <a:ext cx="4514787" cy="216024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22487" y="591108"/>
            <a:ext cx="4411868" cy="21612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2444253"/>
            <a:ext cx="4514787" cy="216024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66373" y="2422415"/>
            <a:ext cx="4411868" cy="218540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8073" y="4582655"/>
            <a:ext cx="4322527" cy="2016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2632154" y="73537"/>
            <a:ext cx="389419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u="sng" dirty="0">
                <a:latin typeface="CCW Precursive 3" panose="03050602040000000000" pitchFamily="66" charset="0"/>
              </a:rPr>
              <a:t>Five a day</a:t>
            </a:r>
            <a:r>
              <a:rPr lang="en-GB" dirty="0">
                <a:latin typeface="CCW Precursive 3" panose="03050602040000000000" pitchFamily="66" charset="0"/>
              </a:rPr>
              <a:t>     </a:t>
            </a:r>
            <a:r>
              <a:rPr lang="en-GB" sz="1400" u="sng" dirty="0">
                <a:latin typeface="CCW Precursive 3" panose="03050602040000000000" pitchFamily="66" charset="0"/>
              </a:rPr>
              <a:t>18/6/2020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-180528" y="495248"/>
            <a:ext cx="367240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           10,000 – 5555</a:t>
            </a:r>
          </a:p>
          <a:p>
            <a:endParaRPr lang="en-GB" dirty="0"/>
          </a:p>
        </p:txBody>
      </p:sp>
      <p:sp>
        <p:nvSpPr>
          <p:cNvPr id="14" name="TextBox 13"/>
          <p:cNvSpPr txBox="1"/>
          <p:nvPr/>
        </p:nvSpPr>
        <p:spPr>
          <a:xfrm>
            <a:off x="4946011" y="526176"/>
            <a:ext cx="367240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   3742  x 6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4812078" y="2447973"/>
            <a:ext cx="367240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72 ÷ 9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354569" y="2332322"/>
            <a:ext cx="441173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Write </a:t>
            </a:r>
            <a:r>
              <a:rPr lang="en-GB" b="1" dirty="0"/>
              <a:t>fifteen thousand eight hundred and sixty-six </a:t>
            </a:r>
            <a:r>
              <a:rPr lang="en-GB" dirty="0"/>
              <a:t>in digits.</a:t>
            </a:r>
          </a:p>
        </p:txBody>
      </p:sp>
      <p:sp>
        <p:nvSpPr>
          <p:cNvPr id="17" name="Rectangle 16">
            <a:extLst>
              <a:ext uri="{FF2B5EF4-FFF2-40B4-BE49-F238E27FC236}">
                <a16:creationId xmlns:a16="http://schemas.microsoft.com/office/drawing/2014/main" id="{DB6A8396-E747-4269-AD48-788AB19A0AF8}"/>
              </a:ext>
            </a:extLst>
          </p:cNvPr>
          <p:cNvSpPr/>
          <p:nvPr/>
        </p:nvSpPr>
        <p:spPr>
          <a:xfrm>
            <a:off x="4523382" y="4642633"/>
            <a:ext cx="4225082" cy="1896267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endParaRPr lang="en-GB" dirty="0"/>
          </a:p>
        </p:txBody>
      </p:sp>
      <p:sp>
        <p:nvSpPr>
          <p:cNvPr id="12" name="Rectangle 11"/>
          <p:cNvSpPr/>
          <p:nvPr/>
        </p:nvSpPr>
        <p:spPr>
          <a:xfrm>
            <a:off x="410440" y="4598129"/>
            <a:ext cx="344148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dirty="0"/>
              <a:t>12/12 – 9/12 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4572656" y="4698106"/>
            <a:ext cx="4045763" cy="646331"/>
          </a:xfrm>
          <a:prstGeom prst="rect">
            <a:avLst/>
          </a:prstGeom>
          <a:noFill/>
          <a:ln>
            <a:solidFill>
              <a:schemeClr val="bg1"/>
            </a:solidFill>
          </a:ln>
        </p:spPr>
        <p:txBody>
          <a:bodyPr wrap="square" rtlCol="0">
            <a:spAutoFit/>
          </a:bodyPr>
          <a:lstStyle/>
          <a:p>
            <a:r>
              <a:rPr lang="en-GB" sz="1200" dirty="0">
                <a:latin typeface="CCW Precursive 3" panose="03050602040000000000" pitchFamily="66" charset="0"/>
              </a:rPr>
              <a:t>Sam has </a:t>
            </a:r>
            <a:r>
              <a:rPr lang="en-GB" sz="1200" b="1" dirty="0">
                <a:latin typeface="CCW Precursive 3" panose="03050602040000000000" pitchFamily="66" charset="0"/>
              </a:rPr>
              <a:t>£100</a:t>
            </a:r>
            <a:r>
              <a:rPr lang="en-GB" sz="1200" dirty="0">
                <a:latin typeface="CCW Precursive 3" panose="03050602040000000000" pitchFamily="66" charset="0"/>
              </a:rPr>
              <a:t>. He buys a game for </a:t>
            </a:r>
            <a:r>
              <a:rPr lang="en-GB" sz="1200" b="1" dirty="0">
                <a:latin typeface="CCW Precursive 3" panose="03050602040000000000" pitchFamily="66" charset="0"/>
              </a:rPr>
              <a:t>£37</a:t>
            </a:r>
            <a:r>
              <a:rPr lang="en-GB" sz="1200" dirty="0">
                <a:latin typeface="CCW Precursive 3" panose="03050602040000000000" pitchFamily="66" charset="0"/>
              </a:rPr>
              <a:t> and a game for </a:t>
            </a:r>
            <a:r>
              <a:rPr lang="en-GB" sz="1200" b="1" dirty="0">
                <a:latin typeface="CCW Precursive 3" panose="03050602040000000000" pitchFamily="66" charset="0"/>
              </a:rPr>
              <a:t>£49</a:t>
            </a:r>
            <a:r>
              <a:rPr lang="en-GB" sz="1200" dirty="0">
                <a:latin typeface="CCW Precursive 3" panose="03050602040000000000" pitchFamily="66" charset="0"/>
              </a:rPr>
              <a:t>. How much money does he have left?</a:t>
            </a:r>
          </a:p>
        </p:txBody>
      </p:sp>
    </p:spTree>
    <p:extLst>
      <p:ext uri="{BB962C8B-B14F-4D97-AF65-F5344CB8AC3E}">
        <p14:creationId xmlns:p14="http://schemas.microsoft.com/office/powerpoint/2010/main" val="208372562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495248"/>
            <a:ext cx="4514787" cy="216024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22487" y="591108"/>
            <a:ext cx="4411868" cy="21612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2422415"/>
            <a:ext cx="4514787" cy="216024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66373" y="2457185"/>
            <a:ext cx="4411868" cy="218540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5101" y="4598129"/>
            <a:ext cx="4322527" cy="2016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2610450" y="83661"/>
            <a:ext cx="491387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u="sng" dirty="0">
                <a:latin typeface="CCW Precursive 3" panose="03050602040000000000" pitchFamily="66" charset="0"/>
              </a:rPr>
              <a:t>Five a day</a:t>
            </a:r>
            <a:r>
              <a:rPr lang="en-GB" dirty="0">
                <a:latin typeface="CCW Precursive 3" panose="03050602040000000000" pitchFamily="66" charset="0"/>
              </a:rPr>
              <a:t> </a:t>
            </a:r>
            <a:r>
              <a:rPr lang="en-GB" u="sng" dirty="0">
                <a:latin typeface="CCW Precursive 3" panose="03050602040000000000" pitchFamily="66" charset="0"/>
              </a:rPr>
              <a:t>MILD</a:t>
            </a:r>
            <a:r>
              <a:rPr lang="en-GB" dirty="0">
                <a:latin typeface="CCW Precursive 3" panose="03050602040000000000" pitchFamily="66" charset="0"/>
              </a:rPr>
              <a:t>     </a:t>
            </a:r>
            <a:r>
              <a:rPr lang="en-GB" sz="1400" u="sng" dirty="0">
                <a:latin typeface="CCW Precursive 3" panose="03050602040000000000" pitchFamily="66" charset="0"/>
              </a:rPr>
              <a:t>18/6/2020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600800" y="429665"/>
            <a:ext cx="367240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2400  - 1279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4946011" y="526176"/>
            <a:ext cx="367240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 </a:t>
            </a:r>
            <a:r>
              <a:rPr lang="en-GB" dirty="0">
                <a:solidFill>
                  <a:prstClr val="black"/>
                </a:solidFill>
              </a:rPr>
              <a:t>5 x               = 45</a:t>
            </a:r>
            <a:endParaRPr lang="en-GB" dirty="0"/>
          </a:p>
        </p:txBody>
      </p:sp>
      <p:sp>
        <p:nvSpPr>
          <p:cNvPr id="15" name="TextBox 14"/>
          <p:cNvSpPr txBox="1"/>
          <p:nvPr/>
        </p:nvSpPr>
        <p:spPr>
          <a:xfrm>
            <a:off x="4844404" y="2470822"/>
            <a:ext cx="404807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Write </a:t>
            </a:r>
            <a:r>
              <a:rPr lang="en-GB" b="1" dirty="0"/>
              <a:t>6034 </a:t>
            </a:r>
            <a:r>
              <a:rPr lang="en-GB" dirty="0"/>
              <a:t>in digits.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480160" y="2457185"/>
            <a:ext cx="367240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3674 + 2389</a:t>
            </a:r>
          </a:p>
          <a:p>
            <a:endParaRPr lang="en-GB" dirty="0"/>
          </a:p>
        </p:txBody>
      </p:sp>
      <p:sp>
        <p:nvSpPr>
          <p:cNvPr id="12" name="Rectangle 11"/>
          <p:cNvSpPr/>
          <p:nvPr/>
        </p:nvSpPr>
        <p:spPr>
          <a:xfrm>
            <a:off x="410440" y="4598129"/>
            <a:ext cx="200132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dirty="0"/>
              <a:t>12/12 – 9/12 </a:t>
            </a:r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DB6A8396-E747-4269-AD48-788AB19A0AF8}"/>
              </a:ext>
            </a:extLst>
          </p:cNvPr>
          <p:cNvSpPr/>
          <p:nvPr/>
        </p:nvSpPr>
        <p:spPr>
          <a:xfrm>
            <a:off x="4772824" y="4595679"/>
            <a:ext cx="4160701" cy="1896267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en-GB" dirty="0"/>
          </a:p>
        </p:txBody>
      </p:sp>
      <p:sp>
        <p:nvSpPr>
          <p:cNvPr id="2" name="Rectangle 1"/>
          <p:cNvSpPr/>
          <p:nvPr/>
        </p:nvSpPr>
        <p:spPr>
          <a:xfrm>
            <a:off x="4748070" y="4644295"/>
            <a:ext cx="4072402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1200" dirty="0">
                <a:latin typeface="CCW Precursive 3" panose="03050602040000000000" pitchFamily="66" charset="0"/>
              </a:rPr>
              <a:t>Sam has </a:t>
            </a:r>
            <a:r>
              <a:rPr lang="en-GB" sz="1200" b="1" dirty="0">
                <a:latin typeface="CCW Precursive 3" panose="03050602040000000000" pitchFamily="66" charset="0"/>
              </a:rPr>
              <a:t>£100</a:t>
            </a:r>
            <a:r>
              <a:rPr lang="en-GB" sz="1200" dirty="0">
                <a:latin typeface="CCW Precursive 3" panose="03050602040000000000" pitchFamily="66" charset="0"/>
              </a:rPr>
              <a:t>. He buys a game for </a:t>
            </a:r>
            <a:r>
              <a:rPr lang="en-GB" sz="1200" b="1" dirty="0">
                <a:latin typeface="CCW Precursive 3" panose="03050602040000000000" pitchFamily="66" charset="0"/>
              </a:rPr>
              <a:t>£37</a:t>
            </a:r>
            <a:r>
              <a:rPr lang="en-GB" sz="1200" dirty="0">
                <a:latin typeface="CCW Precursive 3" panose="03050602040000000000" pitchFamily="66" charset="0"/>
              </a:rPr>
              <a:t>. How much money does he have left?</a:t>
            </a:r>
          </a:p>
        </p:txBody>
      </p:sp>
      <p:pic>
        <p:nvPicPr>
          <p:cNvPr id="17" name="Picture 16">
            <a:extLst>
              <a:ext uri="{FF2B5EF4-FFF2-40B4-BE49-F238E27FC236}">
                <a16:creationId xmlns:a16="http://schemas.microsoft.com/office/drawing/2014/main" id="{1B19393B-F4CF-425C-9F02-ECD6A2EA4D84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486533" y="548853"/>
            <a:ext cx="603556" cy="2926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5557315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495248"/>
            <a:ext cx="4514787" cy="216024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22487" y="591108"/>
            <a:ext cx="4411868" cy="21612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1135" y="2474254"/>
            <a:ext cx="4514787" cy="216024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66373" y="2422415"/>
            <a:ext cx="4411868" cy="218540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8073" y="4582655"/>
            <a:ext cx="4322527" cy="2016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2632154" y="73537"/>
            <a:ext cx="389419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u="sng" dirty="0">
                <a:latin typeface="CCW Precursive 3" panose="03050602040000000000" pitchFamily="66" charset="0"/>
              </a:rPr>
              <a:t>Five a day</a:t>
            </a:r>
            <a:r>
              <a:rPr lang="en-GB" dirty="0">
                <a:latin typeface="CCW Precursive 3" panose="03050602040000000000" pitchFamily="66" charset="0"/>
              </a:rPr>
              <a:t>     </a:t>
            </a:r>
            <a:r>
              <a:rPr lang="en-GB" sz="1400" u="sng" dirty="0">
                <a:latin typeface="CCW Precursive 3" panose="03050602040000000000" pitchFamily="66" charset="0"/>
              </a:rPr>
              <a:t>19/6/2020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-180528" y="495248"/>
            <a:ext cx="367240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           17,000 -              = 9876</a:t>
            </a:r>
          </a:p>
          <a:p>
            <a:endParaRPr lang="en-GB" dirty="0"/>
          </a:p>
          <a:p>
            <a:endParaRPr lang="en-GB" dirty="0"/>
          </a:p>
        </p:txBody>
      </p:sp>
      <p:sp>
        <p:nvSpPr>
          <p:cNvPr id="14" name="TextBox 13"/>
          <p:cNvSpPr txBox="1"/>
          <p:nvPr/>
        </p:nvSpPr>
        <p:spPr>
          <a:xfrm>
            <a:off x="4946011" y="526176"/>
            <a:ext cx="367240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 3560  x 5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4812078" y="2447973"/>
            <a:ext cx="367240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40 ÷ 8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374954" y="2484158"/>
            <a:ext cx="441173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Write </a:t>
            </a:r>
            <a:r>
              <a:rPr lang="en-GB" b="1" dirty="0"/>
              <a:t>17,812 </a:t>
            </a:r>
            <a:r>
              <a:rPr lang="en-GB" dirty="0"/>
              <a:t>in words.</a:t>
            </a:r>
            <a:endParaRPr lang="en-GB" b="1" dirty="0"/>
          </a:p>
        </p:txBody>
      </p:sp>
      <p:sp>
        <p:nvSpPr>
          <p:cNvPr id="17" name="Rectangle 16">
            <a:extLst>
              <a:ext uri="{FF2B5EF4-FFF2-40B4-BE49-F238E27FC236}">
                <a16:creationId xmlns:a16="http://schemas.microsoft.com/office/drawing/2014/main" id="{DB6A8396-E747-4269-AD48-788AB19A0AF8}"/>
              </a:ext>
            </a:extLst>
          </p:cNvPr>
          <p:cNvSpPr/>
          <p:nvPr/>
        </p:nvSpPr>
        <p:spPr>
          <a:xfrm>
            <a:off x="4523382" y="4642633"/>
            <a:ext cx="4225082" cy="1896267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endParaRPr lang="en-GB" dirty="0"/>
          </a:p>
        </p:txBody>
      </p:sp>
      <p:sp>
        <p:nvSpPr>
          <p:cNvPr id="12" name="Rectangle 11"/>
          <p:cNvSpPr/>
          <p:nvPr/>
        </p:nvSpPr>
        <p:spPr>
          <a:xfrm>
            <a:off x="410440" y="4598129"/>
            <a:ext cx="344148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dirty="0"/>
              <a:t>7/16 +        14/16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4572656" y="4698106"/>
            <a:ext cx="4045763" cy="830997"/>
          </a:xfrm>
          <a:prstGeom prst="rect">
            <a:avLst/>
          </a:prstGeom>
          <a:noFill/>
          <a:ln>
            <a:solidFill>
              <a:schemeClr val="bg1"/>
            </a:solidFill>
          </a:ln>
        </p:spPr>
        <p:txBody>
          <a:bodyPr wrap="square" rtlCol="0">
            <a:spAutoFit/>
          </a:bodyPr>
          <a:lstStyle/>
          <a:p>
            <a:r>
              <a:rPr lang="en-GB" sz="1200" dirty="0">
                <a:latin typeface="CCW Precursive 3" panose="03050602040000000000" pitchFamily="66" charset="0"/>
              </a:rPr>
              <a:t>A Roman soldier marches </a:t>
            </a:r>
            <a:r>
              <a:rPr lang="en-GB" sz="1200" b="1" dirty="0">
                <a:latin typeface="CCW Precursive 3" panose="03050602040000000000" pitchFamily="66" charset="0"/>
              </a:rPr>
              <a:t>24 km </a:t>
            </a:r>
            <a:r>
              <a:rPr lang="en-GB" sz="1200" dirty="0">
                <a:latin typeface="CCW Precursive 3" panose="03050602040000000000" pitchFamily="66" charset="0"/>
              </a:rPr>
              <a:t>every day. How many kms does he march in a week?  </a:t>
            </a:r>
          </a:p>
          <a:p>
            <a:endParaRPr lang="en-GB" sz="1200" dirty="0">
              <a:latin typeface="CCW Precursive 3" panose="03050602040000000000" pitchFamily="66" charset="0"/>
            </a:endParaRPr>
          </a:p>
        </p:txBody>
      </p:sp>
      <p:sp>
        <p:nvSpPr>
          <p:cNvPr id="18" name="Rectangle 17"/>
          <p:cNvSpPr/>
          <p:nvPr/>
        </p:nvSpPr>
        <p:spPr>
          <a:xfrm>
            <a:off x="1331640" y="538002"/>
            <a:ext cx="576064" cy="266178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9" name="Rectangle 18">
            <a:extLst>
              <a:ext uri="{FF2B5EF4-FFF2-40B4-BE49-F238E27FC236}">
                <a16:creationId xmlns:a16="http://schemas.microsoft.com/office/drawing/2014/main" id="{FD00181F-952A-4CEC-B2C7-889B2667E75D}"/>
              </a:ext>
            </a:extLst>
          </p:cNvPr>
          <p:cNvSpPr/>
          <p:nvPr/>
        </p:nvSpPr>
        <p:spPr>
          <a:xfrm>
            <a:off x="1197201" y="4478126"/>
            <a:ext cx="268878" cy="571525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90747103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495248"/>
            <a:ext cx="4514787" cy="216024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22487" y="591108"/>
            <a:ext cx="4411868" cy="21612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2422415"/>
            <a:ext cx="4514787" cy="216024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66373" y="2457185"/>
            <a:ext cx="4411868" cy="218540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5101" y="4598129"/>
            <a:ext cx="4322527" cy="2016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2610450" y="83661"/>
            <a:ext cx="491387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u="sng" dirty="0">
                <a:latin typeface="CCW Precursive 3" panose="03050602040000000000" pitchFamily="66" charset="0"/>
              </a:rPr>
              <a:t>Five a day</a:t>
            </a:r>
            <a:r>
              <a:rPr lang="en-GB" dirty="0">
                <a:latin typeface="CCW Precursive 3" panose="03050602040000000000" pitchFamily="66" charset="0"/>
              </a:rPr>
              <a:t> </a:t>
            </a:r>
            <a:r>
              <a:rPr lang="en-GB" u="sng" dirty="0">
                <a:latin typeface="CCW Precursive 3" panose="03050602040000000000" pitchFamily="66" charset="0"/>
              </a:rPr>
              <a:t>MILD</a:t>
            </a:r>
            <a:r>
              <a:rPr lang="en-GB" dirty="0">
                <a:latin typeface="CCW Precursive 3" panose="03050602040000000000" pitchFamily="66" charset="0"/>
              </a:rPr>
              <a:t>     </a:t>
            </a:r>
            <a:r>
              <a:rPr lang="en-GB" sz="1400" u="sng" dirty="0">
                <a:latin typeface="CCW Precursive 3" panose="03050602040000000000" pitchFamily="66" charset="0"/>
              </a:rPr>
              <a:t>19/6/2020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600800" y="429665"/>
            <a:ext cx="367240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5000  - 2536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4946011" y="526176"/>
            <a:ext cx="367240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          x 6 = 24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4844404" y="2470822"/>
            <a:ext cx="404807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Write </a:t>
            </a:r>
            <a:r>
              <a:rPr lang="en-GB" b="1" dirty="0"/>
              <a:t>5713</a:t>
            </a:r>
            <a:r>
              <a:rPr lang="en-GB" dirty="0"/>
              <a:t> in words.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480160" y="2457185"/>
            <a:ext cx="367240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1487 +              = 2000</a:t>
            </a:r>
          </a:p>
          <a:p>
            <a:endParaRPr lang="en-GB" dirty="0"/>
          </a:p>
        </p:txBody>
      </p:sp>
      <p:sp>
        <p:nvSpPr>
          <p:cNvPr id="12" name="Rectangle 11"/>
          <p:cNvSpPr/>
          <p:nvPr/>
        </p:nvSpPr>
        <p:spPr>
          <a:xfrm>
            <a:off x="410440" y="4598129"/>
            <a:ext cx="200132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dirty="0"/>
              <a:t>7/16 +        14/16</a:t>
            </a:r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DB6A8396-E747-4269-AD48-788AB19A0AF8}"/>
              </a:ext>
            </a:extLst>
          </p:cNvPr>
          <p:cNvSpPr/>
          <p:nvPr/>
        </p:nvSpPr>
        <p:spPr>
          <a:xfrm>
            <a:off x="4772824" y="4595679"/>
            <a:ext cx="4160701" cy="1896267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en-GB" dirty="0"/>
          </a:p>
        </p:txBody>
      </p:sp>
      <p:sp>
        <p:nvSpPr>
          <p:cNvPr id="2" name="Rectangle 1"/>
          <p:cNvSpPr/>
          <p:nvPr/>
        </p:nvSpPr>
        <p:spPr>
          <a:xfrm>
            <a:off x="4748070" y="4644295"/>
            <a:ext cx="4072402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1200" dirty="0">
                <a:latin typeface="CCW Precursive 3" panose="03050602040000000000" pitchFamily="66" charset="0"/>
              </a:rPr>
              <a:t>A Roman soldier marches </a:t>
            </a:r>
            <a:r>
              <a:rPr lang="en-GB" sz="1200" b="1" dirty="0">
                <a:latin typeface="CCW Precursive 3" panose="03050602040000000000" pitchFamily="66" charset="0"/>
              </a:rPr>
              <a:t>8 km </a:t>
            </a:r>
            <a:r>
              <a:rPr lang="en-GB" sz="1200" dirty="0">
                <a:latin typeface="CCW Precursive 3" panose="03050602040000000000" pitchFamily="66" charset="0"/>
              </a:rPr>
              <a:t>every day. How many kms does he march in three days?  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DFAA269-7E4F-410E-B30A-4222AF709F5A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76661" y="2487717"/>
            <a:ext cx="603556" cy="292633"/>
          </a:xfrm>
          <a:prstGeom prst="rect">
            <a:avLst/>
          </a:prstGeom>
        </p:spPr>
      </p:pic>
      <p:sp>
        <p:nvSpPr>
          <p:cNvPr id="17" name="Rectangle 16">
            <a:extLst>
              <a:ext uri="{FF2B5EF4-FFF2-40B4-BE49-F238E27FC236}">
                <a16:creationId xmlns:a16="http://schemas.microsoft.com/office/drawing/2014/main" id="{682C52D9-3A2F-4FB0-B128-0829129A307F}"/>
              </a:ext>
            </a:extLst>
          </p:cNvPr>
          <p:cNvSpPr/>
          <p:nvPr/>
        </p:nvSpPr>
        <p:spPr>
          <a:xfrm>
            <a:off x="1142222" y="4413954"/>
            <a:ext cx="268878" cy="646330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8" name="Picture 17">
            <a:extLst>
              <a:ext uri="{FF2B5EF4-FFF2-40B4-BE49-F238E27FC236}">
                <a16:creationId xmlns:a16="http://schemas.microsoft.com/office/drawing/2014/main" id="{5104D2EF-3E5D-405A-8F4C-3FC708479575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844404" y="607832"/>
            <a:ext cx="603556" cy="2926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67499952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1039</TotalTime>
  <Words>491</Words>
  <Application>Microsoft Office PowerPoint</Application>
  <PresentationFormat>On-screen Show (4:3)</PresentationFormat>
  <Paragraphs>71</Paragraphs>
  <Slides>10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4" baseType="lpstr">
      <vt:lpstr>Arial</vt:lpstr>
      <vt:lpstr>Calibri</vt:lpstr>
      <vt:lpstr>CCW Precursive 3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RM plc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MariA</dc:creator>
  <cp:lastModifiedBy>WhitfieldC</cp:lastModifiedBy>
  <cp:revision>126</cp:revision>
  <cp:lastPrinted>2019-04-26T06:42:41Z</cp:lastPrinted>
  <dcterms:created xsi:type="dcterms:W3CDTF">2018-07-12T09:26:10Z</dcterms:created>
  <dcterms:modified xsi:type="dcterms:W3CDTF">2020-06-11T08:05:39Z</dcterms:modified>
</cp:coreProperties>
</file>