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64" r:id="rId2"/>
    <p:sldId id="274" r:id="rId3"/>
    <p:sldId id="265" r:id="rId4"/>
    <p:sldId id="266" r:id="rId5"/>
    <p:sldId id="267" r:id="rId6"/>
    <p:sldId id="273" r:id="rId7"/>
    <p:sldId id="268" r:id="rId8"/>
    <p:sldId id="269" r:id="rId9"/>
    <p:sldId id="270" r:id="rId10"/>
    <p:sldId id="277" r:id="rId11"/>
    <p:sldId id="271" r:id="rId12"/>
    <p:sldId id="272" r:id="rId13"/>
    <p:sldId id="276" r:id="rId14"/>
  </p:sldIdLst>
  <p:sldSz cx="12188825" cy="6858000"/>
  <p:notesSz cx="6858000" cy="91440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9" pos="3839" userDrawn="1">
          <p15:clr>
            <a:srgbClr val="A4A3A4"/>
          </p15:clr>
        </p15:guide>
        <p15:guide id="10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280" autoAdjust="0"/>
  </p:normalViewPr>
  <p:slideViewPr>
    <p:cSldViewPr showGuides="1">
      <p:cViewPr varScale="1">
        <p:scale>
          <a:sx n="90" d="100"/>
          <a:sy n="90" d="100"/>
        </p:scale>
        <p:origin x="336" y="66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3" d="100"/>
          <a:sy n="63" d="100"/>
        </p:scale>
        <p:origin x="1986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73C59C-4E16-4A64-A766-34DB213E11B3}" type="datetimeFigureOut">
              <a:rPr lang="en-US">
                <a:solidFill>
                  <a:schemeClr val="tx2"/>
                </a:solidFill>
              </a:rPr>
              <a:t>9/22/2021</a:t>
            </a:fld>
            <a:endParaRPr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77566-CD65-4859-9FA1-43956DC85B8C}" type="slidenum">
              <a:rPr>
                <a:solidFill>
                  <a:schemeClr val="tx2"/>
                </a:solidFill>
              </a:rPr>
              <a:t>‹#›</a:t>
            </a:fld>
            <a:endParaRPr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983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95CF31C-F757-429C-A789-86504F04C3BE}" type="datetimeFigureOut">
              <a:rPr lang="en-US"/>
              <a:pPr/>
              <a:t>9/22/2021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8796F01-7154-41E0-B48B-A6921757531A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4077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2383" y="1498601"/>
            <a:ext cx="7008574" cy="3298825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5400" cap="none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2383" y="4927600"/>
            <a:ext cx="7008574" cy="1244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22770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A30F4-0B4E-4E4B-BC36-C30CD13F4E17}" type="datetimeFigureOut">
              <a:rPr lang="en-US"/>
              <a:t>9/22/2021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0BA0E-20D0-4E7C-B286-26C960A6788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6352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589" y="4445000"/>
            <a:ext cx="7008574" cy="1930400"/>
          </a:xfrm>
        </p:spPr>
        <p:txBody>
          <a:bodyPr anchor="t">
            <a:normAutofit/>
          </a:bodyPr>
          <a:lstStyle>
            <a:lvl1pPr algn="l">
              <a:defRPr sz="5400" b="0" cap="none" baseline="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589" y="3124200"/>
            <a:ext cx="7008574" cy="1296987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963402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30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1706581" indent="0">
              <a:buNone/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755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9/22/2021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8933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137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730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0162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755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9/22/2021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528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9/22/2021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676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9/22/2021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6873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961368" y="0"/>
            <a:ext cx="792273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21" y="1701800"/>
            <a:ext cx="3351927" cy="28448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21" y="4648200"/>
            <a:ext cx="3351927" cy="17272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9236" y="482600"/>
            <a:ext cx="6805427" cy="5892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en-US"/>
              <a:t>9/22/2021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6807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082258" y="0"/>
            <a:ext cx="802431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7765" y="4800600"/>
            <a:ext cx="7313295" cy="7620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2437765" y="279401"/>
            <a:ext cx="7313295" cy="4448175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37765" y="5562600"/>
            <a:ext cx="7313295" cy="8128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en-US"/>
              <a:t>9/22/2021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2133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en-US"/>
              <a:t>9/22/2021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1043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52633" y="274638"/>
            <a:ext cx="1422030" cy="589756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309" y="274638"/>
            <a:ext cx="8532178" cy="589756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en-US"/>
              <a:t>9/22/2021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5071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04721" y="0"/>
            <a:ext cx="11579384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309" y="1701800"/>
            <a:ext cx="10157354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309" y="6400801"/>
            <a:ext cx="2742486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fld id="{2DD204D1-F9BD-4643-8480-6EA41EB484F1}" type="datetimeFigureOut">
              <a:rPr lang="en-US" smtClean="0"/>
              <a:pPr/>
              <a:t>9/22/2021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07842" y="6400801"/>
            <a:ext cx="621630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7146" y="6400801"/>
            <a:ext cx="1107518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fld id="{EB37DED6-D4C7-42EE-AB49-D2E39E64FD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04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9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75" r:id="rId8"/>
    <p:sldLayoutId id="2147483676" r:id="rId9"/>
    <p:sldLayoutId id="2147483677" r:id="rId10"/>
    <p:sldLayoutId id="2147483678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1218987" rtl="0" eaLnBrk="1" latinLnBrk="0" hangingPunct="1">
        <a:lnSpc>
          <a:spcPct val="85000"/>
        </a:lnSpc>
        <a:spcBef>
          <a:spcPct val="0"/>
        </a:spcBef>
        <a:buNone/>
        <a:tabLst/>
        <a:defRPr sz="4400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5000"/>
        </a:lnSpc>
        <a:spcBef>
          <a:spcPts val="1866"/>
        </a:spcBef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1392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8037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683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328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437973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461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264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885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5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5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62164" y="3068960"/>
            <a:ext cx="3456384" cy="1210319"/>
          </a:xfrm>
        </p:spPr>
        <p:txBody>
          <a:bodyPr>
            <a:noAutofit/>
          </a:bodyPr>
          <a:lstStyle/>
          <a:p>
            <a:r>
              <a:rPr lang="en-US" sz="4800" u="sng" dirty="0"/>
              <a:t>Year 3</a:t>
            </a:r>
            <a:br>
              <a:rPr lang="en-US" sz="4800" u="sng" dirty="0"/>
            </a:br>
            <a:r>
              <a:rPr lang="en-US" sz="4800" u="sng" dirty="0"/>
              <a:t>Virtual Reading Workshop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CA2A98-C74B-4BE7-8905-70678FE1A4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44295" y="7020"/>
            <a:ext cx="4944530" cy="6984868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8539C831-26B6-4E62-A867-6FC5315BC8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3325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34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2207">
        <p:fade/>
      </p:transition>
    </mc:Choice>
    <mc:Fallback xmlns="">
      <p:transition spd="med" advTm="122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AE3D34D-2732-49B2-ACAE-D242BAC89D5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42650"/>
          <a:stretch/>
        </p:blipFill>
        <p:spPr>
          <a:xfrm>
            <a:off x="1845940" y="188640"/>
            <a:ext cx="7632848" cy="6125336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B967802-96A1-48C2-A8C5-7C84B3D908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3325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031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603">
        <p:fade/>
      </p:transition>
    </mc:Choice>
    <mc:Fallback xmlns="">
      <p:transition spd="med" advTm="476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97E8-94BA-4E0E-B429-8F8ACB0DC2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764" y="-243408"/>
            <a:ext cx="10157354" cy="1397000"/>
          </a:xfrm>
        </p:spPr>
        <p:txBody>
          <a:bodyPr/>
          <a:lstStyle/>
          <a:p>
            <a:r>
              <a:rPr lang="en-GB" u="sng" dirty="0"/>
              <a:t>Why is reading so important?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F9EBDC-29F4-4A2D-A3F5-71A739C0A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820" y="1701800"/>
            <a:ext cx="5976664" cy="482354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Reading is so important because it feeds into all aspects of adult life for every individual. There isn’t a day that goes by where you don’t read!</a:t>
            </a:r>
          </a:p>
          <a:p>
            <a:r>
              <a:rPr lang="en-GB" dirty="0"/>
              <a:t>Children with higher reading skills under the age of 10 see the impact through their salaries more than 25 years later. </a:t>
            </a:r>
          </a:p>
          <a:p>
            <a:r>
              <a:rPr lang="en-GB" dirty="0"/>
              <a:t>A strong reader at age 10 would earn 21% more an hour at age 38 on average than someone from a similar background with poor reading skills.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2" descr="25 Best Quotes About Reading">
            <a:extLst>
              <a:ext uri="{FF2B5EF4-FFF2-40B4-BE49-F238E27FC236}">
                <a16:creationId xmlns:a16="http://schemas.microsoft.com/office/drawing/2014/main" id="{9F334794-F1E5-445C-BF82-761E2FE6308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53" t="11924" r="14192" b="14001"/>
          <a:stretch/>
        </p:blipFill>
        <p:spPr bwMode="auto">
          <a:xfrm>
            <a:off x="7330860" y="1153592"/>
            <a:ext cx="4083900" cy="5704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DAD1885-9582-4F29-A541-480AB6DA56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3325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248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333">
        <p:fade/>
      </p:transition>
    </mc:Choice>
    <mc:Fallback xmlns="">
      <p:transition spd="med" advTm="303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EE77EF-8BAA-40A2-8D09-FCA8FA847D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764" y="-385016"/>
            <a:ext cx="11161240" cy="1397000"/>
          </a:xfrm>
        </p:spPr>
        <p:txBody>
          <a:bodyPr>
            <a:normAutofit/>
          </a:bodyPr>
          <a:lstStyle/>
          <a:p>
            <a:r>
              <a:rPr lang="en-GB" sz="4000" u="sng" dirty="0"/>
              <a:t>School expectations of reading at home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8AA118-94C1-475E-AF4F-2DAF8D3286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764" y="1196752"/>
            <a:ext cx="7382933" cy="504646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Read 5 times or more a week (on different days). This should include some reading with an adult. </a:t>
            </a:r>
          </a:p>
          <a:p>
            <a:r>
              <a:rPr lang="en-GB" dirty="0"/>
              <a:t>Reading record books signed and brought to school every day. Thursday is when we check the number of times they have read that week. </a:t>
            </a:r>
          </a:p>
          <a:p>
            <a:r>
              <a:rPr lang="en-GB" dirty="0"/>
              <a:t>Many Key Stage Two classes like to compete! It is a huge celebration when a class reaches 100%! </a:t>
            </a:r>
          </a:p>
          <a:p>
            <a:r>
              <a:rPr lang="en-GB" dirty="0"/>
              <a:t>If your child is not enjoying their reading book, they do not need to finish the book- encourage them to change it.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E5636D-FFEF-43E6-A41F-B2D05B745F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44697" y="1393416"/>
            <a:ext cx="4653136" cy="4653136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869B04AF-71FB-4E33-9F9A-00FF528942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3325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567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3900">
        <p:fade/>
      </p:transition>
    </mc:Choice>
    <mc:Fallback xmlns="">
      <p:transition spd="med" advTm="439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EE77EF-8BAA-40A2-8D09-FCA8FA847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Expectations of reading at school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8AA118-94C1-475E-AF4F-2DAF8D3286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5735" y="1700808"/>
            <a:ext cx="10157354" cy="489654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200" u="sng" dirty="0"/>
              <a:t>Accelerated Reader</a:t>
            </a:r>
          </a:p>
          <a:p>
            <a:r>
              <a:rPr lang="en-GB" dirty="0"/>
              <a:t>From KS2, all children will have access to Accelerated Reader. </a:t>
            </a:r>
          </a:p>
          <a:p>
            <a:r>
              <a:rPr lang="en-GB" dirty="0"/>
              <a:t>They begin with a STAR test which assesses their reading understanding which then generates a number range. The children then can read any book within this range. </a:t>
            </a:r>
          </a:p>
          <a:p>
            <a:r>
              <a:rPr lang="en-GB" dirty="0"/>
              <a:t>STAR tests are done every half term so we can monitor progress and adjust their number range.</a:t>
            </a:r>
          </a:p>
          <a:p>
            <a:r>
              <a:rPr lang="en-GB" dirty="0"/>
              <a:t>Once children have finished their reading book, they can complete a book quiz on the iPad. We expect the children to get 80% or more for their quizzes. This shows a great understanding of what they have read.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0D95393-9881-4C89-AA3C-827457C623A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3325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099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75539">
        <p:fade/>
      </p:transition>
    </mc:Choice>
    <mc:Fallback xmlns="">
      <p:transition spd="med" advTm="755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EE77EF-8BAA-40A2-8D09-FCA8FA847D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764" y="-459432"/>
            <a:ext cx="10157354" cy="1397000"/>
          </a:xfrm>
        </p:spPr>
        <p:txBody>
          <a:bodyPr/>
          <a:lstStyle/>
          <a:p>
            <a:r>
              <a:rPr lang="en-GB" u="sng" dirty="0"/>
              <a:t>Reading Road Map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B6D44C5-27BC-42EF-9116-2843A17169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0593" t="10305" r="34709" b="8828"/>
          <a:stretch/>
        </p:blipFill>
        <p:spPr>
          <a:xfrm>
            <a:off x="311707" y="1115084"/>
            <a:ext cx="3744416" cy="541954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2EA4B23-3ABB-4454-AEBB-6BE3E68EE85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8920" t="9051" r="33201" b="10100"/>
          <a:stretch/>
        </p:blipFill>
        <p:spPr>
          <a:xfrm>
            <a:off x="7102525" y="211825"/>
            <a:ext cx="4680520" cy="632280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22A82C7-B622-4CF2-8B36-FE6218A45CAE}"/>
              </a:ext>
            </a:extLst>
          </p:cNvPr>
          <p:cNvSpPr txBox="1"/>
          <p:nvPr/>
        </p:nvSpPr>
        <p:spPr>
          <a:xfrm>
            <a:off x="4150196" y="1115084"/>
            <a:ext cx="280831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 also have a reading road map. This is a selection of different types of books that will benefit your children and will be celebrated if you finish the Road Map by the end of Year 4!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385A8F3-E529-4547-A240-018B7FF3C2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3325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18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2613">
        <p:fade/>
      </p:transition>
    </mc:Choice>
    <mc:Fallback xmlns="">
      <p:transition spd="med" advTm="526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81F5FA-E99C-42DC-AF5B-49E8055C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772" y="-365844"/>
            <a:ext cx="10868883" cy="1397000"/>
          </a:xfrm>
        </p:spPr>
        <p:txBody>
          <a:bodyPr>
            <a:normAutofit/>
          </a:bodyPr>
          <a:lstStyle/>
          <a:p>
            <a:r>
              <a:rPr lang="en-GB" sz="4000" u="sng" dirty="0"/>
              <a:t>Reading for pleasure and enjoyment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AF2E15-8A83-4878-BF76-E218906A6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772" y="1340768"/>
            <a:ext cx="7200800" cy="4823544"/>
          </a:xfrm>
        </p:spPr>
        <p:txBody>
          <a:bodyPr>
            <a:normAutofit fontScale="85000" lnSpcReduction="10000"/>
          </a:bodyPr>
          <a:lstStyle/>
          <a:p>
            <a:r>
              <a:rPr lang="en-GB" dirty="0"/>
              <a:t>As well as reading being a key life skill, it is equally important for children to develop a love for reading. </a:t>
            </a:r>
          </a:p>
          <a:p>
            <a:r>
              <a:rPr lang="en-GB" dirty="0"/>
              <a:t>Some children may need support and modelling to help them recognise how much fun reading can be. </a:t>
            </a:r>
          </a:p>
          <a:p>
            <a:r>
              <a:rPr lang="en-GB" dirty="0"/>
              <a:t>Ways to instil a love for reading:</a:t>
            </a:r>
          </a:p>
          <a:p>
            <a:pPr>
              <a:buFontTx/>
              <a:buChar char="-"/>
            </a:pPr>
            <a:r>
              <a:rPr lang="en-GB" dirty="0"/>
              <a:t>Show your child that you love to read and enjoy books. </a:t>
            </a:r>
          </a:p>
          <a:p>
            <a:pPr>
              <a:buFontTx/>
              <a:buChar char="-"/>
            </a:pPr>
            <a:r>
              <a:rPr lang="en-GB" dirty="0"/>
              <a:t>They do not have to read books. This can be in the form of comics, newspapers, recipes, magazines etc! </a:t>
            </a:r>
          </a:p>
          <a:p>
            <a:pPr>
              <a:buFontTx/>
              <a:buChar char="-"/>
            </a:pPr>
            <a:r>
              <a:rPr lang="en-GB" dirty="0"/>
              <a:t>If your children prefers non-fiction, this is great too! </a:t>
            </a:r>
          </a:p>
          <a:p>
            <a:pPr>
              <a:buFontTx/>
              <a:buChar char="-"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CD4AA7B-341B-46AB-812B-294343C123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78971" y="1056080"/>
            <a:ext cx="3976082" cy="5694417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30612307-EFA1-469B-84E0-4F22F1B6CB5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3325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4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8595">
        <p:fade/>
      </p:transition>
    </mc:Choice>
    <mc:Fallback xmlns="">
      <p:transition spd="med" advTm="285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81F5FA-E99C-42DC-AF5B-49E8055C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5780" y="76200"/>
            <a:ext cx="10868883" cy="1397000"/>
          </a:xfrm>
        </p:spPr>
        <p:txBody>
          <a:bodyPr/>
          <a:lstStyle/>
          <a:p>
            <a:r>
              <a:rPr lang="en-GB" u="sng" dirty="0"/>
              <a:t>What does reading look like at home?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AF2E15-8A83-4878-BF76-E218906A6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9796" y="1701800"/>
            <a:ext cx="11305256" cy="4823544"/>
          </a:xfrm>
        </p:spPr>
        <p:txBody>
          <a:bodyPr/>
          <a:lstStyle/>
          <a:p>
            <a:r>
              <a:rPr lang="en-GB" dirty="0"/>
              <a:t>Taking it in turns to read. </a:t>
            </a:r>
          </a:p>
          <a:p>
            <a:r>
              <a:rPr lang="en-GB" dirty="0"/>
              <a:t>Showing children how you can use expression to bring the text to life.</a:t>
            </a:r>
          </a:p>
          <a:p>
            <a:r>
              <a:rPr lang="en-GB" dirty="0"/>
              <a:t>A quiet (</a:t>
            </a:r>
            <a:r>
              <a:rPr lang="en-GB" dirty="0" err="1"/>
              <a:t>ish</a:t>
            </a:r>
            <a:r>
              <a:rPr lang="en-GB" dirty="0"/>
              <a:t>) area so they can concentrate </a:t>
            </a:r>
          </a:p>
          <a:p>
            <a:r>
              <a:rPr lang="en-GB" dirty="0"/>
              <a:t>To make sure you have each other’s attention </a:t>
            </a:r>
          </a:p>
          <a:p>
            <a:r>
              <a:rPr lang="en-GB" dirty="0"/>
              <a:t>Allocate at least 10 minutes of dedicated time for reading together. This can become your special time!</a:t>
            </a:r>
          </a:p>
          <a:p>
            <a:r>
              <a:rPr lang="en-GB" dirty="0"/>
              <a:t>Have fun with different voices!</a:t>
            </a:r>
          </a:p>
          <a:p>
            <a:r>
              <a:rPr lang="en-GB" dirty="0"/>
              <a:t>MOST IMPORTANTLY- HAVE FUN!</a:t>
            </a:r>
          </a:p>
          <a:p>
            <a:endParaRPr lang="en-GB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A9F8D7F-178D-4B3C-98FB-EDDD247884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3325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129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1934">
        <p:fade/>
      </p:transition>
    </mc:Choice>
    <mc:Fallback xmlns="">
      <p:transition spd="med" advTm="5193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81F5FA-E99C-42DC-AF5B-49E8055C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5780" y="76200"/>
            <a:ext cx="10868883" cy="1397000"/>
          </a:xfrm>
        </p:spPr>
        <p:txBody>
          <a:bodyPr/>
          <a:lstStyle/>
          <a:p>
            <a:r>
              <a:rPr lang="en-GB" u="sng" dirty="0"/>
              <a:t>Strategies to help at home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AF2E15-8A83-4878-BF76-E218906A6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9796" y="1701800"/>
            <a:ext cx="11305256" cy="4823544"/>
          </a:xfrm>
        </p:spPr>
        <p:txBody>
          <a:bodyPr/>
          <a:lstStyle/>
          <a:p>
            <a:r>
              <a:rPr lang="en-GB" dirty="0"/>
              <a:t>Sharing a book</a:t>
            </a:r>
          </a:p>
          <a:p>
            <a:r>
              <a:rPr lang="en-GB" dirty="0"/>
              <a:t>Fastest fingers- Racing to find a key word the quickest.</a:t>
            </a:r>
          </a:p>
          <a:p>
            <a:r>
              <a:rPr lang="en-GB" dirty="0"/>
              <a:t>‘Tell me’ Questions (next slide)</a:t>
            </a:r>
          </a:p>
          <a:p>
            <a:r>
              <a:rPr lang="en-GB" dirty="0"/>
              <a:t>Re-read the sentence together. </a:t>
            </a:r>
          </a:p>
          <a:p>
            <a:r>
              <a:rPr lang="en-GB" dirty="0"/>
              <a:t>Asking children what they have just read. </a:t>
            </a:r>
          </a:p>
          <a:p>
            <a:r>
              <a:rPr lang="en-GB" dirty="0"/>
              <a:t>Reading the whole sentence to help with unknown words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F57923F-DE38-499B-86B3-CF4943BDCA7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3325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628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9">
        <p:fade/>
      </p:transition>
    </mc:Choice>
    <mc:Fallback xmlns="">
      <p:transition spd="med" advTm="300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B59CE-489A-4731-8B08-6CE56B53DD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Strategies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87ED44-E590-4A9C-90A6-0BA5ECD4AE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1804" y="1701800"/>
            <a:ext cx="10652859" cy="4470400"/>
          </a:xfrm>
        </p:spPr>
        <p:txBody>
          <a:bodyPr/>
          <a:lstStyle/>
          <a:p>
            <a:r>
              <a:rPr lang="en-GB" dirty="0"/>
              <a:t>If your child is struggling with a word, encourage them to use their phonics knowledge to sound out the word.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3600" dirty="0"/>
              <a:t>For example</a:t>
            </a:r>
          </a:p>
          <a:p>
            <a:pPr marL="0" indent="0" algn="ctr">
              <a:buNone/>
            </a:pPr>
            <a:r>
              <a:rPr lang="en-GB" sz="6000" dirty="0">
                <a:solidFill>
                  <a:srgbClr val="FF0000"/>
                </a:solidFill>
              </a:rPr>
              <a:t>ch</a:t>
            </a:r>
            <a:r>
              <a:rPr lang="en-GB" sz="6000" dirty="0">
                <a:solidFill>
                  <a:srgbClr val="00B050"/>
                </a:solidFill>
              </a:rPr>
              <a:t>ee</a:t>
            </a:r>
            <a:r>
              <a:rPr lang="en-GB" sz="6000" dirty="0"/>
              <a:t>k 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444F847-156D-4BBF-B3F0-4E991E807E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3325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97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7996">
        <p:fade/>
      </p:transition>
    </mc:Choice>
    <mc:Fallback xmlns="">
      <p:transition spd="med" advTm="179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4A97EE-718B-469D-96FD-4B5375F81F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772" y="-12700"/>
            <a:ext cx="10157354" cy="1397000"/>
          </a:xfrm>
        </p:spPr>
        <p:txBody>
          <a:bodyPr/>
          <a:lstStyle/>
          <a:p>
            <a:r>
              <a:rPr lang="en-GB" u="sng" dirty="0"/>
              <a:t>Tell me 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398D00-4383-45B8-B1D2-37973507B1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9756" y="1700808"/>
            <a:ext cx="11084907" cy="4471392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These are some questions that you could ask your children and discuss at home when reading together. </a:t>
            </a:r>
          </a:p>
          <a:p>
            <a:pPr marL="0" indent="0">
              <a:buNone/>
            </a:pPr>
            <a:r>
              <a:rPr lang="en-GB" u="sng" dirty="0"/>
              <a:t>The whole book</a:t>
            </a:r>
          </a:p>
          <a:p>
            <a:pPr marL="0" indent="0">
              <a:buNone/>
            </a:pPr>
            <a:r>
              <a:rPr lang="en-GB" dirty="0"/>
              <a:t>Was there anything you liked about this book? </a:t>
            </a:r>
          </a:p>
          <a:p>
            <a:pPr marL="0" indent="0">
              <a:buNone/>
            </a:pPr>
            <a:r>
              <a:rPr lang="en-GB" dirty="0"/>
              <a:t> What especially caught your attention? </a:t>
            </a:r>
          </a:p>
          <a:p>
            <a:pPr marL="0" indent="0">
              <a:buNone/>
            </a:pPr>
            <a:r>
              <a:rPr lang="en-GB" dirty="0"/>
              <a:t>What would you have liked more of?</a:t>
            </a:r>
          </a:p>
          <a:p>
            <a:pPr marL="0" indent="0">
              <a:buNone/>
            </a:pPr>
            <a:r>
              <a:rPr lang="en-GB" dirty="0"/>
              <a:t>Was there anything you disliked about this book? 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22A0AC6-F47F-4DE3-9453-E95C9D6BAFF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3325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735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1250">
        <p:fade/>
      </p:transition>
    </mc:Choice>
    <mc:Fallback xmlns="">
      <p:transition spd="med" advTm="212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4A97EE-718B-469D-96FD-4B5375F81F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5780" y="188640"/>
            <a:ext cx="11449272" cy="892944"/>
          </a:xfrm>
        </p:spPr>
        <p:txBody>
          <a:bodyPr>
            <a:normAutofit/>
          </a:bodyPr>
          <a:lstStyle/>
          <a:p>
            <a:r>
              <a:rPr lang="en-GB" u="sng" dirty="0"/>
              <a:t>Tell me Questions </a:t>
            </a:r>
            <a:r>
              <a:rPr lang="en-GB" sz="2000" u="sng" dirty="0"/>
              <a:t>(Please see website for more of these questions)</a:t>
            </a:r>
            <a:endParaRPr lang="en-GB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398D00-4383-45B8-B1D2-37973507B1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961" y="1385708"/>
            <a:ext cx="11377264" cy="51241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When you first saw this book, even before you read it, what kind of book did you think it was going to be? </a:t>
            </a:r>
          </a:p>
          <a:p>
            <a:pPr marL="0" indent="0">
              <a:buNone/>
            </a:pPr>
            <a:r>
              <a:rPr lang="en-GB" dirty="0"/>
              <a:t>What made you think this?</a:t>
            </a:r>
          </a:p>
          <a:p>
            <a:pPr marL="0" indent="0">
              <a:buNone/>
            </a:pPr>
            <a:r>
              <a:rPr lang="en-GB" dirty="0"/>
              <a:t>Now you’ve read it, is it as you expected?</a:t>
            </a:r>
          </a:p>
          <a:p>
            <a:pPr marL="0" indent="0">
              <a:buNone/>
            </a:pPr>
            <a:r>
              <a:rPr lang="en-GB" dirty="0"/>
              <a:t>Have you read other books like it? </a:t>
            </a:r>
          </a:p>
          <a:p>
            <a:pPr marL="0" indent="0">
              <a:buNone/>
            </a:pPr>
            <a:r>
              <a:rPr lang="en-GB" dirty="0"/>
              <a:t>How is this one the same?</a:t>
            </a:r>
          </a:p>
          <a:p>
            <a:pPr marL="0" indent="0">
              <a:buNone/>
            </a:pPr>
            <a:r>
              <a:rPr lang="en-GB" dirty="0"/>
              <a:t> How is it different ?</a:t>
            </a:r>
          </a:p>
          <a:p>
            <a:pPr marL="0" indent="0">
              <a:buNone/>
            </a:pPr>
            <a:r>
              <a:rPr lang="en-GB" dirty="0"/>
              <a:t> Have you read this book before? [If so:] Was it different this time?</a:t>
            </a:r>
          </a:p>
          <a:p>
            <a:pPr marL="0" indent="0">
              <a:buNone/>
            </a:pPr>
            <a:r>
              <a:rPr lang="en-GB" dirty="0"/>
              <a:t>What kind of person is _____________. Would you have reacted in the same way?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3AAD2ED-A219-467A-9A4C-DE7DB6DF87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3325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196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9586">
        <p:fade/>
      </p:transition>
    </mc:Choice>
    <mc:Fallback xmlns="">
      <p:transition spd="med" advTm="195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398D00-4383-45B8-B1D2-37973507B1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961" y="548680"/>
            <a:ext cx="11377264" cy="59611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We hope this was useful in ways to help your child with developing their reading for enjoyment. 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Any questions, please email your current year group.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3200" dirty="0"/>
              <a:t>Remember- there is nothing better than a book that you just can’t put down.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13A7BC8-7258-4C44-BE2A-6BB4907DE84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3325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23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6543">
        <p:fade/>
      </p:transition>
    </mc:Choice>
    <mc:Fallback xmlns="">
      <p:transition spd="med" advTm="2654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Books 16x9">
  <a:themeElements>
    <a:clrScheme name="Books_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2787940.potx" id="{9A4E33EC-D715-440E-9062-8AFA4CC9E341}" vid="{0DFBCB81-4ACA-49F1-BA1C-2B43B27F1FC4}"/>
    </a:ext>
  </a:extLst>
</a:theme>
</file>

<file path=ppt/theme/theme2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Blue bookstack presentation (widescreen)</Template>
  <TotalTime>122</TotalTime>
  <Words>804</Words>
  <Application>Microsoft Office PowerPoint</Application>
  <PresentationFormat>Custom</PresentationFormat>
  <Paragraphs>67</Paragraphs>
  <Slides>13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Century Gothic</vt:lpstr>
      <vt:lpstr>Books 16x9</vt:lpstr>
      <vt:lpstr>Year 3 Virtual Reading Workshop</vt:lpstr>
      <vt:lpstr>PowerPoint Presentation</vt:lpstr>
      <vt:lpstr>Why is reading so important?</vt:lpstr>
      <vt:lpstr>School expectations of reading at home</vt:lpstr>
      <vt:lpstr>Expectations of reading at school </vt:lpstr>
      <vt:lpstr>Reading Road Map</vt:lpstr>
      <vt:lpstr>Reading for pleasure and enjoyment</vt:lpstr>
      <vt:lpstr>What does reading look like at home?</vt:lpstr>
      <vt:lpstr>Strategies to help at home</vt:lpstr>
      <vt:lpstr>Strategies</vt:lpstr>
      <vt:lpstr>Tell me Questions</vt:lpstr>
      <vt:lpstr>Tell me Questions (Please see website for more of these questions)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3 and 4 Virtual Reading Workshop</dc:title>
  <dc:creator>Heather Heritage</dc:creator>
  <cp:lastModifiedBy>Andy Mari</cp:lastModifiedBy>
  <cp:revision>13</cp:revision>
  <dcterms:created xsi:type="dcterms:W3CDTF">2020-09-22T14:50:31Z</dcterms:created>
  <dcterms:modified xsi:type="dcterms:W3CDTF">2021-09-22T15:49:52Z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CampaignTags">
    <vt:lpwstr/>
  </property>
  <property fmtid="{D5CDD505-2E9C-101B-9397-08002B2CF9AE}" pid="7" name="ScenarioTags">
    <vt:lpwstr/>
  </property>
</Properties>
</file>