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4"/>
  </p:notesMasterIdLst>
  <p:sldIdLst>
    <p:sldId id="256" r:id="rId2"/>
    <p:sldId id="257" r:id="rId3"/>
    <p:sldId id="258" r:id="rId4"/>
    <p:sldId id="261" r:id="rId5"/>
    <p:sldId id="260" r:id="rId6"/>
    <p:sldId id="268" r:id="rId7"/>
    <p:sldId id="306" r:id="rId8"/>
    <p:sldId id="269" r:id="rId9"/>
    <p:sldId id="270" r:id="rId10"/>
    <p:sldId id="303" r:id="rId11"/>
    <p:sldId id="304" r:id="rId12"/>
    <p:sldId id="271" r:id="rId13"/>
    <p:sldId id="262" r:id="rId14"/>
    <p:sldId id="263" r:id="rId15"/>
    <p:sldId id="259" r:id="rId16"/>
    <p:sldId id="265" r:id="rId17"/>
    <p:sldId id="307" r:id="rId18"/>
    <p:sldId id="264" r:id="rId19"/>
    <p:sldId id="273" r:id="rId20"/>
    <p:sldId id="297" r:id="rId21"/>
    <p:sldId id="274" r:id="rId22"/>
    <p:sldId id="275" r:id="rId23"/>
    <p:sldId id="282" r:id="rId24"/>
    <p:sldId id="280" r:id="rId25"/>
    <p:sldId id="287" r:id="rId26"/>
    <p:sldId id="286" r:id="rId27"/>
    <p:sldId id="310" r:id="rId28"/>
    <p:sldId id="309" r:id="rId29"/>
    <p:sldId id="284" r:id="rId30"/>
    <p:sldId id="312" r:id="rId31"/>
    <p:sldId id="311" r:id="rId32"/>
    <p:sldId id="283" r:id="rId33"/>
    <p:sldId id="281" r:id="rId34"/>
    <p:sldId id="279" r:id="rId35"/>
    <p:sldId id="288" r:id="rId36"/>
    <p:sldId id="289" r:id="rId37"/>
    <p:sldId id="291" r:id="rId38"/>
    <p:sldId id="290" r:id="rId39"/>
    <p:sldId id="292" r:id="rId40"/>
    <p:sldId id="294" r:id="rId41"/>
    <p:sldId id="301" r:id="rId42"/>
    <p:sldId id="295" r:id="rId43"/>
    <p:sldId id="308" r:id="rId44"/>
    <p:sldId id="296" r:id="rId45"/>
    <p:sldId id="298" r:id="rId46"/>
    <p:sldId id="313" r:id="rId47"/>
    <p:sldId id="314" r:id="rId48"/>
    <p:sldId id="302" r:id="rId49"/>
    <p:sldId id="300" r:id="rId50"/>
    <p:sldId id="299" r:id="rId51"/>
    <p:sldId id="276" r:id="rId52"/>
    <p:sldId id="277"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5" d="100"/>
          <a:sy n="85" d="100"/>
        </p:scale>
        <p:origin x="155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70228E-32D5-4384-83A5-F79D3B26DBD4}"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GB"/>
        </a:p>
      </dgm:t>
    </dgm:pt>
    <dgm:pt modelId="{F5AFF5E5-9FF8-4708-81B9-F1BE6969A1AF}" type="pres">
      <dgm:prSet presAssocID="{6170228E-32D5-4384-83A5-F79D3B26DBD4}" presName="CompostProcess" presStyleCnt="0">
        <dgm:presLayoutVars>
          <dgm:dir/>
          <dgm:resizeHandles val="exact"/>
        </dgm:presLayoutVars>
      </dgm:prSet>
      <dgm:spPr/>
    </dgm:pt>
    <dgm:pt modelId="{2012CC93-254D-4D94-A123-BFF1204F7EDF}" type="pres">
      <dgm:prSet presAssocID="{6170228E-32D5-4384-83A5-F79D3B26DBD4}" presName="arrow" presStyleLbl="bgShp" presStyleIdx="0" presStyleCnt="1"/>
      <dgm:spPr/>
    </dgm:pt>
    <dgm:pt modelId="{73D150CA-3298-42DA-BA22-12E278691ECA}" type="pres">
      <dgm:prSet presAssocID="{6170228E-32D5-4384-83A5-F79D3B26DBD4}" presName="linearProcess" presStyleCnt="0"/>
      <dgm:spPr/>
    </dgm:pt>
  </dgm:ptLst>
  <dgm:cxnLst>
    <dgm:cxn modelId="{FF057E42-8E95-4D00-A6F9-472229F73216}" type="presOf" srcId="{6170228E-32D5-4384-83A5-F79D3B26DBD4}" destId="{F5AFF5E5-9FF8-4708-81B9-F1BE6969A1AF}" srcOrd="0" destOrd="0" presId="urn:microsoft.com/office/officeart/2005/8/layout/hProcess9"/>
    <dgm:cxn modelId="{F86797D9-A114-43EF-A02A-A30D7A5FD965}" type="presParOf" srcId="{F5AFF5E5-9FF8-4708-81B9-F1BE6969A1AF}" destId="{2012CC93-254D-4D94-A123-BFF1204F7EDF}" srcOrd="0" destOrd="0" presId="urn:microsoft.com/office/officeart/2005/8/layout/hProcess9"/>
    <dgm:cxn modelId="{7746E623-9A2B-4FB8-A6F2-2874FED69036}" type="presParOf" srcId="{F5AFF5E5-9FF8-4708-81B9-F1BE6969A1AF}" destId="{73D150CA-3298-42DA-BA22-12E278691ECA}" srcOrd="1"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70228E-32D5-4384-83A5-F79D3B26DBD4}"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GB"/>
        </a:p>
      </dgm:t>
    </dgm:pt>
    <dgm:pt modelId="{F5AFF5E5-9FF8-4708-81B9-F1BE6969A1AF}" type="pres">
      <dgm:prSet presAssocID="{6170228E-32D5-4384-83A5-F79D3B26DBD4}" presName="CompostProcess" presStyleCnt="0">
        <dgm:presLayoutVars>
          <dgm:dir/>
          <dgm:resizeHandles val="exact"/>
        </dgm:presLayoutVars>
      </dgm:prSet>
      <dgm:spPr/>
    </dgm:pt>
    <dgm:pt modelId="{2012CC93-254D-4D94-A123-BFF1204F7EDF}" type="pres">
      <dgm:prSet presAssocID="{6170228E-32D5-4384-83A5-F79D3B26DBD4}" presName="arrow" presStyleLbl="bgShp" presStyleIdx="0" presStyleCnt="1"/>
      <dgm:spPr/>
    </dgm:pt>
    <dgm:pt modelId="{73D150CA-3298-42DA-BA22-12E278691ECA}" type="pres">
      <dgm:prSet presAssocID="{6170228E-32D5-4384-83A5-F79D3B26DBD4}" presName="linearProcess" presStyleCnt="0"/>
      <dgm:spPr/>
    </dgm:pt>
  </dgm:ptLst>
  <dgm:cxnLst>
    <dgm:cxn modelId="{42D8301B-4DD1-4B8D-8824-35D4C0CA1D06}" type="presOf" srcId="{6170228E-32D5-4384-83A5-F79D3B26DBD4}" destId="{F5AFF5E5-9FF8-4708-81B9-F1BE6969A1AF}" srcOrd="0" destOrd="0" presId="urn:microsoft.com/office/officeart/2005/8/layout/hProcess9"/>
    <dgm:cxn modelId="{CF0F51E8-ED6D-4FCF-9EFE-64E04FAD1881}" type="presParOf" srcId="{F5AFF5E5-9FF8-4708-81B9-F1BE6969A1AF}" destId="{2012CC93-254D-4D94-A123-BFF1204F7EDF}" srcOrd="0" destOrd="0" presId="urn:microsoft.com/office/officeart/2005/8/layout/hProcess9"/>
    <dgm:cxn modelId="{D38088E6-E348-4D07-9151-2B4E033CB7F7}" type="presParOf" srcId="{F5AFF5E5-9FF8-4708-81B9-F1BE6969A1AF}" destId="{73D150CA-3298-42DA-BA22-12E278691ECA}" srcOrd="1"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170228E-32D5-4384-83A5-F79D3B26DBD4}"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GB"/>
        </a:p>
      </dgm:t>
    </dgm:pt>
    <dgm:pt modelId="{F5AFF5E5-9FF8-4708-81B9-F1BE6969A1AF}" type="pres">
      <dgm:prSet presAssocID="{6170228E-32D5-4384-83A5-F79D3B26DBD4}" presName="CompostProcess" presStyleCnt="0">
        <dgm:presLayoutVars>
          <dgm:dir/>
          <dgm:resizeHandles val="exact"/>
        </dgm:presLayoutVars>
      </dgm:prSet>
      <dgm:spPr/>
    </dgm:pt>
    <dgm:pt modelId="{2012CC93-254D-4D94-A123-BFF1204F7EDF}" type="pres">
      <dgm:prSet presAssocID="{6170228E-32D5-4384-83A5-F79D3B26DBD4}" presName="arrow" presStyleLbl="bgShp" presStyleIdx="0" presStyleCnt="1" custLinFactNeighborX="74" custLinFactNeighborY="-394"/>
      <dgm:spPr/>
    </dgm:pt>
    <dgm:pt modelId="{73D150CA-3298-42DA-BA22-12E278691ECA}" type="pres">
      <dgm:prSet presAssocID="{6170228E-32D5-4384-83A5-F79D3B26DBD4}" presName="linearProcess" presStyleCnt="0"/>
      <dgm:spPr/>
    </dgm:pt>
  </dgm:ptLst>
  <dgm:cxnLst>
    <dgm:cxn modelId="{B06DE44B-7DDF-4B49-9B20-F90B0192903A}" type="presOf" srcId="{6170228E-32D5-4384-83A5-F79D3B26DBD4}" destId="{F5AFF5E5-9FF8-4708-81B9-F1BE6969A1AF}" srcOrd="0" destOrd="0" presId="urn:microsoft.com/office/officeart/2005/8/layout/hProcess9"/>
    <dgm:cxn modelId="{3A974BFD-D455-4664-9D58-C974C0B6532A}" type="presParOf" srcId="{F5AFF5E5-9FF8-4708-81B9-F1BE6969A1AF}" destId="{2012CC93-254D-4D94-A123-BFF1204F7EDF}" srcOrd="0" destOrd="0" presId="urn:microsoft.com/office/officeart/2005/8/layout/hProcess9"/>
    <dgm:cxn modelId="{B0CC9AA4-B4FE-4002-A3FB-745C9403F6F6}" type="presParOf" srcId="{F5AFF5E5-9FF8-4708-81B9-F1BE6969A1AF}" destId="{73D150CA-3298-42DA-BA22-12E278691ECA}" srcOrd="1"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12CC93-254D-4D94-A123-BFF1204F7EDF}">
      <dsp:nvSpPr>
        <dsp:cNvPr id="0" name=""/>
        <dsp:cNvSpPr/>
      </dsp:nvSpPr>
      <dsp:spPr>
        <a:xfrm>
          <a:off x="642671" y="0"/>
          <a:ext cx="7283609" cy="5544616"/>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12CC93-254D-4D94-A123-BFF1204F7EDF}">
      <dsp:nvSpPr>
        <dsp:cNvPr id="0" name=""/>
        <dsp:cNvSpPr/>
      </dsp:nvSpPr>
      <dsp:spPr>
        <a:xfrm>
          <a:off x="642671" y="0"/>
          <a:ext cx="7283609" cy="5544616"/>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12CC93-254D-4D94-A123-BFF1204F7EDF}">
      <dsp:nvSpPr>
        <dsp:cNvPr id="0" name=""/>
        <dsp:cNvSpPr/>
      </dsp:nvSpPr>
      <dsp:spPr>
        <a:xfrm>
          <a:off x="648061" y="0"/>
          <a:ext cx="7283609" cy="5544616"/>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3244A7-3DB8-4921-A7D4-3659D79FA55C}" type="datetimeFigureOut">
              <a:rPr lang="en-GB" smtClean="0"/>
              <a:t>04/07/2022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36AA5A-8BF4-41CE-BAD9-1D834CC7DC94}" type="slidenum">
              <a:rPr lang="en-GB" smtClean="0"/>
              <a:t>‹#›</a:t>
            </a:fld>
            <a:endParaRPr lang="en-GB"/>
          </a:p>
        </p:txBody>
      </p:sp>
    </p:spTree>
    <p:extLst>
      <p:ext uri="{BB962C8B-B14F-4D97-AF65-F5344CB8AC3E}">
        <p14:creationId xmlns:p14="http://schemas.microsoft.com/office/powerpoint/2010/main" val="3368696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see hand outs</a:t>
            </a:r>
          </a:p>
          <a:p>
            <a:r>
              <a:rPr lang="en-GB" dirty="0"/>
              <a:t>Making</a:t>
            </a:r>
            <a:r>
              <a:rPr lang="en-GB" baseline="0" dirty="0"/>
              <a:t> pancakes- using purple mash              see James Mayhew book- jump into a picture </a:t>
            </a:r>
            <a:endParaRPr lang="en-GB" dirty="0"/>
          </a:p>
        </p:txBody>
      </p:sp>
      <p:sp>
        <p:nvSpPr>
          <p:cNvPr id="4" name="Slide Number Placeholder 3"/>
          <p:cNvSpPr>
            <a:spLocks noGrp="1"/>
          </p:cNvSpPr>
          <p:nvPr>
            <p:ph type="sldNum" sz="quarter" idx="10"/>
          </p:nvPr>
        </p:nvSpPr>
        <p:spPr/>
        <p:txBody>
          <a:bodyPr/>
          <a:lstStyle/>
          <a:p>
            <a:fld id="{87C62B2D-4050-4678-9504-CE60C357F68B}" type="slidenum">
              <a:rPr lang="en-GB" smtClean="0"/>
              <a:t>25</a:t>
            </a:fld>
            <a:endParaRPr lang="en-GB"/>
          </a:p>
        </p:txBody>
      </p:sp>
    </p:spTree>
    <p:extLst>
      <p:ext uri="{BB962C8B-B14F-4D97-AF65-F5344CB8AC3E}">
        <p14:creationId xmlns:p14="http://schemas.microsoft.com/office/powerpoint/2010/main" val="322219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04/07/2022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04/07/2022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fld id="{A74AE453-C244-4BA9-B9DF-418144C62225}" type="datetimeFigureOut">
              <a:rPr lang="en-GB" smtClean="0"/>
              <a:t>04/07/2022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74AE453-C244-4BA9-B9DF-418144C62225}" type="datetimeFigureOut">
              <a:rPr lang="en-GB" smtClean="0"/>
              <a:t>04/07/2022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74AE453-C244-4BA9-B9DF-418144C62225}" type="datetimeFigureOut">
              <a:rPr lang="en-GB" smtClean="0"/>
              <a:t>04/07/2022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74AE453-C244-4BA9-B9DF-418144C62225}" type="datetimeFigureOut">
              <a:rPr lang="en-GB" smtClean="0"/>
              <a:t>04/07/2022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4AE453-C244-4BA9-B9DF-418144C62225}" type="datetimeFigureOut">
              <a:rPr lang="en-GB" smtClean="0"/>
              <a:t>04/07/2022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04/07/2022</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7850D112-54E8-47DF-8662-DE489F32359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04/07/2022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04/07/2022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04/07/2022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A74AE453-C244-4BA9-B9DF-418144C62225}" type="datetimeFigureOut">
              <a:rPr lang="en-GB" smtClean="0"/>
              <a:t>04/07/2022</a:t>
            </a:fld>
            <a:endParaRPr lang="en-GB"/>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GB"/>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7850D112-54E8-47DF-8662-DE489F32359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diagramLayout" Target="../diagrams/layout1.xml"/><Relationship Id="rId7" Type="http://schemas.openxmlformats.org/officeDocument/2006/relationships/image" Target="../media/image27.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www.roebuck.herts.sch.uk/page/?title=Accelerated+Reader&amp;pid=99" TargetMode="Externa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32.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diagramLayout" Target="../diagrams/layout2.xml"/><Relationship Id="rId7" Type="http://schemas.openxmlformats.org/officeDocument/2006/relationships/image" Target="../media/image40.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10" Type="http://schemas.openxmlformats.org/officeDocument/2006/relationships/image" Target="../media/image13.jpeg"/><Relationship Id="rId4" Type="http://schemas.openxmlformats.org/officeDocument/2006/relationships/diagramQuickStyle" Target="../diagrams/quickStyle2.xml"/><Relationship Id="rId9" Type="http://schemas.openxmlformats.org/officeDocument/2006/relationships/image" Target="../media/image42.png"/></Relationships>
</file>

<file path=ppt/slides/_rels/slide33.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diagramLayout" Target="../diagrams/layout3.xml"/><Relationship Id="rId7" Type="http://schemas.openxmlformats.org/officeDocument/2006/relationships/image" Target="../media/image43.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 Id="rId9" Type="http://schemas.openxmlformats.org/officeDocument/2006/relationships/image" Target="../media/image13.jpeg"/></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2ahUKEwiqw8mcx9ziAhUnAmMBHdGABpUQjRx6BAgBEAU&amp;url=https%3A%2F%2Fcommunity.mathletics.com%2Fsignin%2F&amp;psig=AOvVaw0pr3C9UwdWHC166bsjZOFj&amp;ust=1560175077212319" TargetMode="Externa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jpeg"/><Relationship Id="rId4" Type="http://schemas.openxmlformats.org/officeDocument/2006/relationships/image" Target="../media/image46.jpeg"/></Relationships>
</file>

<file path=ppt/slides/_rels/slide3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mailto:Y6@roebuck.herts.sch.uk" TargetMode="Externa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4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dirty="0"/>
              <a:t>Mr Alden &amp; Miss Williams</a:t>
            </a:r>
          </a:p>
        </p:txBody>
      </p:sp>
      <p:pic>
        <p:nvPicPr>
          <p:cNvPr id="102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6632"/>
            <a:ext cx="2487034" cy="175833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rot="19140000">
            <a:off x="673871" y="1649432"/>
            <a:ext cx="5648623" cy="1204306"/>
          </a:xfrm>
          <a:prstGeom prst="rect">
            <a:avLst/>
          </a:prstGeom>
        </p:spPr>
        <p:txBody>
          <a:bodyPr vert="horz" lIns="91440" tIns="45720" rIns="91440" bIns="9144" rtlCol="0" anchor="b">
            <a:noAutofit/>
          </a:bodyPr>
          <a:lstStyle>
            <a:lvl1pPr algn="l" defTabSz="914400" rtl="0" eaLnBrk="1" latinLnBrk="0" hangingPunct="1">
              <a:spcBef>
                <a:spcPct val="0"/>
              </a:spcBef>
              <a:buNone/>
              <a:defRPr sz="3200" kern="1200" cap="all" baseline="0">
                <a:solidFill>
                  <a:schemeClr val="tx1"/>
                </a:solidFill>
                <a:latin typeface="+mj-lt"/>
                <a:ea typeface="+mj-ea"/>
                <a:cs typeface="+mj-cs"/>
              </a:defRPr>
            </a:lvl1pPr>
          </a:lstStyle>
          <a:p>
            <a:r>
              <a:rPr lang="en-GB" b="1" u="sng" dirty="0">
                <a:effectLst>
                  <a:outerShdw blurRad="38100" dist="38100" dir="2700000" algn="tl">
                    <a:srgbClr val="000000">
                      <a:alpha val="43137"/>
                    </a:srgbClr>
                  </a:outerShdw>
                </a:effectLst>
                <a:latin typeface="Letter-join No-Lead 37" pitchFamily="50" charset="0"/>
              </a:rPr>
              <a:t>Year 5 to year 6 transition Meeting for parents </a:t>
            </a:r>
          </a:p>
        </p:txBody>
      </p:sp>
    </p:spTree>
    <p:extLst>
      <p:ext uri="{BB962C8B-B14F-4D97-AF65-F5344CB8AC3E}">
        <p14:creationId xmlns:p14="http://schemas.microsoft.com/office/powerpoint/2010/main" val="1930028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effectLst>
                  <a:outerShdw blurRad="38100" dist="38100" dir="2700000" algn="tl">
                    <a:srgbClr val="000000">
                      <a:alpha val="43137"/>
                    </a:srgbClr>
                  </a:outerShdw>
                </a:effectLst>
                <a:latin typeface="Letter-join No-Lead 37" pitchFamily="50" charset="0"/>
              </a:rPr>
              <a:t>Teaching staff</a:t>
            </a:r>
          </a:p>
        </p:txBody>
      </p:sp>
      <p:sp>
        <p:nvSpPr>
          <p:cNvPr id="3" name="Content Placeholder 2"/>
          <p:cNvSpPr>
            <a:spLocks noGrp="1"/>
          </p:cNvSpPr>
          <p:nvPr>
            <p:ph idx="1"/>
          </p:nvPr>
        </p:nvSpPr>
        <p:spPr/>
        <p:txBody>
          <a:bodyPr>
            <a:normAutofit/>
          </a:bodyPr>
          <a:lstStyle/>
          <a:p>
            <a:r>
              <a:rPr lang="en-GB" sz="2800" dirty="0">
                <a:latin typeface="Letter-join No-Lead 37" pitchFamily="50" charset="0"/>
              </a:rPr>
              <a:t>Mr Alden – Elder Class teacher </a:t>
            </a:r>
          </a:p>
          <a:p>
            <a:endParaRPr lang="en-GB" sz="2800" dirty="0">
              <a:latin typeface="Letter-join No-Lead 37" pitchFamily="50" charset="0"/>
            </a:endParaRPr>
          </a:p>
          <a:p>
            <a:r>
              <a:rPr lang="en-GB" sz="2800" dirty="0">
                <a:latin typeface="Letter-join No-Lead 37" pitchFamily="50" charset="0"/>
              </a:rPr>
              <a:t>Miss Williams  - Ash Class teacher</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491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70" y="411153"/>
            <a:ext cx="7948364" cy="548640"/>
          </a:xfrm>
        </p:spPr>
        <p:txBody>
          <a:bodyPr/>
          <a:lstStyle/>
          <a:p>
            <a:r>
              <a:rPr lang="en-GB" b="1" u="sng" dirty="0">
                <a:effectLst>
                  <a:outerShdw blurRad="38100" dist="38100" dir="2700000" algn="tl">
                    <a:srgbClr val="000000">
                      <a:alpha val="43137"/>
                    </a:srgbClr>
                  </a:outerShdw>
                </a:effectLst>
                <a:latin typeface="Letter-join No-Lead 37" pitchFamily="50" charset="0"/>
              </a:rPr>
              <a:t>What will we do to support transition?</a:t>
            </a:r>
          </a:p>
        </p:txBody>
      </p:sp>
      <p:sp>
        <p:nvSpPr>
          <p:cNvPr id="3" name="Content Placeholder 2"/>
          <p:cNvSpPr>
            <a:spLocks noGrp="1"/>
          </p:cNvSpPr>
          <p:nvPr>
            <p:ph idx="1"/>
          </p:nvPr>
        </p:nvSpPr>
        <p:spPr>
          <a:xfrm>
            <a:off x="0" y="1476619"/>
            <a:ext cx="6624736" cy="4970228"/>
          </a:xfrm>
        </p:spPr>
        <p:txBody>
          <a:bodyPr>
            <a:normAutofit/>
          </a:bodyPr>
          <a:lstStyle/>
          <a:p>
            <a:r>
              <a:rPr lang="en-GB" sz="2000" dirty="0">
                <a:latin typeface="Letter-join No-Lead 37" pitchFamily="50" charset="0"/>
              </a:rPr>
              <a:t>	Handover meetings will take place from one class teacher to the next.</a:t>
            </a:r>
          </a:p>
          <a:p>
            <a:endParaRPr lang="en-GB" sz="2000" dirty="0">
              <a:latin typeface="Letter-join No-Lead 37" pitchFamily="50" charset="0"/>
            </a:endParaRPr>
          </a:p>
          <a:p>
            <a:r>
              <a:rPr lang="en-GB" sz="2000" dirty="0">
                <a:latin typeface="Letter-join No-Lead 37" pitchFamily="50" charset="0"/>
              </a:rPr>
              <a:t>	Classes to meet new teachers Thursday 14</a:t>
            </a:r>
            <a:r>
              <a:rPr lang="en-GB" sz="2000" baseline="30000" dirty="0">
                <a:latin typeface="Letter-join No-Lead 37" pitchFamily="50" charset="0"/>
              </a:rPr>
              <a:t>th</a:t>
            </a:r>
            <a:r>
              <a:rPr lang="en-GB" sz="2000" dirty="0">
                <a:latin typeface="Letter-join No-Lead 37" pitchFamily="50" charset="0"/>
              </a:rPr>
              <a:t> July for the morning.</a:t>
            </a:r>
          </a:p>
          <a:p>
            <a:endParaRPr lang="en-GB" sz="2000" dirty="0">
              <a:latin typeface="Letter-join No-Lead 37" pitchFamily="50" charset="0"/>
            </a:endParaRPr>
          </a:p>
          <a:p>
            <a:r>
              <a:rPr lang="en-GB" sz="2000" dirty="0">
                <a:latin typeface="Letter-join No-Lead 37" pitchFamily="50" charset="0"/>
              </a:rPr>
              <a:t>	We will complete some work to display in our classroom for the start of term.</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5F7540F-E3BB-472E-B438-78726C8B2E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2240" y="2132856"/>
            <a:ext cx="2112264" cy="2112264"/>
          </a:xfrm>
          <a:prstGeom prst="rect">
            <a:avLst/>
          </a:prstGeom>
        </p:spPr>
      </p:pic>
    </p:spTree>
    <p:extLst>
      <p:ext uri="{BB962C8B-B14F-4D97-AF65-F5344CB8AC3E}">
        <p14:creationId xmlns:p14="http://schemas.microsoft.com/office/powerpoint/2010/main" val="732615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751" y="258972"/>
            <a:ext cx="7948364" cy="548640"/>
          </a:xfrm>
        </p:spPr>
        <p:txBody>
          <a:bodyPr/>
          <a:lstStyle/>
          <a:p>
            <a:r>
              <a:rPr lang="en-GB" b="1" u="sng" dirty="0">
                <a:effectLst>
                  <a:outerShdw blurRad="38100" dist="38100" dir="2700000" algn="tl">
                    <a:srgbClr val="000000">
                      <a:alpha val="43137"/>
                    </a:srgbClr>
                  </a:outerShdw>
                </a:effectLst>
                <a:latin typeface="Letter-join No-Lead 37" pitchFamily="50" charset="0"/>
              </a:rPr>
              <a:t>Essentials for Year 6…</a:t>
            </a:r>
          </a:p>
        </p:txBody>
      </p:sp>
      <p:sp>
        <p:nvSpPr>
          <p:cNvPr id="3" name="Content Placeholder 2"/>
          <p:cNvSpPr>
            <a:spLocks noGrp="1"/>
          </p:cNvSpPr>
          <p:nvPr>
            <p:ph idx="1"/>
          </p:nvPr>
        </p:nvSpPr>
        <p:spPr>
          <a:xfrm>
            <a:off x="59498" y="958288"/>
            <a:ext cx="7032782" cy="5640740"/>
          </a:xfrm>
        </p:spPr>
        <p:txBody>
          <a:bodyPr>
            <a:normAutofit/>
          </a:bodyPr>
          <a:lstStyle/>
          <a:p>
            <a:r>
              <a:rPr lang="en-GB" sz="2000" dirty="0">
                <a:latin typeface="Letter-join No-Lead 37" pitchFamily="50" charset="0"/>
              </a:rPr>
              <a:t>	As with ALL year groups, Reading remains a KEY focus of the year. We shall encourage children to read a wider range of texts and those which will challenge reading and comprehension ability.</a:t>
            </a:r>
          </a:p>
          <a:p>
            <a:r>
              <a:rPr lang="en-GB" sz="2000" dirty="0">
                <a:latin typeface="Letter-join No-Lead 37" pitchFamily="50" charset="0"/>
              </a:rPr>
              <a:t>	</a:t>
            </a:r>
          </a:p>
          <a:p>
            <a:r>
              <a:rPr lang="en-GB" sz="2000" dirty="0">
                <a:latin typeface="Letter-join No-Lead 37" pitchFamily="50" charset="0"/>
              </a:rPr>
              <a:t>	Children may read from a wider variety of texts; this will include: classical literature (e.g. Black Beauty, Treasure Island, Hamlet, Romeo and Juliet).</a:t>
            </a:r>
          </a:p>
          <a:p>
            <a:endParaRPr lang="en-GB" sz="2000" dirty="0">
              <a:latin typeface="Letter-join No-Lead 37" pitchFamily="50" charset="0"/>
            </a:endParaRPr>
          </a:p>
          <a:p>
            <a:r>
              <a:rPr lang="en-GB" sz="2000" dirty="0">
                <a:latin typeface="Letter-join No-Lead 37" pitchFamily="50" charset="0"/>
              </a:rPr>
              <a:t>	Children are expected to have their reading journal signed and checked by parents / carers 5 times a week. </a:t>
            </a:r>
          </a:p>
          <a:p>
            <a:endParaRPr lang="en-GB" sz="2000" dirty="0">
              <a:latin typeface="Letter-join No-Lead 37" pitchFamily="50" charset="0"/>
            </a:endParaRPr>
          </a:p>
          <a:p>
            <a:r>
              <a:rPr lang="en-GB" sz="2000" dirty="0">
                <a:latin typeface="Letter-join No-Lead 37" pitchFamily="50" charset="0"/>
              </a:rPr>
              <a:t>	Even though they are in Year 6, it is still important to hear your child read regularly. </a:t>
            </a:r>
          </a:p>
          <a:p>
            <a:endParaRPr lang="en-GB" sz="200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DE6C923-DFD6-4336-A89A-15CD9C3F31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6798" y="1089248"/>
            <a:ext cx="1907704" cy="1907704"/>
          </a:xfrm>
          <a:prstGeom prst="rect">
            <a:avLst/>
          </a:prstGeom>
        </p:spPr>
      </p:pic>
    </p:spTree>
    <p:extLst>
      <p:ext uri="{BB962C8B-B14F-4D97-AF65-F5344CB8AC3E}">
        <p14:creationId xmlns:p14="http://schemas.microsoft.com/office/powerpoint/2010/main" val="29915808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6 national Curriculum</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600" y="789973"/>
            <a:ext cx="5976664" cy="4021944"/>
          </a:xfrm>
          <a:prstGeom prst="rect">
            <a:avLst/>
          </a:prstGeom>
          <a:noFill/>
          <a:ln>
            <a:noFill/>
          </a:ln>
          <a:effectLst>
            <a:glow rad="127000">
              <a:schemeClr val="bg1"/>
            </a:glow>
            <a:outerShdw blurRad="50800" dist="50800" dir="54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Hexagon 2"/>
          <p:cNvSpPr/>
          <p:nvPr/>
        </p:nvSpPr>
        <p:spPr>
          <a:xfrm>
            <a:off x="4802622" y="3636821"/>
            <a:ext cx="1177111" cy="952918"/>
          </a:xfrm>
          <a:prstGeom prst="hexagon">
            <a:avLst/>
          </a:prstGeom>
          <a:solidFill>
            <a:srgbClr val="82BC3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5004048" y="3995772"/>
            <a:ext cx="936104" cy="369332"/>
          </a:xfrm>
          <a:prstGeom prst="rect">
            <a:avLst/>
          </a:prstGeom>
          <a:noFill/>
        </p:spPr>
        <p:txBody>
          <a:bodyPr wrap="square" rtlCol="0">
            <a:spAutoFit/>
          </a:bodyPr>
          <a:lstStyle/>
          <a:p>
            <a:r>
              <a:rPr lang="en-GB"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7" name="Hexagon 6"/>
          <p:cNvSpPr/>
          <p:nvPr/>
        </p:nvSpPr>
        <p:spPr>
          <a:xfrm>
            <a:off x="5768582" y="3111322"/>
            <a:ext cx="1177111" cy="952918"/>
          </a:xfrm>
          <a:prstGeom prst="hexagon">
            <a:avLst/>
          </a:prstGeom>
          <a:solidFill>
            <a:srgbClr val="82BC3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5893989" y="3512041"/>
            <a:ext cx="936104" cy="276999"/>
          </a:xfrm>
          <a:prstGeom prst="rect">
            <a:avLst/>
          </a:prstGeom>
          <a:noFill/>
        </p:spPr>
        <p:txBody>
          <a:bodyPr wrap="square" rtlCol="0">
            <a:spAutoFit/>
          </a:bodyPr>
          <a:lstStyle/>
          <a:p>
            <a:r>
              <a:rPr lang="en-GB" sz="1200" dirty="0">
                <a:solidFill>
                  <a:schemeClr val="bg1"/>
                </a:solidFill>
              </a:rPr>
              <a:t>Computing</a:t>
            </a:r>
          </a:p>
        </p:txBody>
      </p:sp>
    </p:spTree>
    <p:extLst>
      <p:ext uri="{BB962C8B-B14F-4D97-AF65-F5344CB8AC3E}">
        <p14:creationId xmlns:p14="http://schemas.microsoft.com/office/powerpoint/2010/main" val="1696116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6 </a:t>
            </a:r>
            <a:r>
              <a:rPr lang="en-GB" b="1" u="sng" dirty="0" err="1">
                <a:effectLst>
                  <a:outerShdw blurRad="38100" dist="38100" dir="2700000" algn="tl">
                    <a:srgbClr val="000000">
                      <a:alpha val="43137"/>
                    </a:srgbClr>
                  </a:outerShdw>
                </a:effectLst>
                <a:latin typeface="Letter-join No-Lead 37" pitchFamily="50" charset="0"/>
              </a:rPr>
              <a:t>Geogrpahy</a:t>
            </a:r>
            <a:endParaRPr lang="en-GB" b="1" u="sng" dirty="0">
              <a:effectLst>
                <a:outerShdw blurRad="38100" dist="38100" dir="2700000" algn="tl">
                  <a:srgbClr val="000000">
                    <a:alpha val="43137"/>
                  </a:srgbClr>
                </a:outerShdw>
              </a:effectLst>
              <a:latin typeface="Letter-join No-Lead 37" pitchFamily="50" charset="0"/>
            </a:endParaRPr>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12" name="Hexagon 11"/>
          <p:cNvSpPr/>
          <p:nvPr/>
        </p:nvSpPr>
        <p:spPr>
          <a:xfrm>
            <a:off x="3485102" y="927395"/>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Hexagon 13"/>
          <p:cNvSpPr/>
          <p:nvPr/>
        </p:nvSpPr>
        <p:spPr>
          <a:xfrm>
            <a:off x="3430855" y="2847409"/>
            <a:ext cx="2232248" cy="1872208"/>
          </a:xfrm>
          <a:prstGeom prst="hexagon">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3737696" y="1704145"/>
            <a:ext cx="1727060" cy="461665"/>
          </a:xfrm>
          <a:prstGeom prst="rect">
            <a:avLst/>
          </a:prstGeom>
          <a:noFill/>
        </p:spPr>
        <p:txBody>
          <a:bodyPr wrap="square" rtlCol="0">
            <a:spAutoFit/>
          </a:bodyPr>
          <a:lstStyle/>
          <a:p>
            <a:pPr algn="ctr"/>
            <a:r>
              <a:rPr lang="en-GB" sz="2400" b="1" dirty="0">
                <a:latin typeface="Letter-join No-Lead 37" pitchFamily="50" charset="0"/>
              </a:rPr>
              <a:t>UK</a:t>
            </a:r>
            <a:endParaRPr lang="en-GB" sz="2000" dirty="0">
              <a:latin typeface="Letter-join No-Lead 37" pitchFamily="50" charset="0"/>
            </a:endParaRPr>
          </a:p>
        </p:txBody>
      </p:sp>
      <p:sp>
        <p:nvSpPr>
          <p:cNvPr id="9" name="TextBox 8"/>
          <p:cNvSpPr txBox="1"/>
          <p:nvPr/>
        </p:nvSpPr>
        <p:spPr>
          <a:xfrm>
            <a:off x="3637654" y="3439147"/>
            <a:ext cx="1818650" cy="707886"/>
          </a:xfrm>
          <a:prstGeom prst="rect">
            <a:avLst/>
          </a:prstGeom>
          <a:noFill/>
        </p:spPr>
        <p:txBody>
          <a:bodyPr wrap="square" rtlCol="0">
            <a:spAutoFit/>
          </a:bodyPr>
          <a:lstStyle/>
          <a:p>
            <a:pPr algn="ctr"/>
            <a:r>
              <a:rPr lang="en-GB" sz="2000" b="1" dirty="0">
                <a:latin typeface="Letter-join No-Lead 37" pitchFamily="50" charset="0"/>
              </a:rPr>
              <a:t>South America</a:t>
            </a:r>
          </a:p>
        </p:txBody>
      </p:sp>
      <p:pic>
        <p:nvPicPr>
          <p:cNvPr id="5" name="Picture 4">
            <a:extLst>
              <a:ext uri="{FF2B5EF4-FFF2-40B4-BE49-F238E27FC236}">
                <a16:creationId xmlns:a16="http://schemas.microsoft.com/office/drawing/2014/main" id="{C1A0F681-4BAB-472B-BAEE-23493B2376F0}"/>
              </a:ext>
            </a:extLst>
          </p:cNvPr>
          <p:cNvPicPr>
            <a:picLocks noChangeAspect="1"/>
          </p:cNvPicPr>
          <p:nvPr/>
        </p:nvPicPr>
        <p:blipFill>
          <a:blip r:embed="rId3"/>
          <a:stretch>
            <a:fillRect/>
          </a:stretch>
        </p:blipFill>
        <p:spPr>
          <a:xfrm>
            <a:off x="362543" y="3177185"/>
            <a:ext cx="2351977" cy="1763983"/>
          </a:xfrm>
          <a:prstGeom prst="rect">
            <a:avLst/>
          </a:prstGeom>
        </p:spPr>
      </p:pic>
      <p:sp>
        <p:nvSpPr>
          <p:cNvPr id="15" name="Hexagon 14">
            <a:extLst>
              <a:ext uri="{FF2B5EF4-FFF2-40B4-BE49-F238E27FC236}">
                <a16:creationId xmlns:a16="http://schemas.microsoft.com/office/drawing/2014/main" id="{74D0C60F-14AA-4C63-B553-4E92FC7A561E}"/>
              </a:ext>
            </a:extLst>
          </p:cNvPr>
          <p:cNvSpPr/>
          <p:nvPr/>
        </p:nvSpPr>
        <p:spPr>
          <a:xfrm>
            <a:off x="5249505" y="1911305"/>
            <a:ext cx="2232248" cy="1872208"/>
          </a:xfrm>
          <a:prstGeom prst="hexagon">
            <a:avLst/>
          </a:prstGeom>
          <a:solidFill>
            <a:schemeClr val="accent4">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1948A608-DC57-4CD1-86A7-66A5FE8B7D3C}"/>
              </a:ext>
            </a:extLst>
          </p:cNvPr>
          <p:cNvSpPr txBox="1"/>
          <p:nvPr/>
        </p:nvSpPr>
        <p:spPr>
          <a:xfrm>
            <a:off x="5515908" y="2460560"/>
            <a:ext cx="1727060" cy="830997"/>
          </a:xfrm>
          <a:prstGeom prst="rect">
            <a:avLst/>
          </a:prstGeom>
          <a:noFill/>
        </p:spPr>
        <p:txBody>
          <a:bodyPr wrap="square" rtlCol="0">
            <a:spAutoFit/>
          </a:bodyPr>
          <a:lstStyle/>
          <a:p>
            <a:pPr algn="ctr"/>
            <a:r>
              <a:rPr lang="en-GB" sz="2400" b="1" dirty="0">
                <a:latin typeface="Letter-join No-Lead 37" pitchFamily="50" charset="0"/>
              </a:rPr>
              <a:t>Natural Resources </a:t>
            </a:r>
            <a:endParaRPr lang="en-GB" sz="2000" dirty="0">
              <a:latin typeface="Letter-join No-Lead 37" pitchFamily="50" charset="0"/>
            </a:endParaRPr>
          </a:p>
        </p:txBody>
      </p:sp>
    </p:spTree>
    <p:extLst>
      <p:ext uri="{BB962C8B-B14F-4D97-AF65-F5344CB8AC3E}">
        <p14:creationId xmlns:p14="http://schemas.microsoft.com/office/powerpoint/2010/main" val="3313159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6 History</a:t>
            </a:r>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11" name="Hexagon 10"/>
          <p:cNvSpPr/>
          <p:nvPr/>
        </p:nvSpPr>
        <p:spPr>
          <a:xfrm>
            <a:off x="1500142" y="1079305"/>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Hexagon 11"/>
          <p:cNvSpPr/>
          <p:nvPr/>
        </p:nvSpPr>
        <p:spPr>
          <a:xfrm>
            <a:off x="3224056" y="2060848"/>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Hexagon 13"/>
          <p:cNvSpPr/>
          <p:nvPr/>
        </p:nvSpPr>
        <p:spPr>
          <a:xfrm>
            <a:off x="3274724" y="3961276"/>
            <a:ext cx="2232248" cy="1872208"/>
          </a:xfrm>
          <a:prstGeom prst="hexagon">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1788174" y="1626217"/>
            <a:ext cx="1656184" cy="830997"/>
          </a:xfrm>
          <a:prstGeom prst="rect">
            <a:avLst/>
          </a:prstGeom>
          <a:noFill/>
        </p:spPr>
        <p:txBody>
          <a:bodyPr wrap="square" rtlCol="0">
            <a:spAutoFit/>
          </a:bodyPr>
          <a:lstStyle/>
          <a:p>
            <a:pPr algn="ctr"/>
            <a:r>
              <a:rPr lang="en-GB" sz="2400" dirty="0">
                <a:latin typeface="Letter-join No-Lead 37" pitchFamily="50" charset="0"/>
              </a:rPr>
              <a:t>World War II</a:t>
            </a:r>
          </a:p>
        </p:txBody>
      </p:sp>
      <p:sp>
        <p:nvSpPr>
          <p:cNvPr id="18" name="TextBox 17"/>
          <p:cNvSpPr txBox="1"/>
          <p:nvPr/>
        </p:nvSpPr>
        <p:spPr>
          <a:xfrm>
            <a:off x="3488046" y="2254794"/>
            <a:ext cx="1727060" cy="1569660"/>
          </a:xfrm>
          <a:prstGeom prst="rect">
            <a:avLst/>
          </a:prstGeom>
          <a:noFill/>
        </p:spPr>
        <p:txBody>
          <a:bodyPr wrap="square" rtlCol="0">
            <a:spAutoFit/>
          </a:bodyPr>
          <a:lstStyle/>
          <a:p>
            <a:pPr algn="ctr"/>
            <a:r>
              <a:rPr lang="en-GB" sz="2400" dirty="0">
                <a:latin typeface="Letter-join No-Lead 37" pitchFamily="50" charset="0"/>
              </a:rPr>
              <a:t>Roles of women throughout history</a:t>
            </a:r>
            <a:endParaRPr lang="en-GB" sz="2000" dirty="0">
              <a:latin typeface="Letter-join No-Lead 37" pitchFamily="50" charset="0"/>
            </a:endParaRPr>
          </a:p>
        </p:txBody>
      </p:sp>
      <p:pic>
        <p:nvPicPr>
          <p:cNvPr id="7" name="Picture 6">
            <a:extLst>
              <a:ext uri="{FF2B5EF4-FFF2-40B4-BE49-F238E27FC236}">
                <a16:creationId xmlns:a16="http://schemas.microsoft.com/office/drawing/2014/main" id="{8A9DA97B-CAA2-495C-9271-4253EB6B0B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41996" y="558262"/>
            <a:ext cx="2352675" cy="2314575"/>
          </a:xfrm>
          <a:prstGeom prst="rect">
            <a:avLst/>
          </a:prstGeom>
        </p:spPr>
      </p:pic>
      <p:pic>
        <p:nvPicPr>
          <p:cNvPr id="28" name="Picture 27">
            <a:extLst>
              <a:ext uri="{FF2B5EF4-FFF2-40B4-BE49-F238E27FC236}">
                <a16:creationId xmlns:a16="http://schemas.microsoft.com/office/drawing/2014/main" id="{E2430673-5CA2-4668-A06D-E8E6419C04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81350" y="3403400"/>
            <a:ext cx="2791012" cy="1489290"/>
          </a:xfrm>
          <a:prstGeom prst="rect">
            <a:avLst/>
          </a:prstGeom>
        </p:spPr>
      </p:pic>
      <p:sp>
        <p:nvSpPr>
          <p:cNvPr id="9" name="TextBox 8"/>
          <p:cNvSpPr txBox="1"/>
          <p:nvPr/>
        </p:nvSpPr>
        <p:spPr>
          <a:xfrm>
            <a:off x="3599882" y="4531930"/>
            <a:ext cx="1818650" cy="707886"/>
          </a:xfrm>
          <a:prstGeom prst="rect">
            <a:avLst/>
          </a:prstGeom>
          <a:noFill/>
        </p:spPr>
        <p:txBody>
          <a:bodyPr wrap="square" rtlCol="0">
            <a:spAutoFit/>
          </a:bodyPr>
          <a:lstStyle/>
          <a:p>
            <a:pPr algn="ctr"/>
            <a:r>
              <a:rPr lang="en-GB" sz="2000" b="1" dirty="0">
                <a:latin typeface="Letter-join No-Lead 37" pitchFamily="50" charset="0"/>
              </a:rPr>
              <a:t>The Malicious Mayans</a:t>
            </a:r>
            <a:endParaRPr lang="en-GB" sz="3200" dirty="0">
              <a:latin typeface="Letter-join No-Lead 37" pitchFamily="50" charset="0"/>
            </a:endParaRPr>
          </a:p>
        </p:txBody>
      </p:sp>
    </p:spTree>
    <p:extLst>
      <p:ext uri="{BB962C8B-B14F-4D97-AF65-F5344CB8AC3E}">
        <p14:creationId xmlns:p14="http://schemas.microsoft.com/office/powerpoint/2010/main" val="16045465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6 SCIENCE</a:t>
            </a:r>
          </a:p>
        </p:txBody>
      </p:sp>
      <p:sp>
        <p:nvSpPr>
          <p:cNvPr id="3" name="Hexagon 2"/>
          <p:cNvSpPr/>
          <p:nvPr/>
        </p:nvSpPr>
        <p:spPr>
          <a:xfrm>
            <a:off x="2051720" y="1124744"/>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9" name="TextBox 8"/>
          <p:cNvSpPr txBox="1"/>
          <p:nvPr/>
        </p:nvSpPr>
        <p:spPr>
          <a:xfrm>
            <a:off x="2339752" y="1700808"/>
            <a:ext cx="1656184" cy="584775"/>
          </a:xfrm>
          <a:prstGeom prst="rect">
            <a:avLst/>
          </a:prstGeom>
          <a:noFill/>
        </p:spPr>
        <p:txBody>
          <a:bodyPr wrap="square" rtlCol="0">
            <a:spAutoFit/>
          </a:bodyPr>
          <a:lstStyle/>
          <a:p>
            <a:pPr algn="ctr"/>
            <a:r>
              <a:rPr lang="en-GB" sz="3200" dirty="0">
                <a:latin typeface="Letter-join No-Lead 37" pitchFamily="50" charset="0"/>
              </a:rPr>
              <a:t>Light</a:t>
            </a:r>
          </a:p>
        </p:txBody>
      </p:sp>
      <p:sp>
        <p:nvSpPr>
          <p:cNvPr id="11" name="Hexagon 10"/>
          <p:cNvSpPr/>
          <p:nvPr/>
        </p:nvSpPr>
        <p:spPr>
          <a:xfrm>
            <a:off x="3841761" y="143868"/>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Hexagon 11"/>
          <p:cNvSpPr/>
          <p:nvPr/>
        </p:nvSpPr>
        <p:spPr>
          <a:xfrm>
            <a:off x="3841761" y="2060848"/>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Hexagon 12"/>
          <p:cNvSpPr/>
          <p:nvPr/>
        </p:nvSpPr>
        <p:spPr>
          <a:xfrm>
            <a:off x="5652120" y="1124744"/>
            <a:ext cx="2232248" cy="1872208"/>
          </a:xfrm>
          <a:prstGeom prst="hexagon">
            <a:avLst/>
          </a:prstGeom>
          <a:solidFill>
            <a:schemeClr val="bg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Hexagon 13"/>
          <p:cNvSpPr/>
          <p:nvPr/>
        </p:nvSpPr>
        <p:spPr>
          <a:xfrm>
            <a:off x="2051720" y="3027275"/>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Hexagon 14"/>
          <p:cNvSpPr/>
          <p:nvPr/>
        </p:nvSpPr>
        <p:spPr>
          <a:xfrm>
            <a:off x="5652120" y="3014834"/>
            <a:ext cx="2232248" cy="1872208"/>
          </a:xfrm>
          <a:prstGeom prst="hexagon">
            <a:avLst/>
          </a:prstGeom>
          <a:solidFill>
            <a:schemeClr val="bg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4129793" y="849139"/>
            <a:ext cx="1656184" cy="461665"/>
          </a:xfrm>
          <a:prstGeom prst="rect">
            <a:avLst/>
          </a:prstGeom>
          <a:noFill/>
        </p:spPr>
        <p:txBody>
          <a:bodyPr wrap="square" rtlCol="0">
            <a:spAutoFit/>
          </a:bodyPr>
          <a:lstStyle/>
          <a:p>
            <a:pPr algn="ctr"/>
            <a:r>
              <a:rPr lang="en-GB" sz="2400" dirty="0">
                <a:latin typeface="Letter-join No-Lead 37" pitchFamily="50" charset="0"/>
              </a:rPr>
              <a:t>Electricity</a:t>
            </a:r>
          </a:p>
        </p:txBody>
      </p:sp>
      <p:sp>
        <p:nvSpPr>
          <p:cNvPr id="17" name="TextBox 16"/>
          <p:cNvSpPr txBox="1"/>
          <p:nvPr/>
        </p:nvSpPr>
        <p:spPr>
          <a:xfrm>
            <a:off x="2339752" y="3332891"/>
            <a:ext cx="1656184" cy="1200329"/>
          </a:xfrm>
          <a:prstGeom prst="rect">
            <a:avLst/>
          </a:prstGeom>
          <a:noFill/>
        </p:spPr>
        <p:txBody>
          <a:bodyPr wrap="square" rtlCol="0">
            <a:spAutoFit/>
          </a:bodyPr>
          <a:lstStyle/>
          <a:p>
            <a:pPr algn="ctr"/>
            <a:r>
              <a:rPr lang="en-GB" sz="2400" dirty="0">
                <a:latin typeface="Letter-join No-Lead 37" pitchFamily="50" charset="0"/>
              </a:rPr>
              <a:t>Living Things &amp; habitats</a:t>
            </a:r>
          </a:p>
        </p:txBody>
      </p:sp>
      <p:sp>
        <p:nvSpPr>
          <p:cNvPr id="18" name="TextBox 17"/>
          <p:cNvSpPr txBox="1"/>
          <p:nvPr/>
        </p:nvSpPr>
        <p:spPr>
          <a:xfrm>
            <a:off x="4129793" y="2636912"/>
            <a:ext cx="1656184" cy="707886"/>
          </a:xfrm>
          <a:prstGeom prst="rect">
            <a:avLst/>
          </a:prstGeom>
          <a:noFill/>
        </p:spPr>
        <p:txBody>
          <a:bodyPr wrap="square" rtlCol="0">
            <a:spAutoFit/>
          </a:bodyPr>
          <a:lstStyle/>
          <a:p>
            <a:pPr algn="ctr"/>
            <a:r>
              <a:rPr lang="en-GB" sz="2000" dirty="0">
                <a:latin typeface="Letter-join No-Lead 37" pitchFamily="50" charset="0"/>
              </a:rPr>
              <a:t>Evolution a&amp; Inheritance </a:t>
            </a:r>
          </a:p>
        </p:txBody>
      </p:sp>
      <p:sp>
        <p:nvSpPr>
          <p:cNvPr id="19" name="TextBox 18"/>
          <p:cNvSpPr txBox="1"/>
          <p:nvPr/>
        </p:nvSpPr>
        <p:spPr>
          <a:xfrm>
            <a:off x="5837482" y="1300697"/>
            <a:ext cx="1800200" cy="1384995"/>
          </a:xfrm>
          <a:prstGeom prst="rect">
            <a:avLst/>
          </a:prstGeom>
          <a:noFill/>
        </p:spPr>
        <p:txBody>
          <a:bodyPr wrap="square" rtlCol="0">
            <a:spAutoFit/>
          </a:bodyPr>
          <a:lstStyle/>
          <a:p>
            <a:pPr algn="ctr"/>
            <a:r>
              <a:rPr lang="en-GB" sz="2800" dirty="0">
                <a:latin typeface="Letter-join No-Lead 37" pitchFamily="50" charset="0"/>
              </a:rPr>
              <a:t>Animals including Humans </a:t>
            </a:r>
          </a:p>
        </p:txBody>
      </p:sp>
      <p:sp>
        <p:nvSpPr>
          <p:cNvPr id="20" name="TextBox 19"/>
          <p:cNvSpPr txBox="1"/>
          <p:nvPr/>
        </p:nvSpPr>
        <p:spPr>
          <a:xfrm>
            <a:off x="5868144" y="3068960"/>
            <a:ext cx="1800200" cy="1815882"/>
          </a:xfrm>
          <a:prstGeom prst="rect">
            <a:avLst/>
          </a:prstGeom>
          <a:noFill/>
        </p:spPr>
        <p:txBody>
          <a:bodyPr wrap="square" rtlCol="0">
            <a:spAutoFit/>
          </a:bodyPr>
          <a:lstStyle/>
          <a:p>
            <a:pPr algn="ctr"/>
            <a:r>
              <a:rPr lang="en-GB" sz="2400" dirty="0">
                <a:latin typeface="Letter-join No-Lead 37" pitchFamily="50" charset="0"/>
              </a:rPr>
              <a:t>Sex and Relationship Education / Hygiene</a:t>
            </a:r>
          </a:p>
          <a:p>
            <a:pPr algn="ctr"/>
            <a:r>
              <a:rPr lang="en-GB" sz="1400" dirty="0">
                <a:latin typeface="Letter-join No-Lead 37" pitchFamily="50" charset="0"/>
              </a:rPr>
              <a:t>Covered in PSHE</a:t>
            </a:r>
          </a:p>
        </p:txBody>
      </p:sp>
      <p:pic>
        <p:nvPicPr>
          <p:cNvPr id="7" name="Picture 6">
            <a:extLst>
              <a:ext uri="{FF2B5EF4-FFF2-40B4-BE49-F238E27FC236}">
                <a16:creationId xmlns:a16="http://schemas.microsoft.com/office/drawing/2014/main" id="{16EE5E1A-E2E2-445C-9171-1B758D5546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963" y="1365261"/>
            <a:ext cx="1963851" cy="2322121"/>
          </a:xfrm>
          <a:prstGeom prst="rect">
            <a:avLst/>
          </a:prstGeom>
        </p:spPr>
      </p:pic>
      <p:pic>
        <p:nvPicPr>
          <p:cNvPr id="23" name="Picture 22">
            <a:extLst>
              <a:ext uri="{FF2B5EF4-FFF2-40B4-BE49-F238E27FC236}">
                <a16:creationId xmlns:a16="http://schemas.microsoft.com/office/drawing/2014/main" id="{5DD2FA9E-5E70-45A4-8C47-669D4703ED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84222" y="5169291"/>
            <a:ext cx="3230808" cy="1619463"/>
          </a:xfrm>
          <a:prstGeom prst="rect">
            <a:avLst/>
          </a:prstGeom>
        </p:spPr>
      </p:pic>
    </p:spTree>
    <p:extLst>
      <p:ext uri="{BB962C8B-B14F-4D97-AF65-F5344CB8AC3E}">
        <p14:creationId xmlns:p14="http://schemas.microsoft.com/office/powerpoint/2010/main" val="101749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188640"/>
            <a:ext cx="7520940" cy="548640"/>
          </a:xfrm>
        </p:spPr>
        <p:txBody>
          <a:bodyPr/>
          <a:lstStyle/>
          <a:p>
            <a:pPr algn="ctr"/>
            <a:r>
              <a:rPr lang="en-GB" b="1" u="sng" dirty="0">
                <a:effectLst>
                  <a:outerShdw blurRad="38100" dist="38100" dir="2700000" algn="tl">
                    <a:srgbClr val="000000">
                      <a:alpha val="43137"/>
                    </a:srgbClr>
                  </a:outerShdw>
                </a:effectLst>
                <a:latin typeface="Letter-join No-Lead 37" pitchFamily="50" charset="0"/>
              </a:rPr>
              <a:t>Growth Mindset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384288" y="1472519"/>
            <a:ext cx="5688632" cy="4272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p:cNvPicPr>
          <p:nvPr/>
        </p:nvPicPr>
        <p:blipFill>
          <a:blip r:embed="rId4"/>
          <a:stretch>
            <a:fillRect/>
          </a:stretch>
        </p:blipFill>
        <p:spPr>
          <a:xfrm>
            <a:off x="5191068" y="1052736"/>
            <a:ext cx="3616615" cy="4824536"/>
          </a:xfrm>
          <a:prstGeom prst="rect">
            <a:avLst/>
          </a:prstGeom>
        </p:spPr>
      </p:pic>
    </p:spTree>
    <p:extLst>
      <p:ext uri="{BB962C8B-B14F-4D97-AF65-F5344CB8AC3E}">
        <p14:creationId xmlns:p14="http://schemas.microsoft.com/office/powerpoint/2010/main" val="7157491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clipartbest.com/cliparts/bcy/aak/bcyaakqcL.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980" y="958469"/>
            <a:ext cx="2428875" cy="2571751"/>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3792528" y="366041"/>
            <a:ext cx="5037147" cy="1413257"/>
          </a:xfrm>
          <a:prstGeom prst="roundRect">
            <a:avLst/>
          </a:prstGeom>
          <a:solidFill>
            <a:srgbClr val="00B0F0"/>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effectLst>
                  <a:outerShdw blurRad="38100" dist="38100" dir="2700000" algn="tl">
                    <a:srgbClr val="000000">
                      <a:alpha val="43137"/>
                    </a:srgbClr>
                  </a:outerShdw>
                </a:effectLst>
                <a:latin typeface="Letter-join No-Lead 37" pitchFamily="50" charset="0"/>
              </a:rPr>
              <a:t>Be like Superman: Use your imagination. Be Curious</a:t>
            </a:r>
            <a:r>
              <a:rPr lang="en-GB" sz="2800" b="1" dirty="0">
                <a:solidFill>
                  <a:schemeClr val="tx1"/>
                </a:solidFill>
                <a:latin typeface="AR CENA" panose="02000000000000000000" pitchFamily="2" charset="0"/>
              </a:rPr>
              <a:t>. </a:t>
            </a:r>
          </a:p>
        </p:txBody>
      </p:sp>
      <p:sp>
        <p:nvSpPr>
          <p:cNvPr id="4" name="Rounded Rectangle 3"/>
          <p:cNvSpPr/>
          <p:nvPr/>
        </p:nvSpPr>
        <p:spPr>
          <a:xfrm>
            <a:off x="184091" y="334852"/>
            <a:ext cx="3608438" cy="6297769"/>
          </a:xfrm>
          <a:prstGeom prst="roundRect">
            <a:avLst/>
          </a:prstGeom>
          <a:solidFill>
            <a:srgbClr val="A7E8FF"/>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ounded Rectangle 7"/>
          <p:cNvSpPr/>
          <p:nvPr/>
        </p:nvSpPr>
        <p:spPr>
          <a:xfrm>
            <a:off x="3792528" y="2114449"/>
            <a:ext cx="5037147" cy="4318624"/>
          </a:xfrm>
          <a:prstGeom prst="roundRect">
            <a:avLst/>
          </a:prstGeom>
          <a:solidFill>
            <a:srgbClr val="00B0F0"/>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tx1"/>
              </a:solidFill>
              <a:latin typeface="AR CENA" panose="02000000000000000000" pitchFamily="2" charset="0"/>
            </a:endParaRPr>
          </a:p>
          <a:p>
            <a:pPr marL="457200" indent="-457200" algn="ctr">
              <a:buFont typeface="Arial" panose="020B0604020202020204" pitchFamily="34" charset="0"/>
              <a:buChar char="•"/>
            </a:pPr>
            <a:endParaRPr lang="en-GB" sz="3600" b="1" dirty="0">
              <a:solidFill>
                <a:schemeClr val="tx1"/>
              </a:solidFill>
              <a:latin typeface="AR CENA" panose="02000000000000000000" pitchFamily="2" charset="0"/>
            </a:endParaRPr>
          </a:p>
          <a:p>
            <a:pPr marL="457200" indent="-457200" algn="ctr">
              <a:buFont typeface="Arial" panose="020B0604020202020204" pitchFamily="34" charset="0"/>
              <a:buChar char="•"/>
            </a:pPr>
            <a:endParaRPr lang="en-GB" sz="2800" b="1" dirty="0">
              <a:solidFill>
                <a:schemeClr val="tx1"/>
              </a:solidFill>
              <a:latin typeface="AR CENA" panose="02000000000000000000" pitchFamily="2" charset="0"/>
            </a:endParaRPr>
          </a:p>
          <a:p>
            <a:pPr marL="457200" indent="-457200" algn="ctr">
              <a:buFont typeface="Arial" panose="020B0604020202020204" pitchFamily="34" charset="0"/>
              <a:buChar char="•"/>
            </a:pPr>
            <a:r>
              <a:rPr lang="en-GB" sz="2800" b="1" dirty="0">
                <a:solidFill>
                  <a:schemeClr val="tx1"/>
                </a:solidFill>
                <a:latin typeface="Letter-join No-Lead 37" pitchFamily="50" charset="0"/>
              </a:rPr>
              <a:t>Ask questions </a:t>
            </a:r>
          </a:p>
          <a:p>
            <a:pPr marL="457200" indent="-457200" algn="ctr">
              <a:buFont typeface="Arial" panose="020B0604020202020204" pitchFamily="34" charset="0"/>
              <a:buChar char="•"/>
            </a:pPr>
            <a:r>
              <a:rPr lang="en-GB" sz="2800" b="1" dirty="0">
                <a:solidFill>
                  <a:schemeClr val="tx1"/>
                </a:solidFill>
                <a:latin typeface="Letter-join No-Lead 37" pitchFamily="50" charset="0"/>
              </a:rPr>
              <a:t>Notice things </a:t>
            </a:r>
          </a:p>
          <a:p>
            <a:pPr marL="457200" indent="-457200" algn="ctr">
              <a:buFont typeface="Arial" panose="020B0604020202020204" pitchFamily="34" charset="0"/>
              <a:buChar char="•"/>
            </a:pPr>
            <a:r>
              <a:rPr lang="en-GB" sz="2800" b="1" dirty="0">
                <a:solidFill>
                  <a:schemeClr val="tx1"/>
                </a:solidFill>
                <a:latin typeface="Letter-join No-Lead 37" pitchFamily="50" charset="0"/>
              </a:rPr>
              <a:t>Look for patterns and connections</a:t>
            </a:r>
          </a:p>
          <a:p>
            <a:pPr marL="457200" indent="-457200" algn="ctr">
              <a:buFont typeface="Arial" panose="020B0604020202020204" pitchFamily="34" charset="0"/>
              <a:buChar char="•"/>
            </a:pPr>
            <a:r>
              <a:rPr lang="en-GB" sz="2800" b="1" dirty="0">
                <a:solidFill>
                  <a:schemeClr val="tx1"/>
                </a:solidFill>
                <a:latin typeface="Letter-join No-Lead 37" pitchFamily="50" charset="0"/>
              </a:rPr>
              <a:t>Ask, ‘What if..?’</a:t>
            </a:r>
          </a:p>
          <a:p>
            <a:pPr marL="457200" indent="-457200" algn="ctr">
              <a:buFont typeface="Arial" panose="020B0604020202020204" pitchFamily="34" charset="0"/>
              <a:buChar char="•"/>
            </a:pPr>
            <a:r>
              <a:rPr lang="en-GB" sz="2800" b="1" dirty="0">
                <a:solidFill>
                  <a:schemeClr val="tx1"/>
                </a:solidFill>
                <a:latin typeface="Letter-join No-Lead 37" pitchFamily="50" charset="0"/>
              </a:rPr>
              <a:t>Think of possible reasons</a:t>
            </a:r>
          </a:p>
          <a:p>
            <a:pPr marL="457200" indent="-457200" algn="ctr">
              <a:buFont typeface="Arial" panose="020B0604020202020204" pitchFamily="34" charset="0"/>
              <a:buChar char="•"/>
            </a:pPr>
            <a:r>
              <a:rPr lang="en-GB" sz="2800" b="1" dirty="0">
                <a:solidFill>
                  <a:schemeClr val="tx1"/>
                </a:solidFill>
                <a:latin typeface="Letter-join No-Lead 37" pitchFamily="50" charset="0"/>
              </a:rPr>
              <a:t>Conduct your own research and find out more  </a:t>
            </a:r>
          </a:p>
          <a:p>
            <a:pPr marL="457200" indent="-457200" algn="ctr">
              <a:buFont typeface="Arial" panose="020B0604020202020204" pitchFamily="34" charset="0"/>
              <a:buChar char="•"/>
            </a:pPr>
            <a:endParaRPr lang="en-GB" sz="3200" b="1" dirty="0">
              <a:solidFill>
                <a:schemeClr val="tx1"/>
              </a:solidFill>
              <a:latin typeface="AR CENA" panose="02000000000000000000" pitchFamily="2" charset="0"/>
            </a:endParaRPr>
          </a:p>
          <a:p>
            <a:pPr algn="ctr"/>
            <a:endParaRPr lang="en-GB" sz="5400" b="1" dirty="0">
              <a:solidFill>
                <a:schemeClr val="tx1"/>
              </a:solidFill>
              <a:latin typeface="AR CENA" panose="02000000000000000000" pitchFamily="2" charset="0"/>
            </a:endParaRPr>
          </a:p>
        </p:txBody>
      </p:sp>
      <p:pic>
        <p:nvPicPr>
          <p:cNvPr id="9" name="Picture 2" descr="http://images.clipartpanda.com/super-hero-words-clip-art-RTddKrRT9.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7664" y="4310280"/>
            <a:ext cx="1883281" cy="1912832"/>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644" y="620688"/>
            <a:ext cx="3427331" cy="5061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9806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FA9130A-15A6-4292-B922-6E117F4CFE93}"/>
              </a:ext>
            </a:extLst>
          </p:cNvPr>
          <p:cNvPicPr>
            <a:picLocks noChangeAspect="1"/>
          </p:cNvPicPr>
          <p:nvPr/>
        </p:nvPicPr>
        <p:blipFill>
          <a:blip r:embed="rId2"/>
          <a:stretch>
            <a:fillRect/>
          </a:stretch>
        </p:blipFill>
        <p:spPr>
          <a:xfrm>
            <a:off x="1475656" y="188640"/>
            <a:ext cx="6408712" cy="4678359"/>
          </a:xfrm>
          <a:prstGeom prst="rect">
            <a:avLst/>
          </a:prstGeom>
        </p:spPr>
      </p:pic>
    </p:spTree>
    <p:extLst>
      <p:ext uri="{BB962C8B-B14F-4D97-AF65-F5344CB8AC3E}">
        <p14:creationId xmlns:p14="http://schemas.microsoft.com/office/powerpoint/2010/main" val="337725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Attendance &amp; punctuality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7503" y="968466"/>
            <a:ext cx="8983467" cy="4370427"/>
          </a:xfrm>
          <a:prstGeom prst="rect">
            <a:avLst/>
          </a:prstGeom>
          <a:noFill/>
        </p:spPr>
        <p:txBody>
          <a:bodyPr wrap="square" rtlCol="0">
            <a:spAutoFit/>
          </a:bodyPr>
          <a:lstStyle/>
          <a:p>
            <a:pPr algn="just"/>
            <a:r>
              <a:rPr lang="en-GB" sz="2000" dirty="0">
                <a:latin typeface="Letter-join No-Lead 37" pitchFamily="50" charset="0"/>
              </a:rPr>
              <a:t>We have high expectations of attendance and punctuality at Roebuck. We follow up on </a:t>
            </a:r>
            <a:r>
              <a:rPr lang="en-GB" sz="2000" b="1" u="sng" dirty="0">
                <a:latin typeface="Letter-join No-Lead 37" pitchFamily="50" charset="0"/>
              </a:rPr>
              <a:t>all </a:t>
            </a:r>
            <a:r>
              <a:rPr lang="en-GB" sz="2000" dirty="0">
                <a:latin typeface="Letter-join No-Lead 37" pitchFamily="50" charset="0"/>
              </a:rPr>
              <a:t>absences as well as lateness to school. Children should arrive prompt at 8:45am ready to start the day. </a:t>
            </a:r>
          </a:p>
          <a:p>
            <a:pPr algn="just"/>
            <a:endParaRPr lang="en-GB" sz="2000" dirty="0">
              <a:latin typeface="Letter-join No-Lead 37" pitchFamily="50" charset="0"/>
            </a:endParaRPr>
          </a:p>
          <a:p>
            <a:pPr algn="just"/>
            <a:r>
              <a:rPr lang="en-GB" sz="2000" dirty="0">
                <a:latin typeface="Letter-join No-Lead 37" pitchFamily="50" charset="0"/>
              </a:rPr>
              <a:t>As standard, </a:t>
            </a:r>
            <a:r>
              <a:rPr lang="en-GB" sz="2000" b="1" u="sng" dirty="0">
                <a:latin typeface="Letter-join No-Lead 37" pitchFamily="50" charset="0"/>
              </a:rPr>
              <a:t>NO</a:t>
            </a:r>
            <a:r>
              <a:rPr lang="en-GB" sz="2000" dirty="0">
                <a:latin typeface="Letter-join No-Lead 37" pitchFamily="50" charset="0"/>
              </a:rPr>
              <a:t> holidays are permitted to be taken in school time. This is an important year for Year 6’s, so it is crucial to  ensure your child’s attendance is above 96</a:t>
            </a:r>
            <a:r>
              <a:rPr lang="en-GB" sz="2000" dirty="0"/>
              <a:t>%.</a:t>
            </a:r>
          </a:p>
          <a:p>
            <a:pPr algn="just"/>
            <a:endParaRPr lang="en-GB" sz="2000" dirty="0">
              <a:latin typeface="Letter-join No-Lead 37" pitchFamily="50" charset="0"/>
            </a:endParaRPr>
          </a:p>
          <a:p>
            <a:pPr algn="just"/>
            <a:r>
              <a:rPr lang="en-GB" sz="2000" dirty="0">
                <a:latin typeface="Letter-join No-Lead 37" pitchFamily="50" charset="0"/>
              </a:rPr>
              <a:t>Any absence below 96</a:t>
            </a:r>
            <a:r>
              <a:rPr lang="en-GB" sz="2000" dirty="0"/>
              <a:t>%</a:t>
            </a:r>
            <a:r>
              <a:rPr lang="en-GB" sz="2000" dirty="0">
                <a:latin typeface="Letter-join No-Lead 37" pitchFamily="50" charset="0"/>
              </a:rPr>
              <a:t> will trigger intervention with the pastoral and attendance lead - Mrs Johnson. </a:t>
            </a:r>
          </a:p>
          <a:p>
            <a:pPr algn="just"/>
            <a:endParaRPr lang="en-GB" sz="2000" dirty="0">
              <a:latin typeface="Letter-join No-Lead 37" pitchFamily="50" charset="0"/>
            </a:endParaRPr>
          </a:p>
          <a:p>
            <a:pPr algn="just"/>
            <a:r>
              <a:rPr lang="en-GB" sz="2000" dirty="0">
                <a:latin typeface="Letter-join No-Lead 37" pitchFamily="50" charset="0"/>
              </a:rPr>
              <a:t>As a school, we do follow our school policy and will issue fines when benchmarks are triggered. </a:t>
            </a:r>
          </a:p>
          <a:p>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129288066"/>
              </p:ext>
            </p:extLst>
          </p:nvPr>
        </p:nvGraphicFramePr>
        <p:xfrm>
          <a:off x="2195736" y="5085184"/>
          <a:ext cx="4812030" cy="1560576"/>
        </p:xfrm>
        <a:graphic>
          <a:graphicData uri="http://schemas.openxmlformats.org/drawingml/2006/table">
            <a:tbl>
              <a:tblPr firstRow="1" firstCol="1" bandRow="1"/>
              <a:tblGrid>
                <a:gridCol w="970915">
                  <a:extLst>
                    <a:ext uri="{9D8B030D-6E8A-4147-A177-3AD203B41FA5}">
                      <a16:colId xmlns:a16="http://schemas.microsoft.com/office/drawing/2014/main" val="20000"/>
                    </a:ext>
                  </a:extLst>
                </a:gridCol>
                <a:gridCol w="960120">
                  <a:extLst>
                    <a:ext uri="{9D8B030D-6E8A-4147-A177-3AD203B41FA5}">
                      <a16:colId xmlns:a16="http://schemas.microsoft.com/office/drawing/2014/main" val="20001"/>
                    </a:ext>
                  </a:extLst>
                </a:gridCol>
                <a:gridCol w="960120">
                  <a:extLst>
                    <a:ext uri="{9D8B030D-6E8A-4147-A177-3AD203B41FA5}">
                      <a16:colId xmlns:a16="http://schemas.microsoft.com/office/drawing/2014/main" val="20002"/>
                    </a:ext>
                  </a:extLst>
                </a:gridCol>
                <a:gridCol w="960120">
                  <a:extLst>
                    <a:ext uri="{9D8B030D-6E8A-4147-A177-3AD203B41FA5}">
                      <a16:colId xmlns:a16="http://schemas.microsoft.com/office/drawing/2014/main" val="20003"/>
                    </a:ext>
                  </a:extLst>
                </a:gridCol>
                <a:gridCol w="960755">
                  <a:extLst>
                    <a:ext uri="{9D8B030D-6E8A-4147-A177-3AD203B41FA5}">
                      <a16:colId xmlns:a16="http://schemas.microsoft.com/office/drawing/2014/main" val="20004"/>
                    </a:ext>
                  </a:extLst>
                </a:gridCol>
              </a:tblGrid>
              <a:tr h="0">
                <a:tc>
                  <a:txBody>
                    <a:bodyPr/>
                    <a:lstStyle/>
                    <a:p>
                      <a:pPr algn="ctr" fontAlgn="base">
                        <a:lnSpc>
                          <a:spcPct val="107000"/>
                        </a:lnSpc>
                        <a:spcAft>
                          <a:spcPts val="800"/>
                        </a:spcAft>
                      </a:pPr>
                      <a:r>
                        <a:rPr lang="en-GB" sz="1000">
                          <a:effectLst/>
                          <a:latin typeface="Verdana"/>
                          <a:ea typeface="Calibri"/>
                          <a:cs typeface="Calibri"/>
                        </a:rPr>
                        <a:t>Descriptor</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Attendance Level</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Actual Attendance</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Whole Days Absence</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Hours of learning lost</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fontAlgn="base">
                        <a:lnSpc>
                          <a:spcPct val="107000"/>
                        </a:lnSpc>
                        <a:spcAft>
                          <a:spcPts val="800"/>
                        </a:spcAft>
                      </a:pPr>
                      <a:r>
                        <a:rPr lang="en-GB" sz="1000">
                          <a:effectLst/>
                          <a:latin typeface="Verdana"/>
                          <a:ea typeface="Calibri"/>
                          <a:cs typeface="Calibri"/>
                        </a:rPr>
                        <a:t>Excellent</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100%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190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0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1"/>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99%</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188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2</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2"/>
                  </a:ext>
                </a:extLst>
              </a:tr>
              <a:tr h="0">
                <a:tc>
                  <a:txBody>
                    <a:bodyPr/>
                    <a:lstStyle/>
                    <a:p>
                      <a:pPr algn="ctr" fontAlgn="base">
                        <a:lnSpc>
                          <a:spcPct val="107000"/>
                        </a:lnSpc>
                        <a:spcAft>
                          <a:spcPts val="800"/>
                        </a:spcAft>
                      </a:pPr>
                      <a:r>
                        <a:rPr lang="en-GB" sz="1000">
                          <a:effectLst/>
                          <a:latin typeface="Verdana"/>
                          <a:ea typeface="Calibri"/>
                          <a:cs typeface="Calibri"/>
                        </a:rPr>
                        <a:t>Good</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98%</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186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4</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20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97%</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184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6</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30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96%</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182.5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7.5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37.5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5"/>
                  </a:ext>
                </a:extLst>
              </a:tr>
              <a:tr h="0">
                <a:tc>
                  <a:txBody>
                    <a:bodyPr/>
                    <a:lstStyle/>
                    <a:p>
                      <a:pPr algn="ctr" fontAlgn="base">
                        <a:lnSpc>
                          <a:spcPct val="107000"/>
                        </a:lnSpc>
                        <a:spcAft>
                          <a:spcPts val="800"/>
                        </a:spcAft>
                      </a:pPr>
                      <a:r>
                        <a:rPr lang="en-GB" sz="1000">
                          <a:effectLst/>
                          <a:latin typeface="Verdana"/>
                          <a:ea typeface="Calibri"/>
                          <a:cs typeface="Calibri"/>
                        </a:rPr>
                        <a:t>Satisfactory</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95%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180.5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9.5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47.5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extLst>
                  <a:ext uri="{0D108BD9-81ED-4DB2-BD59-A6C34878D82A}">
                    <a16:rowId xmlns:a16="http://schemas.microsoft.com/office/drawing/2014/main" val="10006"/>
                  </a:ext>
                </a:extLst>
              </a:tr>
              <a:tr h="0">
                <a:tc>
                  <a:txBody>
                    <a:bodyPr/>
                    <a:lstStyle/>
                    <a:p>
                      <a:pPr algn="ctr" fontAlgn="base">
                        <a:lnSpc>
                          <a:spcPct val="107000"/>
                        </a:lnSpc>
                        <a:spcAft>
                          <a:spcPts val="800"/>
                        </a:spcAft>
                      </a:pPr>
                      <a:r>
                        <a:rPr lang="en-GB" sz="1000">
                          <a:effectLst/>
                          <a:latin typeface="Verdana"/>
                          <a:ea typeface="Calibri"/>
                          <a:cs typeface="Calibri"/>
                        </a:rPr>
                        <a:t>Cause for Concern</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90%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171 days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19</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95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713977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530" y="31038"/>
            <a:ext cx="7520940" cy="548640"/>
          </a:xfrm>
        </p:spPr>
        <p:txBody>
          <a:bodyPr/>
          <a:lstStyle/>
          <a:p>
            <a:pPr algn="ctr"/>
            <a:r>
              <a:rPr lang="en-GB" b="1" u="sng" dirty="0">
                <a:effectLst>
                  <a:outerShdw blurRad="38100" dist="38100" dir="2700000" algn="tl">
                    <a:srgbClr val="000000">
                      <a:alpha val="43137"/>
                    </a:srgbClr>
                  </a:outerShdw>
                </a:effectLst>
                <a:latin typeface="Letter-join No-Lead 37" pitchFamily="50" charset="0"/>
              </a:rPr>
              <a:t>SATS</a:t>
            </a:r>
          </a:p>
        </p:txBody>
      </p:sp>
      <p:sp>
        <p:nvSpPr>
          <p:cNvPr id="3" name="Content Placeholder 2"/>
          <p:cNvSpPr>
            <a:spLocks noGrp="1"/>
          </p:cNvSpPr>
          <p:nvPr>
            <p:ph idx="1"/>
          </p:nvPr>
        </p:nvSpPr>
        <p:spPr>
          <a:xfrm>
            <a:off x="322385" y="613613"/>
            <a:ext cx="8011553" cy="4344596"/>
          </a:xfrm>
        </p:spPr>
        <p:txBody>
          <a:bodyPr>
            <a:normAutofit fontScale="77500" lnSpcReduction="20000"/>
          </a:bodyPr>
          <a:lstStyle/>
          <a:p>
            <a:pPr marL="0" indent="0" algn="ctr"/>
            <a:r>
              <a:rPr lang="en-GB" sz="3200" dirty="0">
                <a:latin typeface="Letter-join No-Lead 37" pitchFamily="50" charset="0"/>
              </a:rPr>
              <a:t>National Week for SATs 2023 is:</a:t>
            </a:r>
          </a:p>
          <a:p>
            <a:pPr marL="0" indent="0" algn="ctr"/>
            <a:r>
              <a:rPr lang="en-GB" sz="3200" dirty="0">
                <a:latin typeface="Letter-join No-Lead 37" pitchFamily="50" charset="0"/>
              </a:rPr>
              <a:t>Monday 8th May 2023 to Thursday 11th May 2023</a:t>
            </a:r>
          </a:p>
          <a:p>
            <a:pPr marL="0" indent="0" algn="ctr"/>
            <a:endParaRPr lang="en-GB" sz="3200" dirty="0">
              <a:latin typeface="Letter-join No-Lead 37" pitchFamily="50" charset="0"/>
            </a:endParaRPr>
          </a:p>
          <a:p>
            <a:pPr lvl="2">
              <a:buFont typeface="Arial" panose="020B0604020202020204" pitchFamily="34" charset="0"/>
              <a:buChar char="•"/>
            </a:pPr>
            <a:r>
              <a:rPr lang="en-GB" sz="3100" dirty="0">
                <a:latin typeface="Letter-join No-Lead 37" pitchFamily="50" charset="0"/>
              </a:rPr>
              <a:t>SPAG test</a:t>
            </a:r>
          </a:p>
          <a:p>
            <a:pPr lvl="4">
              <a:buFont typeface="Arial" panose="020B0604020202020204" pitchFamily="34" charset="0"/>
              <a:buChar char="•"/>
            </a:pPr>
            <a:r>
              <a:rPr lang="en-GB" sz="3100" dirty="0">
                <a:latin typeface="Letter-join No-Lead 37" pitchFamily="50" charset="0"/>
              </a:rPr>
              <a:t>Grammar test</a:t>
            </a:r>
          </a:p>
          <a:p>
            <a:pPr lvl="4">
              <a:buFont typeface="Arial" panose="020B0604020202020204" pitchFamily="34" charset="0"/>
              <a:buChar char="•"/>
            </a:pPr>
            <a:r>
              <a:rPr lang="en-GB" sz="3100" dirty="0">
                <a:latin typeface="Letter-join No-Lead 37" pitchFamily="50" charset="0"/>
              </a:rPr>
              <a:t>Spelling test</a:t>
            </a:r>
          </a:p>
          <a:p>
            <a:pPr lvl="2">
              <a:buFont typeface="Arial" panose="020B0604020202020204" pitchFamily="34" charset="0"/>
              <a:buChar char="•"/>
            </a:pPr>
            <a:r>
              <a:rPr lang="en-GB" sz="3100" dirty="0">
                <a:latin typeface="Letter-join No-Lead 37" pitchFamily="50" charset="0"/>
              </a:rPr>
              <a:t>Reading test</a:t>
            </a:r>
          </a:p>
          <a:p>
            <a:pPr lvl="2">
              <a:buFont typeface="Arial" panose="020B0604020202020204" pitchFamily="34" charset="0"/>
              <a:buChar char="•"/>
            </a:pPr>
            <a:r>
              <a:rPr lang="en-GB" sz="3100" dirty="0">
                <a:latin typeface="Letter-join No-Lead 37" pitchFamily="50" charset="0"/>
              </a:rPr>
              <a:t>Maths test</a:t>
            </a:r>
          </a:p>
          <a:p>
            <a:pPr lvl="4">
              <a:buFont typeface="Arial" panose="020B0604020202020204" pitchFamily="34" charset="0"/>
              <a:buChar char="•"/>
            </a:pPr>
            <a:r>
              <a:rPr lang="en-GB" sz="3100" dirty="0">
                <a:latin typeface="Letter-join No-Lead 37" pitchFamily="50" charset="0"/>
              </a:rPr>
              <a:t>Arithmetic</a:t>
            </a:r>
          </a:p>
          <a:p>
            <a:pPr lvl="4">
              <a:buFont typeface="Arial" panose="020B0604020202020204" pitchFamily="34" charset="0"/>
              <a:buChar char="•"/>
            </a:pPr>
            <a:r>
              <a:rPr lang="en-GB" sz="3100" dirty="0">
                <a:latin typeface="Letter-join No-Lead 37" pitchFamily="50" charset="0"/>
              </a:rPr>
              <a:t>Reasoning (2 papers)</a:t>
            </a:r>
          </a:p>
          <a:p>
            <a:pPr marL="685800" lvl="4" indent="0">
              <a:buNone/>
            </a:pPr>
            <a:endParaRPr lang="en-GB" sz="1300" dirty="0">
              <a:latin typeface="Letter-join No-Lead 37" pitchFamily="50" charset="0"/>
            </a:endParaRPr>
          </a:p>
          <a:p>
            <a:pPr marL="0" lvl="1" indent="0">
              <a:buNone/>
            </a:pPr>
            <a:endParaRPr lang="en-GB" sz="3100" dirty="0">
              <a:latin typeface="Letter-join No-Lead 37" pitchFamily="50" charset="0"/>
            </a:endParaRPr>
          </a:p>
          <a:p>
            <a:pPr marL="0" lvl="1" indent="0">
              <a:buNone/>
            </a:pPr>
            <a:r>
              <a:rPr lang="en-GB" sz="2600" dirty="0">
                <a:latin typeface="Letter-join No-Lead 37" pitchFamily="50" charset="0"/>
              </a:rPr>
              <a:t>Scaled scores of 100 or more = MEETING AGE RELATED</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C926E4E-9E75-4803-B4D2-BCDBB843994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83768" y="5085184"/>
            <a:ext cx="4176464" cy="1663102"/>
          </a:xfrm>
          <a:prstGeom prst="rect">
            <a:avLst/>
          </a:prstGeom>
        </p:spPr>
      </p:pic>
    </p:spTree>
    <p:extLst>
      <p:ext uri="{BB962C8B-B14F-4D97-AF65-F5344CB8AC3E}">
        <p14:creationId xmlns:p14="http://schemas.microsoft.com/office/powerpoint/2010/main" val="34536651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530" y="240302"/>
            <a:ext cx="7520940" cy="548640"/>
          </a:xfrm>
        </p:spPr>
        <p:txBody>
          <a:bodyPr/>
          <a:lstStyle/>
          <a:p>
            <a:pPr algn="ctr"/>
            <a:r>
              <a:rPr lang="en-GB" b="1" u="sng" dirty="0">
                <a:effectLst>
                  <a:outerShdw blurRad="38100" dist="38100" dir="2700000" algn="tl">
                    <a:srgbClr val="000000">
                      <a:alpha val="43137"/>
                    </a:srgbClr>
                  </a:outerShdw>
                </a:effectLst>
                <a:latin typeface="Letter-join No-Lead 37" pitchFamily="50" charset="0"/>
              </a:rPr>
              <a:t>SATS</a:t>
            </a:r>
          </a:p>
        </p:txBody>
      </p:sp>
      <p:sp>
        <p:nvSpPr>
          <p:cNvPr id="3" name="Content Placeholder 2"/>
          <p:cNvSpPr>
            <a:spLocks noGrp="1"/>
          </p:cNvSpPr>
          <p:nvPr>
            <p:ph idx="1"/>
          </p:nvPr>
        </p:nvSpPr>
        <p:spPr>
          <a:xfrm>
            <a:off x="224282" y="788942"/>
            <a:ext cx="8695435" cy="5616624"/>
          </a:xfrm>
        </p:spPr>
        <p:txBody>
          <a:bodyPr>
            <a:normAutofit lnSpcReduction="10000"/>
          </a:bodyPr>
          <a:lstStyle/>
          <a:p>
            <a:pPr marL="0" indent="0" algn="ctr"/>
            <a:r>
              <a:rPr lang="en-GB" sz="2800" dirty="0">
                <a:latin typeface="Letter-join No-Lead 37" pitchFamily="50" charset="0"/>
              </a:rPr>
              <a:t>National Week for SATs 2023 is:</a:t>
            </a:r>
          </a:p>
          <a:p>
            <a:pPr marL="0" indent="0" algn="ctr"/>
            <a:r>
              <a:rPr lang="en-GB" sz="2800" u="sng" dirty="0">
                <a:solidFill>
                  <a:schemeClr val="accent1"/>
                </a:solidFill>
                <a:latin typeface="Letter-join No-Lead 37" pitchFamily="50" charset="0"/>
              </a:rPr>
              <a:t>Monday 8th May 2023 to Thursday 11th May 2023.</a:t>
            </a:r>
          </a:p>
          <a:p>
            <a:pPr marL="0" indent="0"/>
            <a:endParaRPr lang="en-GB" sz="2000" dirty="0">
              <a:solidFill>
                <a:schemeClr val="accent1"/>
              </a:solidFill>
              <a:latin typeface="Letter-join No-Lead 37" pitchFamily="50" charset="0"/>
            </a:endParaRPr>
          </a:p>
          <a:p>
            <a:pPr marL="0" indent="0" algn="just"/>
            <a:r>
              <a:rPr lang="en-GB" sz="2000" dirty="0">
                <a:latin typeface="Letter-join No-Lead 37" pitchFamily="50" charset="0"/>
              </a:rPr>
              <a:t>It is important that every child attends school this week so that they can sit their examinations. Do not book Family holidays during this period. </a:t>
            </a:r>
          </a:p>
          <a:p>
            <a:pPr marL="0" indent="0" algn="just"/>
            <a:endParaRPr lang="en-GB" sz="2000" dirty="0">
              <a:latin typeface="Letter-join No-Lead 37" pitchFamily="50" charset="0"/>
            </a:endParaRPr>
          </a:p>
          <a:p>
            <a:pPr marL="0" indent="0" algn="just"/>
            <a:r>
              <a:rPr lang="en-GB" sz="2000" dirty="0">
                <a:latin typeface="Letter-join No-Lead 37" pitchFamily="50" charset="0"/>
              </a:rPr>
              <a:t>There will be a SATs information evening in Spring term. </a:t>
            </a:r>
          </a:p>
          <a:p>
            <a:pPr marL="0" indent="0" algn="just"/>
            <a:endParaRPr lang="en-GB" sz="2000" dirty="0">
              <a:latin typeface="Letter-join No-Lead 37" pitchFamily="50" charset="0"/>
            </a:endParaRPr>
          </a:p>
          <a:p>
            <a:pPr marL="0" indent="0" algn="just"/>
            <a:r>
              <a:rPr lang="en-GB" sz="2000" dirty="0">
                <a:latin typeface="Letter-join No-Lead 37" pitchFamily="50" charset="0"/>
              </a:rPr>
              <a:t>During SATs week, we will host breakfast for children to arrive earlier to ensure a good start of the day. This will include short revision sessions. </a:t>
            </a:r>
          </a:p>
          <a:p>
            <a:pPr marL="0" indent="0" algn="just"/>
            <a:endParaRPr lang="en-GB" sz="2000" dirty="0">
              <a:latin typeface="Letter-join No-Lead 37" pitchFamily="50" charset="0"/>
            </a:endParaRPr>
          </a:p>
          <a:p>
            <a:pPr marL="0" indent="0" algn="just"/>
            <a:endParaRPr lang="en-GB" sz="2000" dirty="0">
              <a:latin typeface="Letter-join No-Lead 37" pitchFamily="50" charset="0"/>
            </a:endParaRPr>
          </a:p>
          <a:p>
            <a:pPr marL="0" indent="0" algn="just"/>
            <a:r>
              <a:rPr lang="en-GB" sz="2000" dirty="0">
                <a:latin typeface="Letter-join No-Lead 37" pitchFamily="50" charset="0"/>
              </a:rPr>
              <a:t>SATs – Roebuck places an immense amount of time and effort in ensuring that children do not feel any sort of pressure or anxiety during this week.</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981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Additional Booster classes </a:t>
            </a:r>
          </a:p>
        </p:txBody>
      </p:sp>
      <p:sp>
        <p:nvSpPr>
          <p:cNvPr id="3" name="Content Placeholder 2"/>
          <p:cNvSpPr>
            <a:spLocks noGrp="1"/>
          </p:cNvSpPr>
          <p:nvPr>
            <p:ph idx="1"/>
          </p:nvPr>
        </p:nvSpPr>
        <p:spPr>
          <a:xfrm>
            <a:off x="323528" y="999846"/>
            <a:ext cx="8496944" cy="3579849"/>
          </a:xfrm>
        </p:spPr>
        <p:txBody>
          <a:bodyPr>
            <a:normAutofit/>
          </a:bodyPr>
          <a:lstStyle/>
          <a:p>
            <a:pPr algn="just"/>
            <a:r>
              <a:rPr lang="en-GB" sz="2400" dirty="0">
                <a:latin typeface="Letter-join No-Lead 37" pitchFamily="50" charset="0"/>
              </a:rPr>
              <a:t>	Throughout the year, children may be invited to attend additional booster classes or one to one tuition with teaching staff at Roebuck. </a:t>
            </a:r>
          </a:p>
          <a:p>
            <a:pPr algn="just"/>
            <a:endParaRPr lang="en-GB" sz="2400" dirty="0">
              <a:latin typeface="Letter-join No-Lead 37" pitchFamily="50" charset="0"/>
            </a:endParaRPr>
          </a:p>
          <a:p>
            <a:pPr algn="just"/>
            <a:r>
              <a:rPr lang="en-GB" sz="2400" dirty="0">
                <a:latin typeface="Letter-join No-Lead 37" pitchFamily="50" charset="0"/>
              </a:rPr>
              <a:t>	Classes will start in Autumn term and finish in Summer 1.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ADF1851-8DEE-4005-B30A-5BDA4B6D4F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9832" y="4896524"/>
            <a:ext cx="2524125" cy="1819275"/>
          </a:xfrm>
          <a:prstGeom prst="rect">
            <a:avLst/>
          </a:prstGeom>
        </p:spPr>
      </p:pic>
    </p:spTree>
    <p:extLst>
      <p:ext uri="{BB962C8B-B14F-4D97-AF65-F5344CB8AC3E}">
        <p14:creationId xmlns:p14="http://schemas.microsoft.com/office/powerpoint/2010/main" val="732615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65760"/>
            <a:ext cx="8424936" cy="548640"/>
          </a:xfrm>
        </p:spPr>
        <p:txBody>
          <a:bodyPr/>
          <a:lstStyle/>
          <a:p>
            <a:r>
              <a:rPr lang="en-GB" b="1" u="sng" dirty="0">
                <a:effectLst>
                  <a:outerShdw blurRad="38100" dist="38100" dir="2700000" algn="tl">
                    <a:srgbClr val="000000">
                      <a:alpha val="43137"/>
                    </a:srgbClr>
                  </a:outerShdw>
                </a:effectLst>
                <a:latin typeface="Letter-join No-Lead 37" pitchFamily="50" charset="0"/>
              </a:rPr>
              <a:t>Differences between year 5 and year 6</a:t>
            </a:r>
          </a:p>
        </p:txBody>
      </p:sp>
      <p:sp>
        <p:nvSpPr>
          <p:cNvPr id="3" name="Content Placeholder 2"/>
          <p:cNvSpPr>
            <a:spLocks noGrp="1"/>
          </p:cNvSpPr>
          <p:nvPr>
            <p:ph idx="1"/>
          </p:nvPr>
        </p:nvSpPr>
        <p:spPr>
          <a:xfrm>
            <a:off x="755576" y="836712"/>
            <a:ext cx="7520940" cy="5136684"/>
          </a:xfrm>
        </p:spPr>
        <p:txBody>
          <a:bodyPr>
            <a:normAutofit/>
          </a:bodyPr>
          <a:lstStyle/>
          <a:p>
            <a:pPr algn="just">
              <a:buFont typeface="Arial" panose="020B0604020202020204" pitchFamily="34" charset="0"/>
              <a:buChar char="•"/>
            </a:pPr>
            <a:r>
              <a:rPr lang="en-GB" sz="2400" b="0" dirty="0">
                <a:latin typeface="Letter-join No-Lead 37" pitchFamily="50" charset="0"/>
              </a:rPr>
              <a:t>Chance to be House Captains: Children will be asked to write a manifesto if they would like to apply and their House members will vote.</a:t>
            </a:r>
          </a:p>
          <a:p>
            <a:pPr algn="just">
              <a:buFont typeface="Arial" panose="020B0604020202020204" pitchFamily="34" charset="0"/>
              <a:buChar char="•"/>
            </a:pPr>
            <a:r>
              <a:rPr lang="en-GB" sz="2400" b="0" dirty="0">
                <a:latin typeface="Letter-join No-Lead 37" pitchFamily="50" charset="0"/>
              </a:rPr>
              <a:t>Responsibility. E.g. jobs around the school / supporting younger years with reading and in the lunch hall/ assembly set up. </a:t>
            </a:r>
          </a:p>
          <a:p>
            <a:pPr algn="just">
              <a:buFont typeface="Arial" panose="020B0604020202020204" pitchFamily="34" charset="0"/>
              <a:buChar char="•"/>
            </a:pPr>
            <a:r>
              <a:rPr lang="en-GB" sz="2400" b="0" dirty="0">
                <a:latin typeface="Letter-join No-Lead 37" pitchFamily="50" charset="0"/>
              </a:rPr>
              <a:t>Citizenship award- gold. Will continue from Year 5. </a:t>
            </a:r>
          </a:p>
          <a:p>
            <a:pPr algn="just">
              <a:buFont typeface="Arial" panose="020B0604020202020204" pitchFamily="34" charset="0"/>
              <a:buChar char="•"/>
            </a:pPr>
            <a:r>
              <a:rPr lang="en-GB" sz="2400" b="0" dirty="0">
                <a:latin typeface="Letter-join No-Lead 37" pitchFamily="50" charset="0"/>
              </a:rPr>
              <a:t>SATs – more frequent test practise</a:t>
            </a:r>
          </a:p>
          <a:p>
            <a:pPr algn="just">
              <a:buFont typeface="Arial" panose="020B0604020202020204" pitchFamily="34" charset="0"/>
              <a:buChar char="•"/>
            </a:pPr>
            <a:r>
              <a:rPr lang="en-GB" sz="2400" b="0" dirty="0">
                <a:latin typeface="Letter-join No-Lead 37" pitchFamily="50" charset="0"/>
              </a:rPr>
              <a:t>PGL </a:t>
            </a:r>
            <a:endParaRPr lang="en-GB" sz="2400" b="0" dirty="0"/>
          </a:p>
          <a:p>
            <a:pPr marL="0" indent="0"/>
            <a:endParaRPr lang="en-GB" sz="2000" b="0" dirty="0"/>
          </a:p>
          <a:p>
            <a:pPr>
              <a:buFont typeface="Arial" panose="020B0604020202020204" pitchFamily="34" charset="0"/>
              <a:buChar char="•"/>
            </a:pPr>
            <a:endParaRPr lang="en-GB" sz="2000" b="0" dirty="0"/>
          </a:p>
          <a:p>
            <a:pPr>
              <a:buFont typeface="Arial" panose="020B0604020202020204" pitchFamily="34" charset="0"/>
              <a:buChar char="•"/>
            </a:pPr>
            <a:endParaRPr lang="en-GB" b="0" dirty="0"/>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DD805E8-A8C4-4F2D-BCCD-1E06701DE9D3}"/>
              </a:ext>
            </a:extLst>
          </p:cNvPr>
          <p:cNvPicPr>
            <a:picLocks noChangeAspect="1"/>
          </p:cNvPicPr>
          <p:nvPr/>
        </p:nvPicPr>
        <p:blipFill rotWithShape="1">
          <a:blip r:embed="rId3"/>
          <a:srcRect l="6337" t="34600" r="11413" b="20601"/>
          <a:stretch/>
        </p:blipFill>
        <p:spPr>
          <a:xfrm>
            <a:off x="2267744" y="5355311"/>
            <a:ext cx="4034774" cy="1236169"/>
          </a:xfrm>
          <a:prstGeom prst="rect">
            <a:avLst/>
          </a:prstGeom>
        </p:spPr>
      </p:pic>
    </p:spTree>
    <p:extLst>
      <p:ext uri="{BB962C8B-B14F-4D97-AF65-F5344CB8AC3E}">
        <p14:creationId xmlns:p14="http://schemas.microsoft.com/office/powerpoint/2010/main" val="2833868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3AFDE-B88F-4E02-AB01-34520FEA76DD}"/>
              </a:ext>
            </a:extLst>
          </p:cNvPr>
          <p:cNvSpPr>
            <a:spLocks noGrp="1"/>
          </p:cNvSpPr>
          <p:nvPr>
            <p:ph type="title"/>
          </p:nvPr>
        </p:nvSpPr>
        <p:spPr>
          <a:xfrm>
            <a:off x="467544" y="260648"/>
            <a:ext cx="7520940" cy="548640"/>
          </a:xfrm>
        </p:spPr>
        <p:txBody>
          <a:bodyPr/>
          <a:lstStyle/>
          <a:p>
            <a:r>
              <a:rPr lang="en-GB" sz="3200" b="1" u="sng" dirty="0">
                <a:latin typeface="Letter-join No-Lead 37" panose="02000503000000020003" pitchFamily="50" charset="0"/>
              </a:rPr>
              <a:t>DREAM Team</a:t>
            </a:r>
          </a:p>
        </p:txBody>
      </p:sp>
      <p:pic>
        <p:nvPicPr>
          <p:cNvPr id="1026" name="Picture 2" descr="https://lh6.googleusercontent.com/NDqvHGxm2Wb8dWVnCmFnypAWQneDSu-c1Q-1wyWCIM26OwMBMk-GS-RGm6CvCF1go5z3vGXTief6nPzm83iZEFOkMpuVqV7IebxfdcQ08MycwFgqQDkg6eFV6MUD3N0rPlRuQMqDiTjP76wvFkp4pA">
            <a:extLst>
              <a:ext uri="{FF2B5EF4-FFF2-40B4-BE49-F238E27FC236}">
                <a16:creationId xmlns:a16="http://schemas.microsoft.com/office/drawing/2014/main" id="{7F0F995E-7788-4D05-9BBD-1207C870E8D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340" t="17186" r="2136" b="16739"/>
          <a:stretch/>
        </p:blipFill>
        <p:spPr bwMode="auto">
          <a:xfrm>
            <a:off x="1187624" y="3399833"/>
            <a:ext cx="6572678" cy="3197519"/>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C09A8252-5115-4490-8686-8503D333E808}"/>
              </a:ext>
            </a:extLst>
          </p:cNvPr>
          <p:cNvSpPr>
            <a:spLocks noGrp="1"/>
          </p:cNvSpPr>
          <p:nvPr>
            <p:ph idx="1"/>
          </p:nvPr>
        </p:nvSpPr>
        <p:spPr>
          <a:xfrm>
            <a:off x="345790" y="914400"/>
            <a:ext cx="8618698" cy="3579849"/>
          </a:xfrm>
        </p:spPr>
        <p:txBody>
          <a:bodyPr/>
          <a:lstStyle/>
          <a:p>
            <a:pPr>
              <a:buFont typeface="Arial" panose="020B0604020202020204" pitchFamily="34" charset="0"/>
              <a:buChar char="•"/>
            </a:pPr>
            <a:r>
              <a:rPr lang="en-GB" b="0" dirty="0">
                <a:latin typeface="Letter-join No-Lead 37" pitchFamily="50" charset="0"/>
              </a:rPr>
              <a:t>Opportunity to run for election for Head / Deputy Boy/Girl – letter of application needed. </a:t>
            </a:r>
          </a:p>
          <a:p>
            <a:pPr>
              <a:buFont typeface="Arial" panose="020B0604020202020204" pitchFamily="34" charset="0"/>
              <a:buChar char="•"/>
            </a:pPr>
            <a:endParaRPr lang="en-GB" b="0" dirty="0">
              <a:latin typeface="Letter-join No-Lead 37" pitchFamily="50" charset="0"/>
            </a:endParaRPr>
          </a:p>
          <a:p>
            <a:pPr algn="just">
              <a:buFont typeface="Arial" panose="020B0604020202020204" pitchFamily="34" charset="0"/>
              <a:buChar char="•"/>
            </a:pPr>
            <a:r>
              <a:rPr lang="en-GB" b="0" dirty="0">
                <a:latin typeface="Letter-join No-Lead 37" pitchFamily="50" charset="0"/>
              </a:rPr>
              <a:t>We have something that no other school has. A Dream Team! Our Dream Team has an extremely significant role of showing all children how important it is to follow our six school values, which will lead them to success. We have a head boy and girl, deputy head boys and girls and assistants. Our roles are extremely important to us and we always follow our school values and show great respect to all students and teachers. We have many great opportunities and experiences. Our Dream Team makes a big difference to all Roebuck students and staff!</a:t>
            </a:r>
          </a:p>
          <a:p>
            <a:endParaRPr lang="en-GB" dirty="0"/>
          </a:p>
        </p:txBody>
      </p:sp>
    </p:spTree>
    <p:extLst>
      <p:ext uri="{BB962C8B-B14F-4D97-AF65-F5344CB8AC3E}">
        <p14:creationId xmlns:p14="http://schemas.microsoft.com/office/powerpoint/2010/main" val="9001137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effectLst>
                  <a:outerShdw blurRad="38100" dist="38100" dir="2700000" algn="tl">
                    <a:srgbClr val="000000">
                      <a:alpha val="43137"/>
                    </a:srgbClr>
                  </a:outerShdw>
                </a:effectLst>
                <a:latin typeface="Letter-join No-Lead 37" pitchFamily="50" charset="0"/>
              </a:rPr>
              <a:t>Thinking Ahead – Transition to Year 7</a:t>
            </a:r>
          </a:p>
        </p:txBody>
      </p:sp>
      <p:sp>
        <p:nvSpPr>
          <p:cNvPr id="3" name="Content Placeholder 2"/>
          <p:cNvSpPr>
            <a:spLocks noGrp="1"/>
          </p:cNvSpPr>
          <p:nvPr>
            <p:ph idx="1"/>
          </p:nvPr>
        </p:nvSpPr>
        <p:spPr>
          <a:xfrm>
            <a:off x="634992" y="1185699"/>
            <a:ext cx="7776864" cy="3579849"/>
          </a:xfrm>
        </p:spPr>
        <p:txBody>
          <a:bodyPr>
            <a:noAutofit/>
          </a:bodyPr>
          <a:lstStyle/>
          <a:p>
            <a:pPr algn="just"/>
            <a:r>
              <a:rPr lang="en-GB" sz="2000" dirty="0">
                <a:latin typeface="Letter-join No-Lead 37" pitchFamily="50" charset="0"/>
              </a:rPr>
              <a:t>	From September, Stevenage Secondary schools hold open evenings for parents and pupils to go attend. Please visit as this will provide you with an insight and flavour to the school and whether this is right for you and your child.</a:t>
            </a:r>
          </a:p>
          <a:p>
            <a:pPr algn="just"/>
            <a:endParaRPr lang="en-GB" sz="2000" dirty="0">
              <a:latin typeface="Letter-join No-Lead 37" pitchFamily="50" charset="0"/>
            </a:endParaRPr>
          </a:p>
          <a:p>
            <a:pPr algn="just"/>
            <a:r>
              <a:rPr lang="en-GB" sz="2000" dirty="0">
                <a:latin typeface="Letter-join No-Lead 37" pitchFamily="50" charset="0"/>
              </a:rPr>
              <a:t>	You will need to make an application to Secondary School during October. Please ensure you submit this within the appropriate time window. </a:t>
            </a:r>
          </a:p>
          <a:p>
            <a:pPr algn="just"/>
            <a:endParaRPr lang="en-GB" sz="2000" dirty="0">
              <a:latin typeface="Letter-join No-Lead 37" pitchFamily="50" charset="0"/>
            </a:endParaRPr>
          </a:p>
          <a:p>
            <a:pPr algn="just"/>
            <a:r>
              <a:rPr lang="en-GB" sz="2000" dirty="0">
                <a:latin typeface="Letter-join No-Lead 37" pitchFamily="50" charset="0"/>
              </a:rPr>
              <a:t>	You will be notified in March of the success of your application and which Secondary school your child has been allocated.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7A36C4C-5179-411F-9B8E-D1B38D058F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5171246"/>
            <a:ext cx="2347739" cy="1320994"/>
          </a:xfrm>
          <a:prstGeom prst="rect">
            <a:avLst/>
          </a:prstGeom>
        </p:spPr>
      </p:pic>
    </p:spTree>
    <p:extLst>
      <p:ext uri="{BB962C8B-B14F-4D97-AF65-F5344CB8AC3E}">
        <p14:creationId xmlns:p14="http://schemas.microsoft.com/office/powerpoint/2010/main" val="23541728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Uniform</a:t>
            </a:r>
            <a:br>
              <a:rPr lang="en-GB" dirty="0"/>
            </a:br>
            <a:r>
              <a:rPr lang="en-GB" sz="1600" b="1" dirty="0">
                <a:latin typeface="Letter-join No-Lead 37" pitchFamily="50" charset="0"/>
              </a:rPr>
              <a:t>children are expected to come to school appropriately dressed in our school uniform</a:t>
            </a:r>
            <a:r>
              <a:rPr lang="en-GB" b="1" dirty="0">
                <a:latin typeface="Letter-join No-Lead 37" pitchFamily="50" charset="0"/>
              </a:rPr>
              <a:t>.</a:t>
            </a:r>
          </a:p>
        </p:txBody>
      </p:sp>
      <p:sp>
        <p:nvSpPr>
          <p:cNvPr id="3" name="Content Placeholder 2"/>
          <p:cNvSpPr>
            <a:spLocks noGrp="1"/>
          </p:cNvSpPr>
          <p:nvPr>
            <p:ph idx="1"/>
          </p:nvPr>
        </p:nvSpPr>
        <p:spPr>
          <a:xfrm>
            <a:off x="690692" y="1399084"/>
            <a:ext cx="7699460" cy="4550196"/>
          </a:xfrm>
          <a:solidFill>
            <a:srgbClr val="00B0F0"/>
          </a:solidFill>
        </p:spPr>
        <p:txBody>
          <a:bodyPr numCol="1">
            <a:normAutofit/>
          </a:bodyPr>
          <a:lstStyle/>
          <a:p>
            <a:pPr fontAlgn="t">
              <a:buFont typeface="Arial" panose="020B0604020202020204" pitchFamily="34" charset="0"/>
              <a:buChar char="•"/>
            </a:pPr>
            <a:r>
              <a:rPr lang="en-GB" sz="2200" dirty="0">
                <a:latin typeface="Letter-join No-Lead 37" pitchFamily="50" charset="0"/>
              </a:rPr>
              <a:t>Roebuck Academy logo polo shirt, white or royal blue (or plain white or royal blue polo shirt).</a:t>
            </a:r>
          </a:p>
          <a:p>
            <a:pPr fontAlgn="t">
              <a:buFont typeface="Arial" panose="020B0604020202020204" pitchFamily="34" charset="0"/>
              <a:buChar char="•"/>
            </a:pPr>
            <a:r>
              <a:rPr lang="en-GB" sz="2200" dirty="0">
                <a:latin typeface="Letter-join No-Lead 37" pitchFamily="50" charset="0"/>
              </a:rPr>
              <a:t>Plain grey or black skirt/pinafore dress/tailored trousers/shorts (no leggings).  </a:t>
            </a:r>
          </a:p>
          <a:p>
            <a:pPr fontAlgn="t">
              <a:buFont typeface="Arial" panose="020B0604020202020204" pitchFamily="34" charset="0"/>
              <a:buChar char="•"/>
            </a:pPr>
            <a:r>
              <a:rPr lang="en-GB" sz="2200" dirty="0">
                <a:latin typeface="Letter-join No-Lead 37" pitchFamily="50" charset="0"/>
              </a:rPr>
              <a:t>Roebuck Academy  logo sweatshirt/ cardigan.</a:t>
            </a:r>
          </a:p>
          <a:p>
            <a:pPr fontAlgn="t">
              <a:buFont typeface="Arial" panose="020B0604020202020204" pitchFamily="34" charset="0"/>
              <a:buChar char="•"/>
            </a:pPr>
            <a:r>
              <a:rPr lang="en-GB" sz="2200" dirty="0">
                <a:latin typeface="Letter-join No-Lead 37" pitchFamily="50" charset="0"/>
              </a:rPr>
              <a:t>Blue and white checked or striped summer dresses</a:t>
            </a:r>
          </a:p>
          <a:p>
            <a:pPr fontAlgn="t">
              <a:buFont typeface="Arial" panose="020B0604020202020204" pitchFamily="34" charset="0"/>
              <a:buChar char="•"/>
            </a:pPr>
            <a:r>
              <a:rPr lang="en-GB" sz="2200" dirty="0">
                <a:latin typeface="Letter-join No-Lead 37" pitchFamily="50" charset="0"/>
              </a:rPr>
              <a:t>Roebuck Academy logo fleece. </a:t>
            </a:r>
          </a:p>
          <a:p>
            <a:pPr fontAlgn="t">
              <a:buFont typeface="Arial" panose="020B0604020202020204" pitchFamily="34" charset="0"/>
              <a:buChar char="•"/>
            </a:pPr>
            <a:r>
              <a:rPr lang="en-GB" sz="2200" dirty="0">
                <a:latin typeface="Letter-join No-Lead 37" pitchFamily="50" charset="0"/>
              </a:rPr>
              <a:t>Solid, black school shoes (no open toes) or plain black trainers (no white embellishment) </a:t>
            </a:r>
          </a:p>
          <a:p>
            <a:pPr fontAlgn="t">
              <a:buFont typeface="Arial" panose="020B0604020202020204" pitchFamily="34" charset="0"/>
              <a:buChar char="•"/>
            </a:pPr>
            <a:r>
              <a:rPr lang="en-GB" sz="2200" dirty="0">
                <a:latin typeface="Letter-join No-Lead 37" pitchFamily="50" charset="0"/>
              </a:rPr>
              <a:t>Hats with a brim for summer</a:t>
            </a:r>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BC4DC9A-68D9-4039-90BF-A8D5380A90FF}"/>
              </a:ext>
            </a:extLst>
          </p:cNvPr>
          <p:cNvSpPr txBox="1"/>
          <p:nvPr/>
        </p:nvSpPr>
        <p:spPr>
          <a:xfrm>
            <a:off x="251520" y="6135687"/>
            <a:ext cx="8978034" cy="461665"/>
          </a:xfrm>
          <a:prstGeom prst="rect">
            <a:avLst/>
          </a:prstGeom>
          <a:noFill/>
        </p:spPr>
        <p:txBody>
          <a:bodyPr wrap="square" rtlCol="0">
            <a:spAutoFit/>
          </a:bodyPr>
          <a:lstStyle/>
          <a:p>
            <a:pPr algn="ctr"/>
            <a:r>
              <a:rPr lang="en-GB" sz="2400" dirty="0">
                <a:latin typeface="Letter-join No-Lead 37" panose="02000503000000020003" pitchFamily="50" charset="0"/>
              </a:rPr>
              <a:t>ALL UNIFORM NEEDS TO BE LABELLED </a:t>
            </a:r>
          </a:p>
        </p:txBody>
      </p:sp>
    </p:spTree>
    <p:extLst>
      <p:ext uri="{BB962C8B-B14F-4D97-AF65-F5344CB8AC3E}">
        <p14:creationId xmlns:p14="http://schemas.microsoft.com/office/powerpoint/2010/main" val="21815005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Uniform Information</a:t>
            </a:r>
            <a:br>
              <a:rPr lang="en-GB" dirty="0"/>
            </a:br>
            <a:r>
              <a:rPr lang="en-GB" sz="1600" b="1" dirty="0">
                <a:latin typeface="Letter-join No-Lead 37" pitchFamily="50" charset="0"/>
              </a:rPr>
              <a:t>children are expected to come to school appropriately dressed in our school uniform</a:t>
            </a:r>
            <a:r>
              <a:rPr lang="en-GB" b="1" dirty="0">
                <a:latin typeface="Letter-join No-Lead 37" pitchFamily="50" charset="0"/>
              </a:rPr>
              <a:t>.</a:t>
            </a:r>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822960" y="1916832"/>
            <a:ext cx="7520940" cy="2763645"/>
          </a:xfrm>
        </p:spPr>
        <p:txBody>
          <a:bodyPr>
            <a:noAutofit/>
          </a:bodyPr>
          <a:lstStyle/>
          <a:p>
            <a:pPr>
              <a:buFont typeface="Arial" panose="020B0604020202020204" pitchFamily="34" charset="0"/>
              <a:buChar char="•"/>
            </a:pPr>
            <a:r>
              <a:rPr lang="en-GB" sz="2400" dirty="0">
                <a:latin typeface="Letter-join No-Lead 37" pitchFamily="50" charset="0"/>
              </a:rPr>
              <a:t>Please tie hair back at all times </a:t>
            </a:r>
          </a:p>
          <a:p>
            <a:pPr>
              <a:buFont typeface="Arial" panose="020B0604020202020204" pitchFamily="34" charset="0"/>
              <a:buChar char="•"/>
            </a:pPr>
            <a:r>
              <a:rPr lang="en-GB" sz="2400" dirty="0">
                <a:latin typeface="Letter-join No-Lead 37" pitchFamily="50" charset="0"/>
              </a:rPr>
              <a:t>No large bows – any hairbands or bows are to be either white, blue or black. </a:t>
            </a:r>
          </a:p>
          <a:p>
            <a:pPr>
              <a:buFont typeface="Arial" panose="020B0604020202020204" pitchFamily="34" charset="0"/>
              <a:buChar char="•"/>
            </a:pPr>
            <a:r>
              <a:rPr lang="en-GB" sz="2400" dirty="0">
                <a:latin typeface="Letter-join No-Lead 37" pitchFamily="50" charset="0"/>
              </a:rPr>
              <a:t>Simple studs to be worn – no other earrings permitted </a:t>
            </a:r>
          </a:p>
          <a:p>
            <a:pPr>
              <a:buFont typeface="Arial" panose="020B0604020202020204" pitchFamily="34" charset="0"/>
              <a:buChar char="•"/>
            </a:pPr>
            <a:r>
              <a:rPr lang="en-GB" sz="2400" dirty="0">
                <a:latin typeface="Letter-join No-Lead 37" pitchFamily="50" charset="0"/>
              </a:rPr>
              <a:t>Flat shoes – no heels or AstroTurf boots / shoes </a:t>
            </a:r>
          </a:p>
        </p:txBody>
      </p:sp>
    </p:spTree>
    <p:extLst>
      <p:ext uri="{BB962C8B-B14F-4D97-AF65-F5344CB8AC3E}">
        <p14:creationId xmlns:p14="http://schemas.microsoft.com/office/powerpoint/2010/main" val="19638136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PE Kit</a:t>
            </a:r>
          </a:p>
        </p:txBody>
      </p:sp>
      <p:sp>
        <p:nvSpPr>
          <p:cNvPr id="3" name="Content Placeholder 2"/>
          <p:cNvSpPr>
            <a:spLocks noGrp="1"/>
          </p:cNvSpPr>
          <p:nvPr>
            <p:ph idx="1"/>
          </p:nvPr>
        </p:nvSpPr>
        <p:spPr>
          <a:solidFill>
            <a:schemeClr val="accent3">
              <a:lumMod val="60000"/>
              <a:lumOff val="40000"/>
            </a:schemeClr>
          </a:solidFill>
        </p:spPr>
        <p:txBody>
          <a:bodyPr>
            <a:normAutofit lnSpcReduction="10000"/>
          </a:bodyPr>
          <a:lstStyle/>
          <a:p>
            <a:pPr marL="571500" indent="-571500">
              <a:buFont typeface="Arial" panose="020B0604020202020204" pitchFamily="34" charset="0"/>
              <a:buChar char="•"/>
            </a:pPr>
            <a:r>
              <a:rPr lang="en-GB" sz="3600" dirty="0">
                <a:latin typeface="Letter-join No-Lead 37" pitchFamily="50" charset="0"/>
              </a:rPr>
              <a:t>White t-shirt with Roebuck Academy logo (or plain white t-shirt).</a:t>
            </a:r>
          </a:p>
          <a:p>
            <a:pPr marL="571500" indent="-571500">
              <a:buFont typeface="Arial" panose="020B0604020202020204" pitchFamily="34" charset="0"/>
              <a:buChar char="•"/>
            </a:pPr>
            <a:r>
              <a:rPr lang="en-GB" sz="3600" dirty="0">
                <a:latin typeface="Letter-join No-Lead 37" pitchFamily="50" charset="0"/>
              </a:rPr>
              <a:t>Royal blue shorts.</a:t>
            </a:r>
          </a:p>
          <a:p>
            <a:pPr marL="571500" indent="-571500">
              <a:buFont typeface="Arial" panose="020B0604020202020204" pitchFamily="34" charset="0"/>
              <a:buChar char="•"/>
            </a:pPr>
            <a:r>
              <a:rPr lang="en-GB" sz="3600" dirty="0">
                <a:latin typeface="Letter-join No-Lead 37" pitchFamily="50" charset="0"/>
              </a:rPr>
              <a:t>Plimsolls or trainers for outside games</a:t>
            </a:r>
            <a:r>
              <a:rPr lang="en-GB" sz="3600" dirty="0"/>
              <a:t>.</a:t>
            </a:r>
          </a:p>
          <a:p>
            <a:endParaRPr lang="en-GB" dirty="0"/>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2BF27111-80C9-4E59-8FDB-33058E19BB4C}"/>
              </a:ext>
            </a:extLst>
          </p:cNvPr>
          <p:cNvSpPr txBox="1">
            <a:spLocks/>
          </p:cNvSpPr>
          <p:nvPr/>
        </p:nvSpPr>
        <p:spPr>
          <a:xfrm>
            <a:off x="811530" y="4767401"/>
            <a:ext cx="7520940" cy="1109871"/>
          </a:xfrm>
          <a:prstGeom prst="rect">
            <a:avLst/>
          </a:prstGeom>
          <a:solidFill>
            <a:schemeClr val="accent3">
              <a:lumMod val="60000"/>
              <a:lumOff val="40000"/>
            </a:schemeClr>
          </a:solidFill>
        </p:spPr>
        <p:txBody>
          <a:bodyPr vert="horz" lIns="91440" tIns="45720" rIns="91440" bIns="45720" rtlCol="0">
            <a:norm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a:buFont typeface="Arial" panose="020B0604020202020204" pitchFamily="34" charset="0"/>
              <a:buChar char="•"/>
            </a:pPr>
            <a:r>
              <a:rPr lang="en-GB" sz="2000" dirty="0">
                <a:latin typeface="Letter-join No-Lead 37" panose="02000503000000020003" pitchFamily="50" charset="0"/>
              </a:rPr>
              <a:t>In order for children to take responsibility and for secondary school, letters will be sent if there is incorrect/missing kit </a:t>
            </a:r>
          </a:p>
        </p:txBody>
      </p:sp>
    </p:spTree>
    <p:extLst>
      <p:ext uri="{BB962C8B-B14F-4D97-AF65-F5344CB8AC3E}">
        <p14:creationId xmlns:p14="http://schemas.microsoft.com/office/powerpoint/2010/main" val="26851879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188640"/>
            <a:ext cx="7520940" cy="725760"/>
          </a:xfrm>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Other equipment</a:t>
            </a:r>
            <a:endParaRPr lang="en-GB" b="1" u="sng" dirty="0">
              <a:effectLst>
                <a:outerShdw blurRad="38100" dist="38100" dir="2700000" algn="tl">
                  <a:srgbClr val="000000">
                    <a:alpha val="43137"/>
                  </a:srgbClr>
                </a:outerShdw>
              </a:effectLst>
              <a:latin typeface="Letter-join No-Lead 37" pitchFamily="50" charset="0"/>
            </a:endParaRPr>
          </a:p>
        </p:txBody>
      </p:sp>
      <p:sp>
        <p:nvSpPr>
          <p:cNvPr id="3" name="Content Placeholder 2"/>
          <p:cNvSpPr>
            <a:spLocks noGrp="1"/>
          </p:cNvSpPr>
          <p:nvPr>
            <p:ph idx="1"/>
          </p:nvPr>
        </p:nvSpPr>
        <p:spPr>
          <a:xfrm>
            <a:off x="251520" y="980728"/>
            <a:ext cx="8712968" cy="5400600"/>
          </a:xfrm>
        </p:spPr>
        <p:txBody>
          <a:bodyPr>
            <a:noAutofit/>
          </a:bodyPr>
          <a:lstStyle/>
          <a:p>
            <a:pPr algn="just">
              <a:buFont typeface="Arial" panose="020B0604020202020204" pitchFamily="34" charset="0"/>
              <a:buChar char="•"/>
            </a:pPr>
            <a:r>
              <a:rPr lang="en-GB" sz="2400" b="0" dirty="0">
                <a:latin typeface="Letter-join No-Lead 37" pitchFamily="50" charset="0"/>
              </a:rPr>
              <a:t>For Year 6, it will be expected that they bring in their own sensible pencil case every day, which will help them in being more organised and prepared for secondary school. </a:t>
            </a:r>
          </a:p>
          <a:p>
            <a:pPr algn="just">
              <a:buFont typeface="Arial" panose="020B0604020202020204" pitchFamily="34" charset="0"/>
              <a:buChar char="•"/>
            </a:pPr>
            <a:r>
              <a:rPr lang="en-GB" sz="2400" b="0" dirty="0">
                <a:latin typeface="Letter-join No-Lead 37" pitchFamily="50" charset="0"/>
              </a:rPr>
              <a:t>Your child will be provided with a blue and black pen, pencil and ruler at the beginning of the year. Once pens run out, we will replenish.</a:t>
            </a:r>
          </a:p>
          <a:p>
            <a:pPr algn="just">
              <a:buFont typeface="Arial" panose="020B0604020202020204" pitchFamily="34" charset="0"/>
              <a:buChar char="•"/>
            </a:pPr>
            <a:r>
              <a:rPr lang="en-GB" sz="2400" b="0" dirty="0">
                <a:latin typeface="Letter-join No-Lead 37" pitchFamily="50" charset="0"/>
              </a:rPr>
              <a:t>You are welcome to add to this to store other equipment in. </a:t>
            </a:r>
          </a:p>
          <a:p>
            <a:pPr algn="just">
              <a:buFont typeface="Arial" panose="020B0604020202020204" pitchFamily="34" charset="0"/>
              <a:buChar char="•"/>
            </a:pPr>
            <a:r>
              <a:rPr lang="en-GB" sz="2400" b="0" dirty="0">
                <a:latin typeface="Letter-join No-Lead 37" pitchFamily="50" charset="0"/>
              </a:rPr>
              <a:t>NO fiddle toys are permitted, unless current class teacher and inclusion lead informs us as these can become a distraction. </a:t>
            </a:r>
          </a:p>
          <a:p>
            <a:pPr algn="just">
              <a:buFont typeface="Arial" panose="020B0604020202020204" pitchFamily="34" charset="0"/>
              <a:buChar char="•"/>
            </a:pPr>
            <a:endParaRPr lang="en-GB" sz="2400" b="0" dirty="0">
              <a:latin typeface="Letter-join No-Lead 37" pitchFamily="50" charset="0"/>
            </a:endParaRPr>
          </a:p>
          <a:p>
            <a:pPr marL="0" indent="0" algn="just"/>
            <a:endParaRPr lang="en-GB" sz="2400" b="0" dirty="0">
              <a:latin typeface="Letter-join No-Lead 37" pitchFamily="50" charset="0"/>
            </a:endParaRPr>
          </a:p>
          <a:p>
            <a:pPr fontAlgn="t">
              <a:buFont typeface="Arial" panose="020B0604020202020204" pitchFamily="34" charset="0"/>
              <a:buChar char="•"/>
            </a:pPr>
            <a:r>
              <a:rPr lang="en-GB" sz="2400" dirty="0">
                <a:latin typeface="Letter-join No-Lead 37" pitchFamily="50" charset="0"/>
              </a:rPr>
              <a:t>Labelled lunch box (not plastic bags)</a:t>
            </a:r>
          </a:p>
          <a:p>
            <a:pPr fontAlgn="t">
              <a:buFont typeface="Arial" panose="020B0604020202020204" pitchFamily="34" charset="0"/>
              <a:buChar char="•"/>
            </a:pPr>
            <a:r>
              <a:rPr lang="en-GB" sz="2400" dirty="0">
                <a:latin typeface="Letter-join No-Lead 37" pitchFamily="50" charset="0"/>
              </a:rPr>
              <a:t>Labelled water bottle (not a single use bottle)</a:t>
            </a:r>
            <a:endParaRPr lang="en-GB" sz="3200" dirty="0"/>
          </a:p>
          <a:p>
            <a:pPr algn="just">
              <a:buFont typeface="Arial" panose="020B0604020202020204" pitchFamily="34" charset="0"/>
              <a:buChar char="•"/>
            </a:pPr>
            <a:endParaRPr lang="en-GB" sz="2400" b="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1A670B2-DDA0-427C-A8AF-13A36210A5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23227" y="5157192"/>
            <a:ext cx="2267744" cy="1651964"/>
          </a:xfrm>
          <a:prstGeom prst="rect">
            <a:avLst/>
          </a:prstGeom>
        </p:spPr>
      </p:pic>
    </p:spTree>
    <p:extLst>
      <p:ext uri="{BB962C8B-B14F-4D97-AF65-F5344CB8AC3E}">
        <p14:creationId xmlns:p14="http://schemas.microsoft.com/office/powerpoint/2010/main" val="16787720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latin typeface="Letter-join No-Lead 37" pitchFamily="50" charset="0"/>
              </a:rPr>
              <a:t>Physical environment </a:t>
            </a:r>
          </a:p>
        </p:txBody>
      </p:sp>
      <p:sp>
        <p:nvSpPr>
          <p:cNvPr id="3" name="Content Placeholder 2"/>
          <p:cNvSpPr>
            <a:spLocks noGrp="1"/>
          </p:cNvSpPr>
          <p:nvPr>
            <p:ph idx="1"/>
          </p:nvPr>
        </p:nvSpPr>
        <p:spPr>
          <a:xfrm>
            <a:off x="395536" y="980728"/>
            <a:ext cx="8352928" cy="3579849"/>
          </a:xfrm>
        </p:spPr>
        <p:txBody>
          <a:bodyPr>
            <a:noAutofit/>
          </a:bodyPr>
          <a:lstStyle/>
          <a:p>
            <a:pPr>
              <a:buFont typeface="Arial" panose="020B0604020202020204" pitchFamily="34" charset="0"/>
              <a:buChar char="•"/>
            </a:pPr>
            <a:r>
              <a:rPr lang="en-GB" sz="2400" b="0" dirty="0">
                <a:latin typeface="Letter-join No-Lead 37" pitchFamily="50" charset="0"/>
              </a:rPr>
              <a:t>Working walls are there to support children with key vocabulary, steps to success and a sequence to learning. </a:t>
            </a:r>
          </a:p>
          <a:p>
            <a:pPr>
              <a:buFont typeface="Arial" panose="020B0604020202020204" pitchFamily="34" charset="0"/>
              <a:buChar char="•"/>
            </a:pPr>
            <a:r>
              <a:rPr lang="en-GB" sz="2400" b="0" dirty="0">
                <a:latin typeface="Letter-join No-Lead 37" pitchFamily="50" charset="0"/>
              </a:rPr>
              <a:t>WAPOLL and WAGOLL are used </a:t>
            </a:r>
          </a:p>
          <a:p>
            <a:pPr marL="0" indent="0"/>
            <a:r>
              <a:rPr lang="en-GB" sz="2400" b="0" dirty="0">
                <a:latin typeface="Letter-join No-Lead 37" pitchFamily="50" charset="0"/>
              </a:rPr>
              <a:t>-What a poor one looks like</a:t>
            </a:r>
          </a:p>
          <a:p>
            <a:pPr marL="0" indent="0"/>
            <a:r>
              <a:rPr lang="en-GB" sz="2400" b="0" dirty="0">
                <a:latin typeface="Letter-join No-Lead 37" pitchFamily="50" charset="0"/>
              </a:rPr>
              <a:t>-What a good one looks like</a:t>
            </a:r>
          </a:p>
          <a:p>
            <a:pPr>
              <a:buFont typeface="Arial" panose="020B0604020202020204" pitchFamily="34" charset="0"/>
              <a:buChar char="•"/>
            </a:pPr>
            <a:r>
              <a:rPr lang="en-GB" sz="2400" b="0" dirty="0">
                <a:latin typeface="Letter-join No-Lead 37" pitchFamily="50" charset="0"/>
              </a:rPr>
              <a:t>Year 6 is about developing independence in their own learning, so the use of the working walls will be a key focus.</a:t>
            </a:r>
          </a:p>
          <a:p>
            <a:pPr>
              <a:buFont typeface="Arial" panose="020B0604020202020204" pitchFamily="34" charset="0"/>
              <a:buChar char="•"/>
            </a:pPr>
            <a:r>
              <a:rPr lang="en-GB" sz="2400" b="0" dirty="0">
                <a:latin typeface="Letter-join No-Lead 37" pitchFamily="50" charset="0"/>
              </a:rPr>
              <a:t>Reading corners aim to inspire children to want to read.</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94868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effectLst>
                  <a:outerShdw blurRad="38100" dist="38100" dir="2700000" algn="tl">
                    <a:srgbClr val="000000">
                      <a:alpha val="43137"/>
                    </a:srgbClr>
                  </a:outerShdw>
                </a:effectLst>
                <a:latin typeface="Letter-join No-Lead 37" pitchFamily="50" charset="0"/>
              </a:rPr>
              <a:t>Emotional environment </a:t>
            </a:r>
          </a:p>
        </p:txBody>
      </p:sp>
      <p:sp>
        <p:nvSpPr>
          <p:cNvPr id="3" name="Content Placeholder 2"/>
          <p:cNvSpPr>
            <a:spLocks noGrp="1"/>
          </p:cNvSpPr>
          <p:nvPr>
            <p:ph idx="1"/>
          </p:nvPr>
        </p:nvSpPr>
        <p:spPr>
          <a:xfrm>
            <a:off x="251520" y="1100628"/>
            <a:ext cx="8092380" cy="3579849"/>
          </a:xfrm>
        </p:spPr>
        <p:txBody>
          <a:bodyPr>
            <a:normAutofit fontScale="92500" lnSpcReduction="10000"/>
          </a:bodyPr>
          <a:lstStyle/>
          <a:p>
            <a:pPr marL="457200" indent="-457200">
              <a:buFont typeface="Arial" panose="020B0604020202020204" pitchFamily="34" charset="0"/>
              <a:buChar char="•"/>
            </a:pPr>
            <a:r>
              <a:rPr lang="en-GB" sz="2800" dirty="0">
                <a:latin typeface="Letter-join No-Lead 37" pitchFamily="50" charset="0"/>
              </a:rPr>
              <a:t>PSHE lessons.</a:t>
            </a:r>
          </a:p>
          <a:p>
            <a:pPr marL="457200" indent="-457200">
              <a:buFont typeface="Arial" panose="020B0604020202020204" pitchFamily="34" charset="0"/>
              <a:buChar char="•"/>
            </a:pPr>
            <a:r>
              <a:rPr lang="en-GB" sz="2800" dirty="0">
                <a:latin typeface="Letter-join No-Lead 37" pitchFamily="50" charset="0"/>
              </a:rPr>
              <a:t>Whole school assemblies e.g. growth </a:t>
            </a:r>
            <a:r>
              <a:rPr lang="en-GB" sz="2800" dirty="0" err="1">
                <a:latin typeface="Letter-join No-Lead 37" pitchFamily="50" charset="0"/>
              </a:rPr>
              <a:t>mindset</a:t>
            </a:r>
            <a:endParaRPr lang="en-GB" sz="2800" dirty="0">
              <a:latin typeface="Letter-join No-Lead 37" pitchFamily="50" charset="0"/>
            </a:endParaRPr>
          </a:p>
          <a:p>
            <a:pPr marL="457200" indent="-457200">
              <a:buFont typeface="Arial" panose="020B0604020202020204" pitchFamily="34" charset="0"/>
              <a:buChar char="•"/>
            </a:pPr>
            <a:r>
              <a:rPr lang="en-GB" sz="2800" dirty="0">
                <a:latin typeface="Letter-join No-Lead 37" pitchFamily="50" charset="0"/>
              </a:rPr>
              <a:t>Transition morning – Wednesday 14</a:t>
            </a:r>
            <a:r>
              <a:rPr lang="en-GB" sz="2800" baseline="30000" dirty="0">
                <a:latin typeface="Letter-join No-Lead 37" pitchFamily="50" charset="0"/>
              </a:rPr>
              <a:t>th</a:t>
            </a:r>
            <a:r>
              <a:rPr lang="en-GB" sz="2800" dirty="0">
                <a:latin typeface="Letter-join No-Lead 37" pitchFamily="50" charset="0"/>
              </a:rPr>
              <a:t> July.</a:t>
            </a:r>
          </a:p>
          <a:p>
            <a:pPr marL="457200" indent="-457200">
              <a:buFont typeface="Arial" panose="020B0604020202020204" pitchFamily="34" charset="0"/>
              <a:buChar char="•"/>
            </a:pPr>
            <a:r>
              <a:rPr lang="en-GB" sz="2800" dirty="0">
                <a:latin typeface="Letter-join No-Lead 37" pitchFamily="50" charset="0"/>
              </a:rPr>
              <a:t>Meeting with  Year 5 teacher to discuss each child individually and their needs as well as strengths.</a:t>
            </a:r>
          </a:p>
          <a:p>
            <a:pPr marL="457200" indent="-457200">
              <a:buFont typeface="Arial" panose="020B0604020202020204" pitchFamily="34" charset="0"/>
              <a:buChar char="•"/>
            </a:pPr>
            <a:r>
              <a:rPr lang="en-GB" sz="2800" dirty="0">
                <a:latin typeface="Letter-join No-Lead 37" pitchFamily="50" charset="0"/>
              </a:rPr>
              <a:t>Open door policy (email contact)</a:t>
            </a:r>
          </a:p>
          <a:p>
            <a:pPr marL="457200" indent="-457200">
              <a:buFont typeface="Arial" panose="020B0604020202020204" pitchFamily="34" charset="0"/>
              <a:buChar char="•"/>
            </a:pPr>
            <a:r>
              <a:rPr lang="en-GB" sz="2800" dirty="0">
                <a:latin typeface="Letter-join No-Lead 37" pitchFamily="50" charset="0"/>
              </a:rPr>
              <a:t>Mentors (Mingle with your Mentor breakfasts)</a:t>
            </a:r>
          </a:p>
          <a:p>
            <a:endParaRPr lang="en-GB" dirty="0"/>
          </a:p>
          <a:p>
            <a:endParaRPr lang="en-GB" dirty="0"/>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E4EB883-A694-4DAF-9C64-A273891D32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46338" y="5191392"/>
            <a:ext cx="1666608" cy="1666608"/>
          </a:xfrm>
          <a:prstGeom prst="rect">
            <a:avLst/>
          </a:prstGeom>
        </p:spPr>
      </p:pic>
    </p:spTree>
    <p:extLst>
      <p:ext uri="{BB962C8B-B14F-4D97-AF65-F5344CB8AC3E}">
        <p14:creationId xmlns:p14="http://schemas.microsoft.com/office/powerpoint/2010/main" val="41163610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Year 6 curriculum </a:t>
            </a:r>
          </a:p>
        </p:txBody>
      </p:sp>
      <p:sp>
        <p:nvSpPr>
          <p:cNvPr id="3" name="Content Placeholder 2"/>
          <p:cNvSpPr>
            <a:spLocks noGrp="1"/>
          </p:cNvSpPr>
          <p:nvPr>
            <p:ph idx="1"/>
          </p:nvPr>
        </p:nvSpPr>
        <p:spPr>
          <a:xfrm>
            <a:off x="107504" y="1100628"/>
            <a:ext cx="8784976" cy="3579849"/>
          </a:xfrm>
        </p:spPr>
        <p:txBody>
          <a:bodyPr>
            <a:noAutofit/>
          </a:bodyPr>
          <a:lstStyle/>
          <a:p>
            <a:pPr algn="ctr"/>
            <a:r>
              <a:rPr lang="en-GB" sz="4000" dirty="0">
                <a:latin typeface="Letter-join No-Lead 37" pitchFamily="50" charset="0"/>
              </a:rPr>
              <a:t>To achieve working towards (WTS), age related (ARE) or Greater depth (GDS) children must meet objectives from the Teacher Assessment Framework.</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1904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latin typeface="Letter-join No-Lead 37" pitchFamily="50" charset="0"/>
              </a:rPr>
              <a:t>Progression - Reading</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9205583"/>
              </p:ext>
            </p:extLst>
          </p:nvPr>
        </p:nvGraphicFramePr>
        <p:xfrm>
          <a:off x="251521" y="980728"/>
          <a:ext cx="8568952"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7543" y="1124744"/>
            <a:ext cx="7998985"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C:\ProgramData\Shared Desktop\Roebuck\Vision &amp; Ethos\School Logos\New Academy Logo\Academy Logo With Motto.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84535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4C92851-8239-4670-9798-06E702A215B3}"/>
              </a:ext>
            </a:extLst>
          </p:cNvPr>
          <p:cNvPicPr>
            <a:picLocks noChangeAspect="1"/>
          </p:cNvPicPr>
          <p:nvPr/>
        </p:nvPicPr>
        <p:blipFill rotWithShape="1">
          <a:blip r:embed="rId2"/>
          <a:srcRect l="42440" t="16401" r="19760" b="13251"/>
          <a:stretch/>
        </p:blipFill>
        <p:spPr>
          <a:xfrm rot="969665">
            <a:off x="1867035" y="688289"/>
            <a:ext cx="3240360" cy="4824536"/>
          </a:xfrm>
          <a:prstGeom prst="rect">
            <a:avLst/>
          </a:prstGeom>
        </p:spPr>
      </p:pic>
      <p:pic>
        <p:nvPicPr>
          <p:cNvPr id="4" name="Picture 3">
            <a:extLst>
              <a:ext uri="{FF2B5EF4-FFF2-40B4-BE49-F238E27FC236}">
                <a16:creationId xmlns:a16="http://schemas.microsoft.com/office/drawing/2014/main" id="{E83B0CAC-5089-4452-AA87-50F5F19186DC}"/>
              </a:ext>
            </a:extLst>
          </p:cNvPr>
          <p:cNvPicPr>
            <a:picLocks noChangeAspect="1"/>
          </p:cNvPicPr>
          <p:nvPr/>
        </p:nvPicPr>
        <p:blipFill rotWithShape="1">
          <a:blip r:embed="rId3"/>
          <a:srcRect l="41600" t="18500" r="19761" b="16400"/>
          <a:stretch/>
        </p:blipFill>
        <p:spPr>
          <a:xfrm>
            <a:off x="323528" y="332656"/>
            <a:ext cx="3312368" cy="4464496"/>
          </a:xfrm>
          <a:prstGeom prst="rect">
            <a:avLst/>
          </a:prstGeom>
        </p:spPr>
      </p:pic>
      <p:pic>
        <p:nvPicPr>
          <p:cNvPr id="6" name="Picture 5">
            <a:extLst>
              <a:ext uri="{FF2B5EF4-FFF2-40B4-BE49-F238E27FC236}">
                <a16:creationId xmlns:a16="http://schemas.microsoft.com/office/drawing/2014/main" id="{8B6C1F1E-F5BA-4778-BEAD-0F59BF839A8C}"/>
              </a:ext>
            </a:extLst>
          </p:cNvPr>
          <p:cNvPicPr>
            <a:picLocks noChangeAspect="1"/>
          </p:cNvPicPr>
          <p:nvPr/>
        </p:nvPicPr>
        <p:blipFill rotWithShape="1">
          <a:blip r:embed="rId4"/>
          <a:srcRect l="41600" t="18500" r="19761" b="12201"/>
          <a:stretch/>
        </p:blipFill>
        <p:spPr>
          <a:xfrm>
            <a:off x="5436096" y="323792"/>
            <a:ext cx="3312368" cy="4752528"/>
          </a:xfrm>
          <a:prstGeom prst="rect">
            <a:avLst/>
          </a:prstGeom>
        </p:spPr>
      </p:pic>
      <p:pic>
        <p:nvPicPr>
          <p:cNvPr id="7" name="Picture 6">
            <a:extLst>
              <a:ext uri="{FF2B5EF4-FFF2-40B4-BE49-F238E27FC236}">
                <a16:creationId xmlns:a16="http://schemas.microsoft.com/office/drawing/2014/main" id="{1E77CB57-7A7B-40C0-826D-A1D18A6F0554}"/>
              </a:ext>
            </a:extLst>
          </p:cNvPr>
          <p:cNvPicPr>
            <a:picLocks noChangeAspect="1"/>
          </p:cNvPicPr>
          <p:nvPr/>
        </p:nvPicPr>
        <p:blipFill rotWithShape="1">
          <a:blip r:embed="rId5"/>
          <a:srcRect l="41600" t="17451" r="19761" b="12329"/>
          <a:stretch/>
        </p:blipFill>
        <p:spPr>
          <a:xfrm rot="20777742">
            <a:off x="4821211" y="2421712"/>
            <a:ext cx="2689246" cy="3909790"/>
          </a:xfrm>
          <a:prstGeom prst="rect">
            <a:avLst/>
          </a:prstGeom>
        </p:spPr>
      </p:pic>
    </p:spTree>
    <p:extLst>
      <p:ext uri="{BB962C8B-B14F-4D97-AF65-F5344CB8AC3E}">
        <p14:creationId xmlns:p14="http://schemas.microsoft.com/office/powerpoint/2010/main" val="6522746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7326CFF-C213-4968-8A30-C7F1EC2A5C80}"/>
              </a:ext>
            </a:extLst>
          </p:cNvPr>
          <p:cNvPicPr>
            <a:picLocks noChangeAspect="1"/>
          </p:cNvPicPr>
          <p:nvPr/>
        </p:nvPicPr>
        <p:blipFill rotWithShape="1">
          <a:blip r:embed="rId2"/>
          <a:srcRect l="35720" t="31100" r="14720" b="14300"/>
          <a:stretch/>
        </p:blipFill>
        <p:spPr>
          <a:xfrm>
            <a:off x="4716016" y="112134"/>
            <a:ext cx="4248472" cy="3744416"/>
          </a:xfrm>
          <a:prstGeom prst="rect">
            <a:avLst/>
          </a:prstGeom>
        </p:spPr>
      </p:pic>
      <p:sp>
        <p:nvSpPr>
          <p:cNvPr id="5" name="TextBox 4">
            <a:extLst>
              <a:ext uri="{FF2B5EF4-FFF2-40B4-BE49-F238E27FC236}">
                <a16:creationId xmlns:a16="http://schemas.microsoft.com/office/drawing/2014/main" id="{8631AD48-AD64-498F-BE92-2C3424F02010}"/>
              </a:ext>
            </a:extLst>
          </p:cNvPr>
          <p:cNvSpPr txBox="1"/>
          <p:nvPr/>
        </p:nvSpPr>
        <p:spPr>
          <a:xfrm>
            <a:off x="179512" y="116632"/>
            <a:ext cx="4906702" cy="2677656"/>
          </a:xfrm>
          <a:prstGeom prst="rect">
            <a:avLst/>
          </a:prstGeom>
          <a:noFill/>
        </p:spPr>
        <p:txBody>
          <a:bodyPr wrap="square" rtlCol="0">
            <a:spAutoFit/>
          </a:bodyPr>
          <a:lstStyle/>
          <a:p>
            <a:r>
              <a:rPr lang="en-GB" sz="2400" dirty="0">
                <a:latin typeface="Letter-join No-Lead 37" panose="02000503000000020003" pitchFamily="50" charset="0"/>
              </a:rPr>
              <a:t>A range of questions including:</a:t>
            </a:r>
          </a:p>
          <a:p>
            <a:r>
              <a:rPr lang="en-GB" sz="2400" dirty="0">
                <a:latin typeface="Letter-join No-Lead 37" panose="02000503000000020003" pitchFamily="50" charset="0"/>
              </a:rPr>
              <a:t>-vocabulary and language </a:t>
            </a:r>
          </a:p>
          <a:p>
            <a:r>
              <a:rPr lang="en-GB" sz="2400" dirty="0">
                <a:latin typeface="Letter-join No-Lead 37" panose="02000503000000020003" pitchFamily="50" charset="0"/>
              </a:rPr>
              <a:t>-understanding/decoding</a:t>
            </a:r>
          </a:p>
          <a:p>
            <a:r>
              <a:rPr lang="en-GB" sz="2400" dirty="0">
                <a:latin typeface="Letter-join No-Lead 37" panose="02000503000000020003" pitchFamily="50" charset="0"/>
              </a:rPr>
              <a:t>-inference </a:t>
            </a:r>
          </a:p>
          <a:p>
            <a:r>
              <a:rPr lang="en-GB" sz="2400" dirty="0">
                <a:latin typeface="Letter-join No-Lead 37" panose="02000503000000020003" pitchFamily="50" charset="0"/>
              </a:rPr>
              <a:t>-prediction</a:t>
            </a:r>
          </a:p>
          <a:p>
            <a:r>
              <a:rPr lang="en-GB" sz="2400" dirty="0">
                <a:latin typeface="Letter-join No-Lead 37" panose="02000503000000020003" pitchFamily="50" charset="0"/>
              </a:rPr>
              <a:t>-impressions </a:t>
            </a:r>
          </a:p>
          <a:p>
            <a:r>
              <a:rPr lang="en-GB" sz="2400" dirty="0">
                <a:latin typeface="Letter-join No-Lead 37" panose="02000503000000020003" pitchFamily="50" charset="0"/>
              </a:rPr>
              <a:t>-evidence to support </a:t>
            </a:r>
          </a:p>
        </p:txBody>
      </p:sp>
      <p:pic>
        <p:nvPicPr>
          <p:cNvPr id="6" name="Picture 5">
            <a:extLst>
              <a:ext uri="{FF2B5EF4-FFF2-40B4-BE49-F238E27FC236}">
                <a16:creationId xmlns:a16="http://schemas.microsoft.com/office/drawing/2014/main" id="{A5575087-9F37-44E4-BAEB-A38F8FA87AB8}"/>
              </a:ext>
            </a:extLst>
          </p:cNvPr>
          <p:cNvPicPr>
            <a:picLocks noChangeAspect="1"/>
          </p:cNvPicPr>
          <p:nvPr/>
        </p:nvPicPr>
        <p:blipFill rotWithShape="1">
          <a:blip r:embed="rId3"/>
          <a:srcRect l="36560" t="26901" r="34880" b="43766"/>
          <a:stretch/>
        </p:blipFill>
        <p:spPr>
          <a:xfrm>
            <a:off x="251520" y="3212976"/>
            <a:ext cx="3312368" cy="2721747"/>
          </a:xfrm>
          <a:prstGeom prst="rect">
            <a:avLst/>
          </a:prstGeom>
        </p:spPr>
      </p:pic>
      <p:pic>
        <p:nvPicPr>
          <p:cNvPr id="7" name="Picture 6">
            <a:extLst>
              <a:ext uri="{FF2B5EF4-FFF2-40B4-BE49-F238E27FC236}">
                <a16:creationId xmlns:a16="http://schemas.microsoft.com/office/drawing/2014/main" id="{FE6FAD16-D698-4ED5-9D5A-042594B8D487}"/>
              </a:ext>
            </a:extLst>
          </p:cNvPr>
          <p:cNvPicPr>
            <a:picLocks noChangeAspect="1"/>
          </p:cNvPicPr>
          <p:nvPr/>
        </p:nvPicPr>
        <p:blipFill rotWithShape="1">
          <a:blip r:embed="rId4"/>
          <a:srcRect l="36297" t="63669" r="14144" b="21631"/>
          <a:stretch/>
        </p:blipFill>
        <p:spPr>
          <a:xfrm>
            <a:off x="4355976" y="3855846"/>
            <a:ext cx="4248472" cy="1008112"/>
          </a:xfrm>
          <a:prstGeom prst="rect">
            <a:avLst/>
          </a:prstGeom>
        </p:spPr>
      </p:pic>
    </p:spTree>
    <p:extLst>
      <p:ext uri="{BB962C8B-B14F-4D97-AF65-F5344CB8AC3E}">
        <p14:creationId xmlns:p14="http://schemas.microsoft.com/office/powerpoint/2010/main" val="289852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02352"/>
            <a:ext cx="7520940" cy="548640"/>
          </a:xfrm>
        </p:spPr>
        <p:txBody>
          <a:bodyPr/>
          <a:lstStyle/>
          <a:p>
            <a:r>
              <a:rPr lang="en-GB" sz="4000" u="sng" dirty="0">
                <a:effectLst>
                  <a:outerShdw blurRad="38100" dist="38100" dir="2700000" algn="tl">
                    <a:srgbClr val="000000">
                      <a:alpha val="43137"/>
                    </a:srgbClr>
                  </a:outerShdw>
                </a:effectLst>
                <a:latin typeface="Letter-join No-Lead 37" pitchFamily="50" charset="0"/>
              </a:rPr>
              <a:t>Reading</a:t>
            </a:r>
            <a:r>
              <a:rPr lang="en-GB" dirty="0"/>
              <a:t>	</a:t>
            </a:r>
          </a:p>
        </p:txBody>
      </p:sp>
      <p:sp>
        <p:nvSpPr>
          <p:cNvPr id="3" name="Content Placeholder 2"/>
          <p:cNvSpPr>
            <a:spLocks noGrp="1"/>
          </p:cNvSpPr>
          <p:nvPr>
            <p:ph idx="1"/>
          </p:nvPr>
        </p:nvSpPr>
        <p:spPr>
          <a:xfrm>
            <a:off x="0" y="2440603"/>
            <a:ext cx="6742682" cy="2343349"/>
          </a:xfrm>
        </p:spPr>
        <p:txBody>
          <a:bodyPr>
            <a:normAutofit lnSpcReduction="10000"/>
          </a:bodyPr>
          <a:lstStyle/>
          <a:p>
            <a:pPr algn="just">
              <a:buFont typeface="Arial" panose="020B0604020202020204" pitchFamily="34" charset="0"/>
              <a:buChar char="•"/>
            </a:pPr>
            <a:r>
              <a:rPr lang="en-GB" b="0" dirty="0">
                <a:latin typeface="Letter-join No-Lead 37" panose="02000503000000020003" pitchFamily="50" charset="0"/>
              </a:rPr>
              <a:t>Reading record books are collected on Thursday. This enables us to monitor their reading which feeds into a whole school weekly prize draw for obtaining a token for the vending machine. </a:t>
            </a:r>
          </a:p>
          <a:p>
            <a:pPr algn="just">
              <a:buFont typeface="Arial" panose="020B0604020202020204" pitchFamily="34" charset="0"/>
              <a:buChar char="•"/>
            </a:pPr>
            <a:endParaRPr lang="en-GB" b="0" dirty="0">
              <a:latin typeface="Letter-join No-Lead 37" panose="02000503000000020003" pitchFamily="50" charset="0"/>
            </a:endParaRPr>
          </a:p>
          <a:p>
            <a:pPr algn="just">
              <a:buFont typeface="Arial" panose="020B0604020202020204" pitchFamily="34" charset="0"/>
              <a:buChar char="•"/>
            </a:pPr>
            <a:r>
              <a:rPr lang="en-GB" b="0" dirty="0">
                <a:latin typeface="Letter-join No-Lead 37" panose="02000503000000020003" pitchFamily="50" charset="0"/>
              </a:rPr>
              <a:t>Once your child has completed a book, they will use the iPads to complete an accelerated reading quiz. You can monitor your own child’s progress by signing up to Home Connect. </a:t>
            </a:r>
          </a:p>
          <a:p>
            <a:pPr marL="0" indent="0" algn="just"/>
            <a:r>
              <a:rPr lang="en-GB" b="0" dirty="0">
                <a:latin typeface="Letter-join No-Lead 37" panose="02000503000000020003" pitchFamily="50" charset="0"/>
                <a:hlinkClick r:id="rId2"/>
              </a:rPr>
              <a:t>http://www.roebuck.herts.sch.uk/page/?title=Accelerated+Reader&amp;pid=99</a:t>
            </a:r>
            <a:r>
              <a:rPr lang="en-GB" b="0" dirty="0">
                <a:latin typeface="Letter-join No-Lead 37" panose="02000503000000020003" pitchFamily="50" charset="0"/>
              </a:rPr>
              <a:t> </a:t>
            </a:r>
          </a:p>
        </p:txBody>
      </p:sp>
      <p:sp>
        <p:nvSpPr>
          <p:cNvPr id="5" name="Rectangle 4"/>
          <p:cNvSpPr/>
          <p:nvPr/>
        </p:nvSpPr>
        <p:spPr>
          <a:xfrm>
            <a:off x="133574" y="934078"/>
            <a:ext cx="6695594" cy="1323439"/>
          </a:xfrm>
          <a:prstGeom prst="rect">
            <a:avLst/>
          </a:prstGeom>
        </p:spPr>
        <p:txBody>
          <a:bodyPr wrap="square">
            <a:spAutoFit/>
          </a:bodyPr>
          <a:lstStyle/>
          <a:p>
            <a:pPr marL="342900" indent="-342900">
              <a:buFont typeface="Arial" panose="020B0604020202020204" pitchFamily="34" charset="0"/>
              <a:buChar char="•"/>
            </a:pPr>
            <a:r>
              <a:rPr lang="en-GB" sz="2000" dirty="0">
                <a:latin typeface="Letter-join Plus 37" panose="02000505000000020003" pitchFamily="50" charset="0"/>
              </a:rPr>
              <a:t>Although there is a heavy focus on reading comprehension for SATS, promoting a love of reading is still the number one priority. The best way to get better at reading is to read!</a:t>
            </a:r>
          </a:p>
        </p:txBody>
      </p:sp>
      <p:pic>
        <p:nvPicPr>
          <p:cNvPr id="5122" name="Picture 2" descr="Image result for reading quotes for kid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29168" y="0"/>
            <a:ext cx="2314832" cy="32403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ProgramData\Shared Desktop\Roebuck\Vision &amp; Ethos\School Logos\New Academy Logo\Academy Logo With Mott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4906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02352"/>
            <a:ext cx="7520940" cy="548640"/>
          </a:xfrm>
        </p:spPr>
        <p:txBody>
          <a:bodyPr/>
          <a:lstStyle/>
          <a:p>
            <a:r>
              <a:rPr lang="en-GB" sz="3200" u="sng" dirty="0">
                <a:effectLst>
                  <a:outerShdw blurRad="38100" dist="38100" dir="2700000" algn="tl">
                    <a:srgbClr val="000000">
                      <a:alpha val="43137"/>
                    </a:srgbClr>
                  </a:outerShdw>
                </a:effectLst>
                <a:latin typeface="Letter-join No-Lead 37" pitchFamily="50" charset="0"/>
              </a:rPr>
              <a:t>reading Strategies we use </a:t>
            </a:r>
            <a:endParaRPr lang="en-GB" sz="2000" dirty="0"/>
          </a:p>
        </p:txBody>
      </p:sp>
      <p:sp>
        <p:nvSpPr>
          <p:cNvPr id="3" name="Content Placeholder 2"/>
          <p:cNvSpPr>
            <a:spLocks noGrp="1"/>
          </p:cNvSpPr>
          <p:nvPr>
            <p:ph idx="1"/>
          </p:nvPr>
        </p:nvSpPr>
        <p:spPr>
          <a:xfrm>
            <a:off x="0" y="908721"/>
            <a:ext cx="9144000" cy="3875232"/>
          </a:xfrm>
        </p:spPr>
        <p:txBody>
          <a:bodyPr>
            <a:normAutofit/>
          </a:bodyPr>
          <a:lstStyle/>
          <a:p>
            <a:pPr marL="285750" indent="-285750" algn="just">
              <a:buFont typeface="Arial" panose="020B0604020202020204" pitchFamily="34" charset="0"/>
              <a:buChar char="•"/>
            </a:pPr>
            <a:r>
              <a:rPr lang="en-GB" sz="2000" b="0" dirty="0">
                <a:latin typeface="Letter-join No-Lead 37" panose="02000503000000020003" pitchFamily="50" charset="0"/>
              </a:rPr>
              <a:t>Echo reading (teacher reads a sentence/phrase and child echoes this back)</a:t>
            </a:r>
          </a:p>
          <a:p>
            <a:pPr marL="285750" indent="-285750" algn="just">
              <a:buFont typeface="Arial" panose="020B0604020202020204" pitchFamily="34" charset="0"/>
              <a:buChar char="•"/>
            </a:pPr>
            <a:r>
              <a:rPr lang="en-GB" sz="2000" b="0" dirty="0">
                <a:latin typeface="Letter-join No-Lead 37" panose="02000503000000020003" pitchFamily="50" charset="0"/>
              </a:rPr>
              <a:t>Group reading during Book Talk</a:t>
            </a:r>
          </a:p>
          <a:p>
            <a:pPr marL="285750" indent="-285750" algn="just">
              <a:buFont typeface="Arial" panose="020B0604020202020204" pitchFamily="34" charset="0"/>
              <a:buChar char="•"/>
            </a:pPr>
            <a:r>
              <a:rPr lang="en-GB" sz="2000" b="0" dirty="0">
                <a:latin typeface="Letter-join No-Lead 37" panose="02000503000000020003" pitchFamily="50" charset="0"/>
              </a:rPr>
              <a:t>Paired reading </a:t>
            </a:r>
          </a:p>
          <a:p>
            <a:pPr marL="285750" indent="-285750" algn="just">
              <a:buFont typeface="Arial" panose="020B0604020202020204" pitchFamily="34" charset="0"/>
              <a:buChar char="•"/>
            </a:pPr>
            <a:r>
              <a:rPr lang="en-GB" sz="2000" b="0" dirty="0">
                <a:latin typeface="Letter-join No-Lead 37" panose="02000503000000020003" pitchFamily="50" charset="0"/>
              </a:rPr>
              <a:t>Accessible texts tailored to child’s needs</a:t>
            </a:r>
          </a:p>
          <a:p>
            <a:pPr marL="285750" indent="-285750" algn="just">
              <a:buFont typeface="Arial" panose="020B0604020202020204" pitchFamily="34" charset="0"/>
              <a:buChar char="•"/>
            </a:pPr>
            <a:r>
              <a:rPr lang="en-GB" sz="2000" b="0" dirty="0">
                <a:latin typeface="Letter-join No-Lead 37" panose="02000503000000020003" pitchFamily="50" charset="0"/>
              </a:rPr>
              <a:t>Engaging and current book titles </a:t>
            </a:r>
          </a:p>
          <a:p>
            <a:pPr marL="285750" indent="-285750" algn="just">
              <a:buFont typeface="Arial" panose="020B0604020202020204" pitchFamily="34" charset="0"/>
              <a:buChar char="•"/>
            </a:pPr>
            <a:r>
              <a:rPr lang="en-GB" sz="2000" b="0" dirty="0">
                <a:latin typeface="Letter-join No-Lead 37" panose="02000503000000020003" pitchFamily="50" charset="0"/>
              </a:rPr>
              <a:t>Range of text types (comics, novels, classics, biographies) </a:t>
            </a:r>
          </a:p>
        </p:txBody>
      </p:sp>
      <p:pic>
        <p:nvPicPr>
          <p:cNvPr id="7"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34931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D7311-4923-44B8-B0B6-C0DB77BA123F}"/>
              </a:ext>
            </a:extLst>
          </p:cNvPr>
          <p:cNvSpPr>
            <a:spLocks noGrp="1"/>
          </p:cNvSpPr>
          <p:nvPr>
            <p:ph type="title"/>
          </p:nvPr>
        </p:nvSpPr>
        <p:spPr>
          <a:xfrm>
            <a:off x="179512" y="116632"/>
            <a:ext cx="7520940" cy="548640"/>
          </a:xfrm>
        </p:spPr>
        <p:txBody>
          <a:bodyPr/>
          <a:lstStyle/>
          <a:p>
            <a:r>
              <a:rPr lang="en-GB" sz="3600" u="sng" dirty="0">
                <a:latin typeface="Letter-join No-Lead 37" panose="02000503000000020003" pitchFamily="50" charset="0"/>
              </a:rPr>
              <a:t>Reading corners </a:t>
            </a:r>
          </a:p>
        </p:txBody>
      </p:sp>
      <p:pic>
        <p:nvPicPr>
          <p:cNvPr id="3" name="Picture 2">
            <a:extLst>
              <a:ext uri="{FF2B5EF4-FFF2-40B4-BE49-F238E27FC236}">
                <a16:creationId xmlns:a16="http://schemas.microsoft.com/office/drawing/2014/main" id="{0E602552-690B-405F-9C69-6C65F71D1238}"/>
              </a:ext>
            </a:extLst>
          </p:cNvPr>
          <p:cNvPicPr>
            <a:picLocks noChangeAspect="1"/>
          </p:cNvPicPr>
          <p:nvPr/>
        </p:nvPicPr>
        <p:blipFill>
          <a:blip r:embed="rId2"/>
          <a:stretch>
            <a:fillRect/>
          </a:stretch>
        </p:blipFill>
        <p:spPr>
          <a:xfrm>
            <a:off x="172576" y="764704"/>
            <a:ext cx="3543858" cy="4725144"/>
          </a:xfrm>
          <a:prstGeom prst="rect">
            <a:avLst/>
          </a:prstGeom>
        </p:spPr>
      </p:pic>
      <p:pic>
        <p:nvPicPr>
          <p:cNvPr id="4" name="Picture 3">
            <a:extLst>
              <a:ext uri="{FF2B5EF4-FFF2-40B4-BE49-F238E27FC236}">
                <a16:creationId xmlns:a16="http://schemas.microsoft.com/office/drawing/2014/main" id="{FE85D149-E7B6-472A-B6F9-2DBCC62F1937}"/>
              </a:ext>
            </a:extLst>
          </p:cNvPr>
          <p:cNvPicPr>
            <a:picLocks noChangeAspect="1"/>
          </p:cNvPicPr>
          <p:nvPr/>
        </p:nvPicPr>
        <p:blipFill>
          <a:blip r:embed="rId3"/>
          <a:stretch>
            <a:fillRect/>
          </a:stretch>
        </p:blipFill>
        <p:spPr>
          <a:xfrm>
            <a:off x="395536" y="4149080"/>
            <a:ext cx="2031690" cy="2708920"/>
          </a:xfrm>
          <a:prstGeom prst="rect">
            <a:avLst/>
          </a:prstGeom>
        </p:spPr>
      </p:pic>
      <p:pic>
        <p:nvPicPr>
          <p:cNvPr id="6" name="Picture 5">
            <a:extLst>
              <a:ext uri="{FF2B5EF4-FFF2-40B4-BE49-F238E27FC236}">
                <a16:creationId xmlns:a16="http://schemas.microsoft.com/office/drawing/2014/main" id="{05C23D61-CFE2-411C-8D2E-B3F3C3815235}"/>
              </a:ext>
            </a:extLst>
          </p:cNvPr>
          <p:cNvPicPr>
            <a:picLocks noChangeAspect="1"/>
          </p:cNvPicPr>
          <p:nvPr/>
        </p:nvPicPr>
        <p:blipFill>
          <a:blip r:embed="rId4"/>
          <a:stretch>
            <a:fillRect/>
          </a:stretch>
        </p:blipFill>
        <p:spPr>
          <a:xfrm>
            <a:off x="3851920" y="1918061"/>
            <a:ext cx="3449080" cy="4598773"/>
          </a:xfrm>
          <a:prstGeom prst="rect">
            <a:avLst/>
          </a:prstGeom>
        </p:spPr>
      </p:pic>
      <p:pic>
        <p:nvPicPr>
          <p:cNvPr id="5" name="Picture 4">
            <a:extLst>
              <a:ext uri="{FF2B5EF4-FFF2-40B4-BE49-F238E27FC236}">
                <a16:creationId xmlns:a16="http://schemas.microsoft.com/office/drawing/2014/main" id="{3A724E02-5A5D-4EA0-A706-F6E1E13BCA1C}"/>
              </a:ext>
            </a:extLst>
          </p:cNvPr>
          <p:cNvPicPr>
            <a:picLocks noChangeAspect="1"/>
          </p:cNvPicPr>
          <p:nvPr/>
        </p:nvPicPr>
        <p:blipFill>
          <a:blip r:embed="rId5"/>
          <a:stretch>
            <a:fillRect/>
          </a:stretch>
        </p:blipFill>
        <p:spPr>
          <a:xfrm>
            <a:off x="6284726" y="131553"/>
            <a:ext cx="2679762" cy="3573016"/>
          </a:xfrm>
          <a:prstGeom prst="rect">
            <a:avLst/>
          </a:prstGeom>
        </p:spPr>
      </p:pic>
    </p:spTree>
    <p:extLst>
      <p:ext uri="{BB962C8B-B14F-4D97-AF65-F5344CB8AC3E}">
        <p14:creationId xmlns:p14="http://schemas.microsoft.com/office/powerpoint/2010/main" val="34424211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2232" y="404664"/>
            <a:ext cx="7520940" cy="548640"/>
          </a:xfrm>
        </p:spPr>
        <p:txBody>
          <a:bodyPr/>
          <a:lstStyle/>
          <a:p>
            <a:r>
              <a:rPr lang="en-GB" sz="4000" u="sng" dirty="0">
                <a:latin typeface="Letter-join No-Lead 37" pitchFamily="50" charset="0"/>
              </a:rPr>
              <a:t>Progression - Writing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61822056"/>
              </p:ext>
            </p:extLst>
          </p:nvPr>
        </p:nvGraphicFramePr>
        <p:xfrm>
          <a:off x="251521" y="1052736"/>
          <a:ext cx="8568952"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5536" y="1124744"/>
            <a:ext cx="7410450" cy="981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0761" y="2348880"/>
            <a:ext cx="7620000" cy="145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2686" y="4293096"/>
            <a:ext cx="7353300" cy="1333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descr="C:\ProgramData\Shared Desktop\Roebuck\Vision &amp; Ethos\School Logos\New Academy Logo\Academy Logo With Motto.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89991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7514" y="238336"/>
            <a:ext cx="7520940" cy="548640"/>
          </a:xfrm>
        </p:spPr>
        <p:txBody>
          <a:bodyPr/>
          <a:lstStyle/>
          <a:p>
            <a:pPr algn="ctr"/>
            <a:r>
              <a:rPr lang="en-GB" sz="3600" b="1" u="sng" dirty="0">
                <a:latin typeface="Letter-join No-Lead 37" pitchFamily="50" charset="0"/>
              </a:rPr>
              <a:t>Progression - Maths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19470877"/>
              </p:ext>
            </p:extLst>
          </p:nvPr>
        </p:nvGraphicFramePr>
        <p:xfrm>
          <a:off x="251521" y="980728"/>
          <a:ext cx="8568952"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171"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9512" y="963038"/>
            <a:ext cx="3456384" cy="58203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27984" y="908720"/>
            <a:ext cx="4176464" cy="57196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C:\ProgramData\Shared Desktop\Roebuck\Vision &amp; Ethos\School Logos\New Academy Logo\Academy Logo With Motto.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12726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u="sng" dirty="0">
                <a:latin typeface="Letter-join No-Lead 37" pitchFamily="50" charset="0"/>
              </a:rPr>
              <a:t>Typical timetable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4B14D04-F7C5-496D-BF2B-167387CDD064}"/>
              </a:ext>
            </a:extLst>
          </p:cNvPr>
          <p:cNvPicPr>
            <a:picLocks noChangeAspect="1"/>
          </p:cNvPicPr>
          <p:nvPr/>
        </p:nvPicPr>
        <p:blipFill rotWithShape="1">
          <a:blip r:embed="rId3"/>
          <a:srcRect l="8840" t="20601" r="7160" b="13251"/>
          <a:stretch/>
        </p:blipFill>
        <p:spPr>
          <a:xfrm>
            <a:off x="264697" y="1050637"/>
            <a:ext cx="8637465" cy="5441603"/>
          </a:xfrm>
          <a:prstGeom prst="rect">
            <a:avLst/>
          </a:prstGeom>
        </p:spPr>
      </p:pic>
    </p:spTree>
    <p:extLst>
      <p:ext uri="{BB962C8B-B14F-4D97-AF65-F5344CB8AC3E}">
        <p14:creationId xmlns:p14="http://schemas.microsoft.com/office/powerpoint/2010/main" val="41495697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199708" y="1412776"/>
            <a:ext cx="8767443" cy="3339709"/>
          </a:xfrm>
        </p:spPr>
        <p:txBody>
          <a:bodyPr>
            <a:noAutofit/>
          </a:bodyPr>
          <a:lstStyle/>
          <a:p>
            <a:pPr algn="just">
              <a:buFont typeface="Arial" panose="020B0604020202020204" pitchFamily="34" charset="0"/>
              <a:buChar char="•"/>
            </a:pPr>
            <a:r>
              <a:rPr lang="en-GB" sz="2400" dirty="0">
                <a:latin typeface="Letter-join No-Lead 37" pitchFamily="50" charset="0"/>
              </a:rPr>
              <a:t>Read with your child as often as possible, discuss the book and making predictions about what will happen next. </a:t>
            </a:r>
          </a:p>
          <a:p>
            <a:pPr algn="just">
              <a:buFont typeface="Arial" panose="020B0604020202020204" pitchFamily="34" charset="0"/>
              <a:buChar char="•"/>
            </a:pPr>
            <a:r>
              <a:rPr lang="en-GB" sz="2400" dirty="0">
                <a:latin typeface="Letter-join No-Lead 37" pitchFamily="50" charset="0"/>
              </a:rPr>
              <a:t>Encourage your child to read aloud to you, as well as hearing you read to them. </a:t>
            </a:r>
          </a:p>
          <a:p>
            <a:pPr algn="just">
              <a:buFont typeface="Arial" panose="020B0604020202020204" pitchFamily="34" charset="0"/>
              <a:buChar char="•"/>
            </a:pPr>
            <a:r>
              <a:rPr lang="en-GB" sz="2400" dirty="0">
                <a:latin typeface="Letter-join No-Lead 37" pitchFamily="50" charset="0"/>
              </a:rPr>
              <a:t>Encourage children to explain the meaning of unfamiliar words and language. </a:t>
            </a:r>
          </a:p>
          <a:p>
            <a:pPr algn="just">
              <a:buFont typeface="Arial" panose="020B0604020202020204" pitchFamily="34" charset="0"/>
              <a:buChar char="•"/>
            </a:pPr>
            <a:r>
              <a:rPr lang="en-GB" sz="2400" dirty="0">
                <a:latin typeface="Letter-join No-Lead 37" pitchFamily="50" charset="0"/>
              </a:rPr>
              <a:t>Use a dictionary or thesaurus to look up their word meanings</a:t>
            </a:r>
            <a:r>
              <a:rPr lang="en-GB" sz="2000" dirty="0">
                <a:latin typeface="Letter-join No-Lead 37" pitchFamily="50" charset="0"/>
              </a:rPr>
              <a:t>.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67664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152274" y="1412776"/>
            <a:ext cx="8839451" cy="2520281"/>
          </a:xfrm>
        </p:spPr>
        <p:txBody>
          <a:bodyPr>
            <a:noAutofit/>
          </a:bodyPr>
          <a:lstStyle/>
          <a:p>
            <a:pPr marL="457200" indent="-457200" algn="just">
              <a:buFont typeface="Arial" panose="020B0604020202020204" pitchFamily="34" charset="0"/>
              <a:buChar char="•"/>
            </a:pPr>
            <a:r>
              <a:rPr lang="en-GB" sz="2400" dirty="0">
                <a:latin typeface="Letter-join No-Lead 37" pitchFamily="50" charset="0"/>
              </a:rPr>
              <a:t>Ensure that your child practises their spellings at home every evening. Every child will have a spelling journal that they will bring home every day.  Encourage your child to complete their spelling every night throughout the week. </a:t>
            </a:r>
          </a:p>
          <a:p>
            <a:pPr algn="just">
              <a:buFont typeface="Arial" panose="020B0604020202020204" pitchFamily="34" charset="0"/>
              <a:buChar char="•"/>
            </a:pPr>
            <a:endParaRPr lang="en-GB" sz="2400" dirty="0">
              <a:latin typeface="Letter-join No-Lead 37" pitchFamily="50" charset="0"/>
            </a:endParaRPr>
          </a:p>
          <a:p>
            <a:pPr marL="457200" indent="-457200" algn="just">
              <a:buFont typeface="Arial" panose="020B0604020202020204" pitchFamily="34" charset="0"/>
              <a:buChar char="•"/>
            </a:pPr>
            <a:r>
              <a:rPr lang="en-GB" sz="2400" dirty="0">
                <a:latin typeface="Letter-join No-Lead 37" pitchFamily="50" charset="0"/>
              </a:rPr>
              <a:t>When writing at home encourage your child to check their spelling, grammar and punctuation. Their handwriting should also be cursive and produced with a blue pen (may alter due to spelling strategies).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4200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755576" y="1124744"/>
            <a:ext cx="7520940" cy="2520281"/>
          </a:xfrm>
        </p:spPr>
        <p:txBody>
          <a:bodyPr>
            <a:noAutofit/>
          </a:bodyPr>
          <a:lstStyle/>
          <a:p>
            <a:pPr marL="457200" indent="-457200">
              <a:buFont typeface="Arial" panose="020B0604020202020204" pitchFamily="34" charset="0"/>
              <a:buChar char="•"/>
            </a:pPr>
            <a:r>
              <a:rPr lang="en-GB" sz="2800" dirty="0">
                <a:latin typeface="Letter-join No-Lead 37" pitchFamily="50" charset="0"/>
              </a:rPr>
              <a:t>Use of Mathletics and TT </a:t>
            </a:r>
            <a:r>
              <a:rPr lang="en-GB" sz="2800" dirty="0" err="1">
                <a:latin typeface="Letter-join No-Lead 37" pitchFamily="50" charset="0"/>
              </a:rPr>
              <a:t>Rockstars</a:t>
            </a:r>
            <a:endParaRPr lang="en-GB" sz="2800" dirty="0">
              <a:latin typeface="Letter-join No-Lead 37" pitchFamily="50" charset="0"/>
            </a:endParaRPr>
          </a:p>
          <a:p>
            <a:endParaRPr lang="en-GB" sz="2800" dirty="0">
              <a:latin typeface="Letter-join No-Lead 37" pitchFamily="50" charset="0"/>
            </a:endParaRPr>
          </a:p>
          <a:p>
            <a:endParaRPr lang="en-GB" sz="2800" dirty="0">
              <a:latin typeface="Letter-join No-Lead 37" pitchFamily="50" charset="0"/>
            </a:endParaRPr>
          </a:p>
          <a:p>
            <a:endParaRPr lang="en-GB" sz="2800" dirty="0">
              <a:latin typeface="Letter-join No-Lead 37" pitchFamily="50" charset="0"/>
            </a:endParaRPr>
          </a:p>
          <a:p>
            <a:pPr marL="457200" indent="-457200">
              <a:buFont typeface="Arial" panose="020B0604020202020204" pitchFamily="34" charset="0"/>
              <a:buChar char="•"/>
            </a:pPr>
            <a:r>
              <a:rPr lang="en-GB" sz="2800" dirty="0">
                <a:latin typeface="Letter-join No-Lead 37" pitchFamily="50" charset="0"/>
              </a:rPr>
              <a:t>Problem solving task and CGP books</a:t>
            </a:r>
          </a:p>
          <a:p>
            <a:pPr marL="457200" indent="-457200">
              <a:buFont typeface="Arial" panose="020B0604020202020204" pitchFamily="34" charset="0"/>
              <a:buChar char="•"/>
            </a:pPr>
            <a:r>
              <a:rPr lang="en-GB" sz="2800" dirty="0">
                <a:latin typeface="Letter-join No-Lead 37" pitchFamily="50" charset="0"/>
              </a:rPr>
              <a:t>Termly homework tasks</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mathletics">
            <a:hlinkClick r:id="rId3"/>
            <a:extLst>
              <a:ext uri="{FF2B5EF4-FFF2-40B4-BE49-F238E27FC236}">
                <a16:creationId xmlns:a16="http://schemas.microsoft.com/office/drawing/2014/main" id="{55E1C125-FB1A-466A-AF7B-7C060CC423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4236" y="1612663"/>
            <a:ext cx="2126983" cy="149777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A4D545D-B59E-474C-B45E-3766DDD5A4E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87624" y="1765591"/>
            <a:ext cx="1892992" cy="1375377"/>
          </a:xfrm>
          <a:prstGeom prst="rect">
            <a:avLst/>
          </a:prstGeom>
        </p:spPr>
      </p:pic>
      <p:pic>
        <p:nvPicPr>
          <p:cNvPr id="5" name="Picture 4">
            <a:extLst>
              <a:ext uri="{FF2B5EF4-FFF2-40B4-BE49-F238E27FC236}">
                <a16:creationId xmlns:a16="http://schemas.microsoft.com/office/drawing/2014/main" id="{D9134DB0-83BD-4275-9D0B-2511EC238B14}"/>
              </a:ext>
            </a:extLst>
          </p:cNvPr>
          <p:cNvPicPr>
            <a:picLocks noChangeAspect="1"/>
          </p:cNvPicPr>
          <p:nvPr/>
        </p:nvPicPr>
        <p:blipFill rotWithShape="1">
          <a:blip r:embed="rId6"/>
          <a:srcRect l="20600" t="23960" r="5150" b="18501"/>
          <a:stretch/>
        </p:blipFill>
        <p:spPr>
          <a:xfrm>
            <a:off x="2793915" y="4509120"/>
            <a:ext cx="3579030" cy="2218848"/>
          </a:xfrm>
          <a:prstGeom prst="rect">
            <a:avLst/>
          </a:prstGeom>
        </p:spPr>
      </p:pic>
    </p:spTree>
    <p:extLst>
      <p:ext uri="{BB962C8B-B14F-4D97-AF65-F5344CB8AC3E}">
        <p14:creationId xmlns:p14="http://schemas.microsoft.com/office/powerpoint/2010/main" val="32412306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539552" y="1886466"/>
            <a:ext cx="7520940" cy="2880320"/>
          </a:xfrm>
        </p:spPr>
        <p:txBody>
          <a:bodyPr>
            <a:noAutofit/>
          </a:bodyPr>
          <a:lstStyle/>
          <a:p>
            <a:pPr>
              <a:buFont typeface="Arial" panose="020B0604020202020204" pitchFamily="34" charset="0"/>
              <a:buChar char="•"/>
            </a:pPr>
            <a:r>
              <a:rPr lang="en-GB" sz="2000" dirty="0">
                <a:latin typeface="Letter-join No-Lead 37" pitchFamily="50" charset="0"/>
              </a:rPr>
              <a:t>Please monitor your child’s homework to ensure that this is completed with care and sufficient attention to detail.  </a:t>
            </a:r>
          </a:p>
          <a:p>
            <a:pPr>
              <a:buFont typeface="Arial" panose="020B0604020202020204" pitchFamily="34" charset="0"/>
              <a:buChar char="•"/>
            </a:pPr>
            <a:endParaRPr lang="en-GB" sz="2000" dirty="0">
              <a:latin typeface="Letter-join No-Lead 37" pitchFamily="50" charset="0"/>
            </a:endParaRPr>
          </a:p>
          <a:p>
            <a:pPr>
              <a:buFont typeface="Arial" panose="020B0604020202020204" pitchFamily="34" charset="0"/>
              <a:buChar char="•"/>
            </a:pPr>
            <a:r>
              <a:rPr lang="en-GB" sz="2000" dirty="0">
                <a:latin typeface="Letter-join No-Lead 37" pitchFamily="50" charset="0"/>
              </a:rPr>
              <a:t>If homework is poorly presented, or incomplete children will be expected to complete this again during lunchtime.</a:t>
            </a:r>
          </a:p>
          <a:p>
            <a:pPr>
              <a:buFont typeface="Arial" panose="020B0604020202020204" pitchFamily="34" charset="0"/>
              <a:buChar char="•"/>
            </a:pPr>
            <a:endParaRPr lang="en-GB" sz="2000" dirty="0">
              <a:latin typeface="Letter-join No-Lead 37" pitchFamily="50" charset="0"/>
            </a:endParaRPr>
          </a:p>
          <a:p>
            <a:pPr>
              <a:buFont typeface="Arial" panose="020B0604020202020204" pitchFamily="34" charset="0"/>
              <a:buChar char="•"/>
            </a:pPr>
            <a:r>
              <a:rPr lang="en-GB" sz="2000" dirty="0">
                <a:latin typeface="Letter-join No-Lead 37" pitchFamily="50" charset="0"/>
              </a:rPr>
              <a:t>We expect the same standards at home as we do at school.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B2A74BC-B47F-464C-B871-18DE5738B97D}"/>
              </a:ext>
            </a:extLst>
          </p:cNvPr>
          <p:cNvSpPr txBox="1"/>
          <p:nvPr/>
        </p:nvSpPr>
        <p:spPr>
          <a:xfrm>
            <a:off x="848642" y="1412776"/>
            <a:ext cx="4752528" cy="461665"/>
          </a:xfrm>
          <a:prstGeom prst="rect">
            <a:avLst/>
          </a:prstGeom>
          <a:noFill/>
        </p:spPr>
        <p:txBody>
          <a:bodyPr wrap="square" rtlCol="0">
            <a:spAutoFit/>
          </a:bodyPr>
          <a:lstStyle/>
          <a:p>
            <a:r>
              <a:rPr lang="en-GB" sz="2400" u="sng" dirty="0">
                <a:latin typeface="Letter-join No-Lead 37" panose="02000503000000020003" pitchFamily="50" charset="0"/>
              </a:rPr>
              <a:t>In readiness for secondary school</a:t>
            </a:r>
            <a:r>
              <a:rPr lang="en-GB" dirty="0"/>
              <a:t>: </a:t>
            </a:r>
          </a:p>
        </p:txBody>
      </p:sp>
    </p:spTree>
    <p:extLst>
      <p:ext uri="{BB962C8B-B14F-4D97-AF65-F5344CB8AC3E}">
        <p14:creationId xmlns:p14="http://schemas.microsoft.com/office/powerpoint/2010/main" val="32412306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755576" y="1124744"/>
            <a:ext cx="7520940" cy="5256584"/>
          </a:xfrm>
        </p:spPr>
        <p:txBody>
          <a:bodyPr>
            <a:noAutofit/>
          </a:bodyPr>
          <a:lstStyle/>
          <a:p>
            <a:pPr algn="ctr"/>
            <a:r>
              <a:rPr lang="en-GB" sz="2800" u="sng" dirty="0">
                <a:latin typeface="Letter-join No-Lead 37" pitchFamily="50" charset="0"/>
              </a:rPr>
              <a:t>HOMEWORK </a:t>
            </a:r>
          </a:p>
          <a:p>
            <a:pPr algn="ctr"/>
            <a:r>
              <a:rPr lang="en-GB" sz="2800" dirty="0">
                <a:latin typeface="Letter-join No-Lead 37" pitchFamily="50" charset="0"/>
              </a:rPr>
              <a:t>Problem solving task</a:t>
            </a:r>
          </a:p>
          <a:p>
            <a:pPr algn="ctr"/>
            <a:r>
              <a:rPr lang="en-GB" sz="2800" dirty="0">
                <a:latin typeface="Letter-join No-Lead 37" pitchFamily="50" charset="0"/>
              </a:rPr>
              <a:t>CGP books</a:t>
            </a:r>
          </a:p>
          <a:p>
            <a:pPr algn="ctr"/>
            <a:r>
              <a:rPr lang="en-GB" sz="2800" dirty="0">
                <a:latin typeface="Letter-join No-Lead 37" pitchFamily="50" charset="0"/>
              </a:rPr>
              <a:t>Spellings </a:t>
            </a:r>
          </a:p>
          <a:p>
            <a:pPr algn="ctr"/>
            <a:r>
              <a:rPr lang="en-GB" sz="2800" dirty="0">
                <a:latin typeface="Letter-join No-Lead 37" pitchFamily="50" charset="0"/>
              </a:rPr>
              <a:t>Reading</a:t>
            </a:r>
          </a:p>
          <a:p>
            <a:pPr algn="ctr"/>
            <a:r>
              <a:rPr lang="en-GB" sz="2800" dirty="0">
                <a:latin typeface="Letter-join No-Lead 37" pitchFamily="50" charset="0"/>
              </a:rPr>
              <a:t>SPaG.com</a:t>
            </a:r>
          </a:p>
          <a:p>
            <a:pPr algn="ctr"/>
            <a:r>
              <a:rPr lang="en-GB" sz="2800" dirty="0">
                <a:latin typeface="Letter-join No-Lead 37" pitchFamily="50" charset="0"/>
              </a:rPr>
              <a:t>Termly Topic</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B09BDA9-130B-4CA1-BE26-A88BBC533795}"/>
              </a:ext>
            </a:extLst>
          </p:cNvPr>
          <p:cNvSpPr txBox="1"/>
          <p:nvPr/>
        </p:nvSpPr>
        <p:spPr>
          <a:xfrm>
            <a:off x="303578" y="5291911"/>
            <a:ext cx="8424936" cy="1200329"/>
          </a:xfrm>
          <a:prstGeom prst="rect">
            <a:avLst/>
          </a:prstGeom>
          <a:solidFill>
            <a:schemeClr val="bg2"/>
          </a:solidFill>
        </p:spPr>
        <p:txBody>
          <a:bodyPr wrap="square" rtlCol="0">
            <a:spAutoFit/>
          </a:bodyPr>
          <a:lstStyle/>
          <a:p>
            <a:pPr algn="just"/>
            <a:r>
              <a:rPr lang="en-GB" dirty="0">
                <a:latin typeface="Letter-join No-Lead 37" panose="02000503000000020003" pitchFamily="50" charset="0"/>
              </a:rPr>
              <a:t>Your child will receive Revision Guides for Reading, Grammar and Maths in the Autumn Term. These will be used for homework tasks each week and will need to be looked after. Answers are provided for you to check through with your child upon completion.</a:t>
            </a:r>
          </a:p>
        </p:txBody>
      </p:sp>
    </p:spTree>
    <p:extLst>
      <p:ext uri="{BB962C8B-B14F-4D97-AF65-F5344CB8AC3E}">
        <p14:creationId xmlns:p14="http://schemas.microsoft.com/office/powerpoint/2010/main" val="29608626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err="1">
                <a:effectLst>
                  <a:outerShdw blurRad="38100" dist="38100" dir="2700000" algn="tl">
                    <a:srgbClr val="000000">
                      <a:alpha val="43137"/>
                    </a:srgbClr>
                  </a:outerShdw>
                </a:effectLst>
                <a:latin typeface="Letter-join No-Lead 37" pitchFamily="50" charset="0"/>
              </a:rPr>
              <a:t>WebsitE</a:t>
            </a:r>
            <a:endParaRPr lang="en-GB" sz="3600" b="1" u="sng" dirty="0">
              <a:effectLst>
                <a:outerShdw blurRad="38100" dist="38100" dir="2700000" algn="tl">
                  <a:srgbClr val="000000">
                    <a:alpha val="43137"/>
                  </a:srgbClr>
                </a:outerShdw>
              </a:effectLst>
              <a:latin typeface="Letter-join No-Lead 37" pitchFamily="50" charset="0"/>
            </a:endParaRPr>
          </a:p>
        </p:txBody>
      </p:sp>
      <p:sp>
        <p:nvSpPr>
          <p:cNvPr id="3" name="Content Placeholder 2"/>
          <p:cNvSpPr>
            <a:spLocks noGrp="1"/>
          </p:cNvSpPr>
          <p:nvPr>
            <p:ph idx="1"/>
          </p:nvPr>
        </p:nvSpPr>
        <p:spPr>
          <a:xfrm>
            <a:off x="755576" y="1124744"/>
            <a:ext cx="7520940" cy="5256584"/>
          </a:xfrm>
        </p:spPr>
        <p:txBody>
          <a:bodyPr>
            <a:noAutofit/>
          </a:bodyPr>
          <a:lstStyle/>
          <a:p>
            <a:r>
              <a:rPr lang="en-GB" sz="2000" dirty="0">
                <a:latin typeface="Letter-join No-Lead 37" pitchFamily="50" charset="0"/>
              </a:rPr>
              <a:t>Roebuck School Website is your first port of call for ALL communication:</a:t>
            </a:r>
          </a:p>
          <a:p>
            <a:pPr marL="457200" indent="-457200">
              <a:buFont typeface="Arial" panose="020B0604020202020204" pitchFamily="34" charset="0"/>
              <a:buChar char="•"/>
            </a:pPr>
            <a:r>
              <a:rPr lang="en-GB" sz="2000" dirty="0">
                <a:latin typeface="Letter-join No-Lead 37" pitchFamily="50" charset="0"/>
              </a:rPr>
              <a:t>Policies </a:t>
            </a:r>
          </a:p>
          <a:p>
            <a:pPr marL="457200" indent="-457200">
              <a:buFont typeface="Arial" panose="020B0604020202020204" pitchFamily="34" charset="0"/>
              <a:buChar char="•"/>
            </a:pPr>
            <a:r>
              <a:rPr lang="en-GB" sz="2000" dirty="0">
                <a:latin typeface="Letter-join No-Lead 37" pitchFamily="50" charset="0"/>
              </a:rPr>
              <a:t>Letter Section </a:t>
            </a:r>
          </a:p>
          <a:p>
            <a:pPr marL="457200" indent="-457200">
              <a:buFont typeface="Arial" panose="020B0604020202020204" pitchFamily="34" charset="0"/>
              <a:buChar char="•"/>
            </a:pPr>
            <a:r>
              <a:rPr lang="en-GB" sz="2000" dirty="0">
                <a:latin typeface="Letter-join No-Lead 37" pitchFamily="50" charset="0"/>
              </a:rPr>
              <a:t>Admissions </a:t>
            </a:r>
          </a:p>
          <a:p>
            <a:pPr marL="457200" indent="-457200">
              <a:buFont typeface="Arial" panose="020B0604020202020204" pitchFamily="34" charset="0"/>
              <a:buChar char="•"/>
            </a:pPr>
            <a:r>
              <a:rPr lang="en-GB" sz="2000" dirty="0">
                <a:latin typeface="Letter-join No-Lead 37" pitchFamily="50" charset="0"/>
              </a:rPr>
              <a:t>Uniform</a:t>
            </a:r>
          </a:p>
          <a:p>
            <a:pPr marL="457200" indent="-457200">
              <a:buFont typeface="Arial" panose="020B0604020202020204" pitchFamily="34" charset="0"/>
              <a:buChar char="•"/>
            </a:pPr>
            <a:r>
              <a:rPr lang="en-GB" sz="2000" dirty="0">
                <a:latin typeface="Letter-join No-Lead 37" pitchFamily="50" charset="0"/>
              </a:rPr>
              <a:t>Blogs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9BD3966-DCD4-488D-9F99-379D3089D0BC}"/>
              </a:ext>
            </a:extLst>
          </p:cNvPr>
          <p:cNvPicPr>
            <a:picLocks noChangeAspect="1"/>
          </p:cNvPicPr>
          <p:nvPr/>
        </p:nvPicPr>
        <p:blipFill rotWithShape="1">
          <a:blip r:embed="rId3"/>
          <a:srcRect l="4326" t="10801" r="8999" b="6601"/>
          <a:stretch/>
        </p:blipFill>
        <p:spPr>
          <a:xfrm>
            <a:off x="4932040" y="1730603"/>
            <a:ext cx="3168352" cy="1698397"/>
          </a:xfrm>
          <a:prstGeom prst="rect">
            <a:avLst/>
          </a:prstGeom>
        </p:spPr>
      </p:pic>
      <p:sp>
        <p:nvSpPr>
          <p:cNvPr id="6" name="TextBox 5">
            <a:extLst>
              <a:ext uri="{FF2B5EF4-FFF2-40B4-BE49-F238E27FC236}">
                <a16:creationId xmlns:a16="http://schemas.microsoft.com/office/drawing/2014/main" id="{75784A92-7F77-4027-8660-3AFF8BF3F21C}"/>
              </a:ext>
            </a:extLst>
          </p:cNvPr>
          <p:cNvSpPr txBox="1"/>
          <p:nvPr/>
        </p:nvSpPr>
        <p:spPr>
          <a:xfrm>
            <a:off x="711318" y="4074166"/>
            <a:ext cx="8021216" cy="830997"/>
          </a:xfrm>
          <a:prstGeom prst="rect">
            <a:avLst/>
          </a:prstGeom>
          <a:noFill/>
        </p:spPr>
        <p:txBody>
          <a:bodyPr wrap="square" rtlCol="0">
            <a:spAutoFit/>
          </a:bodyPr>
          <a:lstStyle/>
          <a:p>
            <a:r>
              <a:rPr lang="en-GB" sz="2400" dirty="0">
                <a:latin typeface="Letter-join No-Lead 37" panose="02000503000000020003" pitchFamily="50" charset="0"/>
              </a:rPr>
              <a:t>Twitter is now fully developed and up and running. Please follow as you’ll see what we get up to in class. </a:t>
            </a:r>
          </a:p>
        </p:txBody>
      </p:sp>
      <p:pic>
        <p:nvPicPr>
          <p:cNvPr id="7" name="Picture 6">
            <a:extLst>
              <a:ext uri="{FF2B5EF4-FFF2-40B4-BE49-F238E27FC236}">
                <a16:creationId xmlns:a16="http://schemas.microsoft.com/office/drawing/2014/main" id="{4F282CCA-3C47-4090-81F8-A983B446E707}"/>
              </a:ext>
            </a:extLst>
          </p:cNvPr>
          <p:cNvPicPr>
            <a:picLocks noChangeAspect="1"/>
          </p:cNvPicPr>
          <p:nvPr/>
        </p:nvPicPr>
        <p:blipFill>
          <a:blip r:embed="rId4"/>
          <a:stretch>
            <a:fillRect/>
          </a:stretch>
        </p:blipFill>
        <p:spPr>
          <a:xfrm>
            <a:off x="7418816" y="4559481"/>
            <a:ext cx="943600" cy="943600"/>
          </a:xfrm>
          <a:prstGeom prst="rect">
            <a:avLst/>
          </a:prstGeom>
        </p:spPr>
      </p:pic>
    </p:spTree>
    <p:extLst>
      <p:ext uri="{BB962C8B-B14F-4D97-AF65-F5344CB8AC3E}">
        <p14:creationId xmlns:p14="http://schemas.microsoft.com/office/powerpoint/2010/main" val="27274604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365760"/>
            <a:ext cx="7520940" cy="548640"/>
          </a:xfrm>
        </p:spPr>
        <p:txBody>
          <a:bodyPr/>
          <a:lstStyle/>
          <a:p>
            <a:pPr algn="ctr"/>
            <a:r>
              <a:rPr lang="en-GB" sz="3600" b="1" u="sng" dirty="0">
                <a:effectLst>
                  <a:outerShdw blurRad="38100" dist="38100" dir="2700000" algn="tl">
                    <a:srgbClr val="000000">
                      <a:alpha val="43137"/>
                    </a:srgbClr>
                  </a:outerShdw>
                </a:effectLst>
                <a:latin typeface="Letter-join No-Lead 37" pitchFamily="50" charset="0"/>
              </a:rPr>
              <a:t>Roebuck USES Gateway </a:t>
            </a:r>
            <a:r>
              <a:rPr lang="en-GB" sz="3600" b="1" u="sng" dirty="0" err="1">
                <a:effectLst>
                  <a:outerShdw blurRad="38100" dist="38100" dir="2700000" algn="tl">
                    <a:srgbClr val="000000">
                      <a:alpha val="43137"/>
                    </a:srgbClr>
                  </a:outerShdw>
                </a:effectLst>
                <a:latin typeface="Letter-join No-Lead 37" pitchFamily="50" charset="0"/>
              </a:rPr>
              <a:t>foR</a:t>
            </a:r>
            <a:r>
              <a:rPr lang="en-GB" sz="3600" b="1" u="sng" dirty="0">
                <a:effectLst>
                  <a:outerShdw blurRad="38100" dist="38100" dir="2700000" algn="tl">
                    <a:srgbClr val="000000">
                      <a:alpha val="43137"/>
                    </a:srgbClr>
                  </a:outerShdw>
                </a:effectLst>
                <a:latin typeface="Letter-join No-Lead 37" pitchFamily="50" charset="0"/>
              </a:rPr>
              <a:t>:</a:t>
            </a:r>
          </a:p>
        </p:txBody>
      </p:sp>
      <p:sp>
        <p:nvSpPr>
          <p:cNvPr id="3" name="Content Placeholder 2"/>
          <p:cNvSpPr>
            <a:spLocks noGrp="1"/>
          </p:cNvSpPr>
          <p:nvPr>
            <p:ph idx="1"/>
          </p:nvPr>
        </p:nvSpPr>
        <p:spPr>
          <a:xfrm>
            <a:off x="827584" y="1412776"/>
            <a:ext cx="7520940" cy="3579849"/>
          </a:xfrm>
        </p:spPr>
        <p:txBody>
          <a:bodyPr>
            <a:normAutofit lnSpcReduction="10000"/>
          </a:bodyPr>
          <a:lstStyle/>
          <a:p>
            <a:pPr marL="571500" indent="-571500">
              <a:buFont typeface="Arial" panose="020B0604020202020204" pitchFamily="34" charset="0"/>
              <a:buChar char="•"/>
            </a:pPr>
            <a:r>
              <a:rPr lang="en-GB" sz="3600" dirty="0">
                <a:latin typeface="Letter-join No-Lead 37" pitchFamily="50" charset="0"/>
              </a:rPr>
              <a:t>Online payments </a:t>
            </a:r>
          </a:p>
          <a:p>
            <a:pPr marL="571500" indent="-571500">
              <a:buFont typeface="Arial" panose="020B0604020202020204" pitchFamily="34" charset="0"/>
              <a:buChar char="•"/>
            </a:pPr>
            <a:r>
              <a:rPr lang="en-GB" sz="3600" dirty="0">
                <a:latin typeface="Letter-join No-Lead 37" pitchFamily="50" charset="0"/>
              </a:rPr>
              <a:t>Communication</a:t>
            </a:r>
          </a:p>
          <a:p>
            <a:pPr marL="571500" indent="-571500">
              <a:buFont typeface="Arial" panose="020B0604020202020204" pitchFamily="34" charset="0"/>
              <a:buChar char="•"/>
            </a:pPr>
            <a:r>
              <a:rPr lang="en-GB" sz="3600" dirty="0">
                <a:latin typeface="Letter-join No-Lead 37" pitchFamily="50" charset="0"/>
              </a:rPr>
              <a:t>Booking into workshops </a:t>
            </a:r>
          </a:p>
          <a:p>
            <a:pPr marL="571500" indent="-571500">
              <a:buFont typeface="Arial" panose="020B0604020202020204" pitchFamily="34" charset="0"/>
              <a:buChar char="•"/>
            </a:pPr>
            <a:r>
              <a:rPr lang="en-GB" sz="3600" dirty="0">
                <a:latin typeface="Letter-join No-Lead 37" pitchFamily="50" charset="0"/>
              </a:rPr>
              <a:t>Booking clubs </a:t>
            </a:r>
          </a:p>
          <a:p>
            <a:pPr marL="571500" indent="-571500">
              <a:buFont typeface="Arial" panose="020B0604020202020204" pitchFamily="34" charset="0"/>
              <a:buChar char="•"/>
            </a:pPr>
            <a:r>
              <a:rPr lang="en-GB" sz="3600" dirty="0">
                <a:latin typeface="Letter-join No-Lead 37" pitchFamily="50" charset="0"/>
              </a:rPr>
              <a:t>Booking for Parent Consultations</a:t>
            </a:r>
          </a:p>
          <a:p>
            <a:pPr marL="571500" indent="-571500">
              <a:buFont typeface="Arial" panose="020B0604020202020204" pitchFamily="34" charset="0"/>
              <a:buChar char="•"/>
            </a:pPr>
            <a:r>
              <a:rPr lang="en-GB" sz="3600" dirty="0">
                <a:latin typeface="Letter-join No-Lead 37" pitchFamily="50" charset="0"/>
              </a:rPr>
              <a:t>Booking for special events</a:t>
            </a:r>
          </a:p>
          <a:p>
            <a:endParaRPr lang="en-GB" dirty="0"/>
          </a:p>
        </p:txBody>
      </p:sp>
    </p:spTree>
    <p:extLst>
      <p:ext uri="{BB962C8B-B14F-4D97-AF65-F5344CB8AC3E}">
        <p14:creationId xmlns:p14="http://schemas.microsoft.com/office/powerpoint/2010/main" val="23492646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Communication at roebuck…</a:t>
            </a:r>
          </a:p>
        </p:txBody>
      </p:sp>
      <p:sp>
        <p:nvSpPr>
          <p:cNvPr id="3" name="Content Placeholder 2"/>
          <p:cNvSpPr>
            <a:spLocks noGrp="1"/>
          </p:cNvSpPr>
          <p:nvPr>
            <p:ph idx="1"/>
          </p:nvPr>
        </p:nvSpPr>
        <p:spPr>
          <a:xfrm>
            <a:off x="683568" y="1340768"/>
            <a:ext cx="7520940" cy="3168352"/>
          </a:xfrm>
        </p:spPr>
        <p:txBody>
          <a:bodyPr>
            <a:noAutofit/>
          </a:bodyPr>
          <a:lstStyle/>
          <a:p>
            <a:pPr marL="457200" indent="-457200">
              <a:buFont typeface="Arial" panose="020B0604020202020204" pitchFamily="34" charset="0"/>
              <a:buChar char="•"/>
            </a:pPr>
            <a:r>
              <a:rPr lang="en-GB" sz="2800" dirty="0">
                <a:latin typeface="Letter-join No-Lead 37" pitchFamily="50" charset="0"/>
              </a:rPr>
              <a:t>Facebook</a:t>
            </a:r>
          </a:p>
          <a:p>
            <a:pPr marL="457200" indent="-457200">
              <a:buFont typeface="Arial" panose="020B0604020202020204" pitchFamily="34" charset="0"/>
              <a:buChar char="•"/>
            </a:pPr>
            <a:r>
              <a:rPr lang="en-GB" sz="2800" dirty="0">
                <a:latin typeface="Letter-join No-Lead 37" pitchFamily="50" charset="0"/>
              </a:rPr>
              <a:t>School Website </a:t>
            </a:r>
          </a:p>
          <a:p>
            <a:pPr marL="457200" indent="-457200">
              <a:buFont typeface="Arial" panose="020B0604020202020204" pitchFamily="34" charset="0"/>
              <a:buChar char="•"/>
            </a:pPr>
            <a:r>
              <a:rPr lang="en-GB" sz="2800" dirty="0">
                <a:latin typeface="Letter-join No-Lead 37" pitchFamily="50" charset="0"/>
              </a:rPr>
              <a:t>Posters</a:t>
            </a:r>
          </a:p>
          <a:p>
            <a:pPr marL="457200" indent="-457200">
              <a:buFont typeface="Arial" panose="020B0604020202020204" pitchFamily="34" charset="0"/>
              <a:buChar char="•"/>
            </a:pPr>
            <a:r>
              <a:rPr lang="en-GB" sz="2800" dirty="0">
                <a:latin typeface="Letter-join No-Lead 37" pitchFamily="50" charset="0"/>
              </a:rPr>
              <a:t>Email</a:t>
            </a:r>
          </a:p>
          <a:p>
            <a:pPr marL="457200" indent="-457200">
              <a:buFont typeface="Arial" panose="020B0604020202020204" pitchFamily="34" charset="0"/>
              <a:buChar char="•"/>
            </a:pPr>
            <a:r>
              <a:rPr lang="en-GB" sz="2800" dirty="0">
                <a:latin typeface="Letter-join No-Lead 37" pitchFamily="50" charset="0"/>
              </a:rPr>
              <a:t>Text </a:t>
            </a:r>
          </a:p>
          <a:p>
            <a:pPr marL="457200" indent="-457200">
              <a:buFont typeface="Arial" panose="020B0604020202020204" pitchFamily="34" charset="0"/>
              <a:buChar char="•"/>
            </a:pPr>
            <a:r>
              <a:rPr lang="en-GB" sz="2800" dirty="0">
                <a:latin typeface="Letter-join No-Lead 37" pitchFamily="50" charset="0"/>
              </a:rPr>
              <a:t>Open Door Policy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604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effectLst>
                  <a:outerShdw blurRad="38100" dist="38100" dir="2700000" algn="tl">
                    <a:srgbClr val="000000">
                      <a:alpha val="43137"/>
                    </a:srgbClr>
                  </a:outerShdw>
                </a:effectLst>
                <a:latin typeface="Letter-join No-Lead 37" pitchFamily="50" charset="0"/>
              </a:rPr>
              <a:t>Communication continued </a:t>
            </a:r>
          </a:p>
        </p:txBody>
      </p:sp>
      <p:sp>
        <p:nvSpPr>
          <p:cNvPr id="3" name="Content Placeholder 2"/>
          <p:cNvSpPr>
            <a:spLocks noGrp="1"/>
          </p:cNvSpPr>
          <p:nvPr>
            <p:ph idx="1"/>
          </p:nvPr>
        </p:nvSpPr>
        <p:spPr>
          <a:xfrm>
            <a:off x="251520" y="1100628"/>
            <a:ext cx="8092380" cy="3579849"/>
          </a:xfrm>
        </p:spPr>
        <p:txBody>
          <a:bodyPr>
            <a:normAutofit/>
          </a:bodyPr>
          <a:lstStyle/>
          <a:p>
            <a:pPr algn="just">
              <a:buFont typeface="Arial" panose="020B0604020202020204" pitchFamily="34" charset="0"/>
              <a:buChar char="•"/>
            </a:pPr>
            <a:r>
              <a:rPr lang="en-GB" sz="2000" dirty="0">
                <a:latin typeface="Letter-join No-Lead 37" panose="02000503000000020003" pitchFamily="50" charset="0"/>
              </a:rPr>
              <a:t>Communication is extremely important between us and yourselves. Please remember that we have an open door policy in which we will happily discuss any issues that may occur. </a:t>
            </a:r>
          </a:p>
          <a:p>
            <a:pPr algn="just">
              <a:buFont typeface="Arial" panose="020B0604020202020204" pitchFamily="34" charset="0"/>
              <a:buChar char="•"/>
            </a:pPr>
            <a:endParaRPr lang="en-GB" sz="2000" dirty="0">
              <a:latin typeface="Letter-join No-Lead 37" panose="02000503000000020003" pitchFamily="50" charset="0"/>
            </a:endParaRPr>
          </a:p>
          <a:p>
            <a:pPr algn="just">
              <a:buFont typeface="Arial" panose="020B0604020202020204" pitchFamily="34" charset="0"/>
              <a:buChar char="•"/>
            </a:pPr>
            <a:r>
              <a:rPr lang="en-GB" sz="2000" dirty="0">
                <a:latin typeface="Letter-join No-Lead 37" panose="02000503000000020003" pitchFamily="50" charset="0"/>
              </a:rPr>
              <a:t>We also have our Year 6 email which will be monitored daily (Mon-Fri during school hours) </a:t>
            </a:r>
            <a:r>
              <a:rPr lang="en-GB" sz="2800" dirty="0">
                <a:latin typeface="Letter-join No-Lead 37" panose="02000503000000020003" pitchFamily="50" charset="0"/>
                <a:hlinkClick r:id="rId2"/>
              </a:rPr>
              <a:t>Y6@roebuck.herts.sch.uk</a:t>
            </a:r>
            <a:r>
              <a:rPr lang="en-GB" sz="2800" dirty="0">
                <a:latin typeface="Letter-join No-Lead 37" panose="02000503000000020003" pitchFamily="50" charset="0"/>
              </a:rPr>
              <a:t> </a:t>
            </a:r>
          </a:p>
          <a:p>
            <a:pPr algn="just">
              <a:buFont typeface="Arial" panose="020B0604020202020204" pitchFamily="34" charset="0"/>
              <a:buChar char="•"/>
            </a:pPr>
            <a:endParaRPr lang="en-GB" sz="2000" dirty="0">
              <a:latin typeface="Letter-join No-Lead 37" panose="02000503000000020003" pitchFamily="50" charset="0"/>
            </a:endParaRPr>
          </a:p>
          <a:p>
            <a:pPr algn="just">
              <a:buFont typeface="Arial" panose="020B0604020202020204" pitchFamily="34" charset="0"/>
              <a:buChar char="•"/>
            </a:pPr>
            <a:r>
              <a:rPr lang="en-GB" sz="2000" dirty="0">
                <a:latin typeface="Letter-join No-Lead 37" panose="02000503000000020003" pitchFamily="50" charset="0"/>
              </a:rPr>
              <a:t>Class group chats are great for knowing key information around school but please be mindful about discussing any issues. </a:t>
            </a:r>
            <a:endParaRPr lang="en-GB" dirty="0">
              <a:latin typeface="Letter-join No-Lead 37" panose="02000503000000020003"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E4EB883-A694-4DAF-9C64-A273891D32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46338" y="5191392"/>
            <a:ext cx="1666608" cy="1666608"/>
          </a:xfrm>
          <a:prstGeom prst="rect">
            <a:avLst/>
          </a:prstGeom>
        </p:spPr>
      </p:pic>
    </p:spTree>
    <p:extLst>
      <p:ext uri="{BB962C8B-B14F-4D97-AF65-F5344CB8AC3E}">
        <p14:creationId xmlns:p14="http://schemas.microsoft.com/office/powerpoint/2010/main" val="87731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Collecting pupils from school</a:t>
            </a:r>
          </a:p>
        </p:txBody>
      </p:sp>
      <p:sp>
        <p:nvSpPr>
          <p:cNvPr id="3" name="Content Placeholder 2"/>
          <p:cNvSpPr>
            <a:spLocks noGrp="1"/>
          </p:cNvSpPr>
          <p:nvPr>
            <p:ph idx="1"/>
          </p:nvPr>
        </p:nvSpPr>
        <p:spPr>
          <a:xfrm>
            <a:off x="323528" y="1124744"/>
            <a:ext cx="8640960" cy="5256584"/>
          </a:xfrm>
        </p:spPr>
        <p:txBody>
          <a:bodyPr>
            <a:noAutofit/>
          </a:bodyPr>
          <a:lstStyle/>
          <a:p>
            <a:pPr algn="just"/>
            <a:r>
              <a:rPr lang="en-GB" sz="2400" u="sng" dirty="0">
                <a:latin typeface="Letter-join No-Lead 37" pitchFamily="50" charset="0"/>
              </a:rPr>
              <a:t>Drop off: </a:t>
            </a:r>
            <a:r>
              <a:rPr lang="en-GB" sz="2000" dirty="0">
                <a:latin typeface="Letter-join No-Lead 37" pitchFamily="50" charset="0"/>
              </a:rPr>
              <a:t>Outside the classroom entrance. Doors will open at 8:45am. Children are not allowed into a classroom without a teacher.</a:t>
            </a:r>
          </a:p>
          <a:p>
            <a:pPr algn="just"/>
            <a:r>
              <a:rPr lang="en-GB" sz="2000" dirty="0">
                <a:latin typeface="Letter-join No-Lead 37" pitchFamily="50" charset="0"/>
              </a:rPr>
              <a:t>	Registration begins at 8:45am. Doors will be closed at 9:00am. Anyone late will need to register at the main office. Lessons begin at 9:00am sharp. </a:t>
            </a:r>
          </a:p>
          <a:p>
            <a:pPr algn="just"/>
            <a:endParaRPr lang="en-GB" sz="2400" u="sng" dirty="0">
              <a:latin typeface="Letter-join No-Lead 37" pitchFamily="50" charset="0"/>
            </a:endParaRPr>
          </a:p>
          <a:p>
            <a:pPr algn="just"/>
            <a:r>
              <a:rPr lang="en-GB" sz="2400" u="sng" dirty="0">
                <a:latin typeface="Letter-join No-Lead 37" pitchFamily="50" charset="0"/>
              </a:rPr>
              <a:t>Collection: </a:t>
            </a:r>
            <a:r>
              <a:rPr lang="en-GB" sz="2000" dirty="0">
                <a:latin typeface="Letter-join No-Lead 37" pitchFamily="50" charset="0"/>
              </a:rPr>
              <a:t>Outside the classroom entrance at 3:15. A letter has been sent home asking for permission for children to leave the classroom without an adult. If permission is not given in writing, children must be collected.  </a:t>
            </a:r>
            <a:endParaRPr lang="en-GB" sz="240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34285"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604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800" b="1" u="sng" dirty="0">
                <a:effectLst>
                  <a:outerShdw blurRad="38100" dist="38100" dir="2700000" algn="tl">
                    <a:srgbClr val="000000">
                      <a:alpha val="43137"/>
                    </a:srgbClr>
                  </a:outerShdw>
                </a:effectLst>
                <a:latin typeface="Letter-join No-Lead 37" pitchFamily="50" charset="0"/>
              </a:rPr>
              <a:t>Safeguarding </a:t>
            </a:r>
          </a:p>
        </p:txBody>
      </p:sp>
      <p:sp>
        <p:nvSpPr>
          <p:cNvPr id="3" name="Content Placeholder 2"/>
          <p:cNvSpPr>
            <a:spLocks noGrp="1"/>
          </p:cNvSpPr>
          <p:nvPr>
            <p:ph idx="1"/>
          </p:nvPr>
        </p:nvSpPr>
        <p:spPr>
          <a:xfrm>
            <a:off x="0" y="1052736"/>
            <a:ext cx="9144000" cy="5064676"/>
          </a:xfrm>
        </p:spPr>
        <p:txBody>
          <a:bodyPr>
            <a:normAutofit/>
          </a:bodyPr>
          <a:lstStyle/>
          <a:p>
            <a:pPr algn="just">
              <a:buFont typeface="Arial" panose="020B0604020202020204" pitchFamily="34" charset="0"/>
              <a:buChar char="•"/>
            </a:pPr>
            <a:r>
              <a:rPr lang="en-GB" sz="2400" dirty="0">
                <a:latin typeface="Letter-join No-Lead 37" pitchFamily="50" charset="0"/>
              </a:rPr>
              <a:t>Please update the office with names of parents/guardians who are permitted to collect your child. </a:t>
            </a:r>
          </a:p>
          <a:p>
            <a:pPr algn="just">
              <a:buFont typeface="Arial" panose="020B0604020202020204" pitchFamily="34" charset="0"/>
              <a:buChar char="•"/>
            </a:pPr>
            <a:r>
              <a:rPr lang="en-GB" sz="2400" dirty="0">
                <a:latin typeface="Letter-join No-Lead 37" pitchFamily="50" charset="0"/>
              </a:rPr>
              <a:t>Scooters and bikes to be walked into school and placed in the cycle/scooter parks.</a:t>
            </a:r>
          </a:p>
          <a:p>
            <a:pPr algn="just">
              <a:buFont typeface="Arial" panose="020B0604020202020204" pitchFamily="34" charset="0"/>
              <a:buChar char="•"/>
            </a:pPr>
            <a:r>
              <a:rPr lang="en-GB" sz="2400" dirty="0">
                <a:latin typeface="Letter-join No-Lead 37" pitchFamily="50" charset="0"/>
              </a:rPr>
              <a:t>We are a NUT FREE SCHOOL. Please ensure that no items containing nuts are allowed into school. </a:t>
            </a:r>
          </a:p>
          <a:p>
            <a:pPr marL="0" indent="0"/>
            <a:endParaRPr lang="en-GB" sz="2400" dirty="0">
              <a:latin typeface="Letter-join No-Lead 37" pitchFamily="50" charset="0"/>
            </a:endParaRPr>
          </a:p>
          <a:p>
            <a:pPr marL="0" indent="0"/>
            <a:r>
              <a:rPr lang="en-GB" sz="2400" dirty="0">
                <a:latin typeface="Letter-join No-Lead 37" pitchFamily="50" charset="0"/>
              </a:rPr>
              <a:t> </a:t>
            </a:r>
          </a:p>
          <a:p>
            <a:endParaRPr lang="en-GB" sz="2400" dirty="0">
              <a:latin typeface="Letter-join No-Lead 37" pitchFamily="50" charset="0"/>
            </a:endParaRPr>
          </a:p>
          <a:p>
            <a:endParaRPr lang="en-GB" dirty="0"/>
          </a:p>
        </p:txBody>
      </p:sp>
      <p:pic>
        <p:nvPicPr>
          <p:cNvPr id="5" name="Picture 4">
            <a:extLst>
              <a:ext uri="{FF2B5EF4-FFF2-40B4-BE49-F238E27FC236}">
                <a16:creationId xmlns:a16="http://schemas.microsoft.com/office/drawing/2014/main" id="{CDAACEB8-F766-42FB-AA5E-B55082DBFE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60538" y="5110832"/>
            <a:ext cx="2051720" cy="1747168"/>
          </a:xfrm>
          <a:prstGeom prst="rect">
            <a:avLst/>
          </a:prstGeom>
        </p:spPr>
      </p:pic>
    </p:spTree>
    <p:extLst>
      <p:ext uri="{BB962C8B-B14F-4D97-AF65-F5344CB8AC3E}">
        <p14:creationId xmlns:p14="http://schemas.microsoft.com/office/powerpoint/2010/main" val="31503554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530" y="157628"/>
            <a:ext cx="7520940" cy="548640"/>
          </a:xfrm>
        </p:spPr>
        <p:txBody>
          <a:bodyPr/>
          <a:lstStyle/>
          <a:p>
            <a:pPr algn="ctr"/>
            <a:r>
              <a:rPr lang="en-GB" b="1" u="sng" dirty="0">
                <a:effectLst>
                  <a:outerShdw blurRad="38100" dist="38100" dir="2700000" algn="tl">
                    <a:srgbClr val="000000">
                      <a:alpha val="43137"/>
                    </a:srgbClr>
                  </a:outerShdw>
                </a:effectLst>
                <a:latin typeface="Letter-join No-Lead 37" pitchFamily="50" charset="0"/>
              </a:rPr>
              <a:t>Mobile phones</a:t>
            </a:r>
          </a:p>
        </p:txBody>
      </p:sp>
      <p:sp>
        <p:nvSpPr>
          <p:cNvPr id="3" name="Content Placeholder 2"/>
          <p:cNvSpPr>
            <a:spLocks noGrp="1"/>
          </p:cNvSpPr>
          <p:nvPr>
            <p:ph idx="1"/>
          </p:nvPr>
        </p:nvSpPr>
        <p:spPr>
          <a:xfrm>
            <a:off x="-22561" y="716785"/>
            <a:ext cx="9144000" cy="5064676"/>
          </a:xfrm>
        </p:spPr>
        <p:txBody>
          <a:bodyPr>
            <a:normAutofit/>
          </a:bodyPr>
          <a:lstStyle/>
          <a:p>
            <a:pPr algn="just">
              <a:buFont typeface="Arial" panose="020B0604020202020204" pitchFamily="34" charset="0"/>
              <a:buChar char="•"/>
            </a:pPr>
            <a:r>
              <a:rPr lang="en-GB" sz="2800" dirty="0">
                <a:latin typeface="Letter-join No-Lead 37" pitchFamily="50" charset="0"/>
              </a:rPr>
              <a:t>In Year 6, mobile phones will be collected by class teacher in the mornings where it will be placed in a safe place. </a:t>
            </a:r>
          </a:p>
          <a:p>
            <a:pPr algn="just">
              <a:buFont typeface="Arial" panose="020B0604020202020204" pitchFamily="34" charset="0"/>
              <a:buChar char="•"/>
            </a:pPr>
            <a:r>
              <a:rPr lang="en-GB" sz="2800" dirty="0">
                <a:latin typeface="Letter-join No-Lead 37" pitchFamily="50" charset="0"/>
              </a:rPr>
              <a:t>A phone should only be brought in if it is essential-it is your child’s responsibility to hand phones in.</a:t>
            </a:r>
          </a:p>
          <a:p>
            <a:pPr algn="just">
              <a:buFont typeface="Arial" panose="020B0604020202020204" pitchFamily="34" charset="0"/>
              <a:buChar char="•"/>
            </a:pPr>
            <a:r>
              <a:rPr lang="en-GB" sz="2800" dirty="0">
                <a:latin typeface="Letter-join No-Lead 37" pitchFamily="50" charset="0"/>
              </a:rPr>
              <a:t>If a phone breaks, it is not the school’s responsibility.  </a:t>
            </a:r>
          </a:p>
          <a:p>
            <a:pPr algn="just">
              <a:buFont typeface="Arial" panose="020B0604020202020204" pitchFamily="34" charset="0"/>
              <a:buChar char="•"/>
            </a:pPr>
            <a:r>
              <a:rPr lang="en-GB" sz="2800" dirty="0">
                <a:latin typeface="Letter-join No-Lead 37" pitchFamily="50" charset="0"/>
              </a:rPr>
              <a:t>Mobile phones should not be used inside school or while on school trips. Any child who is seen on their phone will need to hand it to a member of staff.</a:t>
            </a:r>
            <a:endParaRPr lang="en-GB" sz="3200" dirty="0">
              <a:latin typeface="Letter-join No-Lead 37" pitchFamily="50" charset="0"/>
            </a:endParaRPr>
          </a:p>
          <a:p>
            <a:pPr marL="0" indent="0"/>
            <a:r>
              <a:rPr lang="en-GB" sz="2400" dirty="0">
                <a:latin typeface="Letter-join No-Lead 37" pitchFamily="50" charset="0"/>
              </a:rPr>
              <a:t> </a:t>
            </a:r>
          </a:p>
          <a:p>
            <a:endParaRPr lang="en-GB" sz="2400" dirty="0">
              <a:latin typeface="Letter-join No-Lead 37" pitchFamily="50" charset="0"/>
            </a:endParaRPr>
          </a:p>
          <a:p>
            <a:endParaRPr lang="en-GB" dirty="0"/>
          </a:p>
        </p:txBody>
      </p:sp>
    </p:spTree>
    <p:extLst>
      <p:ext uri="{BB962C8B-B14F-4D97-AF65-F5344CB8AC3E}">
        <p14:creationId xmlns:p14="http://schemas.microsoft.com/office/powerpoint/2010/main" val="16971483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social media</a:t>
            </a:r>
          </a:p>
        </p:txBody>
      </p:sp>
      <p:sp>
        <p:nvSpPr>
          <p:cNvPr id="3" name="Content Placeholder 2"/>
          <p:cNvSpPr>
            <a:spLocks noGrp="1"/>
          </p:cNvSpPr>
          <p:nvPr>
            <p:ph idx="1"/>
          </p:nvPr>
        </p:nvSpPr>
        <p:spPr>
          <a:xfrm>
            <a:off x="0" y="1052736"/>
            <a:ext cx="9144000" cy="5064676"/>
          </a:xfrm>
        </p:spPr>
        <p:txBody>
          <a:bodyPr>
            <a:normAutofit/>
          </a:bodyPr>
          <a:lstStyle/>
          <a:p>
            <a:pPr algn="just">
              <a:buFont typeface="Arial" panose="020B0604020202020204" pitchFamily="34" charset="0"/>
              <a:buChar char="•"/>
            </a:pPr>
            <a:r>
              <a:rPr lang="en-GB" sz="2000" dirty="0">
                <a:latin typeface="Letter-join No-Lead 37" pitchFamily="50" charset="0"/>
              </a:rPr>
              <a:t>Children below the age of 13 should not have access to any social media networking sites / platforms.</a:t>
            </a:r>
          </a:p>
          <a:p>
            <a:pPr algn="just">
              <a:buFont typeface="Arial" panose="020B0604020202020204" pitchFamily="34" charset="0"/>
              <a:buChar char="•"/>
            </a:pPr>
            <a:r>
              <a:rPr lang="en-GB" sz="2000" dirty="0" err="1">
                <a:latin typeface="Letter-join No-Lead 37" pitchFamily="50" charset="0"/>
              </a:rPr>
              <a:t>TikTok</a:t>
            </a:r>
            <a:r>
              <a:rPr lang="en-GB" sz="2000" dirty="0">
                <a:latin typeface="Letter-join No-Lead 37" pitchFamily="50" charset="0"/>
              </a:rPr>
              <a:t> (13), Instagram (13), WhatsApp (16), Facebook (13), Twitter (13), Snapchat (13) etc </a:t>
            </a:r>
          </a:p>
          <a:p>
            <a:pPr algn="just">
              <a:buFont typeface="Arial" panose="020B0604020202020204" pitchFamily="34" charset="0"/>
              <a:buChar char="•"/>
            </a:pPr>
            <a:endParaRPr lang="en-GB" sz="2000" dirty="0">
              <a:latin typeface="Letter-join No-Lead 37" pitchFamily="50" charset="0"/>
            </a:endParaRPr>
          </a:p>
          <a:p>
            <a:pPr algn="just">
              <a:buFont typeface="Arial" panose="020B0604020202020204" pitchFamily="34" charset="0"/>
              <a:buChar char="•"/>
            </a:pPr>
            <a:r>
              <a:rPr lang="en-GB" sz="2000" dirty="0">
                <a:latin typeface="Letter-join No-Lead 37" pitchFamily="50" charset="0"/>
              </a:rPr>
              <a:t>Young people risk being exposed to content which is intended for older users when they use sites that are not designed for people their age. </a:t>
            </a:r>
          </a:p>
          <a:p>
            <a:pPr algn="just">
              <a:buFont typeface="Arial" panose="020B0604020202020204" pitchFamily="34" charset="0"/>
              <a:buChar char="•"/>
            </a:pPr>
            <a:endParaRPr lang="en-GB" sz="2000" dirty="0">
              <a:latin typeface="Letter-join No-Lead 37" pitchFamily="50" charset="0"/>
            </a:endParaRPr>
          </a:p>
          <a:p>
            <a:pPr algn="just">
              <a:buFont typeface="Arial" panose="020B0604020202020204" pitchFamily="34" charset="0"/>
              <a:buChar char="•"/>
            </a:pPr>
            <a:r>
              <a:rPr lang="en-GB" sz="2000" dirty="0">
                <a:latin typeface="Letter-join No-Lead 37" pitchFamily="50" charset="0"/>
              </a:rPr>
              <a:t>Significant friendship issues can arise when using these apps which can in turn cause children to become distressed and impact their time at school. </a:t>
            </a:r>
            <a:endParaRPr lang="en-GB" sz="2400" dirty="0">
              <a:latin typeface="Letter-join No-Lead 37" pitchFamily="50" charset="0"/>
            </a:endParaRPr>
          </a:p>
          <a:p>
            <a:endParaRPr lang="en-GB" sz="2400" dirty="0">
              <a:latin typeface="Letter-join No-Lead 37" pitchFamily="50" charset="0"/>
            </a:endParaRPr>
          </a:p>
          <a:p>
            <a:endParaRPr lang="en-GB" dirty="0"/>
          </a:p>
        </p:txBody>
      </p:sp>
      <p:pic>
        <p:nvPicPr>
          <p:cNvPr id="4" name="Picture 3">
            <a:extLst>
              <a:ext uri="{FF2B5EF4-FFF2-40B4-BE49-F238E27FC236}">
                <a16:creationId xmlns:a16="http://schemas.microsoft.com/office/drawing/2014/main" id="{B10B61FE-3C8A-498A-9DF9-10F6D9109F69}"/>
              </a:ext>
            </a:extLst>
          </p:cNvPr>
          <p:cNvPicPr>
            <a:picLocks noChangeAspect="1"/>
          </p:cNvPicPr>
          <p:nvPr/>
        </p:nvPicPr>
        <p:blipFill>
          <a:blip r:embed="rId2"/>
          <a:stretch>
            <a:fillRect/>
          </a:stretch>
        </p:blipFill>
        <p:spPr>
          <a:xfrm>
            <a:off x="6228184" y="5157192"/>
            <a:ext cx="2755798" cy="1550136"/>
          </a:xfrm>
          <a:prstGeom prst="rect">
            <a:avLst/>
          </a:prstGeom>
        </p:spPr>
      </p:pic>
    </p:spTree>
    <p:extLst>
      <p:ext uri="{BB962C8B-B14F-4D97-AF65-F5344CB8AC3E}">
        <p14:creationId xmlns:p14="http://schemas.microsoft.com/office/powerpoint/2010/main" val="37140575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medical Information</a:t>
            </a:r>
          </a:p>
        </p:txBody>
      </p:sp>
      <p:sp>
        <p:nvSpPr>
          <p:cNvPr id="3" name="Content Placeholder 2"/>
          <p:cNvSpPr>
            <a:spLocks noGrp="1"/>
          </p:cNvSpPr>
          <p:nvPr>
            <p:ph idx="1"/>
          </p:nvPr>
        </p:nvSpPr>
        <p:spPr>
          <a:xfrm>
            <a:off x="0" y="918878"/>
            <a:ext cx="9144000" cy="4560620"/>
          </a:xfrm>
        </p:spPr>
        <p:txBody>
          <a:bodyPr>
            <a:normAutofit/>
          </a:bodyPr>
          <a:lstStyle/>
          <a:p>
            <a:pPr marL="0" indent="0"/>
            <a:r>
              <a:rPr lang="en-GB" sz="2000" dirty="0">
                <a:latin typeface="Letter-join No-Lead 37" pitchFamily="50" charset="0"/>
              </a:rPr>
              <a:t>Support your child: </a:t>
            </a:r>
          </a:p>
          <a:p>
            <a:pPr>
              <a:buFont typeface="Arial" panose="020B0604020202020204" pitchFamily="34" charset="0"/>
              <a:buChar char="•"/>
            </a:pPr>
            <a:r>
              <a:rPr lang="en-GB" sz="2000" dirty="0">
                <a:latin typeface="Letter-join No-Lead 37" pitchFamily="50" charset="0"/>
              </a:rPr>
              <a:t>Keep the school and class teacher up to date with new medical information. </a:t>
            </a:r>
          </a:p>
          <a:p>
            <a:pPr>
              <a:buFont typeface="Arial" panose="020B0604020202020204" pitchFamily="34" charset="0"/>
              <a:buChar char="•"/>
            </a:pPr>
            <a:r>
              <a:rPr lang="en-GB" sz="2000" dirty="0">
                <a:latin typeface="Letter-join No-Lead 37" pitchFamily="50" charset="0"/>
              </a:rPr>
              <a:t>Ensure that your child’s asthma pump/inhaler, Epi-pen or additional medicine is in date and with a good expiration life. </a:t>
            </a:r>
          </a:p>
          <a:p>
            <a:pPr>
              <a:buFont typeface="Arial" panose="020B0604020202020204" pitchFamily="34" charset="0"/>
              <a:buChar char="•"/>
            </a:pPr>
            <a:r>
              <a:rPr lang="en-GB" sz="2000" dirty="0">
                <a:latin typeface="Letter-join No-Lead 37" pitchFamily="50" charset="0"/>
              </a:rPr>
              <a:t>Ensure that all contact information; especially phone numbers are correct.</a:t>
            </a:r>
          </a:p>
          <a:p>
            <a:pPr>
              <a:buFont typeface="Arial" panose="020B0604020202020204" pitchFamily="34" charset="0"/>
              <a:buChar char="•"/>
            </a:pPr>
            <a:r>
              <a:rPr lang="en-GB" sz="2000" dirty="0">
                <a:latin typeface="Letter-join No-Lead 37" pitchFamily="50" charset="0"/>
              </a:rPr>
              <a:t>Inform us if your child’s medical information or needs change.</a:t>
            </a:r>
          </a:p>
          <a:p>
            <a:pPr>
              <a:buFont typeface="Arial" panose="020B0604020202020204" pitchFamily="34" charset="0"/>
              <a:buChar char="•"/>
            </a:pPr>
            <a:r>
              <a:rPr lang="en-GB" sz="2000" dirty="0">
                <a:latin typeface="Letter-join No-Lead 37" pitchFamily="50" charset="0"/>
              </a:rPr>
              <a:t>You will always be contacted if your child sustains any form of head injury – this includes minor bumps and knocks.</a:t>
            </a:r>
          </a:p>
          <a:p>
            <a:pPr>
              <a:buFont typeface="Arial" panose="020B0604020202020204" pitchFamily="34" charset="0"/>
              <a:buChar char="•"/>
            </a:pPr>
            <a:r>
              <a:rPr lang="en-GB" sz="2000" dirty="0">
                <a:latin typeface="Letter-join No-Lead 37" pitchFamily="50" charset="0"/>
              </a:rPr>
              <a:t>Children will only be permitted to miss PE if they have a letter from a parent/carer. </a:t>
            </a:r>
          </a:p>
          <a:p>
            <a:pPr>
              <a:buFont typeface="Arial" panose="020B0604020202020204" pitchFamily="34" charset="0"/>
              <a:buChar char="•"/>
            </a:pPr>
            <a:r>
              <a:rPr lang="en-GB" sz="2000" dirty="0">
                <a:latin typeface="Letter-join No-Lead 37" pitchFamily="50" charset="0"/>
              </a:rPr>
              <a:t>If needed, please see Mrs Elson if there are any specific needs. </a:t>
            </a:r>
          </a:p>
          <a:p>
            <a:pPr>
              <a:buFont typeface="Arial" panose="020B0604020202020204" pitchFamily="34" charset="0"/>
              <a:buChar char="•"/>
            </a:pPr>
            <a:endParaRPr lang="en-GB" sz="2000" dirty="0">
              <a:latin typeface="Letter-join No-Lead 37" pitchFamily="50" charset="0"/>
            </a:endParaRPr>
          </a:p>
          <a:p>
            <a:pPr>
              <a:buFont typeface="Arial" panose="020B0604020202020204" pitchFamily="34" charset="0"/>
              <a:buChar char="•"/>
            </a:pPr>
            <a:endParaRPr lang="en-GB" sz="2400" dirty="0">
              <a:latin typeface="Letter-join No-Lead 37" pitchFamily="50" charset="0"/>
            </a:endParaRPr>
          </a:p>
        </p:txBody>
      </p:sp>
    </p:spTree>
    <p:extLst>
      <p:ext uri="{BB962C8B-B14F-4D97-AF65-F5344CB8AC3E}">
        <p14:creationId xmlns:p14="http://schemas.microsoft.com/office/powerpoint/2010/main" val="7889856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REMINDER: PACKED LUNCHES</a:t>
            </a:r>
            <a:br>
              <a:rPr lang="en-GB" dirty="0"/>
            </a:br>
            <a:endParaRPr lang="en-GB" b="1" dirty="0">
              <a:latin typeface="Letter-join No-Lead 37" pitchFamily="50" charset="0"/>
            </a:endParaRPr>
          </a:p>
        </p:txBody>
      </p:sp>
      <p:sp>
        <p:nvSpPr>
          <p:cNvPr id="10" name="Content Placeholder 2"/>
          <p:cNvSpPr txBox="1">
            <a:spLocks/>
          </p:cNvSpPr>
          <p:nvPr/>
        </p:nvSpPr>
        <p:spPr>
          <a:xfrm>
            <a:off x="2357230" y="1052736"/>
            <a:ext cx="4392488" cy="4032448"/>
          </a:xfrm>
          <a:prstGeom prst="rect">
            <a:avLst/>
          </a:prstGeom>
          <a:solidFill>
            <a:schemeClr val="accent3">
              <a:lumMod val="75000"/>
            </a:schemeClr>
          </a:solidFill>
        </p:spPr>
        <p:txBody>
          <a:bodyPr vert="horz" lIns="91440" tIns="45720" rIns="91440" bIns="45720" numCol="1" rtlCol="0">
            <a:norm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457200" indent="-457200" fontAlgn="t">
              <a:buFont typeface="Arial" panose="020B0604020202020204" pitchFamily="34" charset="0"/>
              <a:buChar char="•"/>
            </a:pPr>
            <a:r>
              <a:rPr lang="en-GB" sz="3200" dirty="0">
                <a:latin typeface="Letter-join No-Lead 37" pitchFamily="50" charset="0"/>
              </a:rPr>
              <a:t>Drink – no fizzy drinks or high-sugar content</a:t>
            </a:r>
          </a:p>
          <a:p>
            <a:pPr marL="457200" indent="-457200" fontAlgn="t">
              <a:buFont typeface="Arial" panose="020B0604020202020204" pitchFamily="34" charset="0"/>
              <a:buChar char="•"/>
            </a:pPr>
            <a:r>
              <a:rPr lang="en-GB" sz="3200" dirty="0">
                <a:latin typeface="Letter-join No-Lead 37" pitchFamily="50" charset="0"/>
              </a:rPr>
              <a:t>No Chocolate bars </a:t>
            </a:r>
          </a:p>
          <a:p>
            <a:pPr marL="457200" indent="-457200" fontAlgn="t">
              <a:buFont typeface="Arial" panose="020B0604020202020204" pitchFamily="34" charset="0"/>
              <a:buChar char="•"/>
            </a:pPr>
            <a:r>
              <a:rPr lang="en-GB" sz="3200" dirty="0">
                <a:latin typeface="Letter-join No-Lead 37" pitchFamily="50" charset="0"/>
              </a:rPr>
              <a:t>No Sweets</a:t>
            </a:r>
          </a:p>
          <a:p>
            <a:pPr marL="457200" indent="-457200" fontAlgn="t">
              <a:buFont typeface="Arial" panose="020B0604020202020204" pitchFamily="34" charset="0"/>
              <a:buChar char="•"/>
            </a:pPr>
            <a:r>
              <a:rPr lang="en-GB" sz="3200" dirty="0">
                <a:latin typeface="Letter-join No-Lead 37" pitchFamily="50" charset="0"/>
              </a:rPr>
              <a:t>No products containing nuts </a:t>
            </a:r>
          </a:p>
          <a:p>
            <a:pPr fontAlgn="t"/>
            <a:endParaRPr lang="en-GB" sz="1800" dirty="0">
              <a:latin typeface="Letter-join No-Lead 37" pitchFamily="50" charset="0"/>
            </a:endParaRPr>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8136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Facilities available to </a:t>
            </a:r>
            <a:r>
              <a:rPr lang="en-GB" b="1" u="sng" dirty="0" err="1">
                <a:effectLst>
                  <a:outerShdw blurRad="38100" dist="38100" dir="2700000" algn="tl">
                    <a:srgbClr val="000000">
                      <a:alpha val="43137"/>
                    </a:srgbClr>
                  </a:outerShdw>
                </a:effectLst>
                <a:latin typeface="Letter-join No-Lead 37" pitchFamily="50" charset="0"/>
              </a:rPr>
              <a:t>yoU</a:t>
            </a:r>
            <a:r>
              <a:rPr lang="en-GB" b="1" u="sng" dirty="0">
                <a:effectLst>
                  <a:outerShdw blurRad="38100" dist="38100" dir="2700000" algn="tl">
                    <a:srgbClr val="000000">
                      <a:alpha val="43137"/>
                    </a:srgbClr>
                  </a:outerShdw>
                </a:effectLst>
                <a:latin typeface="Letter-join No-Lead 37" pitchFamily="50" charset="0"/>
              </a:rPr>
              <a:t>: </a:t>
            </a:r>
          </a:p>
        </p:txBody>
      </p:sp>
      <p:sp>
        <p:nvSpPr>
          <p:cNvPr id="3" name="Content Placeholder 2"/>
          <p:cNvSpPr>
            <a:spLocks noGrp="1"/>
          </p:cNvSpPr>
          <p:nvPr>
            <p:ph idx="1"/>
          </p:nvPr>
        </p:nvSpPr>
        <p:spPr>
          <a:xfrm>
            <a:off x="0" y="1100628"/>
            <a:ext cx="9144000" cy="3579849"/>
          </a:xfrm>
        </p:spPr>
        <p:txBody>
          <a:bodyPr>
            <a:noAutofit/>
          </a:bodyPr>
          <a:lstStyle/>
          <a:p>
            <a:pPr marL="571500" indent="-571500">
              <a:buFont typeface="Arial" panose="020B0604020202020204" pitchFamily="34" charset="0"/>
              <a:buChar char="•"/>
            </a:pPr>
            <a:r>
              <a:rPr lang="en-GB" sz="3200" dirty="0">
                <a:latin typeface="Letter-join No-Lead 37" pitchFamily="50" charset="0"/>
              </a:rPr>
              <a:t>Buccaneers Breakfast Club: 7:30 – 8:15am </a:t>
            </a:r>
          </a:p>
          <a:p>
            <a:pPr marL="571500" indent="-571500">
              <a:buFont typeface="Arial" panose="020B0604020202020204" pitchFamily="34" charset="0"/>
              <a:buChar char="•"/>
            </a:pPr>
            <a:r>
              <a:rPr lang="en-GB" sz="3200" dirty="0">
                <a:latin typeface="Letter-join No-Lead 37" pitchFamily="50" charset="0"/>
              </a:rPr>
              <a:t>Buccaneers After-School Club 3:15-6:00pm</a:t>
            </a:r>
          </a:p>
          <a:p>
            <a:pPr marL="571500" indent="-571500">
              <a:buFont typeface="Arial" panose="020B0604020202020204" pitchFamily="34" charset="0"/>
              <a:buChar char="•"/>
            </a:pPr>
            <a:r>
              <a:rPr lang="en-GB" sz="3200" dirty="0">
                <a:latin typeface="Letter-join No-Lead 37" pitchFamily="50" charset="0"/>
              </a:rPr>
              <a:t>Pastoral Support Worker – Mrs Johnson</a:t>
            </a:r>
          </a:p>
          <a:p>
            <a:pPr marL="571500" indent="-571500">
              <a:buFont typeface="Arial" panose="020B0604020202020204" pitchFamily="34" charset="0"/>
              <a:buChar char="•"/>
            </a:pPr>
            <a:r>
              <a:rPr lang="en-GB" sz="3200" dirty="0">
                <a:latin typeface="Letter-join No-Lead 37" pitchFamily="50" charset="0"/>
              </a:rPr>
              <a:t>Bright Stars Holiday Club</a:t>
            </a:r>
          </a:p>
          <a:p>
            <a:pPr marL="571500" indent="-571500">
              <a:buFont typeface="Arial" panose="020B0604020202020204" pitchFamily="34" charset="0"/>
              <a:buChar char="•"/>
            </a:pPr>
            <a:r>
              <a:rPr lang="en-GB" sz="3200" dirty="0">
                <a:latin typeface="Letter-join No-Lead 37" pitchFamily="50" charset="0"/>
              </a:rPr>
              <a:t>Rising Stars Holiday Sporting Days</a:t>
            </a:r>
          </a:p>
          <a:p>
            <a:pPr marL="571500" indent="-571500">
              <a:buFont typeface="Arial" panose="020B0604020202020204" pitchFamily="34" charset="0"/>
              <a:buChar char="•"/>
            </a:pPr>
            <a:r>
              <a:rPr lang="en-GB" sz="3200" dirty="0">
                <a:latin typeface="Letter-join No-Lead 37" pitchFamily="50" charset="0"/>
              </a:rPr>
              <a:t>Range of After-School Clubs  </a:t>
            </a:r>
          </a:p>
        </p:txBody>
      </p:sp>
    </p:spTree>
    <p:extLst>
      <p:ext uri="{BB962C8B-B14F-4D97-AF65-F5344CB8AC3E}">
        <p14:creationId xmlns:p14="http://schemas.microsoft.com/office/powerpoint/2010/main" val="5216762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1680" y="1268760"/>
            <a:ext cx="5472608" cy="2880320"/>
          </a:xfrm>
        </p:spPr>
        <p:txBody>
          <a:bodyPr>
            <a:noAutofit/>
          </a:bodyPr>
          <a:lstStyle/>
          <a:p>
            <a:pPr algn="ctr"/>
            <a:r>
              <a:rPr lang="en-GB" sz="7200" dirty="0">
                <a:latin typeface="Letter-join No-Lead 37" pitchFamily="50" charset="0"/>
              </a:rPr>
              <a:t>Pupil Questions?</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39626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1680" y="1268760"/>
            <a:ext cx="5472608" cy="2880320"/>
          </a:xfrm>
        </p:spPr>
        <p:txBody>
          <a:bodyPr>
            <a:noAutofit/>
          </a:bodyPr>
          <a:lstStyle/>
          <a:p>
            <a:pPr algn="ctr"/>
            <a:r>
              <a:rPr lang="en-GB" sz="7200" dirty="0">
                <a:latin typeface="Letter-join No-Lead 37" pitchFamily="50" charset="0"/>
              </a:rPr>
              <a:t>Parent/Carer Questions?</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404960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597</TotalTime>
  <Words>2698</Words>
  <Application>Microsoft Office PowerPoint</Application>
  <PresentationFormat>On-screen Show (4:3)</PresentationFormat>
  <Paragraphs>338</Paragraphs>
  <Slides>52</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52</vt:i4>
      </vt:variant>
    </vt:vector>
  </HeadingPairs>
  <TitlesOfParts>
    <vt:vector size="64" baseType="lpstr">
      <vt:lpstr>AR CENA</vt:lpstr>
      <vt:lpstr>Arial</vt:lpstr>
      <vt:lpstr>Calibri</vt:lpstr>
      <vt:lpstr>Franklin Gothic Book</vt:lpstr>
      <vt:lpstr>Franklin Gothic Medium</vt:lpstr>
      <vt:lpstr>Letter-join No-Lead 37</vt:lpstr>
      <vt:lpstr>Letter-join Plus 37</vt:lpstr>
      <vt:lpstr>Times New Roman</vt:lpstr>
      <vt:lpstr>Tunga</vt:lpstr>
      <vt:lpstr>Verdana</vt:lpstr>
      <vt:lpstr>Wingdings</vt:lpstr>
      <vt:lpstr>Angles</vt:lpstr>
      <vt:lpstr>PowerPoint Presentation</vt:lpstr>
      <vt:lpstr>Teaching staff</vt:lpstr>
      <vt:lpstr>What will we do to support transition?</vt:lpstr>
      <vt:lpstr>Essentials for Year 6…</vt:lpstr>
      <vt:lpstr>Year 6 national Curriculum</vt:lpstr>
      <vt:lpstr>Year 6 Geogrpahy</vt:lpstr>
      <vt:lpstr>Year 6 History</vt:lpstr>
      <vt:lpstr>Year 6 SCIENCE</vt:lpstr>
      <vt:lpstr>Growth Mindset </vt:lpstr>
      <vt:lpstr>PowerPoint Presentation</vt:lpstr>
      <vt:lpstr>PowerPoint Presentation</vt:lpstr>
      <vt:lpstr>Attendance &amp; punctuality  </vt:lpstr>
      <vt:lpstr>SATS</vt:lpstr>
      <vt:lpstr>SATS</vt:lpstr>
      <vt:lpstr>Additional Booster classes </vt:lpstr>
      <vt:lpstr>Differences between year 5 and year 6</vt:lpstr>
      <vt:lpstr>DREAM Team</vt:lpstr>
      <vt:lpstr>Thinking Ahead – Transition to Year 7</vt:lpstr>
      <vt:lpstr>Uniform children are expected to come to school appropriately dressed in our school uniform.</vt:lpstr>
      <vt:lpstr>Uniform Information children are expected to come to school appropriately dressed in our school uniform.</vt:lpstr>
      <vt:lpstr>PE Kit</vt:lpstr>
      <vt:lpstr>Other equipment</vt:lpstr>
      <vt:lpstr>Physical environment </vt:lpstr>
      <vt:lpstr>Emotional environment </vt:lpstr>
      <vt:lpstr>Year 6 curriculum </vt:lpstr>
      <vt:lpstr>Progression - Reading</vt:lpstr>
      <vt:lpstr>PowerPoint Presentation</vt:lpstr>
      <vt:lpstr>PowerPoint Presentation</vt:lpstr>
      <vt:lpstr>Reading </vt:lpstr>
      <vt:lpstr>reading Strategies we use </vt:lpstr>
      <vt:lpstr>Reading corners </vt:lpstr>
      <vt:lpstr>Progression - Writing </vt:lpstr>
      <vt:lpstr>Progression - Maths</vt:lpstr>
      <vt:lpstr>Typical timetable </vt:lpstr>
      <vt:lpstr>How to Help your child at home…</vt:lpstr>
      <vt:lpstr>How to Help your child at home…</vt:lpstr>
      <vt:lpstr>How to Help your child at home…</vt:lpstr>
      <vt:lpstr>How to Help your child at home…</vt:lpstr>
      <vt:lpstr>How to Help your child at home…</vt:lpstr>
      <vt:lpstr>WebsitE</vt:lpstr>
      <vt:lpstr>Roebuck USES Gateway foR:</vt:lpstr>
      <vt:lpstr>Communication at roebuck…</vt:lpstr>
      <vt:lpstr>Communication continued </vt:lpstr>
      <vt:lpstr>Collecting pupils from school</vt:lpstr>
      <vt:lpstr>Safeguarding </vt:lpstr>
      <vt:lpstr>Mobile phones</vt:lpstr>
      <vt:lpstr>social media</vt:lpstr>
      <vt:lpstr>medical Information</vt:lpstr>
      <vt:lpstr>REMINDER: PACKED LUNCHES </vt:lpstr>
      <vt:lpstr>Facilities available to yoU: </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YoungL</dc:creator>
  <cp:lastModifiedBy>Andy Mari</cp:lastModifiedBy>
  <cp:revision>103</cp:revision>
  <dcterms:created xsi:type="dcterms:W3CDTF">2019-05-31T09:55:41Z</dcterms:created>
  <dcterms:modified xsi:type="dcterms:W3CDTF">2022-07-04T09:11:48Z</dcterms:modified>
</cp:coreProperties>
</file>