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0" r:id="rId1"/>
  </p:sldMasterIdLst>
  <p:notesMasterIdLst>
    <p:notesMasterId r:id="rId36"/>
  </p:notesMasterIdLst>
  <p:handoutMasterIdLst>
    <p:handoutMasterId r:id="rId37"/>
  </p:handout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9" r:id="rId10"/>
    <p:sldId id="271" r:id="rId11"/>
    <p:sldId id="273" r:id="rId12"/>
    <p:sldId id="274" r:id="rId13"/>
    <p:sldId id="275" r:id="rId14"/>
    <p:sldId id="277" r:id="rId15"/>
    <p:sldId id="278" r:id="rId16"/>
    <p:sldId id="279" r:id="rId17"/>
    <p:sldId id="281" r:id="rId18"/>
    <p:sldId id="282" r:id="rId19"/>
    <p:sldId id="283" r:id="rId20"/>
    <p:sldId id="284" r:id="rId21"/>
    <p:sldId id="285" r:id="rId22"/>
    <p:sldId id="290" r:id="rId23"/>
    <p:sldId id="292" r:id="rId24"/>
    <p:sldId id="294" r:id="rId25"/>
    <p:sldId id="296" r:id="rId26"/>
    <p:sldId id="297" r:id="rId27"/>
    <p:sldId id="300" r:id="rId28"/>
    <p:sldId id="301" r:id="rId29"/>
    <p:sldId id="302" r:id="rId30"/>
    <p:sldId id="304" r:id="rId31"/>
    <p:sldId id="307" r:id="rId32"/>
    <p:sldId id="309" r:id="rId33"/>
    <p:sldId id="303" r:id="rId34"/>
    <p:sldId id="313" r:id="rId3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B253A-1F53-414A-BAF2-9CAA77F4911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D5C0D-B488-4CC8-91B1-1D12ACCB2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52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87FE3-1276-4053-937D-8856479D5DA8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791E37-60D7-4DE8-BF09-884C3D84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82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806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Government</a:t>
            </a:r>
            <a:r>
              <a:rPr lang="en-GB" baseline="0" dirty="0"/>
              <a:t> base this guide on children who attend full time nursery from 30-50 months</a:t>
            </a:r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68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 up</a:t>
            </a:r>
            <a:r>
              <a:rPr lang="en-GB" baseline="0" dirty="0"/>
              <a:t> vocabulary slowly. Always a good idea to ask your teacher at Parents evening, or parent meeting at the beginning of each term what vocabulary your child will be working with </a:t>
            </a:r>
            <a:r>
              <a:rPr lang="en-GB" baseline="0"/>
              <a:t>this term.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6228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</a:t>
            </a:r>
            <a:r>
              <a:rPr lang="en-GB" baseline="0" dirty="0"/>
              <a:t> great test for hearing. Can they hear what you hear? Can they have an accurate guess? Can they move to the beat? </a:t>
            </a:r>
          </a:p>
          <a:p>
            <a:r>
              <a:rPr lang="en-GB" baseline="0" dirty="0"/>
              <a:t>Sound effects to stories, role play, conversations- mimic. </a:t>
            </a:r>
          </a:p>
          <a:p>
            <a:r>
              <a:rPr lang="en-GB" baseline="0" dirty="0"/>
              <a:t>Do they respond appropriately to what you say? Can they follow a conversation?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771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Sat, pat, tap</a:t>
            </a:r>
            <a:r>
              <a:rPr lang="en-GB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219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791E37-60D7-4DE8-BF09-884C3D842C1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342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63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4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840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032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870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624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227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238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617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5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6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94013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hyperlink" Target="about:blan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14.m4a"/><Relationship Id="rId7" Type="http://schemas.openxmlformats.org/officeDocument/2006/relationships/image" Target="../media/image1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4.m4a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1.png"/><Relationship Id="rId4" Type="http://schemas.openxmlformats.org/officeDocument/2006/relationships/hyperlink" Target="about:blank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e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hyperlink" Target="about:blank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1.png"/><Relationship Id="rId4" Type="http://schemas.openxmlformats.org/officeDocument/2006/relationships/hyperlink" Target="about:blank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Phonics and Reading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September 2021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Year 1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Mrs Townley and Miss </a:t>
            </a:r>
            <a:r>
              <a:rPr lang="en-GB" sz="2400" dirty="0" err="1">
                <a:latin typeface="Comic Sans MS" panose="030F0702030302020204" pitchFamily="66" charset="0"/>
              </a:rPr>
              <a:t>Jakeman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Hello! ">
            <a:hlinkClick r:id="" action="ppaction://media"/>
            <a:extLst>
              <a:ext uri="{FF2B5EF4-FFF2-40B4-BE49-F238E27FC236}">
                <a16:creationId xmlns:a16="http://schemas.microsoft.com/office/drawing/2014/main" id="{F4B32ECD-3E17-47C9-9F33-A749185F1C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55976" y="685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0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Phonics?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Phonics is taught in Early Years, KS1 and can continue into KS2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Phonics is taught twice a day in Year 1 at Roebuck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It helps your child to learn to read and write by learning the letters and sounds that make up the English language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It is taught through group teaching, one to one, independent and group activities, songs, rhymes and games.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Children are taught to spot spelling rules within words</a:t>
            </a:r>
          </a:p>
        </p:txBody>
      </p:sp>
      <p:pic>
        <p:nvPicPr>
          <p:cNvPr id="4" name="2">
            <a:hlinkClick r:id="" action="ppaction://media"/>
            <a:extLst>
              <a:ext uri="{FF2B5EF4-FFF2-40B4-BE49-F238E27FC236}">
                <a16:creationId xmlns:a16="http://schemas.microsoft.com/office/drawing/2014/main" id="{9CD662D9-B822-43A2-8865-8E0A293D2C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36296" y="17008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9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909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Monster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57726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At Roebuck, we follow a scheme of work called Monster Phonics. It is a prescribed curriculum which gives daily targets and outcomes.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In Year 1, Monster phonics covers all of the sounds up to and including Phase 5.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children meet lots of different ‘monsters’ which each represent a different sound.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This video shows an introduction to Monster Phonics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https://youtu.be/5u0N7LJIW0Q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860D5C-65A7-477E-B10D-065F3C637B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680" t="34250" r="3447" b="34250"/>
          <a:stretch/>
        </p:blipFill>
        <p:spPr>
          <a:xfrm>
            <a:off x="5436096" y="5157192"/>
            <a:ext cx="2664296" cy="149618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9DD6BF9-938E-4157-B8E2-C0B0FB338F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92280" y="1052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13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 Phase Timeline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1- This is the Nursery phase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2- Started towards end of Nursery year and completed in reception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3- Reception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4- started towards end of reception completed in Year 1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5- Year 1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6- Year 2</a:t>
            </a:r>
          </a:p>
        </p:txBody>
      </p:sp>
      <p:pic>
        <p:nvPicPr>
          <p:cNvPr id="5" name="4">
            <a:hlinkClick r:id="" action="ppaction://media"/>
            <a:extLst>
              <a:ext uri="{FF2B5EF4-FFF2-40B4-BE49-F238E27FC236}">
                <a16:creationId xmlns:a16="http://schemas.microsoft.com/office/drawing/2014/main" id="{23CEB6BB-24C0-416A-B1D5-7BA154EDE4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76256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61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 Vocabulary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words your child will learn through phonics.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Phoneme – a sound or letter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Grapheme – the spelling of the sound (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th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sh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ch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)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Blending – blending the sounds together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Segmenting – splitting the word up into sounds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Digraph – two letters to make one sound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Trigraph – three letters to make one sound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Phoneme frame – a box to show each sound within a word (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eg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: three boxes for the word cat)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Sound button – a dot under each sound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Tricky words – words that are not easy to sound out 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CVC (consonant, vowel, consonant words)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60A111F2-4E69-42FF-BC66-EB1EF54E9A8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6850847"/>
              </p:ext>
            </p:extLst>
          </p:nvPr>
        </p:nvGraphicFramePr>
        <p:xfrm>
          <a:off x="6372200" y="4896061"/>
          <a:ext cx="2520280" cy="1097280"/>
        </p:xfrm>
        <a:graphic>
          <a:graphicData uri="http://schemas.openxmlformats.org/drawingml/2006/table">
            <a:tbl>
              <a:tblPr/>
              <a:tblGrid>
                <a:gridCol w="866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37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04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67424D2-52B5-481B-8EEB-4A34425C1B85}"/>
              </a:ext>
            </a:extLst>
          </p:cNvPr>
          <p:cNvCxnSpPr/>
          <p:nvPr/>
        </p:nvCxnSpPr>
        <p:spPr>
          <a:xfrm>
            <a:off x="2051720" y="4437112"/>
            <a:ext cx="4536504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Group 23">
            <a:extLst>
              <a:ext uri="{FF2B5EF4-FFF2-40B4-BE49-F238E27FC236}">
                <a16:creationId xmlns:a16="http://schemas.microsoft.com/office/drawing/2014/main" id="{63EEF0B7-B10D-471F-99BB-A4E0BF16F9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0366810"/>
              </p:ext>
            </p:extLst>
          </p:nvPr>
        </p:nvGraphicFramePr>
        <p:xfrm>
          <a:off x="6084168" y="2944554"/>
          <a:ext cx="2880321" cy="1005840"/>
        </p:xfrm>
        <a:graphic>
          <a:graphicData uri="http://schemas.openxmlformats.org/drawingml/2006/table">
            <a:tbl>
              <a:tblPr/>
              <a:tblGrid>
                <a:gridCol w="989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</a:t>
                      </a:r>
                      <a:endParaRPr kumimoji="0" lang="en-GB" sz="6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ll</a:t>
                      </a:r>
                      <a:endParaRPr kumimoji="0" lang="en-GB" sz="60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1AC4F86-0773-4F25-8C55-4F115B4AB82E}"/>
              </a:ext>
            </a:extLst>
          </p:cNvPr>
          <p:cNvCxnSpPr/>
          <p:nvPr/>
        </p:nvCxnSpPr>
        <p:spPr>
          <a:xfrm>
            <a:off x="4644008" y="3861048"/>
            <a:ext cx="345638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5">
            <a:hlinkClick r:id="" action="ppaction://media"/>
            <a:extLst>
              <a:ext uri="{FF2B5EF4-FFF2-40B4-BE49-F238E27FC236}">
                <a16:creationId xmlns:a16="http://schemas.microsoft.com/office/drawing/2014/main" id="{22972D27-3B7D-4764-86A8-4D785461F8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88224" y="7213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4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Often children learn the letter names first and then find it difficult to segment words (for example children write 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Bcos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as they have learnt the letter name for B)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Adding a uh sound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- Sounds must be pronounced properly. 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https://www.youtube.com/watch?v=BqhXUW_v-1s</a:t>
            </a:r>
            <a:endParaRPr lang="en-GB" alt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Moving children on too quickly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American computer/iPad games</a:t>
            </a:r>
          </a:p>
        </p:txBody>
      </p:sp>
      <p:pic>
        <p:nvPicPr>
          <p:cNvPr id="5" name="6">
            <a:hlinkClick r:id="" action="ppaction://media"/>
            <a:extLst>
              <a:ext uri="{FF2B5EF4-FFF2-40B4-BE49-F238E27FC236}">
                <a16:creationId xmlns:a16="http://schemas.microsoft.com/office/drawing/2014/main" id="{8E199D4E-53EA-4EBE-B186-C7AE2B5FA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6296" y="7171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5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1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Getting Ready for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718" y="2060848"/>
            <a:ext cx="7989752" cy="224676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1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. </a:t>
            </a: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Tuning into sounds</a:t>
            </a:r>
          </a:p>
          <a:p>
            <a:pPr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2. Listening and remembering sounds</a:t>
            </a:r>
          </a:p>
          <a:p>
            <a:pPr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3. Talking about sounds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Music and movement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Rhythm and rhyme/ alliteration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Sound effects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Speaking and listening skills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C25F45F-2B8B-48EA-9F75-D6079AB12B67}"/>
              </a:ext>
            </a:extLst>
          </p:cNvPr>
          <p:cNvSpPr/>
          <p:nvPr/>
        </p:nvSpPr>
        <p:spPr>
          <a:xfrm>
            <a:off x="581192" y="4307617"/>
            <a:ext cx="74168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50000"/>
              </a:spcAft>
            </a:pPr>
            <a:r>
              <a:rPr lang="en-GB" altLang="en-US" sz="1400" u="sng" dirty="0">
                <a:latin typeface="Comic Sans MS" panose="030F0702030302020204" pitchFamily="66" charset="0"/>
              </a:rPr>
              <a:t>Example of activities 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Nursery rhymes, songs, action rhymes.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Add sound effects to stories.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Music and movement: rhythm, guess the instrument.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Tap talk.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Talking about sounds: listening walks, loud/soft, high/low, silly noises.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Speaking &amp; listening: silly sentences “Happy Harry hops”, mimics, animal sounds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5" name="7">
            <a:hlinkClick r:id="" action="ppaction://media"/>
            <a:extLst>
              <a:ext uri="{FF2B5EF4-FFF2-40B4-BE49-F238E27FC236}">
                <a16:creationId xmlns:a16="http://schemas.microsoft.com/office/drawing/2014/main" id="{B95B8063-6294-497C-9D37-5328F240FF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92280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02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003047"/>
            <a:ext cx="8103400" cy="576064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altLang="en-US" sz="2400" kern="0" dirty="0">
                <a:latin typeface="Comic Sans MS" panose="030F0702030302020204" pitchFamily="66" charset="0"/>
              </a:rPr>
              <a:t>Phase 2: Learning phonemes to read and write simple words</a:t>
            </a:r>
            <a:r>
              <a:rPr lang="en-GB" altLang="en-US" sz="2800" kern="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225333"/>
          </a:xfrm>
        </p:spPr>
        <p:txBody>
          <a:bodyPr>
            <a:normAutofit lnSpcReduction="10000"/>
          </a:bodyPr>
          <a:lstStyle/>
          <a:p>
            <a:r>
              <a:rPr lang="en-GB" altLang="en-US" b="1" dirty="0">
                <a:latin typeface="Comic Sans MS" panose="030F0702030302020204" pitchFamily="66" charset="0"/>
              </a:rPr>
              <a:t>Children will learn their first 19 phonemes</a:t>
            </a:r>
            <a:r>
              <a:rPr lang="en-GB" altLang="en-US" dirty="0">
                <a:latin typeface="Comic Sans MS" panose="030F0702030302020204" pitchFamily="66" charset="0"/>
              </a:rPr>
              <a:t>:  </a:t>
            </a:r>
          </a:p>
          <a:p>
            <a:pPr>
              <a:buNone/>
            </a:pP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1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s  a  t  p    </a:t>
            </a: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2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  n   m  d</a:t>
            </a:r>
          </a:p>
          <a:p>
            <a:pPr>
              <a:buNone/>
            </a:pP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3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g  o  c  k    </a:t>
            </a: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4: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ck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(as in duck)  e  u  r</a:t>
            </a:r>
          </a:p>
          <a:p>
            <a:pPr>
              <a:buNone/>
            </a:pP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5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h   b  l   f  ff (as in puff)  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ll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(as in hill)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ss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(as in hiss)</a:t>
            </a:r>
          </a:p>
          <a:p>
            <a:r>
              <a:rPr lang="en-GB" altLang="en-US" b="1" dirty="0">
                <a:latin typeface="Comic Sans MS" panose="030F0702030302020204" pitchFamily="66" charset="0"/>
              </a:rPr>
              <a:t>They will use these phonemes to read and spell simple “consonant-vowel-consonant” (CVC) words:  </a:t>
            </a:r>
          </a:p>
          <a:p>
            <a:pPr>
              <a:buNone/>
            </a:pPr>
            <a:r>
              <a:rPr lang="en-GB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     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sat, tap, dig, duck, rug, puff, hill, hiss</a:t>
            </a:r>
          </a:p>
          <a:p>
            <a:pPr>
              <a:buNone/>
            </a:pPr>
            <a:r>
              <a:rPr lang="en-GB" altLang="en-US" b="1" dirty="0">
                <a:latin typeface="Comic Sans MS" panose="030F0702030302020204" pitchFamily="66" charset="0"/>
              </a:rPr>
              <a:t>    All these words contain 3 phonemes.</a:t>
            </a:r>
          </a:p>
          <a:p>
            <a:pPr>
              <a:buNone/>
            </a:pPr>
            <a:endParaRPr lang="en-GB" altLang="en-US" b="1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altLang="en-US" b="1" dirty="0">
                <a:latin typeface="Comic Sans MS" panose="030F0702030302020204" pitchFamily="66" charset="0"/>
              </a:rPr>
              <a:t>We teach each sound with a corresponding action to allow for visual learners. For example a snake arm motion for S.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8">
            <a:hlinkClick r:id="" action="ppaction://media"/>
            <a:extLst>
              <a:ext uri="{FF2B5EF4-FFF2-40B4-BE49-F238E27FC236}">
                <a16:creationId xmlns:a16="http://schemas.microsoft.com/office/drawing/2014/main" id="{B8F60324-73EE-4629-B6CA-9B35F4E11D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8264" y="11247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61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420888"/>
            <a:ext cx="8229600" cy="388843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GB" altLang="en-US" sz="1400" b="1" u="sng" dirty="0">
                <a:solidFill>
                  <a:srgbClr val="660066"/>
                </a:solidFill>
                <a:latin typeface="Comic Sans MS" panose="030F0702030302020204" pitchFamily="66" charset="0"/>
              </a:rPr>
              <a:t>Segmenting </a:t>
            </a:r>
          </a:p>
          <a:p>
            <a:pPr>
              <a:lnSpc>
                <a:spcPct val="90000"/>
              </a:lnSpc>
              <a:buNone/>
            </a:pPr>
            <a:r>
              <a:rPr lang="en-GB" altLang="en-US" sz="1400" b="1" dirty="0">
                <a:latin typeface="Comic Sans MS" panose="030F0702030302020204" pitchFamily="66" charset="0"/>
              </a:rPr>
              <a:t>	Children need to be able to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 hear </a:t>
            </a:r>
            <a:r>
              <a:rPr lang="en-GB" altLang="en-US" sz="1400" b="1" dirty="0">
                <a:latin typeface="Comic Sans MS" panose="030F0702030302020204" pitchFamily="66" charset="0"/>
              </a:rPr>
              <a:t>a whole word and 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say</a:t>
            </a:r>
            <a:r>
              <a:rPr lang="en-GB" altLang="en-US" sz="1400" b="1" dirty="0">
                <a:latin typeface="Comic Sans MS" panose="030F0702030302020204" pitchFamily="66" charset="0"/>
              </a:rPr>
              <a:t> every sound that they 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hear</a:t>
            </a:r>
            <a:r>
              <a:rPr lang="en-GB" altLang="en-US" sz="1400" b="1" dirty="0">
                <a:latin typeface="Comic Sans MS" panose="030F0702030302020204" pitchFamily="66" charset="0"/>
              </a:rPr>
              <a:t> </a:t>
            </a:r>
            <a:endParaRPr lang="en-GB" altLang="en-US" sz="1400" b="1" dirty="0">
              <a:solidFill>
                <a:srgbClr val="660066"/>
              </a:solidFill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en-GB" altLang="en-US" sz="1400" b="1" dirty="0">
              <a:solidFill>
                <a:srgbClr val="660066"/>
              </a:solidFill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altLang="en-US" sz="1400" b="1" u="sng" dirty="0">
                <a:solidFill>
                  <a:srgbClr val="660066"/>
                </a:solidFill>
                <a:latin typeface="Comic Sans MS" panose="030F0702030302020204" pitchFamily="66" charset="0"/>
              </a:rPr>
              <a:t>Blending</a:t>
            </a:r>
            <a:r>
              <a:rPr lang="en-GB" altLang="en-US" sz="1400" b="1" i="1" u="sng" dirty="0"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en-GB" altLang="en-US" sz="1400" b="1" dirty="0">
                <a:latin typeface="Comic Sans MS" panose="030F0702030302020204" pitchFamily="66" charset="0"/>
              </a:rPr>
              <a:t>	Children need to be able to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 hear</a:t>
            </a:r>
            <a:r>
              <a:rPr lang="en-GB" altLang="en-US" sz="1400" b="1" dirty="0">
                <a:latin typeface="Comic Sans MS" panose="030F0702030302020204" pitchFamily="66" charset="0"/>
              </a:rPr>
              <a:t> the separate sounds in a word and then blend them together to 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say</a:t>
            </a:r>
            <a:r>
              <a:rPr lang="en-GB" altLang="en-US" sz="1400" b="1" dirty="0">
                <a:latin typeface="Comic Sans MS" panose="030F0702030302020204" pitchFamily="66" charset="0"/>
              </a:rPr>
              <a:t> the whole word.</a:t>
            </a:r>
            <a:endParaRPr lang="en-GB" altLang="en-US" sz="1400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en-GB" altLang="en-US" sz="1400" dirty="0">
                <a:latin typeface="Comic Sans MS" panose="030F0702030302020204" pitchFamily="66" charset="0"/>
              </a:rPr>
              <a:t>/t/  /</a:t>
            </a:r>
            <a:r>
              <a:rPr lang="en-GB" altLang="en-US" sz="1400" dirty="0" err="1">
                <a:latin typeface="Comic Sans MS" panose="030F0702030302020204" pitchFamily="66" charset="0"/>
              </a:rPr>
              <a:t>i</a:t>
            </a:r>
            <a:r>
              <a:rPr lang="en-GB" altLang="en-US" sz="1400" dirty="0">
                <a:latin typeface="Comic Sans MS" panose="030F0702030302020204" pitchFamily="66" charset="0"/>
              </a:rPr>
              <a:t>/  /n/  = tin</a:t>
            </a:r>
          </a:p>
          <a:p>
            <a:pPr algn="ctr"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en-GB" altLang="en-US" sz="1400" dirty="0">
                <a:latin typeface="Comic Sans MS" panose="030F0702030302020204" pitchFamily="66" charset="0"/>
              </a:rPr>
              <a:t>/m/  /u/  /g/ = mug</a:t>
            </a:r>
          </a:p>
          <a:p>
            <a:pPr algn="ctr"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en-GB" altLang="en-US" sz="1400" dirty="0">
                <a:latin typeface="Comic Sans MS" panose="030F0702030302020204" pitchFamily="66" charset="0"/>
              </a:rPr>
              <a:t>/d/ /u/ /ck/ = duck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1400" b="1" dirty="0">
                <a:latin typeface="Comic Sans MS" panose="030F0702030302020204" pitchFamily="66" charset="0"/>
              </a:rPr>
              <a:t>This can be practised using the robot game.</a:t>
            </a:r>
          </a:p>
          <a:p>
            <a:pPr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altLang="en-US" sz="1400" b="1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Free Robot Cliparts, Download Free Clip Art, Free Clip Art on Clipart  Library">
            <a:extLst>
              <a:ext uri="{FF2B5EF4-FFF2-40B4-BE49-F238E27FC236}">
                <a16:creationId xmlns:a16="http://schemas.microsoft.com/office/drawing/2014/main" id="{A843E975-2481-4BEE-83CC-F6BEC8FE0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627" y="5301208"/>
            <a:ext cx="881063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9">
            <a:hlinkClick r:id="" action="ppaction://media"/>
            <a:extLst>
              <a:ext uri="{FF2B5EF4-FFF2-40B4-BE49-F238E27FC236}">
                <a16:creationId xmlns:a16="http://schemas.microsoft.com/office/drawing/2014/main" id="{D4308660-3098-4FB7-B6F5-00D15FCC54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2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702030302020204" pitchFamily="66" charset="0"/>
              </a:rPr>
              <a:t>Tricky Words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87A12F-F110-4829-9ED6-8A7BDF9E02D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000" t="18500" r="9681" b="10024"/>
          <a:stretch/>
        </p:blipFill>
        <p:spPr>
          <a:xfrm>
            <a:off x="1331640" y="2132856"/>
            <a:ext cx="6048672" cy="4201514"/>
          </a:xfrm>
          <a:prstGeom prst="rect">
            <a:avLst/>
          </a:prstGeom>
        </p:spPr>
      </p:pic>
      <p:pic>
        <p:nvPicPr>
          <p:cNvPr id="5" name="10">
            <a:hlinkClick r:id="" action="ppaction://media"/>
            <a:extLst>
              <a:ext uri="{FF2B5EF4-FFF2-40B4-BE49-F238E27FC236}">
                <a16:creationId xmlns:a16="http://schemas.microsoft.com/office/drawing/2014/main" id="{EE375A91-1235-47D2-932E-8491DC5A25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75512" y="924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46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632" y="737339"/>
            <a:ext cx="7024744" cy="57606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Phase 3</a:t>
            </a:r>
            <a:endParaRPr lang="en-GB" dirty="0"/>
          </a:p>
        </p:txBody>
      </p:sp>
      <p:sp>
        <p:nvSpPr>
          <p:cNvPr id="4" name="Subtitle 2"/>
          <p:cNvSpPr>
            <a:spLocks noGrp="1"/>
          </p:cNvSpPr>
          <p:nvPr>
            <p:ph idx="1"/>
          </p:nvPr>
        </p:nvSpPr>
        <p:spPr>
          <a:xfrm>
            <a:off x="611560" y="2348880"/>
            <a:ext cx="7992888" cy="3483749"/>
          </a:xfrm>
        </p:spPr>
        <p:txBody>
          <a:bodyPr>
            <a:noAutofit/>
          </a:bodyPr>
          <a:lstStyle/>
          <a:p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The main individual letter phonemes have now been learnt, and children are reading CVC words independently. Children will enter phase 3 once they know the first 19 phonemes and can blend and segment to read and spell CVC words.</a:t>
            </a:r>
          </a:p>
          <a:p>
            <a:pPr marL="68580" indent="0">
              <a:buNone/>
            </a:pPr>
            <a:endParaRPr lang="en-GB" sz="18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Phase 3 teaches children </a:t>
            </a:r>
          </a:p>
          <a:p>
            <a:pPr>
              <a:buFont typeface="Arial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To learn the graphemes (monster sounds), made up of more than one letter, </a:t>
            </a:r>
            <a:r>
              <a:rPr lang="en-GB" sz="1800" dirty="0" err="1">
                <a:solidFill>
                  <a:schemeClr val="tx1"/>
                </a:solidFill>
                <a:latin typeface="Comic Sans MS" pitchFamily="66" charset="0"/>
              </a:rPr>
              <a:t>eg</a:t>
            </a:r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en-GB" sz="1800" b="1" dirty="0">
                <a:solidFill>
                  <a:schemeClr val="tx1"/>
                </a:solidFill>
                <a:latin typeface="Comic Sans MS" pitchFamily="66" charset="0"/>
              </a:rPr>
              <a:t>‘</a:t>
            </a:r>
            <a:r>
              <a:rPr lang="en-GB" sz="1800" b="1" dirty="0" err="1">
                <a:solidFill>
                  <a:schemeClr val="tx1"/>
                </a:solidFill>
                <a:latin typeface="Comic Sans MS" pitchFamily="66" charset="0"/>
              </a:rPr>
              <a:t>oa</a:t>
            </a:r>
            <a:r>
              <a:rPr lang="en-GB" sz="1800" b="1" dirty="0">
                <a:solidFill>
                  <a:schemeClr val="tx1"/>
                </a:solidFill>
                <a:latin typeface="Comic Sans MS" pitchFamily="66" charset="0"/>
              </a:rPr>
              <a:t>’ as in boat</a:t>
            </a:r>
          </a:p>
          <a:p>
            <a:pPr>
              <a:buFont typeface="Arial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Read and write words in phrases and sentences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3" name="11">
            <a:hlinkClick r:id="" action="ppaction://media"/>
            <a:extLst>
              <a:ext uri="{FF2B5EF4-FFF2-40B4-BE49-F238E27FC236}">
                <a16:creationId xmlns:a16="http://schemas.microsoft.com/office/drawing/2014/main" id="{44887B75-8ADE-4CB6-A23C-9C7F51DFDA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04248" y="9167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31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9572" y="1988840"/>
            <a:ext cx="77048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They will learn another 26 phonemes:</a:t>
            </a:r>
          </a:p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j, v, w, x, y, z,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zz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qu</a:t>
            </a:r>
            <a:endParaRPr lang="en-GB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ng,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igh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oa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oo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or,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ur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ow, oi, ear, air,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ure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er</a:t>
            </a:r>
            <a:endParaRPr lang="en-GB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They will use these phonemes (and the ones from Phase 2) to read and spell words: chip, shop, thin, ring, pain, feet, night,     </a:t>
            </a:r>
          </a:p>
          <a:p>
            <a:r>
              <a:rPr lang="en-GB" dirty="0">
                <a:latin typeface="Comic Sans MS" pitchFamily="66" charset="0"/>
              </a:rPr>
              <a:t>                       boat, boot, look, farm, fork, burn, </a:t>
            </a:r>
          </a:p>
          <a:p>
            <a:r>
              <a:rPr lang="en-GB" dirty="0">
                <a:latin typeface="Comic Sans MS" pitchFamily="66" charset="0"/>
              </a:rPr>
              <a:t>                       town, coin, dear, fair, sure</a:t>
            </a:r>
          </a:p>
          <a:p>
            <a:pPr>
              <a:buFont typeface="Arial" pitchFamily="34" charset="0"/>
              <a:buChar char="•"/>
            </a:pPr>
            <a:endParaRPr lang="en-GB" dirty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GB" b="1" u="sng" dirty="0">
                <a:latin typeface="Comic Sans MS" pitchFamily="66" charset="0"/>
              </a:rPr>
              <a:t>Tricky words</a:t>
            </a:r>
            <a:br>
              <a:rPr lang="en-GB" b="1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number of tricky words is growing. These are so important for reading and spelling: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she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we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be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was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you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her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they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all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80D8992-D3E2-40B3-8ECE-FDE07C9E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2" y="737339"/>
            <a:ext cx="7024744" cy="57606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Phase 3</a:t>
            </a:r>
            <a:endParaRPr lang="en-GB" dirty="0"/>
          </a:p>
        </p:txBody>
      </p:sp>
      <p:pic>
        <p:nvPicPr>
          <p:cNvPr id="5" name="12">
            <a:hlinkClick r:id="" action="ppaction://media"/>
            <a:extLst>
              <a:ext uri="{FF2B5EF4-FFF2-40B4-BE49-F238E27FC236}">
                <a16:creationId xmlns:a16="http://schemas.microsoft.com/office/drawing/2014/main" id="{D50DDAD5-33B0-4BE7-8ABF-8B1E385489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60232" y="8957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9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A2752F8-462A-4AD9-B8F4-709811BBD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2" y="737339"/>
            <a:ext cx="7024744" cy="57606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Monster phonics 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B48367-674C-40C1-9381-0A3A36489FA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201" t="17451" r="11361" b="15350"/>
          <a:stretch/>
        </p:blipFill>
        <p:spPr>
          <a:xfrm>
            <a:off x="1331640" y="1916832"/>
            <a:ext cx="6552728" cy="4608512"/>
          </a:xfrm>
          <a:prstGeom prst="rect">
            <a:avLst/>
          </a:prstGeom>
        </p:spPr>
      </p:pic>
      <p:pic>
        <p:nvPicPr>
          <p:cNvPr id="7" name="13">
            <a:hlinkClick r:id="" action="ppaction://media"/>
            <a:extLst>
              <a:ext uri="{FF2B5EF4-FFF2-40B4-BE49-F238E27FC236}">
                <a16:creationId xmlns:a16="http://schemas.microsoft.com/office/drawing/2014/main" id="{3AC01086-0BC3-4BF3-A47F-CD86D703AD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20272" y="836712"/>
            <a:ext cx="609600" cy="609600"/>
          </a:xfrm>
          <a:prstGeom prst="rect">
            <a:avLst/>
          </a:prstGeom>
        </p:spPr>
      </p:pic>
      <p:pic>
        <p:nvPicPr>
          <p:cNvPr id="8" name="13">
            <a:hlinkClick r:id="" action="ppaction://media"/>
            <a:extLst>
              <a:ext uri="{FF2B5EF4-FFF2-40B4-BE49-F238E27FC236}">
                <a16:creationId xmlns:a16="http://schemas.microsoft.com/office/drawing/2014/main" id="{4FBC70C1-AE54-47CE-84D9-1F73BD035A5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84368" y="84090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6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720080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Comic Sans MS" pitchFamily="66" charset="0"/>
              </a:rPr>
              <a:t>Phoneme frames…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6600" dirty="0">
                <a:latin typeface="Comic Sans MS" pitchFamily="66" charset="0"/>
              </a:rPr>
              <a:t>ring    </a:t>
            </a:r>
          </a:p>
          <a:p>
            <a:pPr>
              <a:buNone/>
            </a:pPr>
            <a:r>
              <a:rPr lang="en-GB" sz="6600" dirty="0">
                <a:latin typeface="Comic Sans MS" pitchFamily="66" charset="0"/>
              </a:rPr>
              <a:t>chick       </a:t>
            </a:r>
          </a:p>
          <a:p>
            <a:pPr>
              <a:buNone/>
            </a:pPr>
            <a:r>
              <a:rPr lang="en-GB" sz="6600" dirty="0">
                <a:latin typeface="Comic Sans MS" pitchFamily="66" charset="0"/>
              </a:rPr>
              <a:t>night</a:t>
            </a:r>
          </a:p>
          <a:p>
            <a:pPr>
              <a:buNone/>
            </a:pPr>
            <a:endParaRPr lang="en-GB" sz="6600" dirty="0">
              <a:latin typeface="Comic Sans MS" pitchFamily="66" charset="0"/>
            </a:endParaRPr>
          </a:p>
          <a:p>
            <a:endParaRPr lang="en-GB" sz="6600" dirty="0">
              <a:latin typeface="Comic Sans MS" pitchFamily="66" charset="0"/>
            </a:endParaRPr>
          </a:p>
        </p:txBody>
      </p:sp>
      <p:pic>
        <p:nvPicPr>
          <p:cNvPr id="4" name="14">
            <a:hlinkClick r:id="" action="ppaction://media"/>
            <a:extLst>
              <a:ext uri="{FF2B5EF4-FFF2-40B4-BE49-F238E27FC236}">
                <a16:creationId xmlns:a16="http://schemas.microsoft.com/office/drawing/2014/main" id="{510CAD9F-CF2D-4618-9984-192E58B5F4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92280" y="73602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074247"/>
            <a:ext cx="7024744" cy="529128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itchFamily="66" charset="0"/>
              </a:rPr>
              <a:t>Here is how we would use the phoneme frame </a:t>
            </a:r>
          </a:p>
        </p:txBody>
      </p:sp>
      <p:graphicFrame>
        <p:nvGraphicFramePr>
          <p:cNvPr id="4" name="Group 3"/>
          <p:cNvGraphicFramePr>
            <a:graphicFrameLocks/>
          </p:cNvGraphicFramePr>
          <p:nvPr/>
        </p:nvGraphicFramePr>
        <p:xfrm>
          <a:off x="685800" y="1828800"/>
          <a:ext cx="3598863" cy="1600200"/>
        </p:xfrm>
        <a:graphic>
          <a:graphicData uri="http://schemas.openxmlformats.org/drawingml/2006/table">
            <a:tbl>
              <a:tblPr/>
              <a:tblGrid>
                <a:gridCol w="1236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0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</a:t>
                      </a:r>
                      <a:endParaRPr kumimoji="0" lang="en-GB" sz="6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ng</a:t>
                      </a:r>
                      <a:endParaRPr kumimoji="0" lang="en-GB" sz="6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Group 13"/>
          <p:cNvGraphicFramePr>
            <a:graphicFrameLocks/>
          </p:cNvGraphicFramePr>
          <p:nvPr/>
        </p:nvGraphicFramePr>
        <p:xfrm>
          <a:off x="4610100" y="1828800"/>
          <a:ext cx="3562350" cy="160020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7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0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Group 23"/>
          <p:cNvGraphicFramePr>
            <a:graphicFrameLocks/>
          </p:cNvGraphicFramePr>
          <p:nvPr/>
        </p:nvGraphicFramePr>
        <p:xfrm>
          <a:off x="2771775" y="4365625"/>
          <a:ext cx="4464050" cy="1752600"/>
        </p:xfrm>
        <a:graphic>
          <a:graphicData uri="http://schemas.openxmlformats.org/drawingml/2006/table">
            <a:tbl>
              <a:tblPr/>
              <a:tblGrid>
                <a:gridCol w="1533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3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7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611188" y="3213100"/>
            <a:ext cx="38877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 dirty="0"/>
              <a:t> .          .       _</a:t>
            </a: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4284663" y="3213100"/>
            <a:ext cx="38877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 dirty="0"/>
              <a:t>     _       .       _</a:t>
            </a:r>
          </a:p>
        </p:txBody>
      </p:sp>
      <p:sp>
        <p:nvSpPr>
          <p:cNvPr id="9" name="Text Box 35"/>
          <p:cNvSpPr txBox="1">
            <a:spLocks noChangeArrowheads="1"/>
          </p:cNvSpPr>
          <p:nvPr/>
        </p:nvSpPr>
        <p:spPr bwMode="auto">
          <a:xfrm>
            <a:off x="3203575" y="5805488"/>
            <a:ext cx="38877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/>
              <a:t> .        _         .</a:t>
            </a:r>
          </a:p>
        </p:txBody>
      </p:sp>
      <p:pic>
        <p:nvPicPr>
          <p:cNvPr id="3" name="15">
            <a:hlinkClick r:id="" action="ppaction://media"/>
            <a:extLst>
              <a:ext uri="{FF2B5EF4-FFF2-40B4-BE49-F238E27FC236}">
                <a16:creationId xmlns:a16="http://schemas.microsoft.com/office/drawing/2014/main" id="{0D46E529-E050-4DA1-8533-C847BB85D0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20272" y="79035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908720"/>
            <a:ext cx="7024744" cy="86409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itchFamily="66" charset="0"/>
              </a:rPr>
              <a:t>use the phoneme frame to work out how many sounds there are in these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27981"/>
            <a:ext cx="8229600" cy="4137323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/>
        </p:nvGraphicFramePr>
        <p:xfrm>
          <a:off x="500063" y="2143125"/>
          <a:ext cx="8186736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6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66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pig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itchFamily="66" charset="0"/>
                        </a:rPr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i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itchFamily="66" charset="0"/>
                        </a:rPr>
                        <a:t>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church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ch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ur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ch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boy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curl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thorn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chick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down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shirt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16">
            <a:hlinkClick r:id="" action="ppaction://media"/>
            <a:extLst>
              <a:ext uri="{FF2B5EF4-FFF2-40B4-BE49-F238E27FC236}">
                <a16:creationId xmlns:a16="http://schemas.microsoft.com/office/drawing/2014/main" id="{EC84C3B2-052C-45FD-8A8A-96C3E77865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56376" y="114949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051720" y="188640"/>
            <a:ext cx="5286412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itchFamily="66" charset="0"/>
              </a:rPr>
              <a:t>Phase 4 doesn’t introduce any new phonemes  </a:t>
            </a:r>
          </a:p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564904"/>
            <a:ext cx="8715436" cy="3888432"/>
          </a:xfrm>
        </p:spPr>
        <p:txBody>
          <a:bodyPr>
            <a:noAutofit/>
          </a:bodyPr>
          <a:lstStyle/>
          <a:p>
            <a:r>
              <a:rPr lang="en-GB" sz="1600" dirty="0">
                <a:latin typeface="Comic Sans MS" pitchFamily="66" charset="0"/>
              </a:rPr>
              <a:t>Children move into phase 4 when they know all the phonemes from phases 2 and 3 and can use them to read and spell simple words</a:t>
            </a:r>
            <a:endParaRPr lang="en-GB" sz="1600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1600" dirty="0">
                <a:latin typeface="Comic Sans MS" pitchFamily="66" charset="0"/>
              </a:rPr>
              <a:t>It focuses on reading and spelling longer words with the phonemes they already know.</a:t>
            </a:r>
          </a:p>
          <a:p>
            <a:r>
              <a:rPr lang="en-GB" sz="1600" dirty="0">
                <a:latin typeface="Comic Sans MS" pitchFamily="66" charset="0"/>
              </a:rPr>
              <a:t>These words have </a:t>
            </a:r>
            <a:r>
              <a:rPr lang="en-GB" sz="1600" b="1" dirty="0">
                <a:latin typeface="Comic Sans MS" pitchFamily="66" charset="0"/>
              </a:rPr>
              <a:t>consonant clusters</a:t>
            </a:r>
            <a:r>
              <a:rPr lang="en-GB" sz="1600" dirty="0">
                <a:latin typeface="Comic Sans MS" pitchFamily="66" charset="0"/>
              </a:rPr>
              <a:t> at the beginning: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sp</a:t>
            </a:r>
            <a:r>
              <a:rPr lang="en-GB" sz="1600" b="1" dirty="0">
                <a:latin typeface="Comic Sans MS" pitchFamily="66" charset="0"/>
              </a:rPr>
              <a:t>ot,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tr</a:t>
            </a:r>
            <a:r>
              <a:rPr lang="en-GB" sz="1600" b="1" dirty="0">
                <a:latin typeface="Comic Sans MS" pitchFamily="66" charset="0"/>
              </a:rPr>
              <a:t>ip,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cl</a:t>
            </a:r>
            <a:r>
              <a:rPr lang="en-GB" sz="1600" b="1" dirty="0">
                <a:latin typeface="Comic Sans MS" pitchFamily="66" charset="0"/>
              </a:rPr>
              <a:t>ap,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gr</a:t>
            </a:r>
            <a:r>
              <a:rPr lang="en-GB" sz="1600" b="1" dirty="0">
                <a:latin typeface="Comic Sans MS" pitchFamily="66" charset="0"/>
              </a:rPr>
              <a:t>een,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cl</a:t>
            </a:r>
            <a:r>
              <a:rPr lang="en-GB" sz="1600" b="1" dirty="0">
                <a:latin typeface="Comic Sans MS" pitchFamily="66" charset="0"/>
              </a:rPr>
              <a:t>own </a:t>
            </a:r>
            <a:r>
              <a:rPr lang="en-GB" sz="1600" dirty="0">
                <a:latin typeface="Comic Sans MS" pitchFamily="66" charset="0"/>
              </a:rPr>
              <a:t>…or at the end: </a:t>
            </a:r>
            <a:r>
              <a:rPr lang="en-GB" sz="1600" b="1" dirty="0">
                <a:latin typeface="Comic Sans MS" pitchFamily="66" charset="0"/>
              </a:rPr>
              <a:t>te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nt</a:t>
            </a:r>
            <a:r>
              <a:rPr lang="en-GB" sz="1600" b="1" dirty="0">
                <a:latin typeface="Comic Sans MS" pitchFamily="66" charset="0"/>
              </a:rPr>
              <a:t>, me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nd</a:t>
            </a:r>
            <a:r>
              <a:rPr lang="en-GB" sz="1600" b="1" dirty="0">
                <a:latin typeface="Comic Sans MS" pitchFamily="66" charset="0"/>
              </a:rPr>
              <a:t>, da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mp</a:t>
            </a:r>
            <a:r>
              <a:rPr lang="en-GB" sz="1600" b="1" dirty="0">
                <a:latin typeface="Comic Sans MS" pitchFamily="66" charset="0"/>
              </a:rPr>
              <a:t>, bur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nt</a:t>
            </a:r>
          </a:p>
          <a:p>
            <a:pPr>
              <a:buNone/>
            </a:pPr>
            <a:r>
              <a:rPr lang="en-GB" sz="1600" dirty="0">
                <a:latin typeface="Comic Sans MS" pitchFamily="66" charset="0"/>
              </a:rPr>
              <a:t>              …or at the beginning and end!</a:t>
            </a:r>
            <a:r>
              <a:rPr lang="en-GB" sz="1600" b="1" dirty="0">
                <a:latin typeface="Comic Sans MS" pitchFamily="66" charset="0"/>
              </a:rPr>
              <a:t> 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tr</a:t>
            </a:r>
            <a:r>
              <a:rPr lang="en-GB" sz="1600" b="1" dirty="0">
                <a:latin typeface="Comic Sans MS" pitchFamily="66" charset="0"/>
              </a:rPr>
              <a:t>u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st</a:t>
            </a:r>
            <a:r>
              <a:rPr lang="en-GB" sz="1600" b="1" dirty="0">
                <a:latin typeface="Comic Sans MS" pitchFamily="66" charset="0"/>
              </a:rPr>
              <a:t>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sp</a:t>
            </a:r>
            <a:r>
              <a:rPr lang="en-GB" sz="1600" b="1" dirty="0">
                <a:latin typeface="Comic Sans MS" pitchFamily="66" charset="0"/>
              </a:rPr>
              <a:t>e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nd</a:t>
            </a:r>
            <a:r>
              <a:rPr lang="en-GB" sz="1600" b="1" dirty="0">
                <a:latin typeface="Comic Sans MS" pitchFamily="66" charset="0"/>
              </a:rPr>
              <a:t>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tw</a:t>
            </a:r>
            <a:r>
              <a:rPr lang="en-GB" sz="1600" b="1" dirty="0">
                <a:latin typeface="Comic Sans MS" pitchFamily="66" charset="0"/>
              </a:rPr>
              <a:t>i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st</a:t>
            </a:r>
          </a:p>
          <a:p>
            <a:pPr>
              <a:defRPr/>
            </a:pPr>
            <a:r>
              <a:rPr lang="en-GB" sz="1600" dirty="0">
                <a:latin typeface="Comic Sans MS" pitchFamily="66" charset="0"/>
              </a:rPr>
              <a:t>Children continue to practise previously learned graphemes and phonemes and learn how to read and write: </a:t>
            </a:r>
            <a:r>
              <a:rPr lang="en-GB" sz="1600" b="1" dirty="0">
                <a:latin typeface="Comic Sans MS" pitchFamily="66" charset="0"/>
              </a:rPr>
              <a:t>CVCC </a:t>
            </a:r>
            <a:r>
              <a:rPr lang="en-GB" sz="1600" dirty="0">
                <a:latin typeface="Comic Sans MS" pitchFamily="66" charset="0"/>
              </a:rPr>
              <a:t>words: </a:t>
            </a:r>
            <a:r>
              <a:rPr lang="en-GB" sz="1600" b="1" dirty="0">
                <a:latin typeface="Comic Sans MS" pitchFamily="66" charset="0"/>
              </a:rPr>
              <a:t>tent, damp, toast, chimp </a:t>
            </a:r>
          </a:p>
          <a:p>
            <a:pPr>
              <a:defRPr/>
            </a:pPr>
            <a:r>
              <a:rPr lang="en-GB" sz="1600" dirty="0">
                <a:latin typeface="Comic Sans MS" pitchFamily="66" charset="0"/>
              </a:rPr>
              <a:t>For example, in the word</a:t>
            </a:r>
            <a:r>
              <a:rPr lang="en-GB" sz="1600" b="1" dirty="0">
                <a:latin typeface="Comic Sans MS" pitchFamily="66" charset="0"/>
              </a:rPr>
              <a:t> ‘toast’, t = consonant,  </a:t>
            </a:r>
            <a:r>
              <a:rPr lang="en-GB" sz="1600" b="1" dirty="0" err="1">
                <a:latin typeface="Comic Sans MS" pitchFamily="66" charset="0"/>
              </a:rPr>
              <a:t>oa</a:t>
            </a:r>
            <a:r>
              <a:rPr lang="en-GB" sz="1600" b="1" dirty="0">
                <a:latin typeface="Comic Sans MS" pitchFamily="66" charset="0"/>
              </a:rPr>
              <a:t> = vowel,  s = consonant,  t = consonant </a:t>
            </a:r>
            <a:r>
              <a:rPr lang="en-GB" sz="1600" dirty="0">
                <a:latin typeface="Comic Sans MS" pitchFamily="66" charset="0"/>
              </a:rPr>
              <a:t>and </a:t>
            </a:r>
            <a:r>
              <a:rPr lang="en-GB" sz="1600" b="1" dirty="0">
                <a:latin typeface="Comic Sans MS" pitchFamily="66" charset="0"/>
              </a:rPr>
              <a:t>CCVC</a:t>
            </a:r>
            <a:r>
              <a:rPr lang="en-GB" sz="1600" dirty="0">
                <a:latin typeface="Comic Sans MS" pitchFamily="66" charset="0"/>
              </a:rPr>
              <a:t> words: </a:t>
            </a:r>
            <a:r>
              <a:rPr lang="en-GB" sz="1600" b="1" dirty="0">
                <a:latin typeface="Comic Sans MS" pitchFamily="66" charset="0"/>
              </a:rPr>
              <a:t>swim, plum, sport, cream, spoon </a:t>
            </a:r>
            <a:r>
              <a:rPr lang="en-GB" sz="1600" dirty="0">
                <a:latin typeface="Comic Sans MS" pitchFamily="66" charset="0"/>
              </a:rPr>
              <a:t>For example, in the word</a:t>
            </a:r>
            <a:r>
              <a:rPr lang="en-GB" sz="1600" b="1" dirty="0">
                <a:latin typeface="Comic Sans MS" pitchFamily="66" charset="0"/>
              </a:rPr>
              <a:t> ‘cream’, c = consonant, r = consonant, ea = vowel, m = consonant.</a:t>
            </a:r>
            <a:endParaRPr lang="en-GB" sz="1600" dirty="0">
              <a:latin typeface="Comic Sans MS" pitchFamily="66" charset="0"/>
            </a:endParaRPr>
          </a:p>
          <a:p>
            <a:pPr>
              <a:buNone/>
            </a:pPr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  <a:p>
            <a:endParaRPr lang="en-GB" sz="1600" dirty="0">
              <a:latin typeface="Comic Sans MS" pitchFamily="66" charset="0"/>
            </a:endParaRPr>
          </a:p>
        </p:txBody>
      </p:sp>
      <p:pic>
        <p:nvPicPr>
          <p:cNvPr id="2" name="17">
            <a:hlinkClick r:id="" action="ppaction://media"/>
            <a:extLst>
              <a:ext uri="{FF2B5EF4-FFF2-40B4-BE49-F238E27FC236}">
                <a16:creationId xmlns:a16="http://schemas.microsoft.com/office/drawing/2014/main" id="{80693B63-3D4E-4A0B-AB59-578187B142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52320" y="85528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024744" cy="88916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Phase 5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503920" cy="4572000"/>
          </a:xfr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Continue reading and spelling phonetically plausible 2 and 3 syllable words.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Continue teaching reading and spelling of tricky words.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New graphemes.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Alternative graphemes.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Alternative spellings for phonemes.</a:t>
            </a:r>
          </a:p>
          <a:p>
            <a:pPr marL="68580" indent="0">
              <a:buNone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18">
            <a:hlinkClick r:id="" action="ppaction://media"/>
            <a:extLst>
              <a:ext uri="{FF2B5EF4-FFF2-40B4-BE49-F238E27FC236}">
                <a16:creationId xmlns:a16="http://schemas.microsoft.com/office/drawing/2014/main" id="{4EADA3C6-96E6-4965-9085-F212AEC5E8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52320" y="887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590718"/>
            <a:ext cx="7024744" cy="72008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5 -Graphemes taught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703720"/>
              </p:ext>
            </p:extLst>
          </p:nvPr>
        </p:nvGraphicFramePr>
        <p:xfrm>
          <a:off x="2256822" y="1916832"/>
          <a:ext cx="4630356" cy="4545245"/>
        </p:xfrm>
        <a:graphic>
          <a:graphicData uri="http://schemas.openxmlformats.org/drawingml/2006/table">
            <a:tbl>
              <a:tblPr/>
              <a:tblGrid>
                <a:gridCol w="15434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3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4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a-e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c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m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au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P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au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l)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aw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s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ay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d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e-e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th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ea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s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ea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err="1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ew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ch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ew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ew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st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ey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mon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i-e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l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k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ie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p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ie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ir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g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ir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l)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o-e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b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n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oe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t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ou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t)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oy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b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ph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Ph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il)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u-e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J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n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u-e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h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g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ue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cl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err="1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ue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d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endParaRPr lang="en-GB" sz="160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wh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wh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en)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19">
            <a:hlinkClick r:id="" action="ppaction://media"/>
            <a:extLst>
              <a:ext uri="{FF2B5EF4-FFF2-40B4-BE49-F238E27FC236}">
                <a16:creationId xmlns:a16="http://schemas.microsoft.com/office/drawing/2014/main" id="{3F143534-A1E5-44AB-9650-C89935B881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96336" y="7978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94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Alternative Pronunciations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879432"/>
              </p:ext>
            </p:extLst>
          </p:nvPr>
        </p:nvGraphicFramePr>
        <p:xfrm>
          <a:off x="1187624" y="2276872"/>
          <a:ext cx="6864424" cy="116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6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61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6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6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67904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Comic Sans MS" pitchFamily="66" charset="0"/>
                        </a:rPr>
                        <a:t>h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corn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Comic Sans MS" pitchFamily="66" charset="0"/>
                        </a:rPr>
                        <a:t>f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Comic Sans MS" pitchFamily="66" charset="0"/>
                        </a:rPr>
                        <a:t>w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5A633F-7574-47AF-BC54-35AF5599C4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42448" y="6874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75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–Alternative Spellings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72008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Looking at one sound and the different ways of spelling that sound.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71683"/>
              </p:ext>
            </p:extLst>
          </p:nvPr>
        </p:nvGraphicFramePr>
        <p:xfrm>
          <a:off x="395536" y="3356992"/>
          <a:ext cx="806489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1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a_e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cake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ay</a:t>
                      </a: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stay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ai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eigh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a</a:t>
                      </a: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bacon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ey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prey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DB8B57-293C-4FE5-A67A-B5F240F996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24328" y="7202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4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Homophones and near homophones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There/their/they’re</a:t>
            </a:r>
          </a:p>
          <a:p>
            <a:r>
              <a:rPr lang="en-GB" dirty="0">
                <a:latin typeface="Comic Sans MS" panose="030F0702030302020204" pitchFamily="66" charset="0"/>
              </a:rPr>
              <a:t>Here/ hear</a:t>
            </a:r>
          </a:p>
          <a:p>
            <a:r>
              <a:rPr lang="en-GB" dirty="0">
                <a:latin typeface="Comic Sans MS" panose="030F0702030302020204" pitchFamily="66" charset="0"/>
              </a:rPr>
              <a:t>Whose/who’s</a:t>
            </a:r>
          </a:p>
          <a:p>
            <a:r>
              <a:rPr lang="en-GB" dirty="0">
                <a:latin typeface="Comic Sans MS" panose="030F0702030302020204" pitchFamily="66" charset="0"/>
              </a:rPr>
              <a:t>Accept/ except</a:t>
            </a:r>
          </a:p>
          <a:p>
            <a:r>
              <a:rPr lang="en-GB" dirty="0">
                <a:latin typeface="Comic Sans MS" panose="030F0702030302020204" pitchFamily="66" charset="0"/>
              </a:rPr>
              <a:t>Practise/ practice</a:t>
            </a:r>
          </a:p>
          <a:p>
            <a:r>
              <a:rPr lang="en-GB" dirty="0">
                <a:latin typeface="Comic Sans MS" panose="030F0702030302020204" pitchFamily="66" charset="0"/>
              </a:rPr>
              <a:t>Draft/draught</a:t>
            </a:r>
          </a:p>
          <a:p>
            <a:r>
              <a:rPr lang="en-GB" dirty="0">
                <a:latin typeface="Comic Sans MS" panose="030F0702030302020204" pitchFamily="66" charset="0"/>
              </a:rPr>
              <a:t>Lead/led</a:t>
            </a:r>
          </a:p>
        </p:txBody>
      </p:sp>
      <p:pic>
        <p:nvPicPr>
          <p:cNvPr id="4" name="22">
            <a:hlinkClick r:id="" action="ppaction://media"/>
            <a:extLst>
              <a:ext uri="{FF2B5EF4-FFF2-40B4-BE49-F238E27FC236}">
                <a16:creationId xmlns:a16="http://schemas.microsoft.com/office/drawing/2014/main" id="{FF4902B9-A7FD-42EC-9469-33E72364F8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80312" y="63032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Prefixes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1345013"/>
          </a:xfrm>
        </p:spPr>
        <p:txBody>
          <a:bodyPr>
            <a:normAutofit lnSpcReduction="10000"/>
          </a:bodyPr>
          <a:lstStyle/>
          <a:p>
            <a:r>
              <a:rPr lang="en-GB" dirty="0" err="1">
                <a:latin typeface="Comic Sans MS" panose="030F0702030302020204" pitchFamily="66" charset="0"/>
              </a:rPr>
              <a:t>Dis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mis</a:t>
            </a:r>
            <a:r>
              <a:rPr lang="en-GB" dirty="0">
                <a:latin typeface="Comic Sans MS" panose="030F0702030302020204" pitchFamily="66" charset="0"/>
              </a:rPr>
              <a:t> / in /</a:t>
            </a:r>
            <a:r>
              <a:rPr lang="en-GB" dirty="0" err="1">
                <a:latin typeface="Comic Sans MS" panose="030F0702030302020204" pitchFamily="66" charset="0"/>
              </a:rPr>
              <a:t>il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im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ir</a:t>
            </a:r>
            <a:r>
              <a:rPr lang="en-GB" dirty="0">
                <a:latin typeface="Comic Sans MS" panose="030F0702030302020204" pitchFamily="66" charset="0"/>
              </a:rPr>
              <a:t> / re/ sub / inter / super / anti / auto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Using the hyphen with prefixes where two vowels would be adjacent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co-ordinate, re-establish.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476344B-C9DD-4EC9-9B8F-902F68E8D3AA}"/>
              </a:ext>
            </a:extLst>
          </p:cNvPr>
          <p:cNvSpPr txBox="1">
            <a:spLocks/>
          </p:cNvSpPr>
          <p:nvPr/>
        </p:nvSpPr>
        <p:spPr>
          <a:xfrm>
            <a:off x="323528" y="4221088"/>
            <a:ext cx="7989752" cy="40131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 cap="all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Suffixes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FB40B1F-814B-4645-B880-895A36265CCD}"/>
              </a:ext>
            </a:extLst>
          </p:cNvPr>
          <p:cNvSpPr txBox="1">
            <a:spLocks/>
          </p:cNvSpPr>
          <p:nvPr/>
        </p:nvSpPr>
        <p:spPr>
          <a:xfrm>
            <a:off x="551848" y="4980195"/>
            <a:ext cx="7989752" cy="1345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err="1">
                <a:latin typeface="Comic Sans MS" panose="030F0702030302020204" pitchFamily="66" charset="0"/>
              </a:rPr>
              <a:t>ation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ly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sion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orous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geous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eous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tion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sion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ssion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cian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ing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er</a:t>
            </a:r>
            <a:r>
              <a:rPr lang="en-GB" dirty="0">
                <a:latin typeface="Comic Sans MS" panose="030F0702030302020204" pitchFamily="66" charset="0"/>
              </a:rPr>
              <a:t> / ed / s / es / </a:t>
            </a:r>
            <a:r>
              <a:rPr lang="en-GB" dirty="0" err="1">
                <a:latin typeface="Comic Sans MS" panose="030F0702030302020204" pitchFamily="66" charset="0"/>
              </a:rPr>
              <a:t>er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est</a:t>
            </a:r>
            <a:r>
              <a:rPr lang="en-GB" dirty="0">
                <a:latin typeface="Comic Sans MS" panose="030F0702030302020204" pitchFamily="66" charset="0"/>
              </a:rPr>
              <a:t> / ness / </a:t>
            </a:r>
            <a:r>
              <a:rPr lang="en-GB" dirty="0" err="1">
                <a:latin typeface="Comic Sans MS" panose="030F0702030302020204" pitchFamily="66" charset="0"/>
              </a:rPr>
              <a:t>ful</a:t>
            </a:r>
            <a:r>
              <a:rPr lang="en-GB" dirty="0">
                <a:latin typeface="Comic Sans MS" panose="030F0702030302020204" pitchFamily="66" charset="0"/>
              </a:rPr>
              <a:t> / less / </a:t>
            </a:r>
            <a:r>
              <a:rPr lang="en-GB" dirty="0" err="1">
                <a:latin typeface="Comic Sans MS" panose="030F0702030302020204" pitchFamily="66" charset="0"/>
              </a:rPr>
              <a:t>ly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Using the possessive apostrophe with regular and irregular plural words. 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to double the consonant etc. </a:t>
            </a:r>
          </a:p>
        </p:txBody>
      </p:sp>
      <p:pic>
        <p:nvPicPr>
          <p:cNvPr id="7" name="23">
            <a:hlinkClick r:id="" action="ppaction://media"/>
            <a:extLst>
              <a:ext uri="{FF2B5EF4-FFF2-40B4-BE49-F238E27FC236}">
                <a16:creationId xmlns:a16="http://schemas.microsoft.com/office/drawing/2014/main" id="{9FD34457-3017-49EC-986E-957DD33CF3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08304" y="91481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0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8647" y="823265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Phonics screening test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8" name="Picture 22" descr="http://www.k-3teacherresources.com/images/phonics_cards_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708" y="1515571"/>
            <a:ext cx="1369412" cy="96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0" descr="Ear - Body Part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88640"/>
            <a:ext cx="64294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0" descr="Ear - Body Part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6776" y="214290"/>
            <a:ext cx="64294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7" descr="http://t3.gstatic.com/images?q=tbn:ANd9GcTnk20pQsvwIBtLBtTXkRvRbFuJQiourwN4iKeAOO7IQ5e2toKa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1571612"/>
            <a:ext cx="1214446" cy="104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285852" y="2000240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Why are the children being tested?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14414" y="4143380"/>
            <a:ext cx="692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2996952"/>
            <a:ext cx="7143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Every Year 1 child in the country will be taking the phonics screening check in the same week in June.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The aim of the check is to ensure that all children are able to read by the end of year two.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This ‘midpoint check’ will ensure that we have a clear understanding of what the children need to learn in year 2.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The children will complete the check one at a time in a quiet area of the school.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We practise this throughout the year so that the test format is familiar when the complete it in June.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C5CB9F9-42AC-4AE2-AAD0-E0116D2036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84168" y="79159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7024744" cy="50405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Comic Sans MS" pitchFamily="66" charset="0"/>
              </a:rPr>
              <a:t>Example</a:t>
            </a:r>
            <a:endParaRPr lang="en-GB" dirty="0"/>
          </a:p>
        </p:txBody>
      </p:sp>
      <p:pic>
        <p:nvPicPr>
          <p:cNvPr id="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844824"/>
            <a:ext cx="2983323" cy="4304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844824"/>
            <a:ext cx="302370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0889686-F821-449D-B8C3-0BBBE6BD1B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86852" y="7155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0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Sections of the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>
                <a:latin typeface="Comic Sans MS" pitchFamily="66" charset="0"/>
              </a:rPr>
              <a:t>Section 1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The words in section 1 will have a variety of simple word structures (for example CVC, VCC, CCVC and CVCC) using:</a:t>
            </a:r>
          </a:p>
          <a:p>
            <a:pPr lvl="0"/>
            <a:r>
              <a:rPr lang="en-GB" dirty="0">
                <a:latin typeface="Comic Sans MS" pitchFamily="66" charset="0"/>
              </a:rPr>
              <a:t>single letters (a, b, c, d, e, f, g, h, I, j, k, l, m, n, o, p, q(u), r, s, t, u, v, w, x, y, z) </a:t>
            </a:r>
          </a:p>
          <a:p>
            <a:pPr lvl="0"/>
            <a:r>
              <a:rPr lang="en-GB" dirty="0">
                <a:latin typeface="Comic Sans MS" pitchFamily="66" charset="0"/>
              </a:rPr>
              <a:t>some consonant digraphs (</a:t>
            </a:r>
            <a:r>
              <a:rPr lang="en-GB" dirty="0" err="1">
                <a:latin typeface="Comic Sans MS" pitchFamily="66" charset="0"/>
              </a:rPr>
              <a:t>ch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ck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ff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ll</a:t>
            </a:r>
            <a:r>
              <a:rPr lang="en-GB" dirty="0">
                <a:latin typeface="Comic Sans MS" pitchFamily="66" charset="0"/>
              </a:rPr>
              <a:t>, ng, </a:t>
            </a:r>
            <a:r>
              <a:rPr lang="en-GB" dirty="0" err="1">
                <a:latin typeface="Comic Sans MS" pitchFamily="66" charset="0"/>
              </a:rPr>
              <a:t>sh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ss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th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zz</a:t>
            </a:r>
            <a:r>
              <a:rPr lang="en-GB" dirty="0">
                <a:latin typeface="Comic Sans MS" pitchFamily="66" charset="0"/>
              </a:rPr>
              <a:t>)</a:t>
            </a:r>
          </a:p>
          <a:p>
            <a:pPr lvl="0"/>
            <a:r>
              <a:rPr lang="en-GB" dirty="0">
                <a:latin typeface="Comic Sans MS" pitchFamily="66" charset="0"/>
              </a:rPr>
              <a:t>frequent and consistent vowel digraphs (</a:t>
            </a:r>
            <a:r>
              <a:rPr lang="en-GB" dirty="0" err="1">
                <a:latin typeface="Comic Sans MS" pitchFamily="66" charset="0"/>
              </a:rPr>
              <a:t>ar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ee</a:t>
            </a:r>
            <a:r>
              <a:rPr lang="en-GB" dirty="0">
                <a:latin typeface="Comic Sans MS" pitchFamily="66" charset="0"/>
              </a:rPr>
              <a:t>, oi, </a:t>
            </a:r>
            <a:r>
              <a:rPr lang="en-GB" dirty="0" err="1">
                <a:latin typeface="Comic Sans MS" pitchFamily="66" charset="0"/>
              </a:rPr>
              <a:t>oo,or</a:t>
            </a:r>
            <a:r>
              <a:rPr lang="en-GB" dirty="0">
                <a:latin typeface="Comic Sans MS" pitchFamily="66" charset="0"/>
              </a:rPr>
              <a:t>)</a:t>
            </a:r>
          </a:p>
          <a:p>
            <a:r>
              <a:rPr lang="en-GB" b="1" dirty="0">
                <a:latin typeface="Comic Sans MS" pitchFamily="66" charset="0"/>
              </a:rPr>
              <a:t>Section 2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The words in section 2 will have a variety of more complex word structures (for example CCVCC, CCCVC, CCCVCC and two syllable words) with some: </a:t>
            </a:r>
          </a:p>
          <a:p>
            <a:pPr lvl="0"/>
            <a:r>
              <a:rPr lang="en-GB" dirty="0">
                <a:latin typeface="Comic Sans MS" pitchFamily="66" charset="0"/>
              </a:rPr>
              <a:t>additional consonant digraphs (</a:t>
            </a:r>
            <a:r>
              <a:rPr lang="en-GB" dirty="0" err="1">
                <a:latin typeface="Comic Sans MS" pitchFamily="66" charset="0"/>
              </a:rPr>
              <a:t>ph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wh</a:t>
            </a:r>
            <a:r>
              <a:rPr lang="en-GB" dirty="0">
                <a:latin typeface="Comic Sans MS" pitchFamily="66" charset="0"/>
              </a:rPr>
              <a:t>) </a:t>
            </a:r>
          </a:p>
          <a:p>
            <a:pPr lvl="0"/>
            <a:r>
              <a:rPr lang="en-GB" dirty="0">
                <a:latin typeface="Comic Sans MS" pitchFamily="66" charset="0"/>
              </a:rPr>
              <a:t>less frequent and consistent vowel digraphs, including split digraphs (a-e, </a:t>
            </a:r>
            <a:r>
              <a:rPr lang="en-GB" dirty="0" err="1">
                <a:latin typeface="Comic Sans MS" pitchFamily="66" charset="0"/>
              </a:rPr>
              <a:t>ai</a:t>
            </a:r>
            <a:r>
              <a:rPr lang="en-GB" dirty="0">
                <a:latin typeface="Comic Sans MS" pitchFamily="66" charset="0"/>
              </a:rPr>
              <a:t>, au, aw, ay, </a:t>
            </a:r>
            <a:r>
              <a:rPr lang="en-GB" dirty="0" err="1">
                <a:latin typeface="Comic Sans MS" pitchFamily="66" charset="0"/>
              </a:rPr>
              <a:t>ea</a:t>
            </a:r>
            <a:r>
              <a:rPr lang="en-GB" dirty="0">
                <a:latin typeface="Comic Sans MS" pitchFamily="66" charset="0"/>
              </a:rPr>
              <a:t>, e-e, </a:t>
            </a:r>
            <a:r>
              <a:rPr lang="en-GB" dirty="0" err="1">
                <a:latin typeface="Comic Sans MS" pitchFamily="66" charset="0"/>
              </a:rPr>
              <a:t>er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ew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i</a:t>
            </a:r>
            <a:r>
              <a:rPr lang="en-GB" dirty="0">
                <a:latin typeface="Comic Sans MS" pitchFamily="66" charset="0"/>
              </a:rPr>
              <a:t>-e, </a:t>
            </a:r>
            <a:r>
              <a:rPr lang="en-GB" dirty="0" err="1">
                <a:latin typeface="Comic Sans MS" pitchFamily="66" charset="0"/>
              </a:rPr>
              <a:t>ie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ir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oa</a:t>
            </a:r>
            <a:r>
              <a:rPr lang="en-GB" dirty="0">
                <a:latin typeface="Comic Sans MS" pitchFamily="66" charset="0"/>
              </a:rPr>
              <a:t>, o-e, </a:t>
            </a:r>
            <a:r>
              <a:rPr lang="en-GB" dirty="0" err="1">
                <a:latin typeface="Comic Sans MS" pitchFamily="66" charset="0"/>
              </a:rPr>
              <a:t>ou</a:t>
            </a:r>
            <a:r>
              <a:rPr lang="en-GB" dirty="0">
                <a:latin typeface="Comic Sans MS" pitchFamily="66" charset="0"/>
              </a:rPr>
              <a:t>, ow, oy, </a:t>
            </a:r>
            <a:r>
              <a:rPr lang="en-GB" dirty="0" err="1">
                <a:latin typeface="Comic Sans MS" pitchFamily="66" charset="0"/>
              </a:rPr>
              <a:t>ue</a:t>
            </a:r>
            <a:r>
              <a:rPr lang="en-GB" dirty="0">
                <a:latin typeface="Comic Sans MS" pitchFamily="66" charset="0"/>
              </a:rPr>
              <a:t>, u-e, </a:t>
            </a:r>
            <a:r>
              <a:rPr lang="en-GB" dirty="0" err="1">
                <a:latin typeface="Comic Sans MS" pitchFamily="66" charset="0"/>
              </a:rPr>
              <a:t>ur</a:t>
            </a:r>
            <a:r>
              <a:rPr lang="en-GB" dirty="0">
                <a:latin typeface="Comic Sans MS" pitchFamily="66" charset="0"/>
              </a:rPr>
              <a:t>)</a:t>
            </a:r>
          </a:p>
          <a:p>
            <a:pPr lvl="0"/>
            <a:r>
              <a:rPr lang="en-GB" dirty="0" err="1">
                <a:latin typeface="Comic Sans MS" pitchFamily="66" charset="0"/>
              </a:rPr>
              <a:t>trigraphs</a:t>
            </a:r>
            <a:r>
              <a:rPr lang="en-GB" dirty="0">
                <a:latin typeface="Comic Sans MS" pitchFamily="66" charset="0"/>
              </a:rPr>
              <a:t> (air, </a:t>
            </a:r>
            <a:r>
              <a:rPr lang="en-GB" dirty="0" err="1">
                <a:latin typeface="Comic Sans MS" pitchFamily="66" charset="0"/>
              </a:rPr>
              <a:t>igh</a:t>
            </a:r>
            <a:r>
              <a:rPr lang="en-GB" dirty="0">
                <a:latin typeface="Comic Sans MS" pitchFamily="66" charset="0"/>
              </a:rPr>
              <a:t>).</a:t>
            </a: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7D21C4-8D37-4F56-8FD4-0FA397ECF8F3}"/>
              </a:ext>
            </a:extLst>
          </p:cNvPr>
          <p:cNvSpPr/>
          <p:nvPr/>
        </p:nvSpPr>
        <p:spPr>
          <a:xfrm>
            <a:off x="573056" y="585879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Watch this video to see an example</a:t>
            </a:r>
            <a:r>
              <a:rPr lang="en-GB" dirty="0">
                <a:latin typeface="Comic Sans MS" panose="030F0702030302020204" pitchFamily="66" charset="0"/>
              </a:rPr>
              <a:t> https://www.youtube.com/watch?v=IPJ_ZEBh1Bk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B14F82-B637-41F6-8F8E-F972296731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40" t="21651" r="39921" b="42650"/>
          <a:stretch/>
        </p:blipFill>
        <p:spPr>
          <a:xfrm>
            <a:off x="5436096" y="5537057"/>
            <a:ext cx="2376264" cy="1224136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4B14884-8634-4DF0-9642-4F02205A02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89043" y="924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5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687475"/>
            <a:ext cx="7989752" cy="869318"/>
          </a:xfrm>
        </p:spPr>
        <p:txBody>
          <a:bodyPr/>
          <a:lstStyle/>
          <a:p>
            <a:r>
              <a:rPr lang="en-GB" b="1" dirty="0">
                <a:latin typeface="Comic Sans MS" pitchFamily="66" charset="0"/>
              </a:rPr>
              <a:t>How is it marked?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132856"/>
            <a:ext cx="8640960" cy="4104456"/>
          </a:xfrm>
        </p:spPr>
        <p:txBody>
          <a:bodyPr>
            <a:noAutofit/>
          </a:bodyPr>
          <a:lstStyle/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The pass mark is set by the DFE and the children will receive either a pass or fail only.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who fail to meet the threshold in year 1 will retake the test in year 2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The pass mark for the previous years has been 32/40.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If the children blend incorrectly or not at all then the answer will be marked as incorrect even if they have segmented correctly. 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must not add sounds or plurals to the word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must not pause when blending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A child’s accent, dialect or speech difficulty will be taken into account. 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will not be told if they are correct or incorrect and we cannot ask them to try again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6CC980F-B89D-4D1E-BCCD-A492D131BC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20272" y="8173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7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Comic Sans MS" pitchFamily="66" charset="0"/>
              </a:rPr>
              <a:t>What do we do with the results?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Children who do not meet the pass mark will be supported in year two to help them further with their phonics. </a:t>
            </a: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The results often highlight common difficulties or problem graphemes that teachers can spend further time exploring and practising with the children.</a:t>
            </a: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You will receive the results with the end of year reports.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71952A-C513-4869-8A94-29D17232DA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36296" y="6195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56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642918"/>
          </a:xfrm>
        </p:spPr>
        <p:txBody>
          <a:bodyPr>
            <a:noAutofit/>
          </a:bodyPr>
          <a:lstStyle/>
          <a:p>
            <a:r>
              <a:rPr lang="en-GB" sz="2400" b="1" dirty="0">
                <a:latin typeface="Comic Sans MS" pitchFamily="66" charset="0"/>
              </a:rPr>
              <a:t>Is there anything I can do at home?</a:t>
            </a:r>
            <a:br>
              <a:rPr lang="en-GB" sz="2400" b="1" dirty="0">
                <a:latin typeface="Comic Sans MS" pitchFamily="66" charset="0"/>
              </a:rPr>
            </a:b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429000"/>
            <a:ext cx="8640960" cy="227860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When spelling, encourage your child to think about what “looks right”.</a:t>
            </a: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Have fun trying out different options…wipe clean whiteboards are good for trying out spellings.</a:t>
            </a: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    tray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trai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	  rain 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rayn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    boil 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boyl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	  boy 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boi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    throat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throwt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	  snow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snoa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Read stories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Use puppets and toys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Play ‘I spy’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Continue to play with magnetic letters, using some two-grapheme (letter) combinations,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eg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r-</a:t>
            </a:r>
            <a:r>
              <a:rPr lang="en-GB" sz="1200" i="1" dirty="0" err="1">
                <a:solidFill>
                  <a:schemeClr val="tx1"/>
                </a:solidFill>
                <a:latin typeface="Comic Sans MS" pitchFamily="66" charset="0"/>
              </a:rPr>
              <a:t>ai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-n = rain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blending for reading  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rain = r-</a:t>
            </a:r>
            <a:r>
              <a:rPr lang="en-GB" sz="1200" i="1" dirty="0" err="1">
                <a:solidFill>
                  <a:schemeClr val="tx1"/>
                </a:solidFill>
                <a:latin typeface="Comic Sans MS" pitchFamily="66" charset="0"/>
              </a:rPr>
              <a:t>ai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-n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segmenting for spelling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Praise your child for trying out words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Practice tricky words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Create phonic games with a timer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Play pairs</a:t>
            </a:r>
          </a:p>
          <a:p>
            <a:pPr>
              <a:lnSpc>
                <a:spcPct val="90000"/>
              </a:lnSpc>
            </a:pP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229D140-AAC3-4F40-8C31-B90BD13AAE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68344" y="1005111"/>
            <a:ext cx="609600" cy="609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7A9277-0E92-4119-A00B-8E882AB4868B}"/>
              </a:ext>
            </a:extLst>
          </p:cNvPr>
          <p:cNvSpPr txBox="1"/>
          <p:nvPr/>
        </p:nvSpPr>
        <p:spPr>
          <a:xfrm>
            <a:off x="5750446" y="5391224"/>
            <a:ext cx="2905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Phonics Play </a:t>
            </a:r>
          </a:p>
          <a:p>
            <a:r>
              <a:rPr lang="en-GB" dirty="0">
                <a:latin typeface="Comic Sans MS" panose="030F0702030302020204" pitchFamily="66" charset="0"/>
              </a:rPr>
              <a:t>https://www.phonicsplay.co.uk/resources/phase/2/buried-treasure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95146"/>
            <a:ext cx="8534400" cy="608112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Monster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Meet the monsters...</a:t>
            </a: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  <a:hlinkClick r:id="rId4"/>
              </a:rPr>
              <a:t>https://youtu.be/5u0N7LJIW0Q</a:t>
            </a:r>
            <a:endParaRPr lang="en-GB" dirty="0">
              <a:latin typeface="Comic Sans MS" panose="030F0702030302020204" pitchFamily="66" charset="0"/>
            </a:endParaRPr>
          </a:p>
          <a:p>
            <a:pPr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Actions...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  <a:hlinkClick r:id="rId4"/>
              </a:rPr>
              <a:t>https://youtu.be/LnXdH1dA5vI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Each lesson starts with a video, song or story.</a:t>
            </a: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  <a:hlinkClick r:id="rId4"/>
              </a:rPr>
              <a:t>https://youtu.be/X1hNt2UBBxQ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831B94-BA77-4CDB-8E38-EA5D71BB4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8321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 Fluency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Children should be reading their book with over 90% accuracy </a:t>
            </a:r>
          </a:p>
          <a:p>
            <a:r>
              <a:rPr lang="en-GB" dirty="0">
                <a:latin typeface="Comic Sans MS" panose="030F0702030302020204" pitchFamily="66" charset="0"/>
              </a:rPr>
              <a:t>Fluency is achieved not when children read without decoding but when they read by chunking and phrasing.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249DFB-70FB-4CB3-BF43-60C8A37AB0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24128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6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Look out for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Is the child struggling to decode words?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child have enough high frequency words in their vocabulary?</a:t>
            </a:r>
          </a:p>
          <a:p>
            <a:r>
              <a:rPr lang="en-GB" dirty="0">
                <a:latin typeface="Comic Sans MS" panose="030F0702030302020204" pitchFamily="66" charset="0"/>
              </a:rPr>
              <a:t>Is the child reading with intonation and expression?</a:t>
            </a:r>
          </a:p>
          <a:p>
            <a:r>
              <a:rPr lang="en-GB" dirty="0">
                <a:latin typeface="Comic Sans MS" panose="030F0702030302020204" pitchFamily="66" charset="0"/>
              </a:rPr>
              <a:t>Is the child aware of and using punctuation?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child read in phrases and sentences?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child self correct?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do they track the text? How are their eyes moving? </a:t>
            </a:r>
          </a:p>
        </p:txBody>
      </p:sp>
    </p:spTree>
    <p:extLst>
      <p:ext uri="{BB962C8B-B14F-4D97-AF65-F5344CB8AC3E}">
        <p14:creationId xmlns:p14="http://schemas.microsoft.com/office/powerpoint/2010/main" val="40433505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86BB90-8447-4507-8CE4-285028AE79A9}"/>
              </a:ext>
            </a:extLst>
          </p:cNvPr>
          <p:cNvSpPr txBox="1"/>
          <p:nvPr/>
        </p:nvSpPr>
        <p:spPr>
          <a:xfrm>
            <a:off x="467544" y="2204864"/>
            <a:ext cx="84969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At Roebuck we use DSR (daily supported reading) to promote progression in reading.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children are grouped by ability and work closely with an adult (up to groups of 6) to share a text each day.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 sessions last for 20 minutes and involves a mixture of being read to, reading, questioning and sentence structure activities.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 adult use assessment sheets to record any successes and targets for each child. These are shared with the class teachers and children are moved through the groups accordingly.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6C4C88-666F-434D-BEE0-1AFFB144A568}"/>
              </a:ext>
            </a:extLst>
          </p:cNvPr>
          <p:cNvSpPr txBox="1"/>
          <p:nvPr/>
        </p:nvSpPr>
        <p:spPr>
          <a:xfrm>
            <a:off x="755576" y="836712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DSR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3365921-BEA9-4FBD-BEFA-B6E2A0DEEC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32240" y="86642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38525-A3C9-4EE3-9604-C14B08626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92CA2-D3ED-4C44-A721-570C9397B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Please continue to read with your child each night and encourage them to: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Sound out, Re-read to check it makes sense, Use pictures for clues., Ask questions about the book, and most importantly ENJOY READING!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Children are expected to read at least 5 times a week. The number of times they have read is recorded. The class with the highest number of children that have read 5 times or more are celebrated during Friday’s assemblies and given a reading trophy!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599AF2-F963-4965-B71D-E1FDFD2AEB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48064" y="924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7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3018</TotalTime>
  <Words>2705</Words>
  <Application>Microsoft Office PowerPoint</Application>
  <PresentationFormat>On-screen Show (4:3)</PresentationFormat>
  <Paragraphs>314</Paragraphs>
  <Slides>34</Slides>
  <Notes>6</Notes>
  <HiddenSlides>0</HiddenSlides>
  <MMClips>34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Comic Sans MS</vt:lpstr>
      <vt:lpstr>Gill Sans MT</vt:lpstr>
      <vt:lpstr>Wingdings 2</vt:lpstr>
      <vt:lpstr>Dividend</vt:lpstr>
      <vt:lpstr>Phonics and Reading</vt:lpstr>
      <vt:lpstr>What is Phonics? </vt:lpstr>
      <vt:lpstr>Monster Phonics </vt:lpstr>
      <vt:lpstr>Phonic Phase Timeline</vt:lpstr>
      <vt:lpstr>Phonic Vocabulary</vt:lpstr>
      <vt:lpstr>Common Mistakes</vt:lpstr>
      <vt:lpstr>Phase 1 Getting Ready for Phonics </vt:lpstr>
      <vt:lpstr>  Phase 2: Learning phonemes to read and write simple words </vt:lpstr>
      <vt:lpstr>PowerPoint Presentation</vt:lpstr>
      <vt:lpstr>Tricky Words</vt:lpstr>
      <vt:lpstr>Phase 3</vt:lpstr>
      <vt:lpstr>Phase 3</vt:lpstr>
      <vt:lpstr>Monster phonics </vt:lpstr>
      <vt:lpstr>Phoneme frames…</vt:lpstr>
      <vt:lpstr>Here is how we would use the phoneme frame </vt:lpstr>
      <vt:lpstr>use the phoneme frame to work out how many sounds there are in these words</vt:lpstr>
      <vt:lpstr>PowerPoint Presentation</vt:lpstr>
      <vt:lpstr>Phase 5  </vt:lpstr>
      <vt:lpstr>Phase 5 -Graphemes taught</vt:lpstr>
      <vt:lpstr>Phase 5  Alternative Pronunciations </vt:lpstr>
      <vt:lpstr>Phase 5 –Alternative Spellings </vt:lpstr>
      <vt:lpstr>Homophones and near homophones</vt:lpstr>
      <vt:lpstr>Prefixes</vt:lpstr>
      <vt:lpstr>      Phonics screening test</vt:lpstr>
      <vt:lpstr>Example</vt:lpstr>
      <vt:lpstr>Sections of the test</vt:lpstr>
      <vt:lpstr>How is it marked?</vt:lpstr>
      <vt:lpstr>What do we do with the results?</vt:lpstr>
      <vt:lpstr>Is there anything I can do at home? </vt:lpstr>
      <vt:lpstr>Monster Phonics</vt:lpstr>
      <vt:lpstr>Reading Fluency </vt:lpstr>
      <vt:lpstr>Look out for </vt:lpstr>
      <vt:lpstr>PowerPoint Presentation</vt:lpstr>
      <vt:lpstr>Reading at home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Evening</dc:title>
  <dc:creator>User</dc:creator>
  <cp:lastModifiedBy>Andrew Mari</cp:lastModifiedBy>
  <cp:revision>32</cp:revision>
  <cp:lastPrinted>2019-09-18T07:34:16Z</cp:lastPrinted>
  <dcterms:created xsi:type="dcterms:W3CDTF">2019-09-15T19:04:48Z</dcterms:created>
  <dcterms:modified xsi:type="dcterms:W3CDTF">2021-09-15T19:12:10Z</dcterms:modified>
</cp:coreProperties>
</file>